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705" r:id="rId3"/>
    <p:sldId id="706" r:id="rId4"/>
    <p:sldId id="707" r:id="rId5"/>
    <p:sldId id="708" r:id="rId6"/>
    <p:sldId id="709" r:id="rId7"/>
    <p:sldId id="710" r:id="rId8"/>
    <p:sldId id="711" r:id="rId9"/>
    <p:sldId id="712" r:id="rId10"/>
    <p:sldId id="713" r:id="rId11"/>
    <p:sldId id="714" r:id="rId12"/>
    <p:sldId id="715" r:id="rId13"/>
    <p:sldId id="716" r:id="rId14"/>
    <p:sldId id="717" r:id="rId15"/>
    <p:sldId id="718" r:id="rId16"/>
    <p:sldId id="719" r:id="rId17"/>
    <p:sldId id="258" r:id="rId18"/>
  </p:sldIdLst>
  <p:sldSz cx="12192000" cy="6858000"/>
  <p:notesSz cx="6858000" cy="9144000"/>
  <p:embeddedFontLst>
    <p:embeddedFont>
      <p:font typeface="思源黑体 CN Bold" panose="02010600030101010101" charset="-122"/>
      <p:regular r:id="rId2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2023-01-13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10600030101010101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10600030101010101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AB48A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2298;&#21647;&#40517;&#12299;flash&#35838;&#20214;.sw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语文园地（一）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书写提示</a:t>
            </a:r>
          </a:p>
        </p:txBody>
      </p:sp>
      <p:pic>
        <p:nvPicPr>
          <p:cNvPr id="4" name="Picture 6" descr="C:\Users\Administrator\AppData\Roaming\Tencent\Users\541737432\QQ\WinTemp\RichOle\OQB3Z]%Y`PF][3`N]N29L[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734" y="1343932"/>
            <a:ext cx="6996112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书写提示</a:t>
            </a:r>
          </a:p>
        </p:txBody>
      </p:sp>
      <p:sp>
        <p:nvSpPr>
          <p:cNvPr id="5" name="Text Box 47"/>
          <p:cNvSpPr txBox="1">
            <a:spLocks noChangeArrowheads="1"/>
          </p:cNvSpPr>
          <p:nvPr/>
        </p:nvSpPr>
        <p:spPr bwMode="auto">
          <a:xfrm>
            <a:off x="2203450" y="2066245"/>
            <a:ext cx="2736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指导写字：</a:t>
            </a:r>
          </a:p>
        </p:txBody>
      </p:sp>
      <p:pic>
        <p:nvPicPr>
          <p:cNvPr id="6" name="图片 79948" descr="clip_image012_0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2986995"/>
            <a:ext cx="741680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79953"/>
          <p:cNvSpPr>
            <a:spLocks noChangeArrowheads="1"/>
          </p:cNvSpPr>
          <p:nvPr/>
        </p:nvSpPr>
        <p:spPr bwMode="auto">
          <a:xfrm>
            <a:off x="6330950" y="3307670"/>
            <a:ext cx="141577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9600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十</a:t>
            </a:r>
          </a:p>
        </p:txBody>
      </p:sp>
      <p:sp>
        <p:nvSpPr>
          <p:cNvPr id="9" name="矩形 79954"/>
          <p:cNvSpPr>
            <a:spLocks noChangeArrowheads="1"/>
          </p:cNvSpPr>
          <p:nvPr/>
        </p:nvSpPr>
        <p:spPr bwMode="auto">
          <a:xfrm>
            <a:off x="2747962" y="3217182"/>
            <a:ext cx="14065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9600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</a:t>
            </a:r>
          </a:p>
        </p:txBody>
      </p:sp>
      <p:sp>
        <p:nvSpPr>
          <p:cNvPr id="10" name="矩形 79955"/>
          <p:cNvSpPr>
            <a:spLocks noChangeArrowheads="1"/>
          </p:cNvSpPr>
          <p:nvPr/>
        </p:nvSpPr>
        <p:spPr bwMode="auto">
          <a:xfrm>
            <a:off x="4548187" y="3307670"/>
            <a:ext cx="141577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9600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</a:t>
            </a:r>
          </a:p>
        </p:txBody>
      </p:sp>
      <p:sp>
        <p:nvSpPr>
          <p:cNvPr id="11" name="矩形 79956"/>
          <p:cNvSpPr>
            <a:spLocks noChangeArrowheads="1"/>
          </p:cNvSpPr>
          <p:nvPr/>
        </p:nvSpPr>
        <p:spPr bwMode="auto">
          <a:xfrm>
            <a:off x="8166100" y="3307670"/>
            <a:ext cx="141577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9600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禾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咏鹅</a:t>
            </a:r>
          </a:p>
        </p:txBody>
      </p: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5829527" y="2415495"/>
            <a:ext cx="457200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en-US" altLang="zh-CN" sz="32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zh-CN" altLang="en-US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鹅 , 鹅 , 鹅，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zh-CN" altLang="en-US" sz="32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</a:t>
            </a:r>
            <a:r>
              <a:rPr lang="en-US" altLang="zh-CN" sz="2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ū</a:t>
            </a:r>
            <a:r>
              <a:rPr lang="en-US" altLang="zh-CN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xi</a:t>
            </a:r>
            <a:r>
              <a:rPr lang="en-US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ng    xi</a:t>
            </a:r>
            <a:r>
              <a:rPr lang="en-US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ng   ti</a:t>
            </a:r>
            <a:r>
              <a:rPr lang="en-US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ā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   g</a:t>
            </a:r>
            <a:r>
              <a:rPr lang="en-US" altLang="zh-CN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ē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zh-CN" altLang="en-US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曲   项   向   天  歌。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á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    m</a:t>
            </a:r>
            <a:r>
              <a:rPr lang="en-US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á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o      f</a:t>
            </a:r>
            <a:r>
              <a:rPr lang="en-US" altLang="zh-CN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ú 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l</a:t>
            </a:r>
            <a:r>
              <a:rPr lang="en-US" altLang="zh-CN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ǜ</a:t>
            </a:r>
            <a:r>
              <a:rPr lang="en-US" altLang="zh-CN" sz="2000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shu</a:t>
            </a:r>
            <a:r>
              <a:rPr lang="en-US" altLang="zh-CN" sz="2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ǐ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zh-CN" altLang="en-US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白   毛   浮   绿   水，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hóng  zh</a:t>
            </a:r>
            <a:r>
              <a:rPr lang="en-US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ǎ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ng   b</a:t>
            </a:r>
            <a:r>
              <a:rPr lang="en-US" altLang="zh-CN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ō</a:t>
            </a:r>
            <a:r>
              <a:rPr lang="en-US" altLang="zh-CN" sz="2000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</a:t>
            </a:r>
            <a:r>
              <a:rPr lang="en-US" altLang="zh-CN" sz="2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ī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ng     b</a:t>
            </a:r>
            <a:r>
              <a:rPr lang="en-US" altLang="zh-CN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ō</a:t>
            </a:r>
            <a:endParaRPr lang="en-US" altLang="zh-CN" sz="2000">
              <a:solidFill>
                <a:srgbClr val="CC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zh-CN" altLang="en-US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红   掌   拨   清  波</a:t>
            </a: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5897789" y="2415495"/>
            <a:ext cx="43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é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7472589" y="2415495"/>
            <a:ext cx="43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é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689952" y="2415495"/>
            <a:ext cx="43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é</a:t>
            </a: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6186714" y="1701120"/>
            <a:ext cx="4572000" cy="73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  <a:hlinkClick r:id="rId3" action="ppaction://hlinkfile"/>
              </a:rPr>
              <a:t> </a:t>
            </a:r>
            <a:r>
              <a:rPr lang="zh-CN" altLang="en-US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  <a:hlinkClick r:id="rId3" action="ppaction://hlinkfile"/>
              </a:rPr>
              <a:t>咏鹅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zh-CN" altLang="en-US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（唐）骆宾王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233" y="2071347"/>
            <a:ext cx="3028950" cy="4010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小兔子乖乖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233" y="2071347"/>
            <a:ext cx="3028950" cy="4010025"/>
          </a:xfrm>
          <a:prstGeom prst="rect">
            <a:avLst/>
          </a:prstGeom>
        </p:spPr>
      </p:pic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6382657" y="1656216"/>
            <a:ext cx="3278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小兔子乖乖</a:t>
            </a: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6382657" y="2665072"/>
            <a:ext cx="33829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小兔子乖乖，</a:t>
            </a:r>
            <a:endParaRPr lang="en-US" altLang="zh-CN" sz="36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把门儿开开。</a:t>
            </a:r>
            <a:endParaRPr lang="en-US" altLang="zh-CN" sz="36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快点儿开开，</a:t>
            </a:r>
            <a:endParaRPr lang="en-US" altLang="zh-CN" sz="36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我要进来。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小兔子乖乖</a:t>
            </a: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5765573" y="2444523"/>
            <a:ext cx="5888037" cy="249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不开，不开，我不开，</a:t>
            </a:r>
            <a:endParaRPr lang="en-US" altLang="zh-CN" sz="3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妈妈没回来，</a:t>
            </a:r>
            <a:endParaRPr lang="en-US" altLang="zh-CN" sz="3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谁来也不开。</a:t>
            </a:r>
          </a:p>
        </p:txBody>
      </p:sp>
      <p:pic>
        <p:nvPicPr>
          <p:cNvPr id="2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86" y="1975417"/>
            <a:ext cx="421481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小兔子乖乖</a:t>
            </a: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361067" y="2100716"/>
            <a:ext cx="2954655" cy="333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小兔子乖乖，</a:t>
            </a:r>
            <a:endParaRPr lang="en-US" altLang="zh-CN" sz="3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把门儿开开。</a:t>
            </a:r>
            <a:endParaRPr lang="en-US" altLang="zh-CN" sz="3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快点儿开开，</a:t>
            </a:r>
            <a:endParaRPr lang="en-US" altLang="zh-CN" sz="3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我要进来。</a:t>
            </a:r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067" y="1814966"/>
            <a:ext cx="4140200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小兔子乖乖</a:t>
            </a:r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139" y="1974624"/>
            <a:ext cx="3622675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5824764" y="2474686"/>
            <a:ext cx="5829300" cy="249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就开，就开，我就开，</a:t>
            </a:r>
            <a:endParaRPr lang="en-US" altLang="zh-CN" sz="36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妈妈回来了，</a:t>
            </a:r>
            <a:endParaRPr lang="en-US" altLang="zh-CN" sz="36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这就把门儿开。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第一关：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023420" y="2974709"/>
            <a:ext cx="61451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600" dirty="0">
                <a:solidFill>
                  <a:srgbClr val="2AB48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识字加油站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96345" y="1520031"/>
            <a:ext cx="5905500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4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一片两片三四片，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4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五片六片七八片。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4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九片十片无数片，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4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飞入水中都不见。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471" y="2088243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连一连：</a:t>
            </a: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1494517" y="2129745"/>
            <a:ext cx="600075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10   8   5   9   7   6</a:t>
            </a:r>
            <a:endParaRPr lang="zh-CN" altLang="zh-CN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en-US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 </a:t>
            </a:r>
            <a:endParaRPr lang="zh-CN" altLang="zh-CN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en-US" altLang="zh-CN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en-US" altLang="zh-CN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en-US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六</a:t>
            </a:r>
            <a:r>
              <a:rPr lang="en-US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七</a:t>
            </a:r>
            <a:r>
              <a:rPr lang="en-US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八</a:t>
            </a:r>
            <a:r>
              <a:rPr lang="en-US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九</a:t>
            </a:r>
            <a:r>
              <a:rPr lang="en-US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十</a:t>
            </a:r>
          </a:p>
        </p:txBody>
      </p:sp>
      <p:cxnSp>
        <p:nvCxnSpPr>
          <p:cNvPr id="6" name="直接连接符 5"/>
          <p:cNvCxnSpPr>
            <a:cxnSpLocks noChangeShapeType="1"/>
          </p:cNvCxnSpPr>
          <p:nvPr/>
        </p:nvCxnSpPr>
        <p:spPr bwMode="auto">
          <a:xfrm>
            <a:off x="1994580" y="2772682"/>
            <a:ext cx="3286124" cy="184989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直接连接符 6"/>
          <p:cNvCxnSpPr>
            <a:cxnSpLocks noChangeShapeType="1"/>
          </p:cNvCxnSpPr>
          <p:nvPr/>
        </p:nvCxnSpPr>
        <p:spPr bwMode="auto">
          <a:xfrm>
            <a:off x="2737656" y="2772681"/>
            <a:ext cx="1038186" cy="177845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>
            <a:off x="4098245" y="2701245"/>
            <a:ext cx="449373" cy="184989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 flipH="1">
            <a:off x="2837793" y="2772682"/>
            <a:ext cx="1876098" cy="181508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10"/>
          <p:cNvCxnSpPr>
            <a:cxnSpLocks noChangeShapeType="1"/>
          </p:cNvCxnSpPr>
          <p:nvPr/>
        </p:nvCxnSpPr>
        <p:spPr bwMode="auto">
          <a:xfrm flipH="1">
            <a:off x="2066017" y="2772682"/>
            <a:ext cx="3500438" cy="20002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471" y="2088243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第二关：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023420" y="2974709"/>
            <a:ext cx="61451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600" dirty="0">
                <a:solidFill>
                  <a:srgbClr val="2AB48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字词句运用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字词句运用</a:t>
            </a: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6916511" y="3551919"/>
            <a:ext cx="2681288" cy="227830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2468336" y="3556681"/>
            <a:ext cx="2952750" cy="22748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4"/>
          <p:cNvSpPr/>
          <p:nvPr/>
        </p:nvSpPr>
        <p:spPr bwMode="gray">
          <a:xfrm>
            <a:off x="4576536" y="3145971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333399"/>
              </a:gs>
              <a:gs pos="100000">
                <a:srgbClr val="333399">
                  <a:gamma/>
                  <a:tint val="63529"/>
                  <a:invGamma/>
                </a:srgbClr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AutoShape 5"/>
          <p:cNvSpPr>
            <a:spLocks noChangeAspect="1" noChangeArrowheads="1" noTextEdit="1"/>
          </p:cNvSpPr>
          <p:nvPr/>
        </p:nvSpPr>
        <p:spPr bwMode="auto">
          <a:xfrm flipH="1">
            <a:off x="6222774" y="3142796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b="1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6"/>
          <p:cNvSpPr/>
          <p:nvPr/>
        </p:nvSpPr>
        <p:spPr bwMode="gray">
          <a:xfrm flipH="1">
            <a:off x="6229124" y="3145971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009999"/>
              </a:gs>
              <a:gs pos="100000">
                <a:srgbClr val="009999">
                  <a:gamma/>
                  <a:tint val="31765"/>
                  <a:invGamma/>
                </a:srgbClr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7" name="Group 7"/>
          <p:cNvGrpSpPr/>
          <p:nvPr/>
        </p:nvGrpSpPr>
        <p:grpSpPr bwMode="auto">
          <a:xfrm>
            <a:off x="4498749" y="1682296"/>
            <a:ext cx="2998787" cy="1601788"/>
            <a:chOff x="1997" y="1314"/>
            <a:chExt cx="1889" cy="1009"/>
          </a:xfrm>
        </p:grpSpPr>
        <p:grpSp>
          <p:nvGrpSpPr>
            <p:cNvPr id="28" name="Group 8"/>
            <p:cNvGrpSpPr/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33" name="Oval 9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Oval 10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009999">
                      <a:gamma/>
                      <a:tint val="44314"/>
                      <a:invGamma/>
                    </a:srgbClr>
                  </a:gs>
                  <a:gs pos="100000">
                    <a:srgbClr val="009999"/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9" name="Oval 11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BBE0E3">
                    <a:gamma/>
                    <a:shade val="46275"/>
                    <a:invGamma/>
                  </a:srgbClr>
                </a:gs>
                <a:gs pos="100000">
                  <a:srgbClr val="BBE0E3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Oval 12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BBE0E3">
                    <a:alpha val="0"/>
                  </a:srgbClr>
                </a:gs>
                <a:gs pos="100000">
                  <a:srgbClr val="BBE0E3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Oval 13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BBE0E3">
                    <a:gamma/>
                    <a:shade val="79216"/>
                    <a:invGamma/>
                  </a:srgbClr>
                </a:gs>
                <a:gs pos="100000">
                  <a:srgbClr val="BBE0E3">
                    <a:alpha val="48000"/>
                  </a:srgb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BBE0E3">
                    <a:gamma/>
                    <a:tint val="0"/>
                    <a:invGamma/>
                  </a:srgbClr>
                </a:gs>
                <a:gs pos="100000">
                  <a:srgbClr val="BBE0E3">
                    <a:alpha val="38000"/>
                  </a:srgb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4998811" y="1968046"/>
            <a:ext cx="3673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4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比一比</a:t>
            </a: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3116036" y="3966709"/>
            <a:ext cx="36734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96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</a:t>
            </a: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7437211" y="4039734"/>
            <a:ext cx="36734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96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字词句运用</a:t>
            </a: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6916511" y="3551919"/>
            <a:ext cx="2681288" cy="227830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2468336" y="3556681"/>
            <a:ext cx="2952750" cy="22748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4"/>
          <p:cNvSpPr/>
          <p:nvPr/>
        </p:nvSpPr>
        <p:spPr bwMode="gray">
          <a:xfrm>
            <a:off x="4576536" y="3145971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333399"/>
              </a:gs>
              <a:gs pos="100000">
                <a:srgbClr val="333399">
                  <a:gamma/>
                  <a:tint val="63529"/>
                  <a:invGamma/>
                </a:srgbClr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AutoShape 5"/>
          <p:cNvSpPr>
            <a:spLocks noChangeAspect="1" noChangeArrowheads="1" noTextEdit="1"/>
          </p:cNvSpPr>
          <p:nvPr/>
        </p:nvSpPr>
        <p:spPr bwMode="auto">
          <a:xfrm flipH="1">
            <a:off x="6222774" y="3142796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b="1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6"/>
          <p:cNvSpPr/>
          <p:nvPr/>
        </p:nvSpPr>
        <p:spPr bwMode="gray">
          <a:xfrm flipH="1">
            <a:off x="6229124" y="3145971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009999"/>
              </a:gs>
              <a:gs pos="100000">
                <a:srgbClr val="009999">
                  <a:gamma/>
                  <a:tint val="31765"/>
                  <a:invGamma/>
                </a:srgbClr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7" name="Group 7"/>
          <p:cNvGrpSpPr/>
          <p:nvPr/>
        </p:nvGrpSpPr>
        <p:grpSpPr bwMode="auto">
          <a:xfrm>
            <a:off x="4498749" y="1682296"/>
            <a:ext cx="2998787" cy="1601788"/>
            <a:chOff x="1997" y="1314"/>
            <a:chExt cx="1889" cy="1009"/>
          </a:xfrm>
        </p:grpSpPr>
        <p:grpSp>
          <p:nvGrpSpPr>
            <p:cNvPr id="28" name="Group 8"/>
            <p:cNvGrpSpPr/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33" name="Oval 9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Oval 10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009999">
                      <a:gamma/>
                      <a:tint val="44314"/>
                      <a:invGamma/>
                    </a:srgbClr>
                  </a:gs>
                  <a:gs pos="100000">
                    <a:srgbClr val="009999"/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9" name="Oval 11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BBE0E3">
                    <a:gamma/>
                    <a:shade val="46275"/>
                    <a:invGamma/>
                  </a:srgbClr>
                </a:gs>
                <a:gs pos="100000">
                  <a:srgbClr val="BBE0E3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Oval 12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BBE0E3">
                    <a:alpha val="0"/>
                  </a:srgbClr>
                </a:gs>
                <a:gs pos="100000">
                  <a:srgbClr val="BBE0E3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Oval 13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BBE0E3">
                    <a:gamma/>
                    <a:shade val="79216"/>
                    <a:invGamma/>
                  </a:srgbClr>
                </a:gs>
                <a:gs pos="100000">
                  <a:srgbClr val="BBE0E3">
                    <a:alpha val="48000"/>
                  </a:srgb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BBE0E3">
                    <a:gamma/>
                    <a:tint val="0"/>
                    <a:invGamma/>
                  </a:srgbClr>
                </a:gs>
                <a:gs pos="100000">
                  <a:srgbClr val="BBE0E3">
                    <a:alpha val="38000"/>
                  </a:srgb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4998811" y="1968046"/>
            <a:ext cx="3673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4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比一比</a:t>
            </a: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3116036" y="3966709"/>
            <a:ext cx="36734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96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口</a:t>
            </a: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7437211" y="4039734"/>
            <a:ext cx="36734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田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字词句运用</a:t>
            </a: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6916511" y="3551919"/>
            <a:ext cx="2681288" cy="227830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2468336" y="3556681"/>
            <a:ext cx="2952750" cy="22748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4"/>
          <p:cNvSpPr/>
          <p:nvPr/>
        </p:nvSpPr>
        <p:spPr bwMode="gray">
          <a:xfrm>
            <a:off x="4576536" y="3145971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333399"/>
              </a:gs>
              <a:gs pos="100000">
                <a:srgbClr val="333399">
                  <a:gamma/>
                  <a:tint val="63529"/>
                  <a:invGamma/>
                </a:srgbClr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AutoShape 5"/>
          <p:cNvSpPr>
            <a:spLocks noChangeAspect="1" noChangeArrowheads="1" noTextEdit="1"/>
          </p:cNvSpPr>
          <p:nvPr/>
        </p:nvSpPr>
        <p:spPr bwMode="auto">
          <a:xfrm flipH="1">
            <a:off x="6222774" y="3142796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b="1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6"/>
          <p:cNvSpPr/>
          <p:nvPr/>
        </p:nvSpPr>
        <p:spPr bwMode="gray">
          <a:xfrm flipH="1">
            <a:off x="6229124" y="3145971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009999"/>
              </a:gs>
              <a:gs pos="100000">
                <a:srgbClr val="009999">
                  <a:gamma/>
                  <a:tint val="31765"/>
                  <a:invGamma/>
                </a:srgbClr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7" name="Group 7"/>
          <p:cNvGrpSpPr/>
          <p:nvPr/>
        </p:nvGrpSpPr>
        <p:grpSpPr bwMode="auto">
          <a:xfrm>
            <a:off x="4498749" y="1682296"/>
            <a:ext cx="2998787" cy="1601788"/>
            <a:chOff x="1997" y="1314"/>
            <a:chExt cx="1889" cy="1009"/>
          </a:xfrm>
        </p:grpSpPr>
        <p:grpSp>
          <p:nvGrpSpPr>
            <p:cNvPr id="28" name="Group 8"/>
            <p:cNvGrpSpPr/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33" name="Oval 9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Oval 10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009999">
                      <a:gamma/>
                      <a:tint val="44314"/>
                      <a:invGamma/>
                    </a:srgbClr>
                  </a:gs>
                  <a:gs pos="100000">
                    <a:srgbClr val="009999"/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9" name="Oval 11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BBE0E3">
                    <a:gamma/>
                    <a:shade val="46275"/>
                    <a:invGamma/>
                  </a:srgbClr>
                </a:gs>
                <a:gs pos="100000">
                  <a:srgbClr val="BBE0E3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Oval 12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BBE0E3">
                    <a:alpha val="0"/>
                  </a:srgbClr>
                </a:gs>
                <a:gs pos="100000">
                  <a:srgbClr val="BBE0E3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Oval 13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BBE0E3">
                    <a:gamma/>
                    <a:shade val="79216"/>
                    <a:invGamma/>
                  </a:srgbClr>
                </a:gs>
                <a:gs pos="100000">
                  <a:srgbClr val="BBE0E3">
                    <a:alpha val="48000"/>
                  </a:srgb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BBE0E3">
                    <a:gamma/>
                    <a:tint val="0"/>
                    <a:invGamma/>
                  </a:srgbClr>
                </a:gs>
                <a:gs pos="100000">
                  <a:srgbClr val="BBE0E3">
                    <a:alpha val="38000"/>
                  </a:srgb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4998811" y="1968046"/>
            <a:ext cx="3673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4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比一比</a:t>
            </a: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3116036" y="3966709"/>
            <a:ext cx="36734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日</a:t>
            </a: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7437211" y="4039734"/>
            <a:ext cx="36734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第三关：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023420" y="2974709"/>
            <a:ext cx="61451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600" dirty="0">
                <a:solidFill>
                  <a:srgbClr val="2AB48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书写提示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jh0r3i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Office PowerPoint</Application>
  <PresentationFormat>宽屏</PresentationFormat>
  <Paragraphs>98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思源黑体 CN Regular</vt:lpstr>
      <vt:lpstr>思源黑体 CN Bold</vt:lpstr>
      <vt:lpstr>思源黑体 CN Light</vt:lpstr>
      <vt:lpstr>Arial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2021-05-07T00:42:04Z</dcterms:created>
  <dcterms:modified xsi:type="dcterms:W3CDTF">2023-01-13T15:03:14Z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4499FF3F8E78406592974E74BFB3FA27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