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72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4" r:id="rId16"/>
    <p:sldId id="278" r:id="rId17"/>
    <p:sldId id="275" r:id="rId18"/>
    <p:sldId id="279" r:id="rId1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85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56B68-20AE-43F7-812F-59CEAB96559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DC054-4ADE-4564-96F1-A7A9482FA16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C054-4ADE-4564-96F1-A7A9482FA16D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DC054-4ADE-4564-96F1-A7A9482FA1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BD2BC58-50CF-4442-B173-C76100DF93FA}" type="slidenum">
              <a:rPr lang="zh-CN" altLang="en-US"/>
              <a:t>‹#›</a:t>
            </a:fld>
            <a:endParaRPr lang="zh-CN" alt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59703" y="83671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latin typeface="Arial Black" panose="020B0A04020102020204" pitchFamily="34" charset="0"/>
              </a:rPr>
              <a:t>冀教版八年级下</a:t>
            </a:r>
            <a:endParaRPr lang="zh-CN" altLang="en-US" sz="2800" b="1" dirty="0"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772816"/>
            <a:ext cx="91440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Lesson 41</a:t>
            </a:r>
          </a:p>
          <a:p>
            <a:pPr algn="ctr"/>
            <a:r>
              <a:rPr lang="en-US" altLang="zh-C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Arial" panose="020B0604020202020204" pitchFamily="34" charset="0"/>
              </a:rPr>
              <a:t>A class of the world</a:t>
            </a:r>
            <a:endParaRPr lang="zh-CN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589240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矩形 5"/>
          <p:cNvSpPr/>
          <p:nvPr/>
        </p:nvSpPr>
        <p:spPr>
          <a:xfrm>
            <a:off x="1547664" y="2297489"/>
            <a:ext cx="581332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Detail -- reading</a:t>
            </a:r>
            <a:endParaRPr lang="zh-CN" altLang="en-US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0001" y="332656"/>
            <a:ext cx="86439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</a:rPr>
              <a:t>Read the first paragraph by yourselves aloud and tell us some features about Brazil .</a:t>
            </a:r>
            <a:endParaRPr lang="en-US" altLang="zh-CN" sz="3200" b="1" i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4282" y="2500306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1.Brazil is the largest country in South America .</a:t>
            </a:r>
            <a:endParaRPr lang="zh-CN" altLang="en-US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14282" y="3786190"/>
            <a:ext cx="87154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2.It has a huge river called the Amazon and a rainforest with more trees .  </a:t>
            </a:r>
            <a:endParaRPr lang="zh-CN" altLang="en-US" sz="4000" b="1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214282" y="5214950"/>
            <a:ext cx="89297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3.The people </a:t>
            </a:r>
            <a:r>
              <a:rPr lang="en-US" altLang="zh-CN" sz="4000" b="1" u="sng" dirty="0" smtClean="0"/>
              <a:t>are known for </a:t>
            </a:r>
            <a:r>
              <a:rPr lang="en-US" altLang="zh-CN" sz="4000" b="1" dirty="0" smtClean="0"/>
              <a:t>our their fun dances and </a:t>
            </a:r>
            <a:r>
              <a:rPr lang="en-US" altLang="zh-CN" sz="4000" b="1" dirty="0" err="1" smtClean="0"/>
              <a:t>colourful</a:t>
            </a:r>
            <a:r>
              <a:rPr lang="en-US" altLang="zh-CN" sz="4000" b="1" dirty="0" smtClean="0"/>
              <a:t> culture .(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Translate</a:t>
            </a:r>
            <a:r>
              <a:rPr lang="en-US" altLang="zh-CN" sz="4000" b="1" dirty="0" smtClean="0"/>
              <a:t>)  </a:t>
            </a:r>
            <a:endParaRPr lang="zh-CN" altLang="en-US" sz="4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642918"/>
            <a:ext cx="878687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1" dirty="0" smtClean="0">
                <a:solidFill>
                  <a:srgbClr val="FF0000"/>
                </a:solidFill>
              </a:rPr>
              <a:t>Read paragraph 2 in pairs and fill in the blanks :</a:t>
            </a:r>
          </a:p>
          <a:p>
            <a:endParaRPr lang="en-US" altLang="zh-CN" sz="4000" b="1" dirty="0" smtClean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-500098" y="228599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4282" y="2571744"/>
            <a:ext cx="892971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/>
              <a:t>    </a:t>
            </a:r>
            <a:r>
              <a:rPr lang="en-US" altLang="zh-CN" sz="4000" b="1" dirty="0" err="1" smtClean="0"/>
              <a:t>Akia</a:t>
            </a:r>
            <a:r>
              <a:rPr lang="en-US" altLang="zh-CN" sz="4000" b="1" dirty="0" smtClean="0"/>
              <a:t> came from ________ , and Turkey is her ________ _________ .Turkey is in both ________ and __________ . The </a:t>
            </a:r>
            <a:r>
              <a:rPr lang="en-US" altLang="zh-CN" sz="4000" b="1" dirty="0" err="1" smtClean="0"/>
              <a:t>Bosphorous</a:t>
            </a:r>
            <a:r>
              <a:rPr lang="en-US" altLang="zh-CN" sz="4000" b="1" dirty="0" smtClean="0"/>
              <a:t> Bridge _________ Europe and Asia .</a:t>
            </a:r>
            <a:endParaRPr lang="zh-CN" altLang="en-US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214810" y="2571744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Turkey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3214686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   home          country </a:t>
            </a:r>
            <a:endParaRPr lang="zh-CN" alt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43042" y="3857628"/>
            <a:ext cx="5214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Europe                     Asia </a:t>
            </a:r>
            <a:endParaRPr lang="zh-CN" alt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0562" y="442913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 smtClean="0">
                <a:solidFill>
                  <a:srgbClr val="FF0000"/>
                </a:solidFill>
              </a:rPr>
              <a:t>connects</a:t>
            </a:r>
            <a:endParaRPr lang="zh-CN" alt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188640"/>
            <a:ext cx="900115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i="1" dirty="0" smtClean="0">
                <a:solidFill>
                  <a:srgbClr val="FF0000"/>
                </a:solidFill>
              </a:rPr>
              <a:t>Read paragraph 3 in groups and answer the questions: </a:t>
            </a:r>
          </a:p>
          <a:p>
            <a:r>
              <a:rPr lang="en-US" altLang="zh-CN" sz="3200" b="1" dirty="0" smtClean="0"/>
              <a:t>1.What interesting places are there in Egypt ?</a:t>
            </a:r>
          </a:p>
          <a:p>
            <a:endParaRPr lang="en-US" altLang="zh-CN" sz="4400" b="1" dirty="0" smtClean="0"/>
          </a:p>
          <a:p>
            <a:endParaRPr lang="en-US" altLang="zh-CN" sz="4400" b="1" dirty="0" smtClean="0"/>
          </a:p>
          <a:p>
            <a:r>
              <a:rPr lang="en-US" altLang="zh-CN" sz="3200" b="1" dirty="0" smtClean="0"/>
              <a:t>2.What can you see and do except Pyramids in Egypt ? </a:t>
            </a:r>
            <a:endParaRPr lang="zh-CN" alt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14282" y="2071678"/>
            <a:ext cx="86439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</a:rPr>
              <a:t>the Pyramids , the Nile , the Sahara Desert , the ancient markets in Cairo . </a:t>
            </a:r>
            <a:endParaRPr lang="zh-CN" altLang="en-US" sz="36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4643446"/>
            <a:ext cx="86439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</a:rPr>
              <a:t>relax on a boat tour of the Nile , ride a camel in the Sahara Desert or walk in the ancient markets in Cairo .</a:t>
            </a:r>
            <a:endParaRPr lang="zh-CN" altLang="en-US" sz="36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85720" y="285728"/>
            <a:ext cx="85725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1" dirty="0" smtClean="0">
                <a:solidFill>
                  <a:schemeClr val="accent2"/>
                </a:solidFill>
              </a:rPr>
              <a:t>Read paragraph 4 together and introduce our home country --- China 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4143380"/>
            <a:ext cx="8429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2924944"/>
            <a:ext cx="885828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/>
              <a:t>Can you recite (</a:t>
            </a:r>
            <a:r>
              <a:rPr lang="zh-CN" altLang="en-US" sz="4000" b="1" i="1" dirty="0" smtClean="0"/>
              <a:t>背诵</a:t>
            </a:r>
            <a:r>
              <a:rPr lang="en-US" altLang="zh-CN" sz="4000" b="1" i="1" dirty="0" smtClean="0"/>
              <a:t>) this paragraph within 2 minutes </a:t>
            </a:r>
            <a:r>
              <a:rPr lang="zh-CN" altLang="en-US" sz="4000" b="1" i="1" dirty="0" smtClean="0"/>
              <a:t>？</a:t>
            </a:r>
            <a:endParaRPr lang="en-US" altLang="zh-CN" sz="4000" b="1" i="1" dirty="0" smtClean="0"/>
          </a:p>
          <a:p>
            <a:r>
              <a:rPr lang="en-US" altLang="zh-CN" sz="5400" b="1" i="1" dirty="0" smtClean="0">
                <a:solidFill>
                  <a:schemeClr val="accent2"/>
                </a:solidFill>
              </a:rPr>
              <a:t>       Who is the quickest ?</a:t>
            </a:r>
          </a:p>
          <a:p>
            <a:r>
              <a:rPr lang="en-US" altLang="zh-CN" sz="5400" b="1" i="1" dirty="0" smtClean="0">
                <a:solidFill>
                  <a:schemeClr val="accent2"/>
                </a:solidFill>
              </a:rPr>
              <a:t>        Who is the best ?</a:t>
            </a:r>
            <a:endParaRPr lang="zh-CN" altLang="en-US" sz="5400" b="1" i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0" y="1714488"/>
            <a:ext cx="900118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Do you have any questions about this lesson ?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2844" y="3429000"/>
            <a:ext cx="88583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/>
              <a:t>即时练习： </a:t>
            </a:r>
            <a:endParaRPr lang="en-US" altLang="zh-CN" sz="3200" b="1" dirty="0" smtClean="0"/>
          </a:p>
          <a:p>
            <a:r>
              <a:rPr lang="en-US" altLang="zh-CN" sz="3600" b="1" dirty="0" smtClean="0"/>
              <a:t>1.Yang </a:t>
            </a:r>
            <a:r>
              <a:rPr lang="en-US" altLang="zh-CN" sz="3600" b="1" dirty="0" err="1" smtClean="0"/>
              <a:t>LiWei</a:t>
            </a:r>
            <a:r>
              <a:rPr lang="en-US" altLang="zh-CN" sz="3600" b="1" dirty="0" smtClean="0"/>
              <a:t> is the _____ of Chinese  people.</a:t>
            </a:r>
          </a:p>
          <a:p>
            <a:r>
              <a:rPr lang="en-US" altLang="zh-CN" sz="3600" b="1" dirty="0" smtClean="0"/>
              <a:t>2.That lady took great _____ in her sons .</a:t>
            </a:r>
          </a:p>
          <a:p>
            <a:r>
              <a:rPr lang="en-US" altLang="zh-CN" sz="3600" b="1" dirty="0" smtClean="0"/>
              <a:t>3.Brian is ______ of his record .</a:t>
            </a:r>
          </a:p>
          <a:p>
            <a:r>
              <a:rPr lang="en-US" altLang="zh-CN" sz="3600" b="1" dirty="0" smtClean="0"/>
              <a:t>4.Danny says ______ , “he won the first place .”</a:t>
            </a:r>
            <a:endParaRPr lang="zh-CN" alt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2844" y="476672"/>
            <a:ext cx="88583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i="1" dirty="0" smtClean="0">
                <a:solidFill>
                  <a:srgbClr val="FF0000"/>
                </a:solidFill>
              </a:rPr>
              <a:t>Understand the following sentences and tell us the usage of “</a:t>
            </a:r>
            <a:r>
              <a:rPr lang="en-US" altLang="zh-CN" sz="3600" b="1" i="1" dirty="0" smtClean="0">
                <a:solidFill>
                  <a:schemeClr val="accent2"/>
                </a:solidFill>
              </a:rPr>
              <a:t>pride and proud </a:t>
            </a:r>
            <a:r>
              <a:rPr lang="en-US" altLang="zh-CN" sz="3600" b="1" i="1" dirty="0" smtClean="0">
                <a:solidFill>
                  <a:srgbClr val="FF0000"/>
                </a:solidFill>
              </a:rPr>
              <a:t>”</a:t>
            </a:r>
            <a:endParaRPr lang="zh-CN" altLang="en-US" sz="3600" b="1" i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41" y="1844824"/>
            <a:ext cx="90011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/>
              <a:t>More students talk about their countries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with pride </a:t>
            </a:r>
            <a:r>
              <a:rPr lang="en-US" altLang="zh-CN" sz="3200" b="1" dirty="0" smtClean="0"/>
              <a:t>. All of them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are proud of </a:t>
            </a:r>
            <a:r>
              <a:rPr lang="en-US" altLang="zh-CN" sz="3200" b="1" dirty="0" smtClean="0"/>
              <a:t>their home countries .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57620" y="392906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pride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9124" y="4500570"/>
            <a:ext cx="1214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pride</a:t>
            </a:r>
            <a:endParaRPr lang="zh-CN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3108" y="507207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proud</a:t>
            </a:r>
            <a:endParaRPr lang="zh-CN" alt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14612" y="5572140"/>
            <a:ext cx="1714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solidFill>
                  <a:srgbClr val="FF0000"/>
                </a:solidFill>
              </a:rPr>
              <a:t>proudly</a:t>
            </a:r>
            <a:endParaRPr lang="zh-CN" altLang="en-US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285728"/>
            <a:ext cx="88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/>
              <a:t>Write a passage about a place (a city or a country ) you know best in  groups ,and then share it with your classmates .</a:t>
            </a:r>
            <a:endParaRPr lang="zh-CN" altLang="en-US" sz="40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780928"/>
            <a:ext cx="678661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dirty="0" smtClean="0">
                <a:solidFill>
                  <a:srgbClr val="FF0000"/>
                </a:solidFill>
              </a:rPr>
              <a:t>Task tips :</a:t>
            </a:r>
          </a:p>
          <a:p>
            <a:r>
              <a:rPr lang="en-US" altLang="zh-CN" sz="4000" b="1" dirty="0" smtClean="0"/>
              <a:t>Where is it ?</a:t>
            </a:r>
          </a:p>
          <a:p>
            <a:r>
              <a:rPr lang="en-US" altLang="zh-CN" sz="4000" b="1" dirty="0" smtClean="0"/>
              <a:t>How big is it ? </a:t>
            </a:r>
          </a:p>
          <a:p>
            <a:r>
              <a:rPr lang="en-US" altLang="zh-CN" sz="4000" b="1" dirty="0" smtClean="0"/>
              <a:t>What’s the population  ? </a:t>
            </a:r>
          </a:p>
          <a:p>
            <a:r>
              <a:rPr lang="en-US" altLang="zh-CN" sz="4000" b="1" dirty="0" smtClean="0"/>
              <a:t>What is it famous for ? </a:t>
            </a:r>
            <a:endParaRPr lang="zh-CN" alt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9571" name="WordArt 3"/>
          <p:cNvSpPr>
            <a:spLocks noChangeArrowheads="1" noChangeShapeType="1" noTextEdit="1"/>
          </p:cNvSpPr>
          <p:nvPr/>
        </p:nvSpPr>
        <p:spPr bwMode="auto">
          <a:xfrm>
            <a:off x="755650" y="1341438"/>
            <a:ext cx="7632700" cy="26638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4400" b="1" kern="10" dirty="0">
                <a:ln w="9525">
                  <a:solidFill>
                    <a:srgbClr val="CC99FF"/>
                  </a:solidFill>
                  <a:round/>
                </a:ln>
                <a:solidFill>
                  <a:srgbClr val="9900CC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Thanks for your attention!</a:t>
            </a:r>
            <a:endParaRPr lang="zh-CN" altLang="en-US" sz="4400" b="1" kern="10" dirty="0">
              <a:ln w="9525">
                <a:solidFill>
                  <a:srgbClr val="CC99FF"/>
                </a:solidFill>
                <a:round/>
              </a:ln>
              <a:solidFill>
                <a:srgbClr val="9900CC"/>
              </a:solidFill>
              <a:effectLst>
                <a:outerShdw dist="53882" dir="2700000" algn="ctr" rotWithShape="0">
                  <a:srgbClr val="9999FF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957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979712" y="692696"/>
            <a:ext cx="5000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 Aims</a:t>
            </a:r>
            <a:endParaRPr lang="zh-CN" altLang="en-US" sz="6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2867" y="1921937"/>
            <a:ext cx="850112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1.Be able to read and know about the famous places in the lesson.</a:t>
            </a:r>
          </a:p>
          <a:p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2.Understand the text and learn more about countries in the lesson.</a:t>
            </a:r>
          </a:p>
          <a:p>
            <a:endParaRPr lang="en-US" altLang="zh-CN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3.Learn to describe a place (a country or a city) you know best in English .</a:t>
            </a:r>
            <a:endParaRPr lang="zh-CN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49829-6A0E-4DA7-AE10-59CD60B75587}" type="slidenum">
              <a:rPr lang="zh-CN" altLang="en-US"/>
              <a:t>3</a:t>
            </a:fld>
            <a:endParaRPr lang="zh-CN" altLang="en-US" sz="1800">
              <a:solidFill>
                <a:srgbClr val="000000"/>
              </a:solidFill>
            </a:endParaRPr>
          </a:p>
        </p:txBody>
      </p:sp>
      <p:pic>
        <p:nvPicPr>
          <p:cNvPr id="5123" name="Picture 3" descr="C:\Users\BSFX\Desktop\u=2775759695,2312524416&amp;fm=23&amp;gp=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50056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BSFX\Desktop\u=1162760338,2231062946&amp;fm=21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0"/>
            <a:ext cx="4500562" cy="3286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429256" y="2285992"/>
            <a:ext cx="2857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rainforest</a:t>
            </a:r>
            <a:endParaRPr lang="zh-CN" altLang="en-US" sz="4000" b="1" dirty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158" y="2285992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Amazon River</a:t>
            </a:r>
            <a:endParaRPr lang="zh-CN" altLang="en-US" sz="4000" b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pic>
        <p:nvPicPr>
          <p:cNvPr id="9" name="Picture 2" descr="C:\Users\BSFX\Desktop\u=3227578360,4134768639&amp;fm=23&amp;gp=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429000"/>
            <a:ext cx="45005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428596" y="3714752"/>
            <a:ext cx="3214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Sahara Desert</a:t>
            </a:r>
            <a:endParaRPr lang="zh-CN" altLang="en-US" sz="4000" b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pic>
        <p:nvPicPr>
          <p:cNvPr id="12" name="Picture 2" descr="C:\Users\BSFX\Desktop\u=4230364156,920453691&amp;fm=5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3429000"/>
            <a:ext cx="45005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6715140" y="3643314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0000"/>
                </a:solidFill>
                <a:sym typeface="Arial" panose="020B0604020202020204" pitchFamily="34" charset="0"/>
              </a:rPr>
              <a:t>Pyramid</a:t>
            </a:r>
            <a:endParaRPr lang="zh-CN" altLang="en-US" sz="4000" b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" name="Picture 2" descr="C:\Users\BSFX\Desktop\u=1856311095,4205582409&amp;fm=90&amp;gp=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4282" y="2285992"/>
            <a:ext cx="4429188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err="1" smtClean="0">
                <a:solidFill>
                  <a:srgbClr val="FFFF00"/>
                </a:solidFill>
                <a:sym typeface="Arial" panose="020B0604020202020204" pitchFamily="34" charset="0"/>
              </a:rPr>
              <a:t>Bosphorous</a:t>
            </a:r>
            <a:r>
              <a:rPr lang="en-US" altLang="zh-CN" sz="4000" b="1" dirty="0" smtClean="0">
                <a:solidFill>
                  <a:srgbClr val="FFFF00"/>
                </a:solidFill>
                <a:sym typeface="Arial" panose="020B0604020202020204" pitchFamily="34" charset="0"/>
              </a:rPr>
              <a:t> Bridge</a:t>
            </a:r>
            <a:endParaRPr lang="zh-CN" altLang="en-US" sz="4000" b="1" dirty="0">
              <a:solidFill>
                <a:srgbClr val="FFFF00"/>
              </a:solidFill>
              <a:sym typeface="Arial" panose="020B0604020202020204" pitchFamily="34" charset="0"/>
            </a:endParaRPr>
          </a:p>
        </p:txBody>
      </p:sp>
      <p:pic>
        <p:nvPicPr>
          <p:cNvPr id="1027" name="Picture 3" descr="D:\D内容\Desktop\06aa2544c83729e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3500438"/>
            <a:ext cx="4429124" cy="335756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429256" y="3714752"/>
            <a:ext cx="3143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FF00"/>
                </a:solidFill>
                <a:sym typeface="Arial" panose="020B0604020202020204" pitchFamily="34" charset="0"/>
              </a:rPr>
              <a:t>The Nile</a:t>
            </a:r>
            <a:endParaRPr lang="zh-CN" altLang="en-US" sz="4000" b="1" dirty="0" smtClean="0">
              <a:solidFill>
                <a:srgbClr val="FFFF00"/>
              </a:solidFill>
              <a:sym typeface="Arial" panose="020B0604020202020204" pitchFamily="34" charset="0"/>
            </a:endParaRPr>
          </a:p>
        </p:txBody>
      </p:sp>
      <p:pic>
        <p:nvPicPr>
          <p:cNvPr id="1028" name="Picture 4" descr="D:\D内容\Desktop\6U39901B3P5X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0" y="3500438"/>
            <a:ext cx="4572000" cy="335756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7158" y="3429000"/>
            <a:ext cx="35004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FF00"/>
                </a:solidFill>
                <a:sym typeface="Arial" panose="020B0604020202020204" pitchFamily="34" charset="0"/>
              </a:rPr>
              <a:t>The Terra Cotta Warriors</a:t>
            </a:r>
            <a:endParaRPr lang="zh-CN" altLang="en-US" sz="4000" b="1" dirty="0" smtClean="0">
              <a:solidFill>
                <a:srgbClr val="FFFF00"/>
              </a:solidFill>
              <a:sym typeface="Arial" panose="020B0604020202020204" pitchFamily="34" charset="0"/>
            </a:endParaRPr>
          </a:p>
        </p:txBody>
      </p:sp>
      <p:pic>
        <p:nvPicPr>
          <p:cNvPr id="1029" name="Picture 5" descr="D:\D内容\Desktop\link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14876" y="0"/>
            <a:ext cx="4429124" cy="3429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786314" y="2428868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solidFill>
                  <a:srgbClr val="FFFF00"/>
                </a:solidFill>
                <a:sym typeface="Arial" panose="020B0604020202020204" pitchFamily="34" charset="0"/>
              </a:rPr>
              <a:t>The Great Wall</a:t>
            </a:r>
            <a:endParaRPr lang="zh-CN" altLang="en-US" sz="4000" b="1" dirty="0" smtClean="0">
              <a:solidFill>
                <a:srgbClr val="FFFF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矩形 12"/>
          <p:cNvSpPr/>
          <p:nvPr/>
        </p:nvSpPr>
        <p:spPr>
          <a:xfrm>
            <a:off x="857224" y="2071678"/>
            <a:ext cx="739657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5400" b="1" i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Fun knowledge quiz </a:t>
            </a:r>
          </a:p>
          <a:p>
            <a:pPr algn="ctr"/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趣味知识问答</a:t>
            </a:r>
            <a:r>
              <a:rPr lang="en-US" altLang="zh-CN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endParaRPr lang="zh-CN" alt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598881" y="3090794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范文下载：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www.1ppt.com/fanwen/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论坛：</a:t>
            </a:r>
            <a:r>
              <a:rPr lang="en-US" altLang="zh-CN" sz="100" dirty="0">
                <a:solidFill>
                  <a:schemeClr val="bg1"/>
                </a:solidFill>
              </a:rPr>
              <a:t>www.1ppt.cn                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       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42844" y="142852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1.What is the longest river in the world 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500042"/>
            <a:ext cx="2571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</a:rPr>
              <a:t>The Nile </a:t>
            </a:r>
            <a:endParaRPr lang="zh-CN" altLang="en-US" sz="4000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2844" y="1071546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2.What is the second longest river in the world ?</a:t>
            </a:r>
            <a:endParaRPr lang="zh-CN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786446" y="1500174"/>
            <a:ext cx="42148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  <a:sym typeface="Arial" panose="020B0604020202020204" pitchFamily="34" charset="0"/>
              </a:rPr>
              <a:t>Amazon River</a:t>
            </a:r>
            <a:endParaRPr lang="zh-CN" altLang="en-US" sz="4000" b="1" i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42844" y="2214554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3.Which bridge connects Europe and Asia ? </a:t>
            </a:r>
            <a:endParaRPr lang="zh-CN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71836" y="2857496"/>
            <a:ext cx="55721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  <a:sym typeface="Arial" panose="020B0604020202020204" pitchFamily="34" charset="0"/>
              </a:rPr>
              <a:t>The </a:t>
            </a:r>
            <a:r>
              <a:rPr lang="en-US" altLang="zh-CN" sz="4000" b="1" i="1" dirty="0" err="1" smtClean="0">
                <a:solidFill>
                  <a:srgbClr val="FF0000"/>
                </a:solidFill>
                <a:sym typeface="Arial" panose="020B0604020202020204" pitchFamily="34" charset="0"/>
              </a:rPr>
              <a:t>Bosphorous</a:t>
            </a:r>
            <a:r>
              <a:rPr lang="en-US" altLang="zh-CN" sz="4000" b="1" i="1" dirty="0" smtClean="0">
                <a:solidFill>
                  <a:srgbClr val="FF0000"/>
                </a:solidFill>
                <a:sym typeface="Arial" panose="020B0604020202020204" pitchFamily="34" charset="0"/>
              </a:rPr>
              <a:t> Bridge</a:t>
            </a:r>
            <a:endParaRPr lang="zh-CN" altLang="en-US" sz="4000" b="1" i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2844" y="3500438"/>
            <a:ext cx="9001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4.What is the biggest desert in the world ?</a:t>
            </a:r>
            <a:endParaRPr lang="zh-CN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43372" y="4000504"/>
            <a:ext cx="4572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  <a:sym typeface="Arial" panose="020B0604020202020204" pitchFamily="34" charset="0"/>
              </a:rPr>
              <a:t>The Sahara Desert</a:t>
            </a:r>
            <a:endParaRPr lang="zh-CN" altLang="en-US" sz="4000" b="1" i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2844" y="4714884"/>
            <a:ext cx="88583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5.It is in </a:t>
            </a:r>
            <a:r>
              <a:rPr lang="en-US" altLang="zh-CN" sz="4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ShanXi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province in China , it is one of eight wonders (</a:t>
            </a:r>
            <a:r>
              <a:rPr lang="zh-CN" alt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奇迹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in the</a:t>
            </a:r>
          </a:p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world ,what is it ?</a:t>
            </a:r>
            <a:endParaRPr lang="zh-CN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786182" y="5929330"/>
            <a:ext cx="65008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  <a:sym typeface="Arial" panose="020B0604020202020204" pitchFamily="34" charset="0"/>
              </a:rPr>
              <a:t>The Terra Cotta </a:t>
            </a:r>
            <a:r>
              <a:rPr lang="en-US" altLang="zh-CN" sz="4000" b="1" i="1" dirty="0" err="1" smtClean="0">
                <a:solidFill>
                  <a:srgbClr val="FF0000"/>
                </a:solidFill>
                <a:sym typeface="Arial" panose="020B0604020202020204" pitchFamily="34" charset="0"/>
              </a:rPr>
              <a:t>Worriors</a:t>
            </a:r>
            <a:endParaRPr lang="zh-CN" altLang="en-US" sz="4000" b="1" i="1" dirty="0" smtClean="0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2"/>
      <p:bldP spid="19" grpId="0"/>
      <p:bldP spid="20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1071546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6.What is the capital city of Egypt ?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388" y="1643050"/>
            <a:ext cx="37862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</a:rPr>
              <a:t>Cairo</a:t>
            </a:r>
            <a:endParaRPr lang="zh-CN" altLang="en-US" sz="40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2844" y="2214554"/>
            <a:ext cx="90011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7.They were built in ancient Egypt , and Egypt is famous for them , what were they ?</a:t>
            </a:r>
            <a:endParaRPr lang="zh-CN" altLang="en-US" sz="4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3429000"/>
            <a:ext cx="307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i="1" dirty="0" smtClean="0">
                <a:solidFill>
                  <a:srgbClr val="FF0000"/>
                </a:solidFill>
              </a:rPr>
              <a:t>the Pyramids </a:t>
            </a:r>
            <a:endParaRPr lang="zh-CN" altLang="en-US" sz="4000" b="1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50150" y="1268758"/>
            <a:ext cx="8286808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Listen to the text and pay attention to the pronunciation of every </a:t>
            </a:r>
            <a:r>
              <a:rPr lang="en-US" altLang="zh-CN" sz="4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placename</a:t>
            </a:r>
            <a:endParaRPr lang="en-US" altLang="zh-CN" sz="4400" b="1" cap="none" spc="0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en-US" altLang="zh-C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and underline them</a:t>
            </a:r>
            <a:endParaRPr lang="zh-CN" alt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D:\D内容\Desktop\图片收藏\201105182313437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338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-214338"/>
            <a:ext cx="9001156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800" b="1" i="1" dirty="0" smtClean="0">
                <a:solidFill>
                  <a:srgbClr val="FF0000"/>
                </a:solidFill>
              </a:rPr>
              <a:t>Scan(</a:t>
            </a:r>
            <a:r>
              <a:rPr lang="zh-CN" altLang="en-US" sz="4000" b="1" i="1" dirty="0" smtClean="0">
                <a:solidFill>
                  <a:srgbClr val="FF0000"/>
                </a:solidFill>
              </a:rPr>
              <a:t>浏览</a:t>
            </a:r>
            <a:r>
              <a:rPr lang="en-US" altLang="zh-CN" sz="4800" b="1" i="1" dirty="0" smtClean="0">
                <a:solidFill>
                  <a:srgbClr val="FF0000"/>
                </a:solidFill>
              </a:rPr>
              <a:t>)the whole lesson and tick the correct answers :</a:t>
            </a:r>
          </a:p>
          <a:p>
            <a:r>
              <a:rPr lang="en-US" altLang="zh-CN" sz="3600" b="1" dirty="0" smtClean="0"/>
              <a:t>1.Where does Ahmed come from ?</a:t>
            </a:r>
          </a:p>
          <a:p>
            <a:r>
              <a:rPr lang="en-US" altLang="zh-CN" sz="3600" b="1" dirty="0" err="1" smtClean="0"/>
              <a:t>A.Brazil</a:t>
            </a:r>
            <a:r>
              <a:rPr lang="en-US" altLang="zh-CN" sz="3600" b="1" dirty="0" smtClean="0"/>
              <a:t>                </a:t>
            </a:r>
            <a:r>
              <a:rPr lang="en-US" altLang="zh-CN" sz="3600" b="1" dirty="0" err="1" smtClean="0"/>
              <a:t>B.Turkey</a:t>
            </a:r>
            <a:r>
              <a:rPr lang="en-US" altLang="zh-CN" sz="3600" b="1" dirty="0" smtClean="0"/>
              <a:t>             </a:t>
            </a:r>
            <a:r>
              <a:rPr lang="en-US" altLang="zh-CN" sz="3600" b="1" dirty="0" err="1" smtClean="0"/>
              <a:t>C.Egypt</a:t>
            </a:r>
            <a:endParaRPr lang="en-US" altLang="zh-CN" sz="3600" b="1" dirty="0" smtClean="0"/>
          </a:p>
          <a:p>
            <a:r>
              <a:rPr lang="en-US" altLang="zh-CN" sz="3600" b="1" dirty="0" smtClean="0"/>
              <a:t>2.Where is the Amazon?</a:t>
            </a:r>
          </a:p>
          <a:p>
            <a:r>
              <a:rPr lang="en-US" altLang="zh-CN" sz="3600" b="1" dirty="0" err="1" smtClean="0"/>
              <a:t>A.In</a:t>
            </a:r>
            <a:r>
              <a:rPr lang="en-US" altLang="zh-CN" sz="3600" b="1" dirty="0" smtClean="0"/>
              <a:t> Brazil           </a:t>
            </a:r>
            <a:r>
              <a:rPr lang="en-US" altLang="zh-CN" sz="3600" b="1" dirty="0" err="1" smtClean="0"/>
              <a:t>B.In</a:t>
            </a:r>
            <a:r>
              <a:rPr lang="en-US" altLang="zh-CN" sz="3600" b="1" dirty="0" smtClean="0"/>
              <a:t> Turkey         </a:t>
            </a:r>
            <a:r>
              <a:rPr lang="en-US" altLang="zh-CN" sz="3600" b="1" dirty="0" err="1" smtClean="0"/>
              <a:t>C.In</a:t>
            </a:r>
            <a:r>
              <a:rPr lang="en-US" altLang="zh-CN" sz="3600" b="1" dirty="0" smtClean="0"/>
              <a:t> Egypt</a:t>
            </a:r>
          </a:p>
          <a:p>
            <a:r>
              <a:rPr lang="en-US" altLang="zh-CN" sz="3600" b="1" dirty="0" smtClean="0"/>
              <a:t>3.What connects Europe and Asia ?</a:t>
            </a:r>
          </a:p>
          <a:p>
            <a:r>
              <a:rPr lang="en-US" altLang="zh-CN" sz="3600" b="1" dirty="0" err="1" smtClean="0"/>
              <a:t>A.The</a:t>
            </a:r>
            <a:r>
              <a:rPr lang="en-US" altLang="zh-CN" sz="3600" b="1" dirty="0" smtClean="0"/>
              <a:t> Amazon      </a:t>
            </a:r>
            <a:r>
              <a:rPr lang="en-US" altLang="zh-CN" sz="3600" b="1" dirty="0" err="1" smtClean="0"/>
              <a:t>B.The</a:t>
            </a:r>
            <a:r>
              <a:rPr lang="en-US" altLang="zh-CN" sz="3600" b="1" dirty="0" smtClean="0"/>
              <a:t> </a:t>
            </a:r>
            <a:r>
              <a:rPr lang="en-US" altLang="zh-CN" sz="3600" b="1" dirty="0" err="1" smtClean="0"/>
              <a:t>Bosphorous</a:t>
            </a:r>
            <a:r>
              <a:rPr lang="en-US" altLang="zh-CN" sz="3600" b="1" dirty="0" smtClean="0"/>
              <a:t> Bridge</a:t>
            </a:r>
          </a:p>
          <a:p>
            <a:r>
              <a:rPr lang="en-US" altLang="zh-CN" sz="3600" b="1" dirty="0" err="1" smtClean="0"/>
              <a:t>C.The</a:t>
            </a:r>
            <a:r>
              <a:rPr lang="en-US" altLang="zh-CN" sz="3600" b="1" dirty="0" smtClean="0"/>
              <a:t> Nile</a:t>
            </a:r>
          </a:p>
          <a:p>
            <a:r>
              <a:rPr lang="en-US" altLang="zh-CN" sz="3600" b="1" dirty="0" smtClean="0"/>
              <a:t>4.What can you do in the Sahara Desert ?</a:t>
            </a:r>
          </a:p>
          <a:p>
            <a:r>
              <a:rPr lang="en-US" altLang="zh-CN" sz="3600" b="1" dirty="0" err="1" smtClean="0"/>
              <a:t>A.Walk</a:t>
            </a:r>
            <a:r>
              <a:rPr lang="en-US" altLang="zh-CN" sz="3600" b="1" dirty="0" smtClean="0"/>
              <a:t> in the markets     </a:t>
            </a:r>
            <a:r>
              <a:rPr lang="en-US" altLang="zh-CN" sz="3600" b="1" dirty="0" err="1" smtClean="0"/>
              <a:t>B.Ride</a:t>
            </a:r>
            <a:r>
              <a:rPr lang="en-US" altLang="zh-CN" sz="3600" b="1" dirty="0" smtClean="0"/>
              <a:t> a camel</a:t>
            </a:r>
          </a:p>
          <a:p>
            <a:r>
              <a:rPr lang="en-US" altLang="zh-CN" sz="3600" b="1" dirty="0" smtClean="0"/>
              <a:t>C. Take a boat tour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643570" y="21431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2" name="Picture 2" descr="D:\D内容\Desktop\12558134_15122837100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43636" y="1857364"/>
            <a:ext cx="500066" cy="500066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-428660" y="3643314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027" name="Picture 3" descr="D:\D内容\Desktop\12558134_15122837100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2844" y="3000372"/>
            <a:ext cx="500042" cy="500042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-500098" y="4429132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028" name="Picture 4" descr="D:\D内容\Desktop\12558134_151228371000_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8992" y="4071942"/>
            <a:ext cx="500042" cy="50004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2928926" y="5214950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pic>
        <p:nvPicPr>
          <p:cNvPr id="1029" name="Picture 5" descr="D:\D内容\Desktop\12558134_151228371000_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7752" y="5786454"/>
            <a:ext cx="428628" cy="428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734</Words>
  <Application>Microsoft Office PowerPoint</Application>
  <PresentationFormat>全屏显示(4:3)</PresentationFormat>
  <Paragraphs>103</Paragraphs>
  <Slides>18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2016-06-01T08:45:00Z</dcterms:created>
  <dcterms:modified xsi:type="dcterms:W3CDTF">2023-01-16T13:59:17Z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51BD0297B10A47B5864EDF46D6E97371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