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handoutMasterIdLst>
    <p:handoutMasterId r:id="rId43"/>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2">
          <p15:clr>
            <a:srgbClr val="A4A3A4"/>
          </p15:clr>
        </p15:guide>
      </p15:sldGuideLst>
    </p:ext>
    <p:ext uri="{2D200454-40CA-4A62-9FC3-DE9A4176ACB9}">
      <p15:notesGuideLst xmlns:p15="http://schemas.microsoft.com/office/powerpoint/2012/main">
        <p15:guide id="1" orient="horz" pos="2880">
          <p15:clr>
            <a:srgbClr val="A4A3A4"/>
          </p15:clr>
        </p15:guide>
        <p15:guide id="2"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2"/>
      </p:guideLst>
    </p:cSldViewPr>
  </p:slideViewPr>
  <p:notesTextViewPr>
    <p:cViewPr>
      <p:scale>
        <a:sx n="100" d="100"/>
        <a:sy n="100" d="100"/>
      </p:scale>
      <p:origin x="0" y="0"/>
    </p:cViewPr>
  </p:notesTextViewPr>
  <p:sorterViewPr>
    <p:cViewPr>
      <p:scale>
        <a:sx n="124" d="100"/>
        <a:sy n="124" d="100"/>
      </p:scale>
      <p:origin x="0" y="0"/>
    </p:cViewPr>
  </p:sorterViewPr>
  <p:notesViewPr>
    <p:cSldViewPr>
      <p:cViewPr varScale="1">
        <p:scale>
          <a:sx n="55" d="100"/>
          <a:sy n="55" d="100"/>
        </p:scale>
        <p:origin x="-3078" y="-102"/>
      </p:cViewPr>
      <p:guideLst>
        <p:guide orient="horz" pos="2880"/>
        <p:guide pos="216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CB3C3F08-F21B-4D05-B142-0ED79F75AB00}" type="doc">
      <dgm:prSet loTypeId="urn:microsoft.com/office/officeart/2005/8/layout/radial1#1" loCatId="relationship" qsTypeId="urn:microsoft.com/office/officeart/2005/8/quickstyle/simple1#4" qsCatId="simple" csTypeId="urn:microsoft.com/office/officeart/2005/8/colors/accent1_2#1" csCatId="accent1"/>
      <dgm:spPr/>
    </dgm:pt>
    <dgm:pt modelId="{531C971C-3CB1-46F9-82A8-73876162D974}">
      <dgm:prSet/>
      <dgm:spPr/>
      <dgm: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break</a:t>
          </a:r>
        </a:p>
      </dgm:t>
    </dgm:pt>
    <dgm:pt modelId="{F1C33C2B-EBA3-4363-9BCA-265106889947}" type="parTrans" cxnId="{B09B0088-A99B-4DD7-BED3-732E2B57FC84}">
      <dgm:prSet/>
      <dgm:spPr/>
    </dgm:pt>
    <dgm:pt modelId="{E7E4FA6D-B1D5-4812-81AA-62911A5AE194}" type="sibTrans" cxnId="{B09B0088-A99B-4DD7-BED3-732E2B57FC84}">
      <dgm:prSet/>
      <dgm:spPr/>
    </dgm:pt>
    <dgm:pt modelId="{1C69F627-F1C0-4B9E-9857-F45CA874CBD8}">
      <dgm:prSet/>
      <dgm:spPr/>
      <dgm: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b="1" i="0" u="none" strike="noStrike" cap="none" normalizeH="0" baseline="0" smtClean="0">
              <a:ln>
                <a:noFill/>
              </a:ln>
              <a:solidFill>
                <a:srgbClr val="D60093"/>
              </a:solidFill>
              <a:effectLst/>
              <a:latin typeface="Arial" panose="020B0604020202020204" pitchFamily="34" charset="0"/>
              <a:ea typeface="宋体" panose="02010600030101010101" pitchFamily="2" charset="-122"/>
            </a:rPr>
            <a:t>into</a:t>
          </a:r>
        </a:p>
      </dgm:t>
    </dgm:pt>
    <dgm:pt modelId="{5410CE31-1653-48FC-86EC-EE92BD584CD2}" type="parTrans" cxnId="{9D87C065-C1E5-44E6-B786-0C3AE03A6D28}">
      <dgm:prSet/>
      <dgm:spPr/>
      <dgm:t>
        <a:bodyPr/>
        <a:lstStyle/>
        <a:p>
          <a:endParaRPr lang="zh-CN" altLang="en-US"/>
        </a:p>
      </dgm:t>
    </dgm:pt>
    <dgm:pt modelId="{2F40217C-A8EF-4D74-8262-46C9EBEA38F0}" type="sibTrans" cxnId="{9D87C065-C1E5-44E6-B786-0C3AE03A6D28}">
      <dgm:prSet/>
      <dgm:spPr/>
    </dgm:pt>
    <dgm:pt modelId="{F2348F9B-B53E-4C08-BE7B-75EFAA7B9CA0}">
      <dgm:prSet/>
      <dgm:spPr/>
      <dgm: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b="1" i="0" u="none" strike="noStrike" cap="none" normalizeH="0" baseline="0" smtClean="0">
              <a:ln>
                <a:noFill/>
              </a:ln>
              <a:solidFill>
                <a:srgbClr val="CC0000"/>
              </a:solidFill>
              <a:effectLst/>
              <a:latin typeface="Arial" panose="020B0604020202020204" pitchFamily="34" charset="0"/>
              <a:ea typeface="宋体" panose="02010600030101010101" pitchFamily="2" charset="-122"/>
            </a:rPr>
            <a:t>down</a:t>
          </a:r>
        </a:p>
      </dgm:t>
    </dgm:pt>
    <dgm:pt modelId="{EE9C170E-AA9A-464A-8563-5B2C821D80B1}" type="parTrans" cxnId="{40FAB1CF-CC35-4472-B511-32C99B976460}">
      <dgm:prSet/>
      <dgm:spPr/>
      <dgm:t>
        <a:bodyPr/>
        <a:lstStyle/>
        <a:p>
          <a:endParaRPr lang="zh-CN" altLang="en-US"/>
        </a:p>
      </dgm:t>
    </dgm:pt>
    <dgm:pt modelId="{B53EB834-F9F9-478B-8520-C1C67AF72FB9}" type="sibTrans" cxnId="{40FAB1CF-CC35-4472-B511-32C99B976460}">
      <dgm:prSet/>
      <dgm:spPr/>
    </dgm:pt>
    <dgm:pt modelId="{1C046BA8-9D4F-4DB2-A4E1-42DE1ADB8627}">
      <dgm:prSet/>
      <dgm:spPr/>
      <dgm: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in</a:t>
          </a:r>
        </a:p>
      </dgm:t>
    </dgm:pt>
    <dgm:pt modelId="{C6F05933-D2DD-4D0D-B458-14177ECC1CAD}" type="parTrans" cxnId="{3118D8F0-18EC-480A-9EB2-BB74E4DFD86E}">
      <dgm:prSet/>
      <dgm:spPr/>
      <dgm:t>
        <a:bodyPr/>
        <a:lstStyle/>
        <a:p>
          <a:endParaRPr lang="zh-CN" altLang="en-US"/>
        </a:p>
      </dgm:t>
    </dgm:pt>
    <dgm:pt modelId="{55093EEF-1491-47A7-AF93-236FDF770015}" type="sibTrans" cxnId="{3118D8F0-18EC-480A-9EB2-BB74E4DFD86E}">
      <dgm:prSet/>
      <dgm:spPr/>
    </dgm:pt>
    <dgm:pt modelId="{DB779479-4966-4CE3-9C9F-424392B22263}">
      <dgm:prSet/>
      <dgm:spPr/>
      <dgm: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out</a:t>
          </a:r>
        </a:p>
      </dgm:t>
    </dgm:pt>
    <dgm:pt modelId="{92D16B52-1737-4062-89C2-36DA456D0DC6}" type="parTrans" cxnId="{AD763EF7-5E15-4EC8-9F0A-545A018EAA08}">
      <dgm:prSet/>
      <dgm:spPr/>
      <dgm:t>
        <a:bodyPr/>
        <a:lstStyle/>
        <a:p>
          <a:endParaRPr lang="zh-CN" altLang="en-US"/>
        </a:p>
      </dgm:t>
    </dgm:pt>
    <dgm:pt modelId="{288673BF-6048-41F5-81FD-CD0AA9D5D39C}" type="sibTrans" cxnId="{AD763EF7-5E15-4EC8-9F0A-545A018EAA08}">
      <dgm:prSet/>
      <dgm:spPr/>
    </dgm:pt>
    <dgm:pt modelId="{A7BC2EAB-E9FF-4368-B71A-F64376C7C4CD}" type="pres">
      <dgm:prSet presAssocID="{CB3C3F08-F21B-4D05-B142-0ED79F75AB00}" presName="cycle" presStyleCnt="0">
        <dgm:presLayoutVars>
          <dgm:chMax val="1"/>
          <dgm:dir/>
          <dgm:animLvl val="ctr"/>
          <dgm:resizeHandles val="exact"/>
        </dgm:presLayoutVars>
      </dgm:prSet>
      <dgm:spPr/>
    </dgm:pt>
    <dgm:pt modelId="{E6017138-4D20-4C27-AFFC-937D0D325987}" type="pres">
      <dgm:prSet presAssocID="{531C971C-3CB1-46F9-82A8-73876162D974}" presName="centerShape" presStyleLbl="node0" presStyleIdx="0" presStyleCnt="1"/>
      <dgm:spPr/>
      <dgm:t>
        <a:bodyPr/>
        <a:lstStyle/>
        <a:p>
          <a:endParaRPr lang="zh-CN" altLang="en-US"/>
        </a:p>
      </dgm:t>
    </dgm:pt>
    <dgm:pt modelId="{2F4F6422-9DD4-44BC-B651-D6DEB31089A0}" type="pres">
      <dgm:prSet presAssocID="{5410CE31-1653-48FC-86EC-EE92BD584CD2}" presName="Name9" presStyleLbl="parChTrans1D2" presStyleIdx="0" presStyleCnt="4"/>
      <dgm:spPr/>
      <dgm:t>
        <a:bodyPr/>
        <a:lstStyle/>
        <a:p>
          <a:endParaRPr lang="zh-CN" altLang="en-US"/>
        </a:p>
      </dgm:t>
    </dgm:pt>
    <dgm:pt modelId="{8003E8FC-FC7C-4586-9831-B306E790BE30}" type="pres">
      <dgm:prSet presAssocID="{5410CE31-1653-48FC-86EC-EE92BD584CD2}" presName="connTx" presStyleLbl="parChTrans1D2" presStyleIdx="0" presStyleCnt="4"/>
      <dgm:spPr/>
      <dgm:t>
        <a:bodyPr/>
        <a:lstStyle/>
        <a:p>
          <a:endParaRPr lang="zh-CN" altLang="en-US"/>
        </a:p>
      </dgm:t>
    </dgm:pt>
    <dgm:pt modelId="{C226CC68-38B6-49B2-B104-5E4C326C39F9}" type="pres">
      <dgm:prSet presAssocID="{1C69F627-F1C0-4B9E-9857-F45CA874CBD8}" presName="node" presStyleLbl="node1" presStyleIdx="0" presStyleCnt="4">
        <dgm:presLayoutVars>
          <dgm:bulletEnabled val="1"/>
        </dgm:presLayoutVars>
      </dgm:prSet>
      <dgm:spPr/>
      <dgm:t>
        <a:bodyPr/>
        <a:lstStyle/>
        <a:p>
          <a:endParaRPr lang="zh-CN" altLang="en-US"/>
        </a:p>
      </dgm:t>
    </dgm:pt>
    <dgm:pt modelId="{976BB631-7DCD-4AF6-BDDB-8898A7A2B0F4}" type="pres">
      <dgm:prSet presAssocID="{EE9C170E-AA9A-464A-8563-5B2C821D80B1}" presName="Name9" presStyleLbl="parChTrans1D2" presStyleIdx="1" presStyleCnt="4"/>
      <dgm:spPr/>
      <dgm:t>
        <a:bodyPr/>
        <a:lstStyle/>
        <a:p>
          <a:endParaRPr lang="zh-CN" altLang="en-US"/>
        </a:p>
      </dgm:t>
    </dgm:pt>
    <dgm:pt modelId="{B1568101-B2E4-460E-9687-C2B092634DB1}" type="pres">
      <dgm:prSet presAssocID="{EE9C170E-AA9A-464A-8563-5B2C821D80B1}" presName="connTx" presStyleLbl="parChTrans1D2" presStyleIdx="1" presStyleCnt="4"/>
      <dgm:spPr/>
      <dgm:t>
        <a:bodyPr/>
        <a:lstStyle/>
        <a:p>
          <a:endParaRPr lang="zh-CN" altLang="en-US"/>
        </a:p>
      </dgm:t>
    </dgm:pt>
    <dgm:pt modelId="{5AEF8F0D-B52A-4CF9-B91E-A0705577E678}" type="pres">
      <dgm:prSet presAssocID="{F2348F9B-B53E-4C08-BE7B-75EFAA7B9CA0}" presName="node" presStyleLbl="node1" presStyleIdx="1" presStyleCnt="4">
        <dgm:presLayoutVars>
          <dgm:bulletEnabled val="1"/>
        </dgm:presLayoutVars>
      </dgm:prSet>
      <dgm:spPr/>
      <dgm:t>
        <a:bodyPr/>
        <a:lstStyle/>
        <a:p>
          <a:endParaRPr lang="zh-CN" altLang="en-US"/>
        </a:p>
      </dgm:t>
    </dgm:pt>
    <dgm:pt modelId="{8926DA97-36FC-4C34-9F93-C122F2547D50}" type="pres">
      <dgm:prSet presAssocID="{C6F05933-D2DD-4D0D-B458-14177ECC1CAD}" presName="Name9" presStyleLbl="parChTrans1D2" presStyleIdx="2" presStyleCnt="4"/>
      <dgm:spPr/>
      <dgm:t>
        <a:bodyPr/>
        <a:lstStyle/>
        <a:p>
          <a:endParaRPr lang="zh-CN" altLang="en-US"/>
        </a:p>
      </dgm:t>
    </dgm:pt>
    <dgm:pt modelId="{FCB8843B-E9CB-4CC5-A590-03EF35C373DC}" type="pres">
      <dgm:prSet presAssocID="{C6F05933-D2DD-4D0D-B458-14177ECC1CAD}" presName="connTx" presStyleLbl="parChTrans1D2" presStyleIdx="2" presStyleCnt="4"/>
      <dgm:spPr/>
      <dgm:t>
        <a:bodyPr/>
        <a:lstStyle/>
        <a:p>
          <a:endParaRPr lang="zh-CN" altLang="en-US"/>
        </a:p>
      </dgm:t>
    </dgm:pt>
    <dgm:pt modelId="{48EA36D2-5A5D-4633-9A67-39B3DD40BCA2}" type="pres">
      <dgm:prSet presAssocID="{1C046BA8-9D4F-4DB2-A4E1-42DE1ADB8627}" presName="node" presStyleLbl="node1" presStyleIdx="2" presStyleCnt="4">
        <dgm:presLayoutVars>
          <dgm:bulletEnabled val="1"/>
        </dgm:presLayoutVars>
      </dgm:prSet>
      <dgm:spPr/>
      <dgm:t>
        <a:bodyPr/>
        <a:lstStyle/>
        <a:p>
          <a:endParaRPr lang="zh-CN" altLang="en-US"/>
        </a:p>
      </dgm:t>
    </dgm:pt>
    <dgm:pt modelId="{6B6CF177-F7FB-452E-A745-F1A1553ABFC5}" type="pres">
      <dgm:prSet presAssocID="{92D16B52-1737-4062-89C2-36DA456D0DC6}" presName="Name9" presStyleLbl="parChTrans1D2" presStyleIdx="3" presStyleCnt="4"/>
      <dgm:spPr/>
      <dgm:t>
        <a:bodyPr/>
        <a:lstStyle/>
        <a:p>
          <a:endParaRPr lang="zh-CN" altLang="en-US"/>
        </a:p>
      </dgm:t>
    </dgm:pt>
    <dgm:pt modelId="{89B21360-90C8-45D6-B84A-F328BE94C1D0}" type="pres">
      <dgm:prSet presAssocID="{92D16B52-1737-4062-89C2-36DA456D0DC6}" presName="connTx" presStyleLbl="parChTrans1D2" presStyleIdx="3" presStyleCnt="4"/>
      <dgm:spPr/>
      <dgm:t>
        <a:bodyPr/>
        <a:lstStyle/>
        <a:p>
          <a:endParaRPr lang="zh-CN" altLang="en-US"/>
        </a:p>
      </dgm:t>
    </dgm:pt>
    <dgm:pt modelId="{118E3F67-980A-4D23-B1C1-75626B06A72B}" type="pres">
      <dgm:prSet presAssocID="{DB779479-4966-4CE3-9C9F-424392B22263}" presName="node" presStyleLbl="node1" presStyleIdx="3" presStyleCnt="4">
        <dgm:presLayoutVars>
          <dgm:bulletEnabled val="1"/>
        </dgm:presLayoutVars>
      </dgm:prSet>
      <dgm:spPr/>
      <dgm:t>
        <a:bodyPr/>
        <a:lstStyle/>
        <a:p>
          <a:endParaRPr lang="zh-CN" altLang="en-US"/>
        </a:p>
      </dgm:t>
    </dgm:pt>
  </dgm:ptLst>
  <dgm:cxnLst>
    <dgm:cxn modelId="{9D87C065-C1E5-44E6-B786-0C3AE03A6D28}" srcId="{531C971C-3CB1-46F9-82A8-73876162D974}" destId="{1C69F627-F1C0-4B9E-9857-F45CA874CBD8}" srcOrd="0" destOrd="0" parTransId="{5410CE31-1653-48FC-86EC-EE92BD584CD2}" sibTransId="{2F40217C-A8EF-4D74-8262-46C9EBEA38F0}"/>
    <dgm:cxn modelId="{D3B31232-126D-4BED-9014-FFE895E80715}" type="presOf" srcId="{F2348F9B-B53E-4C08-BE7B-75EFAA7B9CA0}" destId="{5AEF8F0D-B52A-4CF9-B91E-A0705577E678}" srcOrd="0" destOrd="0" presId="urn:microsoft.com/office/officeart/2005/8/layout/radial1#1"/>
    <dgm:cxn modelId="{A981B5E7-85C2-48B1-9C2D-C1B87539CF9B}" type="presOf" srcId="{92D16B52-1737-4062-89C2-36DA456D0DC6}" destId="{6B6CF177-F7FB-452E-A745-F1A1553ABFC5}" srcOrd="0" destOrd="0" presId="urn:microsoft.com/office/officeart/2005/8/layout/radial1#1"/>
    <dgm:cxn modelId="{021B117E-BEC6-4748-8507-AD1DB164E230}" type="presOf" srcId="{EE9C170E-AA9A-464A-8563-5B2C821D80B1}" destId="{B1568101-B2E4-460E-9687-C2B092634DB1}" srcOrd="1" destOrd="0" presId="urn:microsoft.com/office/officeart/2005/8/layout/radial1#1"/>
    <dgm:cxn modelId="{82E3E804-3B83-46AD-8318-8BBD82721D19}" type="presOf" srcId="{5410CE31-1653-48FC-86EC-EE92BD584CD2}" destId="{8003E8FC-FC7C-4586-9831-B306E790BE30}" srcOrd="1" destOrd="0" presId="urn:microsoft.com/office/officeart/2005/8/layout/radial1#1"/>
    <dgm:cxn modelId="{EC123220-CD3C-4E10-ABC8-E8D201F41F8A}" type="presOf" srcId="{1C046BA8-9D4F-4DB2-A4E1-42DE1ADB8627}" destId="{48EA36D2-5A5D-4633-9A67-39B3DD40BCA2}" srcOrd="0" destOrd="0" presId="urn:microsoft.com/office/officeart/2005/8/layout/radial1#1"/>
    <dgm:cxn modelId="{110F9C32-864D-4490-B27C-F74BEF5FDC26}" type="presOf" srcId="{CB3C3F08-F21B-4D05-B142-0ED79F75AB00}" destId="{A7BC2EAB-E9FF-4368-B71A-F64376C7C4CD}" srcOrd="0" destOrd="0" presId="urn:microsoft.com/office/officeart/2005/8/layout/radial1#1"/>
    <dgm:cxn modelId="{3118D8F0-18EC-480A-9EB2-BB74E4DFD86E}" srcId="{531C971C-3CB1-46F9-82A8-73876162D974}" destId="{1C046BA8-9D4F-4DB2-A4E1-42DE1ADB8627}" srcOrd="2" destOrd="0" parTransId="{C6F05933-D2DD-4D0D-B458-14177ECC1CAD}" sibTransId="{55093EEF-1491-47A7-AF93-236FDF770015}"/>
    <dgm:cxn modelId="{D225E29B-1823-4ADD-AEE0-83AC42F0FBE2}" type="presOf" srcId="{EE9C170E-AA9A-464A-8563-5B2C821D80B1}" destId="{976BB631-7DCD-4AF6-BDDB-8898A7A2B0F4}" srcOrd="0" destOrd="0" presId="urn:microsoft.com/office/officeart/2005/8/layout/radial1#1"/>
    <dgm:cxn modelId="{40FAB1CF-CC35-4472-B511-32C99B976460}" srcId="{531C971C-3CB1-46F9-82A8-73876162D974}" destId="{F2348F9B-B53E-4C08-BE7B-75EFAA7B9CA0}" srcOrd="1" destOrd="0" parTransId="{EE9C170E-AA9A-464A-8563-5B2C821D80B1}" sibTransId="{B53EB834-F9F9-478B-8520-C1C67AF72FB9}"/>
    <dgm:cxn modelId="{4762EF6B-166A-42B3-93D0-43AA2D41668B}" type="presOf" srcId="{DB779479-4966-4CE3-9C9F-424392B22263}" destId="{118E3F67-980A-4D23-B1C1-75626B06A72B}" srcOrd="0" destOrd="0" presId="urn:microsoft.com/office/officeart/2005/8/layout/radial1#1"/>
    <dgm:cxn modelId="{B09B0088-A99B-4DD7-BED3-732E2B57FC84}" srcId="{CB3C3F08-F21B-4D05-B142-0ED79F75AB00}" destId="{531C971C-3CB1-46F9-82A8-73876162D974}" srcOrd="0" destOrd="0" parTransId="{F1C33C2B-EBA3-4363-9BCA-265106889947}" sibTransId="{E7E4FA6D-B1D5-4812-81AA-62911A5AE194}"/>
    <dgm:cxn modelId="{F9C8B2A8-609C-4452-BE89-26D9D26CBD7B}" type="presOf" srcId="{531C971C-3CB1-46F9-82A8-73876162D974}" destId="{E6017138-4D20-4C27-AFFC-937D0D325987}" srcOrd="0" destOrd="0" presId="urn:microsoft.com/office/officeart/2005/8/layout/radial1#1"/>
    <dgm:cxn modelId="{6046BA92-4EBA-4C9B-87E9-33735726B6B8}" type="presOf" srcId="{5410CE31-1653-48FC-86EC-EE92BD584CD2}" destId="{2F4F6422-9DD4-44BC-B651-D6DEB31089A0}" srcOrd="0" destOrd="0" presId="urn:microsoft.com/office/officeart/2005/8/layout/radial1#1"/>
    <dgm:cxn modelId="{436AA2FF-21E8-4B22-BC93-D6F1C333D9F7}" type="presOf" srcId="{92D16B52-1737-4062-89C2-36DA456D0DC6}" destId="{89B21360-90C8-45D6-B84A-F328BE94C1D0}" srcOrd="1" destOrd="0" presId="urn:microsoft.com/office/officeart/2005/8/layout/radial1#1"/>
    <dgm:cxn modelId="{EEE7D977-8B67-4743-8212-359E84E3A273}" type="presOf" srcId="{C6F05933-D2DD-4D0D-B458-14177ECC1CAD}" destId="{8926DA97-36FC-4C34-9F93-C122F2547D50}" srcOrd="0" destOrd="0" presId="urn:microsoft.com/office/officeart/2005/8/layout/radial1#1"/>
    <dgm:cxn modelId="{F0EFFA72-B3A3-4801-898C-1BDD920D502B}" type="presOf" srcId="{1C69F627-F1C0-4B9E-9857-F45CA874CBD8}" destId="{C226CC68-38B6-49B2-B104-5E4C326C39F9}" srcOrd="0" destOrd="0" presId="urn:microsoft.com/office/officeart/2005/8/layout/radial1#1"/>
    <dgm:cxn modelId="{AD763EF7-5E15-4EC8-9F0A-545A018EAA08}" srcId="{531C971C-3CB1-46F9-82A8-73876162D974}" destId="{DB779479-4966-4CE3-9C9F-424392B22263}" srcOrd="3" destOrd="0" parTransId="{92D16B52-1737-4062-89C2-36DA456D0DC6}" sibTransId="{288673BF-6048-41F5-81FD-CD0AA9D5D39C}"/>
    <dgm:cxn modelId="{613A28AF-FB83-43FF-BEC9-87BEE243C614}" type="presOf" srcId="{C6F05933-D2DD-4D0D-B458-14177ECC1CAD}" destId="{FCB8843B-E9CB-4CC5-A590-03EF35C373DC}" srcOrd="1" destOrd="0" presId="urn:microsoft.com/office/officeart/2005/8/layout/radial1#1"/>
    <dgm:cxn modelId="{E0E6B5C7-65D4-44E3-BE60-43E456B95B26}" type="presParOf" srcId="{A7BC2EAB-E9FF-4368-B71A-F64376C7C4CD}" destId="{E6017138-4D20-4C27-AFFC-937D0D325987}" srcOrd="0" destOrd="0" presId="urn:microsoft.com/office/officeart/2005/8/layout/radial1#1"/>
    <dgm:cxn modelId="{ECE2E358-C8D5-442D-A7CD-3AE61322CF88}" type="presParOf" srcId="{A7BC2EAB-E9FF-4368-B71A-F64376C7C4CD}" destId="{2F4F6422-9DD4-44BC-B651-D6DEB31089A0}" srcOrd="1" destOrd="0" presId="urn:microsoft.com/office/officeart/2005/8/layout/radial1#1"/>
    <dgm:cxn modelId="{6B75DF67-4AFB-4DC3-A517-ED04DFE950DC}" type="presParOf" srcId="{2F4F6422-9DD4-44BC-B651-D6DEB31089A0}" destId="{8003E8FC-FC7C-4586-9831-B306E790BE30}" srcOrd="0" destOrd="0" presId="urn:microsoft.com/office/officeart/2005/8/layout/radial1#1"/>
    <dgm:cxn modelId="{B7E80C0C-AE61-4738-96E0-9EC814CBDCFA}" type="presParOf" srcId="{A7BC2EAB-E9FF-4368-B71A-F64376C7C4CD}" destId="{C226CC68-38B6-49B2-B104-5E4C326C39F9}" srcOrd="2" destOrd="0" presId="urn:microsoft.com/office/officeart/2005/8/layout/radial1#1"/>
    <dgm:cxn modelId="{8B00DB45-BDB3-4C52-9177-F03567EC5C00}" type="presParOf" srcId="{A7BC2EAB-E9FF-4368-B71A-F64376C7C4CD}" destId="{976BB631-7DCD-4AF6-BDDB-8898A7A2B0F4}" srcOrd="3" destOrd="0" presId="urn:microsoft.com/office/officeart/2005/8/layout/radial1#1"/>
    <dgm:cxn modelId="{0B53CC77-B8A9-48BA-AC0A-DABB3111A42B}" type="presParOf" srcId="{976BB631-7DCD-4AF6-BDDB-8898A7A2B0F4}" destId="{B1568101-B2E4-460E-9687-C2B092634DB1}" srcOrd="0" destOrd="0" presId="urn:microsoft.com/office/officeart/2005/8/layout/radial1#1"/>
    <dgm:cxn modelId="{12CD0564-009C-4AA6-B672-5F519F8A9BF2}" type="presParOf" srcId="{A7BC2EAB-E9FF-4368-B71A-F64376C7C4CD}" destId="{5AEF8F0D-B52A-4CF9-B91E-A0705577E678}" srcOrd="4" destOrd="0" presId="urn:microsoft.com/office/officeart/2005/8/layout/radial1#1"/>
    <dgm:cxn modelId="{B6BEAE05-0F71-441F-AB66-C9A8FE4CFB8D}" type="presParOf" srcId="{A7BC2EAB-E9FF-4368-B71A-F64376C7C4CD}" destId="{8926DA97-36FC-4C34-9F93-C122F2547D50}" srcOrd="5" destOrd="0" presId="urn:microsoft.com/office/officeart/2005/8/layout/radial1#1"/>
    <dgm:cxn modelId="{19B5F9CB-5583-4521-9F5A-7936AAAFDC87}" type="presParOf" srcId="{8926DA97-36FC-4C34-9F93-C122F2547D50}" destId="{FCB8843B-E9CB-4CC5-A590-03EF35C373DC}" srcOrd="0" destOrd="0" presId="urn:microsoft.com/office/officeart/2005/8/layout/radial1#1"/>
    <dgm:cxn modelId="{9F9C20C9-2154-41D0-81A8-3E76640E5805}" type="presParOf" srcId="{A7BC2EAB-E9FF-4368-B71A-F64376C7C4CD}" destId="{48EA36D2-5A5D-4633-9A67-39B3DD40BCA2}" srcOrd="6" destOrd="0" presId="urn:microsoft.com/office/officeart/2005/8/layout/radial1#1"/>
    <dgm:cxn modelId="{BA5E6CCC-A376-4FC6-9FB9-578A47314AC3}" type="presParOf" srcId="{A7BC2EAB-E9FF-4368-B71A-F64376C7C4CD}" destId="{6B6CF177-F7FB-452E-A745-F1A1553ABFC5}" srcOrd="7" destOrd="0" presId="urn:microsoft.com/office/officeart/2005/8/layout/radial1#1"/>
    <dgm:cxn modelId="{F6F3CB49-75AC-4451-9932-B72DDEF66660}" type="presParOf" srcId="{6B6CF177-F7FB-452E-A745-F1A1553ABFC5}" destId="{89B21360-90C8-45D6-B84A-F328BE94C1D0}" srcOrd="0" destOrd="0" presId="urn:microsoft.com/office/officeart/2005/8/layout/radial1#1"/>
    <dgm:cxn modelId="{621EF941-091D-4AAD-8309-AF402D99D504}" type="presParOf" srcId="{A7BC2EAB-E9FF-4368-B71A-F64376C7C4CD}" destId="{118E3F67-980A-4D23-B1C1-75626B06A72B}" srcOrd="8" destOrd="0" presId="urn:microsoft.com/office/officeart/2005/8/layout/radial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017138-4D20-4C27-AFFC-937D0D325987}">
      <dsp:nvSpPr>
        <dsp:cNvPr id="0" name=""/>
        <dsp:cNvSpPr/>
      </dsp:nvSpPr>
      <dsp:spPr>
        <a:xfrm>
          <a:off x="3806783" y="1681914"/>
          <a:ext cx="1279608" cy="12796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500" b="1" i="0" u="none" strike="noStrike" kern="1200" cap="none" normalizeH="0" baseline="0" smtClean="0">
              <a:ln>
                <a:noFill/>
              </a:ln>
              <a:solidFill>
                <a:schemeClr val="tx1"/>
              </a:solidFill>
              <a:effectLst/>
              <a:latin typeface="Arial" panose="020B0604020202020204" pitchFamily="34" charset="0"/>
              <a:ea typeface="宋体" panose="02010600030101010101" pitchFamily="2" charset="-122"/>
            </a:rPr>
            <a:t>break</a:t>
          </a:r>
        </a:p>
      </dsp:txBody>
      <dsp:txXfrm>
        <a:off x="3994177" y="1869308"/>
        <a:ext cx="904820" cy="904820"/>
      </dsp:txXfrm>
    </dsp:sp>
    <dsp:sp modelId="{2F4F6422-9DD4-44BC-B651-D6DEB31089A0}">
      <dsp:nvSpPr>
        <dsp:cNvPr id="0" name=""/>
        <dsp:cNvSpPr/>
      </dsp:nvSpPr>
      <dsp:spPr>
        <a:xfrm rot="16200000">
          <a:off x="4253673" y="1476051"/>
          <a:ext cx="385827" cy="25899"/>
        </a:xfrm>
        <a:custGeom>
          <a:avLst/>
          <a:gdLst/>
          <a:ahLst/>
          <a:cxnLst/>
          <a:rect l="0" t="0" r="0" b="0"/>
          <a:pathLst>
            <a:path>
              <a:moveTo>
                <a:pt x="0" y="12949"/>
              </a:moveTo>
              <a:lnTo>
                <a:pt x="385827" y="129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4436941" y="1479355"/>
        <a:ext cx="19291" cy="19291"/>
      </dsp:txXfrm>
    </dsp:sp>
    <dsp:sp modelId="{C226CC68-38B6-49B2-B104-5E4C326C39F9}">
      <dsp:nvSpPr>
        <dsp:cNvPr id="0" name=""/>
        <dsp:cNvSpPr/>
      </dsp:nvSpPr>
      <dsp:spPr>
        <a:xfrm>
          <a:off x="3806783" y="16479"/>
          <a:ext cx="1279608" cy="12796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600" b="1" i="0" u="none" strike="noStrike" kern="1200" cap="none" normalizeH="0" baseline="0" smtClean="0">
              <a:ln>
                <a:noFill/>
              </a:ln>
              <a:solidFill>
                <a:srgbClr val="D60093"/>
              </a:solidFill>
              <a:effectLst/>
              <a:latin typeface="Arial" panose="020B0604020202020204" pitchFamily="34" charset="0"/>
              <a:ea typeface="宋体" panose="02010600030101010101" pitchFamily="2" charset="-122"/>
            </a:rPr>
            <a:t>into</a:t>
          </a:r>
        </a:p>
      </dsp:txBody>
      <dsp:txXfrm>
        <a:off x="3994177" y="203873"/>
        <a:ext cx="904820" cy="904820"/>
      </dsp:txXfrm>
    </dsp:sp>
    <dsp:sp modelId="{976BB631-7DCD-4AF6-BDDB-8898A7A2B0F4}">
      <dsp:nvSpPr>
        <dsp:cNvPr id="0" name=""/>
        <dsp:cNvSpPr/>
      </dsp:nvSpPr>
      <dsp:spPr>
        <a:xfrm>
          <a:off x="5086391" y="2308769"/>
          <a:ext cx="385827" cy="25899"/>
        </a:xfrm>
        <a:custGeom>
          <a:avLst/>
          <a:gdLst/>
          <a:ahLst/>
          <a:cxnLst/>
          <a:rect l="0" t="0" r="0" b="0"/>
          <a:pathLst>
            <a:path>
              <a:moveTo>
                <a:pt x="0" y="12949"/>
              </a:moveTo>
              <a:lnTo>
                <a:pt x="385827" y="129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5269659" y="2312073"/>
        <a:ext cx="19291" cy="19291"/>
      </dsp:txXfrm>
    </dsp:sp>
    <dsp:sp modelId="{5AEF8F0D-B52A-4CF9-B91E-A0705577E678}">
      <dsp:nvSpPr>
        <dsp:cNvPr id="0" name=""/>
        <dsp:cNvSpPr/>
      </dsp:nvSpPr>
      <dsp:spPr>
        <a:xfrm>
          <a:off x="5472218" y="1681914"/>
          <a:ext cx="1279608" cy="12796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600" b="1" i="0" u="none" strike="noStrike" kern="1200" cap="none" normalizeH="0" baseline="0" smtClean="0">
              <a:ln>
                <a:noFill/>
              </a:ln>
              <a:solidFill>
                <a:srgbClr val="CC0000"/>
              </a:solidFill>
              <a:effectLst/>
              <a:latin typeface="Arial" panose="020B0604020202020204" pitchFamily="34" charset="0"/>
              <a:ea typeface="宋体" panose="02010600030101010101" pitchFamily="2" charset="-122"/>
            </a:rPr>
            <a:t>down</a:t>
          </a:r>
        </a:p>
      </dsp:txBody>
      <dsp:txXfrm>
        <a:off x="5659612" y="1869308"/>
        <a:ext cx="904820" cy="904820"/>
      </dsp:txXfrm>
    </dsp:sp>
    <dsp:sp modelId="{8926DA97-36FC-4C34-9F93-C122F2547D50}">
      <dsp:nvSpPr>
        <dsp:cNvPr id="0" name=""/>
        <dsp:cNvSpPr/>
      </dsp:nvSpPr>
      <dsp:spPr>
        <a:xfrm rot="5400000">
          <a:off x="4253673" y="3141487"/>
          <a:ext cx="385827" cy="25899"/>
        </a:xfrm>
        <a:custGeom>
          <a:avLst/>
          <a:gdLst/>
          <a:ahLst/>
          <a:cxnLst/>
          <a:rect l="0" t="0" r="0" b="0"/>
          <a:pathLst>
            <a:path>
              <a:moveTo>
                <a:pt x="0" y="12949"/>
              </a:moveTo>
              <a:lnTo>
                <a:pt x="385827" y="129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a:off x="4436941" y="3144791"/>
        <a:ext cx="19291" cy="19291"/>
      </dsp:txXfrm>
    </dsp:sp>
    <dsp:sp modelId="{48EA36D2-5A5D-4633-9A67-39B3DD40BCA2}">
      <dsp:nvSpPr>
        <dsp:cNvPr id="0" name=""/>
        <dsp:cNvSpPr/>
      </dsp:nvSpPr>
      <dsp:spPr>
        <a:xfrm>
          <a:off x="3806783" y="3347350"/>
          <a:ext cx="1279608" cy="12796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600" b="1" i="0" u="none" strike="noStrike" kern="1200" cap="none" normalizeH="0" baseline="0" smtClean="0">
              <a:ln>
                <a:noFill/>
              </a:ln>
              <a:solidFill>
                <a:schemeClr val="tx1"/>
              </a:solidFill>
              <a:effectLst/>
              <a:latin typeface="Arial" panose="020B0604020202020204" pitchFamily="34" charset="0"/>
              <a:ea typeface="宋体" panose="02010600030101010101" pitchFamily="2" charset="-122"/>
            </a:rPr>
            <a:t>in</a:t>
          </a:r>
        </a:p>
      </dsp:txBody>
      <dsp:txXfrm>
        <a:off x="3994177" y="3534744"/>
        <a:ext cx="904820" cy="904820"/>
      </dsp:txXfrm>
    </dsp:sp>
    <dsp:sp modelId="{6B6CF177-F7FB-452E-A745-F1A1553ABFC5}">
      <dsp:nvSpPr>
        <dsp:cNvPr id="0" name=""/>
        <dsp:cNvSpPr/>
      </dsp:nvSpPr>
      <dsp:spPr>
        <a:xfrm rot="10800000">
          <a:off x="3420956" y="2308769"/>
          <a:ext cx="385827" cy="25899"/>
        </a:xfrm>
        <a:custGeom>
          <a:avLst/>
          <a:gdLst/>
          <a:ahLst/>
          <a:cxnLst/>
          <a:rect l="0" t="0" r="0" b="0"/>
          <a:pathLst>
            <a:path>
              <a:moveTo>
                <a:pt x="0" y="12949"/>
              </a:moveTo>
              <a:lnTo>
                <a:pt x="385827" y="129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zh-CN" altLang="en-US" sz="500" kern="1200"/>
        </a:p>
      </dsp:txBody>
      <dsp:txXfrm rot="10800000">
        <a:off x="3604224" y="2312073"/>
        <a:ext cx="19291" cy="19291"/>
      </dsp:txXfrm>
    </dsp:sp>
    <dsp:sp modelId="{118E3F67-980A-4D23-B1C1-75626B06A72B}">
      <dsp:nvSpPr>
        <dsp:cNvPr id="0" name=""/>
        <dsp:cNvSpPr/>
      </dsp:nvSpPr>
      <dsp:spPr>
        <a:xfrm>
          <a:off x="2141347" y="1681914"/>
          <a:ext cx="1279608" cy="12796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600" b="1" i="0" u="none" strike="noStrike" kern="1200" cap="none" normalizeH="0" baseline="0" smtClean="0">
              <a:ln>
                <a:noFill/>
              </a:ln>
              <a:solidFill>
                <a:schemeClr val="tx1"/>
              </a:solidFill>
              <a:effectLst/>
              <a:latin typeface="Arial" panose="020B0604020202020204" pitchFamily="34" charset="0"/>
              <a:ea typeface="宋体" panose="02010600030101010101" pitchFamily="2" charset="-122"/>
            </a:rPr>
            <a:t>out</a:t>
          </a:r>
        </a:p>
      </dsp:txBody>
      <dsp:txXfrm>
        <a:off x="2328741" y="1869308"/>
        <a:ext cx="904820" cy="904820"/>
      </dsp:txXfrm>
    </dsp:sp>
  </dsp:spTree>
</dsp:drawing>
</file>

<file path=ppt/diagrams/layout1.xml><?xml version="1.0" encoding="utf-8"?>
<dgm:layoutDef xmlns:dgm="http://schemas.openxmlformats.org/drawingml/2006/diagram" xmlns:a="http://schemas.openxmlformats.org/drawingml/2006/main" uniqueId="urn:microsoft.com/office/officeart/2005/8/layout/radial1#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Sty" val="noArr"/>
              <dgm:param type="endSty" val="noArr"/>
              <dgm:param type="begPts" val="auto"/>
              <dgm:param type="endPts" val="auto"/>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6575A21D-9EA8-42B3-810A-0E9A5CF12537}" type="datetimeFigureOut">
              <a:rPr lang="zh-CN" altLang="en-US"/>
              <a:t>2023-01-16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CA43663A-E93D-45CA-9652-E3B13526F81A}" type="slidenum">
              <a:rPr lang="zh-CN" altLang="en-US"/>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D05E1-E86B-4AC6-95DC-CDAF3BAEA299}"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06AAEE-EFE1-4FE1-9FBE-2A3D008470A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706AAEE-EFE1-4FE1-9FBE-2A3D008470A2}"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459F7EAE-3FA2-42D5-8F0D-752C95E6E27A}"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46405C4-29F2-436C-B3CE-363CF574F975}"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16169F1-2AA7-47FC-9224-B5D4EE1D6E80}"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51E3058-BCBB-4600-A03B-05C3534E304A}"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C500B660-1667-4455-A910-B88E7721CD4B}"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A171893-8B48-495E-A312-A0DAEE76003E}"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4F79405-A321-4527-A54F-3E3363185DCD}"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B4C3D80-9B37-4F30-A992-AE71CEC2CEEB}"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4A5C2552-21ED-4D63-996A-71D7D7E9EADA}" type="datetimeFigureOut">
              <a:rPr lang="zh-CN" altLang="en-US"/>
              <a:t>2023-01-16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F2318BC-C8F8-4F36-8B9D-6B30C0D47153}"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F0FB1FB5-10D8-4219-B911-6DEFF7994D9C}" type="datetimeFigureOut">
              <a:rPr lang="zh-CN" altLang="en-US"/>
              <a:t>2023-01-16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D22AC84-6803-46AC-B756-CAE2DDD252D9}"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3E67B507-5A3F-47C2-9CA1-596E06A3EDB5}" type="datetimeFigureOut">
              <a:rPr lang="zh-CN" altLang="en-US"/>
              <a:t>2023-01-16</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4AF9D740-C835-4289-9F84-92E56191BC06}"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DDEFCF1E-D0A4-42AF-BB4D-B830679C3F66}" type="datetimeFigureOut">
              <a:rPr lang="zh-CN" altLang="en-US"/>
              <a:t>2023-01-16</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17A8D823-F5D2-4BC0-95A8-DADBABA1183C}"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5249B131-C418-4F38-9700-4517598CFCE5}" type="datetimeFigureOut">
              <a:rPr lang="zh-CN" altLang="en-US"/>
              <a:t>2023-01-16</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FA1E0978-44D8-4EB9-AF37-864031B8A943}"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4EC6A4E9-8614-4547-8CB8-558C3728E545}" type="datetimeFigureOut">
              <a:rPr lang="zh-CN" altLang="en-US"/>
              <a:t>2023-01-16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7115B9C-B5C0-4D28-AD22-B35657DDC363}"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08840C4-1989-4D70-83EE-686C59B2FD74}" type="datetimeFigureOut">
              <a:rPr lang="zh-CN" altLang="en-US"/>
              <a:t>2023-01-16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DDF0460-E2C9-43D1-A8A5-9CA2650E2AF7}"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125B35B3-13ED-4277-B52F-7067D82A3F0F}" type="datetimeFigureOut">
              <a:rPr lang="zh-CN" altLang="en-US"/>
              <a:t>2023-01-16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D674A140-24D1-4C30-9DDD-DE26E84FCDC2}"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1.GIF"/><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563888" y="3861048"/>
            <a:ext cx="1905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600" b="1" dirty="0">
                <a:solidFill>
                  <a:srgbClr val="3333FF"/>
                </a:solidFill>
                <a:latin typeface="Times New Roman" panose="02020603050405020304" pitchFamily="18" charset="0"/>
              </a:rPr>
              <a:t>Reading</a:t>
            </a:r>
          </a:p>
        </p:txBody>
      </p:sp>
      <p:sp>
        <p:nvSpPr>
          <p:cNvPr id="2" name="矩形 1"/>
          <p:cNvSpPr/>
          <p:nvPr/>
        </p:nvSpPr>
        <p:spPr>
          <a:xfrm>
            <a:off x="0" y="1052736"/>
            <a:ext cx="9144000" cy="2308324"/>
          </a:xfrm>
          <a:prstGeom prst="rect">
            <a:avLst/>
          </a:prstGeom>
        </p:spPr>
        <p:txBody>
          <a:bodyPr wrap="square">
            <a:spAutoFit/>
          </a:bodyPr>
          <a:lstStyle/>
          <a:p>
            <a:pPr algn="ctr"/>
            <a:r>
              <a:rPr lang="en-US" altLang="zh-CN" sz="7200" b="1" kern="10" dirty="0" smtClean="0">
                <a:ln w="9525">
                  <a:noFill/>
                  <a:round/>
                </a:ln>
                <a:solidFill>
                  <a:srgbClr val="006600"/>
                </a:solidFill>
                <a:latin typeface="Times New Roman" panose="02020603050405020304" pitchFamily="18" charset="0"/>
                <a:cs typeface="Times New Roman" panose="02020603050405020304" pitchFamily="18" charset="0"/>
              </a:rPr>
              <a:t>Unit 8</a:t>
            </a:r>
            <a:endParaRPr lang="zh-CN" altLang="en-US" sz="7200" b="1" kern="10" dirty="0" smtClean="0">
              <a:ln w="9525">
                <a:noFill/>
                <a:round/>
              </a:ln>
              <a:solidFill>
                <a:srgbClr val="006600"/>
              </a:solidFill>
              <a:latin typeface="Times New Roman" panose="02020603050405020304" pitchFamily="18" charset="0"/>
              <a:cs typeface="Times New Roman" panose="02020603050405020304" pitchFamily="18" charset="0"/>
            </a:endParaRPr>
          </a:p>
          <a:p>
            <a:pPr algn="ctr"/>
            <a:r>
              <a:rPr lang="en-US" altLang="zh-CN" sz="7200" b="1" kern="10" dirty="0" smtClean="0">
                <a:ln w="12700">
                  <a:no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pitchFamily="18" charset="0"/>
                <a:cs typeface="Times New Roman" panose="02020603050405020304" pitchFamily="18" charset="0"/>
              </a:rPr>
              <a:t>Detective stories</a:t>
            </a:r>
            <a:endParaRPr lang="zh-CN" altLang="en-US" sz="7200" b="1" kern="10" dirty="0">
              <a:ln w="12700">
                <a:no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pitchFamily="18" charset="0"/>
              <a:cs typeface="Times New Roman" panose="02020603050405020304" pitchFamily="18" charset="0"/>
            </a:endParaRPr>
          </a:p>
        </p:txBody>
      </p:sp>
      <p:sp>
        <p:nvSpPr>
          <p:cNvPr id="7" name="矩形 6"/>
          <p:cNvSpPr/>
          <p:nvPr/>
        </p:nvSpPr>
        <p:spPr>
          <a:xfrm>
            <a:off x="2924754" y="5661248"/>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strips(downLeft)">
                                      <p:cBhvr>
                                        <p:cTn id="7"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2057400" y="457200"/>
            <a:ext cx="5867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solidFill>
                  <a:schemeClr val="tx2"/>
                </a:solidFill>
              </a:rPr>
              <a:t>Information about suspect</a:t>
            </a:r>
          </a:p>
        </p:txBody>
      </p:sp>
      <p:sp>
        <p:nvSpPr>
          <p:cNvPr id="24579" name="Text Box 3"/>
          <p:cNvSpPr txBox="1">
            <a:spLocks noChangeArrowheads="1"/>
          </p:cNvSpPr>
          <p:nvPr/>
        </p:nvSpPr>
        <p:spPr bwMode="auto">
          <a:xfrm>
            <a:off x="631825" y="1181100"/>
            <a:ext cx="7343775" cy="443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5000"/>
              </a:lnSpc>
            </a:pPr>
            <a:r>
              <a:rPr lang="en-US" altLang="zh-CN" sz="3200" b="1" dirty="0">
                <a:solidFill>
                  <a:srgbClr val="006600"/>
                </a:solidFill>
                <a:latin typeface="Times New Roman" panose="02020603050405020304" pitchFamily="18" charset="0"/>
              </a:rPr>
              <a:t>Male or female:</a:t>
            </a:r>
          </a:p>
          <a:p>
            <a:pPr>
              <a:lnSpc>
                <a:spcPct val="115000"/>
              </a:lnSpc>
            </a:pPr>
            <a:r>
              <a:rPr lang="en-US" altLang="zh-CN" sz="3200" b="1" dirty="0">
                <a:solidFill>
                  <a:srgbClr val="006600"/>
                </a:solidFill>
                <a:latin typeface="Times New Roman" panose="02020603050405020304" pitchFamily="18" charset="0"/>
              </a:rPr>
              <a:t>Appearance:</a:t>
            </a:r>
          </a:p>
          <a:p>
            <a:pPr>
              <a:lnSpc>
                <a:spcPct val="115000"/>
              </a:lnSpc>
            </a:pPr>
            <a:r>
              <a:rPr lang="en-US" altLang="zh-CN" sz="3200" b="1" dirty="0">
                <a:solidFill>
                  <a:srgbClr val="006600"/>
                </a:solidFill>
                <a:latin typeface="Times New Roman" panose="02020603050405020304" pitchFamily="18" charset="0"/>
              </a:rPr>
              <a:t>Place be seen:</a:t>
            </a:r>
          </a:p>
          <a:p>
            <a:pPr>
              <a:lnSpc>
                <a:spcPct val="115000"/>
              </a:lnSpc>
            </a:pPr>
            <a:r>
              <a:rPr lang="en-US" altLang="zh-CN" sz="3200" b="1" dirty="0">
                <a:solidFill>
                  <a:srgbClr val="006600"/>
                </a:solidFill>
                <a:latin typeface="Times New Roman" panose="02020603050405020304" pitchFamily="18" charset="0"/>
              </a:rPr>
              <a:t>Time be seen:</a:t>
            </a:r>
          </a:p>
          <a:p>
            <a:pPr>
              <a:lnSpc>
                <a:spcPct val="115000"/>
              </a:lnSpc>
            </a:pPr>
            <a:r>
              <a:rPr lang="en-US" altLang="zh-CN" sz="3200" b="1" dirty="0">
                <a:solidFill>
                  <a:srgbClr val="006600"/>
                </a:solidFill>
                <a:latin typeface="Times New Roman" panose="02020603050405020304" pitchFamily="18" charset="0"/>
              </a:rPr>
              <a:t>Reasons for being suspected:</a:t>
            </a:r>
          </a:p>
          <a:p>
            <a:pPr>
              <a:lnSpc>
                <a:spcPct val="115000"/>
              </a:lnSpc>
            </a:pPr>
            <a:endParaRPr lang="en-US" altLang="zh-CN" sz="3200" b="1" dirty="0">
              <a:solidFill>
                <a:srgbClr val="006600"/>
              </a:solidFill>
              <a:latin typeface="Times New Roman" panose="02020603050405020304" pitchFamily="18" charset="0"/>
            </a:endParaRPr>
          </a:p>
          <a:p>
            <a:pPr>
              <a:lnSpc>
                <a:spcPct val="150000"/>
              </a:lnSpc>
              <a:spcBef>
                <a:spcPct val="50000"/>
              </a:spcBef>
            </a:pPr>
            <a:r>
              <a:rPr lang="en-US" altLang="zh-CN" sz="3200" b="1" dirty="0">
                <a:solidFill>
                  <a:srgbClr val="006600"/>
                </a:solidFill>
                <a:latin typeface="Times New Roman" panose="02020603050405020304" pitchFamily="18" charset="0"/>
              </a:rPr>
              <a:t>Rewards:</a:t>
            </a:r>
          </a:p>
        </p:txBody>
      </p:sp>
      <p:sp>
        <p:nvSpPr>
          <p:cNvPr id="24580" name="Text Box 4"/>
          <p:cNvSpPr txBox="1">
            <a:spLocks noChangeArrowheads="1"/>
          </p:cNvSpPr>
          <p:nvPr/>
        </p:nvSpPr>
        <p:spPr bwMode="auto">
          <a:xfrm>
            <a:off x="3490913" y="1274763"/>
            <a:ext cx="10810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solidFill>
                  <a:srgbClr val="990099"/>
                </a:solidFill>
                <a:latin typeface="Times New Roman" panose="02020603050405020304" pitchFamily="18" charset="0"/>
              </a:rPr>
              <a:t>male </a:t>
            </a:r>
          </a:p>
        </p:txBody>
      </p:sp>
      <p:sp>
        <p:nvSpPr>
          <p:cNvPr id="24581" name="Text Box 5"/>
          <p:cNvSpPr txBox="1">
            <a:spLocks noChangeArrowheads="1"/>
          </p:cNvSpPr>
          <p:nvPr/>
        </p:nvSpPr>
        <p:spPr bwMode="auto">
          <a:xfrm>
            <a:off x="3509963" y="1808163"/>
            <a:ext cx="40338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solidFill>
                  <a:srgbClr val="990099"/>
                </a:solidFill>
                <a:latin typeface="Times New Roman" panose="02020603050405020304" pitchFamily="18" charset="0"/>
              </a:rPr>
              <a:t>a short and thin man </a:t>
            </a:r>
          </a:p>
        </p:txBody>
      </p:sp>
      <p:sp>
        <p:nvSpPr>
          <p:cNvPr id="24582" name="Text Box 6"/>
          <p:cNvSpPr txBox="1">
            <a:spLocks noChangeArrowheads="1"/>
          </p:cNvSpPr>
          <p:nvPr/>
        </p:nvSpPr>
        <p:spPr bwMode="auto">
          <a:xfrm>
            <a:off x="3513138" y="2417763"/>
            <a:ext cx="32400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solidFill>
                  <a:srgbClr val="990099"/>
                </a:solidFill>
                <a:latin typeface="Times New Roman" panose="02020603050405020304" pitchFamily="18" charset="0"/>
              </a:rPr>
              <a:t>Corn street </a:t>
            </a:r>
          </a:p>
        </p:txBody>
      </p:sp>
      <p:sp>
        <p:nvSpPr>
          <p:cNvPr id="24583" name="Text Box 7"/>
          <p:cNvSpPr txBox="1">
            <a:spLocks noChangeArrowheads="1"/>
          </p:cNvSpPr>
          <p:nvPr/>
        </p:nvSpPr>
        <p:spPr bwMode="auto">
          <a:xfrm>
            <a:off x="3482975" y="2951163"/>
            <a:ext cx="35274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solidFill>
                  <a:srgbClr val="990099"/>
                </a:solidFill>
                <a:latin typeface="Times New Roman" panose="02020603050405020304" pitchFamily="18" charset="0"/>
              </a:rPr>
              <a:t>10 p.m. last night</a:t>
            </a:r>
          </a:p>
        </p:txBody>
      </p:sp>
      <p:sp>
        <p:nvSpPr>
          <p:cNvPr id="24584" name="Text Box 8"/>
          <p:cNvSpPr txBox="1">
            <a:spLocks noChangeArrowheads="1"/>
          </p:cNvSpPr>
          <p:nvPr/>
        </p:nvSpPr>
        <p:spPr bwMode="auto">
          <a:xfrm>
            <a:off x="701675" y="4017963"/>
            <a:ext cx="81375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solidFill>
                  <a:srgbClr val="990099"/>
                </a:solidFill>
                <a:latin typeface="Times New Roman" panose="02020603050405020304" pitchFamily="18" charset="0"/>
              </a:rPr>
              <a:t>He was breathing heavily and had blood on his shirt.</a:t>
            </a:r>
          </a:p>
        </p:txBody>
      </p:sp>
      <p:sp>
        <p:nvSpPr>
          <p:cNvPr id="24585" name="Text Box 9"/>
          <p:cNvSpPr txBox="1">
            <a:spLocks noChangeArrowheads="1"/>
          </p:cNvSpPr>
          <p:nvPr/>
        </p:nvSpPr>
        <p:spPr bwMode="auto">
          <a:xfrm>
            <a:off x="2590800" y="5008563"/>
            <a:ext cx="36718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solidFill>
                  <a:srgbClr val="990099"/>
                </a:solidFill>
                <a:latin typeface="Times New Roman" panose="02020603050405020304" pitchFamily="18" charset="0"/>
              </a:rPr>
              <a:t>50,000 Yuan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additive="base">
                                        <p:cTn id="7" dur="500" fill="hold"/>
                                        <p:tgtEl>
                                          <p:spTgt spid="24579"/>
                                        </p:tgtEl>
                                        <p:attrNameLst>
                                          <p:attrName>ppt_x</p:attrName>
                                        </p:attrNameLst>
                                      </p:cBhvr>
                                      <p:tavLst>
                                        <p:tav tm="0">
                                          <p:val>
                                            <p:strVal val="#ppt_x"/>
                                          </p:val>
                                        </p:tav>
                                        <p:tav tm="100000">
                                          <p:val>
                                            <p:strVal val="#ppt_x"/>
                                          </p:val>
                                        </p:tav>
                                      </p:tavLst>
                                    </p:anim>
                                    <p:anim calcmode="lin" valueType="num">
                                      <p:cBhvr additive="base">
                                        <p:cTn id="8" dur="500" fill="hold"/>
                                        <p:tgtEl>
                                          <p:spTgt spid="245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4580"/>
                                        </p:tgtEl>
                                        <p:attrNameLst>
                                          <p:attrName>style.visibility</p:attrName>
                                        </p:attrNameLst>
                                      </p:cBhvr>
                                      <p:to>
                                        <p:strVal val="visible"/>
                                      </p:to>
                                    </p:set>
                                    <p:anim calcmode="lin" valueType="num">
                                      <p:cBhvr additive="base">
                                        <p:cTn id="13" dur="500" fill="hold"/>
                                        <p:tgtEl>
                                          <p:spTgt spid="24580"/>
                                        </p:tgtEl>
                                        <p:attrNameLst>
                                          <p:attrName>ppt_x</p:attrName>
                                        </p:attrNameLst>
                                      </p:cBhvr>
                                      <p:tavLst>
                                        <p:tav tm="0">
                                          <p:val>
                                            <p:strVal val="1+#ppt_w/2"/>
                                          </p:val>
                                        </p:tav>
                                        <p:tav tm="100000">
                                          <p:val>
                                            <p:strVal val="#ppt_x"/>
                                          </p:val>
                                        </p:tav>
                                      </p:tavLst>
                                    </p:anim>
                                    <p:anim calcmode="lin" valueType="num">
                                      <p:cBhvr additive="base">
                                        <p:cTn id="14" dur="500" fill="hold"/>
                                        <p:tgtEl>
                                          <p:spTgt spid="2458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4581"/>
                                        </p:tgtEl>
                                        <p:attrNameLst>
                                          <p:attrName>style.visibility</p:attrName>
                                        </p:attrNameLst>
                                      </p:cBhvr>
                                      <p:to>
                                        <p:strVal val="visible"/>
                                      </p:to>
                                    </p:set>
                                    <p:anim calcmode="lin" valueType="num">
                                      <p:cBhvr additive="base">
                                        <p:cTn id="19" dur="500" fill="hold"/>
                                        <p:tgtEl>
                                          <p:spTgt spid="24581"/>
                                        </p:tgtEl>
                                        <p:attrNameLst>
                                          <p:attrName>ppt_x</p:attrName>
                                        </p:attrNameLst>
                                      </p:cBhvr>
                                      <p:tavLst>
                                        <p:tav tm="0">
                                          <p:val>
                                            <p:strVal val="1+#ppt_w/2"/>
                                          </p:val>
                                        </p:tav>
                                        <p:tav tm="100000">
                                          <p:val>
                                            <p:strVal val="#ppt_x"/>
                                          </p:val>
                                        </p:tav>
                                      </p:tavLst>
                                    </p:anim>
                                    <p:anim calcmode="lin" valueType="num">
                                      <p:cBhvr additive="base">
                                        <p:cTn id="20" dur="500" fill="hold"/>
                                        <p:tgtEl>
                                          <p:spTgt spid="2458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4582"/>
                                        </p:tgtEl>
                                        <p:attrNameLst>
                                          <p:attrName>style.visibility</p:attrName>
                                        </p:attrNameLst>
                                      </p:cBhvr>
                                      <p:to>
                                        <p:strVal val="visible"/>
                                      </p:to>
                                    </p:set>
                                    <p:anim calcmode="lin" valueType="num">
                                      <p:cBhvr additive="base">
                                        <p:cTn id="25" dur="500" fill="hold"/>
                                        <p:tgtEl>
                                          <p:spTgt spid="24582"/>
                                        </p:tgtEl>
                                        <p:attrNameLst>
                                          <p:attrName>ppt_x</p:attrName>
                                        </p:attrNameLst>
                                      </p:cBhvr>
                                      <p:tavLst>
                                        <p:tav tm="0">
                                          <p:val>
                                            <p:strVal val="1+#ppt_w/2"/>
                                          </p:val>
                                        </p:tav>
                                        <p:tav tm="100000">
                                          <p:val>
                                            <p:strVal val="#ppt_x"/>
                                          </p:val>
                                        </p:tav>
                                      </p:tavLst>
                                    </p:anim>
                                    <p:anim calcmode="lin" valueType="num">
                                      <p:cBhvr additive="base">
                                        <p:cTn id="26" dur="500" fill="hold"/>
                                        <p:tgtEl>
                                          <p:spTgt spid="2458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4583"/>
                                        </p:tgtEl>
                                        <p:attrNameLst>
                                          <p:attrName>style.visibility</p:attrName>
                                        </p:attrNameLst>
                                      </p:cBhvr>
                                      <p:to>
                                        <p:strVal val="visible"/>
                                      </p:to>
                                    </p:set>
                                    <p:anim calcmode="lin" valueType="num">
                                      <p:cBhvr additive="base">
                                        <p:cTn id="31" dur="500" fill="hold"/>
                                        <p:tgtEl>
                                          <p:spTgt spid="24583"/>
                                        </p:tgtEl>
                                        <p:attrNameLst>
                                          <p:attrName>ppt_x</p:attrName>
                                        </p:attrNameLst>
                                      </p:cBhvr>
                                      <p:tavLst>
                                        <p:tav tm="0">
                                          <p:val>
                                            <p:strVal val="1+#ppt_w/2"/>
                                          </p:val>
                                        </p:tav>
                                        <p:tav tm="100000">
                                          <p:val>
                                            <p:strVal val="#ppt_x"/>
                                          </p:val>
                                        </p:tav>
                                      </p:tavLst>
                                    </p:anim>
                                    <p:anim calcmode="lin" valueType="num">
                                      <p:cBhvr additive="base">
                                        <p:cTn id="32" dur="500" fill="hold"/>
                                        <p:tgtEl>
                                          <p:spTgt spid="2458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4584"/>
                                        </p:tgtEl>
                                        <p:attrNameLst>
                                          <p:attrName>style.visibility</p:attrName>
                                        </p:attrNameLst>
                                      </p:cBhvr>
                                      <p:to>
                                        <p:strVal val="visible"/>
                                      </p:to>
                                    </p:set>
                                    <p:anim calcmode="lin" valueType="num">
                                      <p:cBhvr additive="base">
                                        <p:cTn id="37" dur="500" fill="hold"/>
                                        <p:tgtEl>
                                          <p:spTgt spid="24584"/>
                                        </p:tgtEl>
                                        <p:attrNameLst>
                                          <p:attrName>ppt_x</p:attrName>
                                        </p:attrNameLst>
                                      </p:cBhvr>
                                      <p:tavLst>
                                        <p:tav tm="0">
                                          <p:val>
                                            <p:strVal val="1+#ppt_w/2"/>
                                          </p:val>
                                        </p:tav>
                                        <p:tav tm="100000">
                                          <p:val>
                                            <p:strVal val="#ppt_x"/>
                                          </p:val>
                                        </p:tav>
                                      </p:tavLst>
                                    </p:anim>
                                    <p:anim calcmode="lin" valueType="num">
                                      <p:cBhvr additive="base">
                                        <p:cTn id="38" dur="500" fill="hold"/>
                                        <p:tgtEl>
                                          <p:spTgt spid="24584"/>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4585"/>
                                        </p:tgtEl>
                                        <p:attrNameLst>
                                          <p:attrName>style.visibility</p:attrName>
                                        </p:attrNameLst>
                                      </p:cBhvr>
                                      <p:to>
                                        <p:strVal val="visible"/>
                                      </p:to>
                                    </p:set>
                                    <p:anim calcmode="lin" valueType="num">
                                      <p:cBhvr additive="base">
                                        <p:cTn id="43" dur="500" fill="hold"/>
                                        <p:tgtEl>
                                          <p:spTgt spid="24585"/>
                                        </p:tgtEl>
                                        <p:attrNameLst>
                                          <p:attrName>ppt_x</p:attrName>
                                        </p:attrNameLst>
                                      </p:cBhvr>
                                      <p:tavLst>
                                        <p:tav tm="0">
                                          <p:val>
                                            <p:strVal val="1+#ppt_w/2"/>
                                          </p:val>
                                        </p:tav>
                                        <p:tav tm="100000">
                                          <p:val>
                                            <p:strVal val="#ppt_x"/>
                                          </p:val>
                                        </p:tav>
                                      </p:tavLst>
                                    </p:anim>
                                    <p:anim calcmode="lin" valueType="num">
                                      <p:cBhvr additive="base">
                                        <p:cTn id="44" dur="500" fill="hold"/>
                                        <p:tgtEl>
                                          <p:spTgt spid="245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4580" grpId="0"/>
      <p:bldP spid="24581" grpId="0"/>
      <p:bldP spid="24582" grpId="0"/>
      <p:bldP spid="24583" grpId="0"/>
      <p:bldP spid="24584" grpId="0"/>
      <p:bldP spid="2458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913918" y="1412776"/>
            <a:ext cx="7056437"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
              <a:spcBef>
                <a:spcPct val="50000"/>
              </a:spcBef>
            </a:pPr>
            <a:r>
              <a:rPr lang="en-US" altLang="zh-CN" sz="8800" b="1" dirty="0">
                <a:solidFill>
                  <a:srgbClr val="009900"/>
                </a:solidFill>
                <a:latin typeface="Times New Roman" panose="02020603050405020304" pitchFamily="18" charset="0"/>
              </a:rPr>
              <a:t>Team racing</a:t>
            </a:r>
          </a:p>
        </p:txBody>
      </p:sp>
      <p:sp>
        <p:nvSpPr>
          <p:cNvPr id="25603" name="Text Box 3"/>
          <p:cNvSpPr txBox="1">
            <a:spLocks noChangeArrowheads="1"/>
          </p:cNvSpPr>
          <p:nvPr/>
        </p:nvSpPr>
        <p:spPr bwMode="auto">
          <a:xfrm>
            <a:off x="395288" y="476250"/>
            <a:ext cx="2376487" cy="64135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fontAlgn="b">
              <a:spcBef>
                <a:spcPct val="50000"/>
              </a:spcBef>
            </a:pPr>
            <a:r>
              <a:rPr lang="en-US" altLang="zh-CN" sz="3600" b="1" dirty="0">
                <a:solidFill>
                  <a:srgbClr val="FF0000"/>
                </a:solidFill>
                <a:latin typeface="Times New Roman" panose="02020603050405020304" pitchFamily="18" charset="0"/>
              </a:rPr>
              <a:t>Activity</a:t>
            </a:r>
          </a:p>
        </p:txBody>
      </p:sp>
      <p:sp>
        <p:nvSpPr>
          <p:cNvPr id="25604" name="Rectangle 4"/>
          <p:cNvSpPr>
            <a:spLocks noChangeArrowheads="1"/>
          </p:cNvSpPr>
          <p:nvPr/>
        </p:nvSpPr>
        <p:spPr bwMode="auto">
          <a:xfrm>
            <a:off x="913918" y="4725144"/>
            <a:ext cx="5832475"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
            <a:r>
              <a:rPr lang="en-US" altLang="zh-CN" sz="3600" b="1" dirty="0">
                <a:latin typeface="Times New Roman" panose="02020603050405020304" pitchFamily="18" charset="0"/>
              </a:rPr>
              <a:t>Read in groups and answer the questions. </a:t>
            </a:r>
          </a:p>
          <a:p>
            <a:pPr fontAlgn="b"/>
            <a:r>
              <a:rPr lang="en-US" altLang="zh-CN" sz="3600" b="1" dirty="0">
                <a:latin typeface="Times New Roman" panose="02020603050405020304" pitchFamily="18" charset="0"/>
              </a:rPr>
              <a:t>Which group will be the first.</a:t>
            </a:r>
          </a:p>
        </p:txBody>
      </p:sp>
      <p:sp>
        <p:nvSpPr>
          <p:cNvPr id="25605" name="AutoShape 5"/>
          <p:cNvSpPr>
            <a:spLocks noChangeArrowheads="1"/>
          </p:cNvSpPr>
          <p:nvPr/>
        </p:nvSpPr>
        <p:spPr bwMode="auto">
          <a:xfrm>
            <a:off x="1403648" y="2636912"/>
            <a:ext cx="5688013" cy="2592388"/>
          </a:xfrm>
          <a:prstGeom prst="cloudCallout">
            <a:avLst>
              <a:gd name="adj1" fmla="val -55500"/>
              <a:gd name="adj2" fmla="val 68981"/>
            </a:avLst>
          </a:prstGeom>
          <a:noFill/>
          <a:ln>
            <a:noFill/>
          </a:ln>
          <a:effectLst/>
          <a:extLst>
            <a:ext uri="{909E8E84-426E-40DD-AFC4-6F175D3DCCD1}">
              <a14:hiddenFill xmlns:a14="http://schemas.microsoft.com/office/drawing/2010/main">
                <a:gradFill rotWithShape="1">
                  <a:gsLst>
                    <a:gs pos="0">
                      <a:srgbClr val="FFFFE5"/>
                    </a:gs>
                    <a:gs pos="100000">
                      <a:srgbClr val="CCECFF"/>
                    </a:gs>
                  </a:gsLst>
                  <a:path path="rect">
                    <a:fillToRect l="50000" t="50000" r="50000" b="50000"/>
                  </a:path>
                </a:gradFill>
              </a14:hiddenFill>
            </a:ex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
            <a:r>
              <a:rPr lang="en-US" altLang="zh-CN" sz="8500" b="1" dirty="0">
                <a:solidFill>
                  <a:srgbClr val="FF0000"/>
                </a:solidFill>
                <a:latin typeface="Times New Roman" panose="02020603050405020304" pitchFamily="18" charset="0"/>
              </a:rPr>
              <a:t>Ready?</a:t>
            </a:r>
          </a:p>
        </p:txBody>
      </p:sp>
      <p:pic>
        <p:nvPicPr>
          <p:cNvPr id="25606" name="Picture 6" descr="20071227201354811_2"/>
          <p:cNvPicPr>
            <a:picLocks noChangeAspect="1" noChangeArrowheads="1"/>
          </p:cNvPicPr>
          <p:nvPr/>
        </p:nvPicPr>
        <p:blipFill>
          <a:blip r:embed="rId2" cstate="email"/>
          <a:srcRect/>
          <a:stretch>
            <a:fillRect/>
          </a:stretch>
        </p:blipFill>
        <p:spPr bwMode="auto">
          <a:xfrm>
            <a:off x="8305800" y="0"/>
            <a:ext cx="838200" cy="838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Effect transition="in" filter="fade">
                                      <p:cBhvr>
                                        <p:cTn id="7" dur="192" decel="100000"/>
                                        <p:tgtEl>
                                          <p:spTgt spid="25605"/>
                                        </p:tgtEl>
                                      </p:cBhvr>
                                    </p:animEffect>
                                    <p:animScale>
                                      <p:cBhvr>
                                        <p:cTn id="8" dur="192" decel="100000"/>
                                        <p:tgtEl>
                                          <p:spTgt spid="25605"/>
                                        </p:tgtEl>
                                      </p:cBhvr>
                                      <p:from x="10000" y="10000"/>
                                      <p:to x="200000" y="450000"/>
                                    </p:animScale>
                                    <p:animScale>
                                      <p:cBhvr>
                                        <p:cTn id="9" dur="308" accel="100000" fill="hold">
                                          <p:stCondLst>
                                            <p:cond delay="192"/>
                                          </p:stCondLst>
                                        </p:cTn>
                                        <p:tgtEl>
                                          <p:spTgt spid="25605"/>
                                        </p:tgtEl>
                                      </p:cBhvr>
                                      <p:from x="200000" y="450000"/>
                                      <p:to x="100000" y="100000"/>
                                    </p:animScale>
                                    <p:set>
                                      <p:cBhvr>
                                        <p:cTn id="10" dur="192" fill="hold"/>
                                        <p:tgtEl>
                                          <p:spTgt spid="25605"/>
                                        </p:tgtEl>
                                        <p:attrNameLst>
                                          <p:attrName>ppt_x</p:attrName>
                                        </p:attrNameLst>
                                      </p:cBhvr>
                                      <p:to>
                                        <p:strVal val="(0.5)"/>
                                      </p:to>
                                    </p:set>
                                    <p:anim from="(0.5)" to="(#ppt_x)" calcmode="lin" valueType="num">
                                      <p:cBhvr>
                                        <p:cTn id="11" dur="308" accel="100000" fill="hold">
                                          <p:stCondLst>
                                            <p:cond delay="192"/>
                                          </p:stCondLst>
                                        </p:cTn>
                                        <p:tgtEl>
                                          <p:spTgt spid="25605"/>
                                        </p:tgtEl>
                                        <p:attrNameLst>
                                          <p:attrName>ppt_x</p:attrName>
                                        </p:attrNameLst>
                                      </p:cBhvr>
                                    </p:anim>
                                    <p:set>
                                      <p:cBhvr>
                                        <p:cTn id="12" dur="192" fill="hold"/>
                                        <p:tgtEl>
                                          <p:spTgt spid="25605"/>
                                        </p:tgtEl>
                                        <p:attrNameLst>
                                          <p:attrName>ppt_y</p:attrName>
                                        </p:attrNameLst>
                                      </p:cBhvr>
                                      <p:to>
                                        <p:strVal val="(#ppt_y+0.4)"/>
                                      </p:to>
                                    </p:set>
                                    <p:anim from="(#ppt_y+0.4)" to="(#ppt_y)" calcmode="lin" valueType="num">
                                      <p:cBhvr>
                                        <p:cTn id="13" dur="308" accel="100000" fill="hold">
                                          <p:stCondLst>
                                            <p:cond delay="192"/>
                                          </p:stCondLst>
                                        </p:cTn>
                                        <p:tgtEl>
                                          <p:spTgt spid="2560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09600" y="1524000"/>
            <a:ext cx="8153400" cy="4916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lnSpc>
                <a:spcPct val="115000"/>
              </a:lnSpc>
              <a:spcBef>
                <a:spcPct val="15000"/>
              </a:spcBef>
            </a:pPr>
            <a:r>
              <a:rPr kumimoji="1" lang="en-US" altLang="zh-CN" sz="3600" b="1" dirty="0">
                <a:latin typeface="Times New Roman" panose="02020603050405020304" pitchFamily="18" charset="0"/>
              </a:rPr>
              <a:t>1. When did the murder take place?</a:t>
            </a:r>
          </a:p>
          <a:p>
            <a:pPr marL="342900" indent="-342900">
              <a:lnSpc>
                <a:spcPct val="115000"/>
              </a:lnSpc>
              <a:spcBef>
                <a:spcPct val="15000"/>
              </a:spcBef>
            </a:pPr>
            <a:r>
              <a:rPr kumimoji="1" lang="en-US" altLang="zh-CN" sz="3600" b="1" dirty="0">
                <a:latin typeface="Times New Roman" panose="02020603050405020304" pitchFamily="18" charset="0"/>
              </a:rPr>
              <a:t>2. Where did they find the victim?</a:t>
            </a:r>
          </a:p>
          <a:p>
            <a:pPr marL="342900" indent="-342900">
              <a:lnSpc>
                <a:spcPct val="115000"/>
              </a:lnSpc>
              <a:spcBef>
                <a:spcPct val="15000"/>
              </a:spcBef>
            </a:pPr>
            <a:r>
              <a:rPr kumimoji="1" lang="en-US" altLang="zh-CN" sz="3600" b="1" dirty="0">
                <a:latin typeface="Times New Roman" panose="02020603050405020304" pitchFamily="18" charset="0"/>
              </a:rPr>
              <a:t>3. How old is the victim?</a:t>
            </a:r>
          </a:p>
          <a:p>
            <a:pPr marL="342900" indent="-342900">
              <a:lnSpc>
                <a:spcPct val="115000"/>
              </a:lnSpc>
              <a:spcBef>
                <a:spcPct val="15000"/>
              </a:spcBef>
            </a:pPr>
            <a:r>
              <a:rPr kumimoji="1" lang="en-US" altLang="zh-CN" sz="3600" b="1" dirty="0">
                <a:latin typeface="Times New Roman" panose="02020603050405020304" pitchFamily="18" charset="0"/>
              </a:rPr>
              <a:t>4. What does the victim do? / What’s his job?</a:t>
            </a:r>
          </a:p>
          <a:p>
            <a:pPr marL="342900" indent="-342900">
              <a:lnSpc>
                <a:spcPct val="115000"/>
              </a:lnSpc>
              <a:spcBef>
                <a:spcPct val="15000"/>
              </a:spcBef>
            </a:pPr>
            <a:r>
              <a:rPr kumimoji="1" lang="en-US" altLang="zh-CN" sz="3600" b="1" dirty="0">
                <a:latin typeface="Times New Roman" panose="02020603050405020304" pitchFamily="18" charset="0"/>
              </a:rPr>
              <a:t>5. Who is the murderer? Why?</a:t>
            </a:r>
          </a:p>
          <a:p>
            <a:pPr marL="342900" indent="-342900">
              <a:lnSpc>
                <a:spcPct val="115000"/>
              </a:lnSpc>
              <a:spcBef>
                <a:spcPct val="15000"/>
              </a:spcBef>
            </a:pPr>
            <a:r>
              <a:rPr kumimoji="1" lang="en-US" altLang="zh-CN" sz="3600" b="1" dirty="0">
                <a:latin typeface="Times New Roman" panose="02020603050405020304" pitchFamily="18" charset="0"/>
              </a:rPr>
              <a:t>6. Where did the murder happen? Why</a:t>
            </a:r>
            <a:r>
              <a:rPr kumimoji="1" lang="en-US" altLang="zh-CN" sz="3600" b="1" dirty="0" smtClean="0">
                <a:latin typeface="Times New Roman" panose="02020603050405020304" pitchFamily="18" charset="0"/>
              </a:rPr>
              <a:t>?</a:t>
            </a:r>
            <a:endParaRPr kumimoji="1" lang="en-US" altLang="zh-CN" sz="3600" b="1" dirty="0">
              <a:latin typeface="Times New Roman" panose="02020603050405020304" pitchFamily="18" charset="0"/>
            </a:endParaRPr>
          </a:p>
        </p:txBody>
      </p:sp>
      <p:pic>
        <p:nvPicPr>
          <p:cNvPr id="26627" name="Picture 3" descr="questions"/>
          <p:cNvPicPr>
            <a:picLocks noChangeAspect="1" noChangeArrowheads="1"/>
          </p:cNvPicPr>
          <p:nvPr/>
        </p:nvPicPr>
        <p:blipFill>
          <a:blip r:embed="rId2" cstate="email"/>
          <a:srcRect/>
          <a:stretch>
            <a:fillRect/>
          </a:stretch>
        </p:blipFill>
        <p:spPr bwMode="auto">
          <a:xfrm>
            <a:off x="2286000" y="214313"/>
            <a:ext cx="4513263" cy="1309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533400" y="1295400"/>
            <a:ext cx="7467600" cy="407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ea typeface="宋体" panose="02010600030101010101" pitchFamily="2" charset="-122"/>
              </a:defRPr>
            </a:lvl1pPr>
            <a:lvl2pPr marL="914400" indent="-457200">
              <a:defRPr>
                <a:solidFill>
                  <a:schemeClr val="tx1"/>
                </a:solidFill>
                <a:latin typeface="Arial" panose="020B0604020202020204" pitchFamily="34" charset="0"/>
                <a:ea typeface="宋体" panose="02010600030101010101" pitchFamily="2" charset="-122"/>
              </a:defRPr>
            </a:lvl2pPr>
            <a:lvl3pPr marL="1371600" indent="-457200">
              <a:defRPr>
                <a:solidFill>
                  <a:schemeClr val="tx1"/>
                </a:solidFill>
                <a:latin typeface="Arial" panose="020B0604020202020204" pitchFamily="34" charset="0"/>
                <a:ea typeface="宋体" panose="02010600030101010101" pitchFamily="2" charset="-122"/>
              </a:defRPr>
            </a:lvl3pPr>
            <a:lvl4pPr marL="1828800" indent="-457200">
              <a:defRPr>
                <a:solidFill>
                  <a:schemeClr val="tx1"/>
                </a:solidFill>
                <a:latin typeface="Arial" panose="020B0604020202020204" pitchFamily="34" charset="0"/>
                <a:ea typeface="宋体" panose="02010600030101010101" pitchFamily="2" charset="-122"/>
              </a:defRPr>
            </a:lvl4pPr>
            <a:lvl5pPr marL="2286000" indent="-457200">
              <a:defRPr>
                <a:solidFill>
                  <a:schemeClr val="tx1"/>
                </a:solidFill>
                <a:latin typeface="Arial" panose="020B0604020202020204" pitchFamily="34" charset="0"/>
                <a:ea typeface="宋体" panose="02010600030101010101" pitchFamily="2" charset="-122"/>
              </a:defRPr>
            </a:lvl5pPr>
            <a:lvl6pPr marL="27432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004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6576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14800" indent="-4572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05000"/>
              </a:lnSpc>
              <a:spcBef>
                <a:spcPct val="50000"/>
              </a:spcBef>
              <a:buFontTx/>
              <a:buAutoNum type="arabicPeriod"/>
            </a:pPr>
            <a:r>
              <a:rPr kumimoji="1" lang="en-US" altLang="zh-CN" sz="3600" b="1" dirty="0">
                <a:latin typeface="Times New Roman" panose="02020603050405020304" pitchFamily="18" charset="0"/>
              </a:rPr>
              <a:t>When did the murder take place?</a:t>
            </a:r>
          </a:p>
          <a:p>
            <a:pPr>
              <a:lnSpc>
                <a:spcPct val="105000"/>
              </a:lnSpc>
              <a:spcBef>
                <a:spcPct val="50000"/>
              </a:spcBef>
              <a:buFontTx/>
              <a:buAutoNum type="arabicPeriod"/>
            </a:pPr>
            <a:endParaRPr kumimoji="1" lang="en-US" altLang="zh-CN" sz="3600" b="1" dirty="0">
              <a:latin typeface="Times New Roman" panose="02020603050405020304" pitchFamily="18" charset="0"/>
            </a:endParaRPr>
          </a:p>
          <a:p>
            <a:pPr>
              <a:lnSpc>
                <a:spcPct val="105000"/>
              </a:lnSpc>
              <a:spcBef>
                <a:spcPct val="50000"/>
              </a:spcBef>
            </a:pPr>
            <a:r>
              <a:rPr kumimoji="1" lang="en-US" altLang="zh-CN" sz="3600" b="1" dirty="0">
                <a:latin typeface="Times New Roman" panose="02020603050405020304" pitchFamily="18" charset="0"/>
              </a:rPr>
              <a:t>2. Where did they find the victim?</a:t>
            </a:r>
          </a:p>
          <a:p>
            <a:pPr>
              <a:lnSpc>
                <a:spcPct val="105000"/>
              </a:lnSpc>
              <a:spcBef>
                <a:spcPct val="50000"/>
              </a:spcBef>
            </a:pPr>
            <a:endParaRPr kumimoji="1" lang="en-US" altLang="zh-CN" sz="3600" b="1" dirty="0">
              <a:latin typeface="Times New Roman" panose="02020603050405020304" pitchFamily="18" charset="0"/>
            </a:endParaRPr>
          </a:p>
          <a:p>
            <a:pPr>
              <a:lnSpc>
                <a:spcPct val="105000"/>
              </a:lnSpc>
              <a:spcBef>
                <a:spcPct val="50000"/>
              </a:spcBef>
            </a:pPr>
            <a:r>
              <a:rPr kumimoji="1" lang="en-US" altLang="zh-CN" sz="3600" b="1" dirty="0">
                <a:latin typeface="Times New Roman" panose="02020603050405020304" pitchFamily="18" charset="0"/>
              </a:rPr>
              <a:t>3. How old is the victim?</a:t>
            </a:r>
          </a:p>
        </p:txBody>
      </p:sp>
      <p:sp>
        <p:nvSpPr>
          <p:cNvPr id="27651" name="Text Box 3"/>
          <p:cNvSpPr txBox="1">
            <a:spLocks noChangeArrowheads="1"/>
          </p:cNvSpPr>
          <p:nvPr/>
        </p:nvSpPr>
        <p:spPr bwMode="auto">
          <a:xfrm>
            <a:off x="990600" y="1857375"/>
            <a:ext cx="76327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600" b="1" dirty="0">
                <a:solidFill>
                  <a:srgbClr val="3333FF"/>
                </a:solidFill>
                <a:latin typeface="Times New Roman" panose="02020603050405020304" pitchFamily="18" charset="0"/>
              </a:rPr>
              <a:t>Between 9 o’clock yesterday evening and 1 o’clock this morning.</a:t>
            </a:r>
          </a:p>
        </p:txBody>
      </p:sp>
      <p:sp>
        <p:nvSpPr>
          <p:cNvPr id="27652" name="Text Box 4"/>
          <p:cNvSpPr txBox="1">
            <a:spLocks noChangeArrowheads="1"/>
          </p:cNvSpPr>
          <p:nvPr/>
        </p:nvSpPr>
        <p:spPr bwMode="auto">
          <a:xfrm>
            <a:off x="990600" y="3609975"/>
            <a:ext cx="73437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600" b="1" dirty="0">
                <a:solidFill>
                  <a:srgbClr val="3333FF"/>
                </a:solidFill>
                <a:latin typeface="Times New Roman" panose="02020603050405020304" pitchFamily="18" charset="0"/>
              </a:rPr>
              <a:t>In West Town</a:t>
            </a:r>
          </a:p>
        </p:txBody>
      </p:sp>
      <p:sp>
        <p:nvSpPr>
          <p:cNvPr id="27653" name="Text Box 5"/>
          <p:cNvSpPr txBox="1">
            <a:spLocks noChangeArrowheads="1"/>
          </p:cNvSpPr>
          <p:nvPr/>
        </p:nvSpPr>
        <p:spPr bwMode="auto">
          <a:xfrm>
            <a:off x="990600" y="5334000"/>
            <a:ext cx="79216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600" b="1" dirty="0">
                <a:solidFill>
                  <a:srgbClr val="3333FF"/>
                </a:solidFill>
                <a:latin typeface="Times New Roman" panose="02020603050405020304" pitchFamily="18" charset="0"/>
              </a:rPr>
              <a:t>He is a 25-year-old man.</a:t>
            </a:r>
          </a:p>
        </p:txBody>
      </p:sp>
      <p:sp>
        <p:nvSpPr>
          <p:cNvPr id="27654" name="Text Box 6"/>
          <p:cNvSpPr txBox="1">
            <a:spLocks noChangeArrowheads="1"/>
          </p:cNvSpPr>
          <p:nvPr/>
        </p:nvSpPr>
        <p:spPr bwMode="auto">
          <a:xfrm>
            <a:off x="2651125" y="222250"/>
            <a:ext cx="24717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4000" b="1" dirty="0">
                <a:solidFill>
                  <a:srgbClr val="9900FF"/>
                </a:solidFill>
              </a:rPr>
              <a:t>Answers:</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 calcmode="lin" valueType="num">
                                      <p:cBhvr additive="base">
                                        <p:cTn id="7" dur="500" fill="hold"/>
                                        <p:tgtEl>
                                          <p:spTgt spid="27651"/>
                                        </p:tgtEl>
                                        <p:attrNameLst>
                                          <p:attrName>ppt_x</p:attrName>
                                        </p:attrNameLst>
                                      </p:cBhvr>
                                      <p:tavLst>
                                        <p:tav tm="0">
                                          <p:val>
                                            <p:strVal val="1+#ppt_w/2"/>
                                          </p:val>
                                        </p:tav>
                                        <p:tav tm="100000">
                                          <p:val>
                                            <p:strVal val="#ppt_x"/>
                                          </p:val>
                                        </p:tav>
                                      </p:tavLst>
                                    </p:anim>
                                    <p:anim calcmode="lin" valueType="num">
                                      <p:cBhvr additive="base">
                                        <p:cTn id="8" dur="500" fill="hold"/>
                                        <p:tgtEl>
                                          <p:spTgt spid="2765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652"/>
                                        </p:tgtEl>
                                        <p:attrNameLst>
                                          <p:attrName>style.visibility</p:attrName>
                                        </p:attrNameLst>
                                      </p:cBhvr>
                                      <p:to>
                                        <p:strVal val="visible"/>
                                      </p:to>
                                    </p:set>
                                    <p:anim calcmode="lin" valueType="num">
                                      <p:cBhvr additive="base">
                                        <p:cTn id="13" dur="500" fill="hold"/>
                                        <p:tgtEl>
                                          <p:spTgt spid="27652"/>
                                        </p:tgtEl>
                                        <p:attrNameLst>
                                          <p:attrName>ppt_x</p:attrName>
                                        </p:attrNameLst>
                                      </p:cBhvr>
                                      <p:tavLst>
                                        <p:tav tm="0">
                                          <p:val>
                                            <p:strVal val="1+#ppt_w/2"/>
                                          </p:val>
                                        </p:tav>
                                        <p:tav tm="100000">
                                          <p:val>
                                            <p:strVal val="#ppt_x"/>
                                          </p:val>
                                        </p:tav>
                                      </p:tavLst>
                                    </p:anim>
                                    <p:anim calcmode="lin" valueType="num">
                                      <p:cBhvr additive="base">
                                        <p:cTn id="14" dur="500" fill="hold"/>
                                        <p:tgtEl>
                                          <p:spTgt spid="2765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653"/>
                                        </p:tgtEl>
                                        <p:attrNameLst>
                                          <p:attrName>style.visibility</p:attrName>
                                        </p:attrNameLst>
                                      </p:cBhvr>
                                      <p:to>
                                        <p:strVal val="visible"/>
                                      </p:to>
                                    </p:set>
                                    <p:anim calcmode="lin" valueType="num">
                                      <p:cBhvr additive="base">
                                        <p:cTn id="19" dur="500" fill="hold"/>
                                        <p:tgtEl>
                                          <p:spTgt spid="27653"/>
                                        </p:tgtEl>
                                        <p:attrNameLst>
                                          <p:attrName>ppt_x</p:attrName>
                                        </p:attrNameLst>
                                      </p:cBhvr>
                                      <p:tavLst>
                                        <p:tav tm="0">
                                          <p:val>
                                            <p:strVal val="#ppt_x"/>
                                          </p:val>
                                        </p:tav>
                                        <p:tav tm="100000">
                                          <p:val>
                                            <p:strVal val="#ppt_x"/>
                                          </p:val>
                                        </p:tav>
                                      </p:tavLst>
                                    </p:anim>
                                    <p:anim calcmode="lin" valueType="num">
                                      <p:cBhvr additive="base">
                                        <p:cTn id="20" dur="500" fill="hold"/>
                                        <p:tgtEl>
                                          <p:spTgt spid="276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utoUpdateAnimBg="0"/>
      <p:bldP spid="27652" grpId="0" autoUpdateAnimBg="0"/>
      <p:bldP spid="2765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52400" y="304800"/>
            <a:ext cx="9144000" cy="411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3300" b="1" dirty="0">
                <a:latin typeface="Times New Roman" panose="02020603050405020304" pitchFamily="18" charset="0"/>
              </a:rPr>
              <a:t>4. What does the victim do? / What’s his job?</a:t>
            </a:r>
          </a:p>
          <a:p>
            <a:endParaRPr kumimoji="1" lang="en-US" altLang="zh-CN" sz="3300" b="1" dirty="0">
              <a:latin typeface="Times New Roman" panose="02020603050405020304" pitchFamily="18" charset="0"/>
            </a:endParaRPr>
          </a:p>
          <a:p>
            <a:r>
              <a:rPr kumimoji="1" lang="en-US" altLang="zh-CN" sz="3300" b="1" dirty="0">
                <a:latin typeface="Times New Roman" panose="02020603050405020304" pitchFamily="18" charset="0"/>
              </a:rPr>
              <a:t>5. Who is the murderer? Why?</a:t>
            </a:r>
          </a:p>
          <a:p>
            <a:endParaRPr kumimoji="1" lang="en-US" altLang="zh-CN" sz="3300" b="1" dirty="0">
              <a:latin typeface="Times New Roman" panose="02020603050405020304" pitchFamily="18" charset="0"/>
            </a:endParaRPr>
          </a:p>
          <a:p>
            <a:endParaRPr kumimoji="1" lang="en-US" altLang="zh-CN" sz="3300" b="1" dirty="0">
              <a:latin typeface="Times New Roman" panose="02020603050405020304" pitchFamily="18" charset="0"/>
            </a:endParaRPr>
          </a:p>
          <a:p>
            <a:endParaRPr kumimoji="1" lang="en-US" altLang="zh-CN" sz="3300" b="1" dirty="0">
              <a:latin typeface="Times New Roman" panose="02020603050405020304" pitchFamily="18" charset="0"/>
            </a:endParaRPr>
          </a:p>
          <a:p>
            <a:endParaRPr kumimoji="1" lang="en-US" altLang="zh-CN" sz="3300" b="1" dirty="0">
              <a:latin typeface="Times New Roman" panose="02020603050405020304" pitchFamily="18" charset="0"/>
            </a:endParaRPr>
          </a:p>
          <a:p>
            <a:r>
              <a:rPr kumimoji="1" lang="en-US" altLang="zh-CN" sz="3300" b="1" dirty="0">
                <a:latin typeface="Times New Roman" panose="02020603050405020304" pitchFamily="18" charset="0"/>
              </a:rPr>
              <a:t>6. Where did the murder happen? Why?</a:t>
            </a:r>
          </a:p>
        </p:txBody>
      </p:sp>
      <p:sp>
        <p:nvSpPr>
          <p:cNvPr id="28675" name="Text Box 3"/>
          <p:cNvSpPr txBox="1">
            <a:spLocks noChangeArrowheads="1"/>
          </p:cNvSpPr>
          <p:nvPr/>
        </p:nvSpPr>
        <p:spPr bwMode="auto">
          <a:xfrm>
            <a:off x="609600" y="801688"/>
            <a:ext cx="6172200" cy="59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300" b="1" dirty="0">
                <a:solidFill>
                  <a:srgbClr val="3333FF"/>
                </a:solidFill>
                <a:latin typeface="Times New Roman" panose="02020603050405020304" pitchFamily="18" charset="0"/>
              </a:rPr>
              <a:t>He is a computer engineer.</a:t>
            </a:r>
          </a:p>
        </p:txBody>
      </p:sp>
      <p:sp>
        <p:nvSpPr>
          <p:cNvPr id="28676" name="Text Box 4"/>
          <p:cNvSpPr txBox="1">
            <a:spLocks noChangeArrowheads="1"/>
          </p:cNvSpPr>
          <p:nvPr/>
        </p:nvSpPr>
        <p:spPr bwMode="auto">
          <a:xfrm>
            <a:off x="609600" y="1792288"/>
            <a:ext cx="8305800"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300" b="1" dirty="0">
                <a:solidFill>
                  <a:srgbClr val="3333FF"/>
                </a:solidFill>
                <a:latin typeface="Times New Roman" panose="02020603050405020304" pitchFamily="18" charset="0"/>
              </a:rPr>
              <a:t>We don’t know. Maybe the suspect is. However, the suspect had evidence to prove  that he was at another place at the time of the crime and insisted that he was not guilty.</a:t>
            </a:r>
            <a:r>
              <a:rPr kumimoji="1" lang="en-US" altLang="zh-CN" sz="3300" b="1" dirty="0">
                <a:solidFill>
                  <a:srgbClr val="FF0066"/>
                </a:solidFill>
                <a:latin typeface="Times New Roman" panose="02020603050405020304" pitchFamily="18" charset="0"/>
              </a:rPr>
              <a:t> </a:t>
            </a:r>
          </a:p>
        </p:txBody>
      </p:sp>
      <p:sp>
        <p:nvSpPr>
          <p:cNvPr id="28677" name="Text Box 5"/>
          <p:cNvSpPr txBox="1">
            <a:spLocks noChangeArrowheads="1"/>
          </p:cNvSpPr>
          <p:nvPr/>
        </p:nvSpPr>
        <p:spPr bwMode="auto">
          <a:xfrm>
            <a:off x="609600" y="4383088"/>
            <a:ext cx="8077200"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300" b="1" dirty="0">
                <a:solidFill>
                  <a:srgbClr val="3333FF"/>
                </a:solidFill>
                <a:latin typeface="Times New Roman" panose="02020603050405020304" pitchFamily="18" charset="0"/>
              </a:rPr>
              <a:t>We don’t know. Because police are not sure whether the victim was killed somewhere else and then brought to Valley Town, or killed at the place where he was found.</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slide(fromBottom)">
                                      <p:cBhvr>
                                        <p:cTn id="7" dur="500"/>
                                        <p:tgtEl>
                                          <p:spTgt spid="2867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8676"/>
                                        </p:tgtEl>
                                        <p:attrNameLst>
                                          <p:attrName>style.visibility</p:attrName>
                                        </p:attrNameLst>
                                      </p:cBhvr>
                                      <p:to>
                                        <p:strVal val="visible"/>
                                      </p:to>
                                    </p:set>
                                    <p:animEffect transition="in" filter="box(in)">
                                      <p:cBhvr>
                                        <p:cTn id="12" dur="500"/>
                                        <p:tgtEl>
                                          <p:spTgt spid="2867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8677"/>
                                        </p:tgtEl>
                                        <p:attrNameLst>
                                          <p:attrName>style.visibility</p:attrName>
                                        </p:attrNameLst>
                                      </p:cBhvr>
                                      <p:to>
                                        <p:strVal val="visible"/>
                                      </p:to>
                                    </p:set>
                                    <p:anim calcmode="lin" valueType="num">
                                      <p:cBhvr>
                                        <p:cTn id="17" dur="500" fill="hold"/>
                                        <p:tgtEl>
                                          <p:spTgt spid="28677"/>
                                        </p:tgtEl>
                                        <p:attrNameLst>
                                          <p:attrName>ppt_w</p:attrName>
                                        </p:attrNameLst>
                                      </p:cBhvr>
                                      <p:tavLst>
                                        <p:tav tm="0">
                                          <p:val>
                                            <p:fltVal val="0"/>
                                          </p:val>
                                        </p:tav>
                                        <p:tav tm="100000">
                                          <p:val>
                                            <p:strVal val="#ppt_w"/>
                                          </p:val>
                                        </p:tav>
                                      </p:tavLst>
                                    </p:anim>
                                    <p:anim calcmode="lin" valueType="num">
                                      <p:cBhvr>
                                        <p:cTn id="18" dur="500" fill="hold"/>
                                        <p:tgtEl>
                                          <p:spTgt spid="28677"/>
                                        </p:tgtEl>
                                        <p:attrNameLst>
                                          <p:attrName>ppt_h</p:attrName>
                                        </p:attrNameLst>
                                      </p:cBhvr>
                                      <p:tavLst>
                                        <p:tav tm="0">
                                          <p:val>
                                            <p:fltVal val="0"/>
                                          </p:val>
                                        </p:tav>
                                        <p:tav tm="100000">
                                          <p:val>
                                            <p:strVal val="#ppt_h"/>
                                          </p:val>
                                        </p:tav>
                                      </p:tavLst>
                                    </p:anim>
                                    <p:animEffect transition="in" filter="fade">
                                      <p:cBhvr>
                                        <p:cTn id="19" dur="5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utoUpdateAnimBg="0"/>
      <p:bldP spid="28676" grpId="0"/>
      <p:bldP spid="2867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50825" y="917575"/>
            <a:ext cx="8893175" cy="594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Tx/>
              <a:buAutoNum type="arabicPeriod"/>
            </a:pPr>
            <a:r>
              <a:rPr lang="zh-CN" altLang="en-US" sz="3200" b="1" dirty="0">
                <a:latin typeface="Times New Roman" panose="02020603050405020304" pitchFamily="18" charset="0"/>
              </a:rPr>
              <a:t> </a:t>
            </a:r>
            <a:r>
              <a:rPr lang="en-US" altLang="zh-CN" sz="3200" b="1" dirty="0">
                <a:latin typeface="Times New Roman" panose="02020603050405020304" pitchFamily="18" charset="0"/>
              </a:rPr>
              <a:t>The victim’s body was found in West Town.</a:t>
            </a:r>
          </a:p>
          <a:p>
            <a:pPr>
              <a:buFontTx/>
              <a:buAutoNum type="arabicPeriod"/>
            </a:pPr>
            <a:r>
              <a:rPr lang="en-US" altLang="zh-CN" sz="3200" b="1" dirty="0">
                <a:latin typeface="Times New Roman" panose="02020603050405020304" pitchFamily="18" charset="0"/>
              </a:rPr>
              <a:t> The victim sold computer programs.</a:t>
            </a:r>
          </a:p>
          <a:p>
            <a:pPr>
              <a:buFontTx/>
              <a:buAutoNum type="arabicPeriod"/>
            </a:pPr>
            <a:r>
              <a:rPr lang="en-US" altLang="zh-CN" sz="3200" b="1" dirty="0">
                <a:latin typeface="Times New Roman" panose="02020603050405020304" pitchFamily="18" charset="0"/>
              </a:rPr>
              <a:t> The victim worked in East Town. </a:t>
            </a:r>
          </a:p>
          <a:p>
            <a:pPr>
              <a:buFontTx/>
              <a:buAutoNum type="arabicPeriod"/>
            </a:pPr>
            <a:r>
              <a:rPr lang="en-US" altLang="zh-CN" sz="3200" b="1" dirty="0">
                <a:latin typeface="Times New Roman" panose="02020603050405020304" pitchFamily="18" charset="0"/>
              </a:rPr>
              <a:t> It is possible that there was more than one </a:t>
            </a:r>
          </a:p>
          <a:p>
            <a:r>
              <a:rPr lang="en-US" altLang="zh-CN" sz="3200" b="1" dirty="0">
                <a:latin typeface="Times New Roman" panose="02020603050405020304" pitchFamily="18" charset="0"/>
              </a:rPr>
              <a:t>     attacker.</a:t>
            </a:r>
          </a:p>
          <a:p>
            <a:r>
              <a:rPr lang="en-US" altLang="zh-CN" sz="3200" b="1" dirty="0">
                <a:latin typeface="Times New Roman" panose="02020603050405020304" pitchFamily="18" charset="0"/>
              </a:rPr>
              <a:t>5. The police know that the victim had lots of </a:t>
            </a:r>
          </a:p>
          <a:p>
            <a:r>
              <a:rPr lang="en-US" altLang="zh-CN" sz="3200" b="1" dirty="0">
                <a:latin typeface="Times New Roman" panose="02020603050405020304" pitchFamily="18" charset="0"/>
              </a:rPr>
              <a:t>     enemies.</a:t>
            </a:r>
          </a:p>
          <a:p>
            <a:r>
              <a:rPr lang="en-US" altLang="zh-CN" sz="3200" b="1" dirty="0">
                <a:latin typeface="Times New Roman" panose="02020603050405020304" pitchFamily="18" charset="0"/>
              </a:rPr>
              <a:t>6. The police have one suspect so far.</a:t>
            </a:r>
          </a:p>
          <a:p>
            <a:r>
              <a:rPr lang="en-US" altLang="zh-CN" sz="3200" b="1" dirty="0">
                <a:latin typeface="Times New Roman" panose="02020603050405020304" pitchFamily="18" charset="0"/>
              </a:rPr>
              <a:t>7. The suspect is a short, fat man.</a:t>
            </a:r>
          </a:p>
          <a:p>
            <a:r>
              <a:rPr lang="en-US" altLang="zh-CN" sz="3200" b="1" dirty="0">
                <a:latin typeface="Times New Roman" panose="02020603050405020304" pitchFamily="18" charset="0"/>
              </a:rPr>
              <a:t>8. The police have arrested the murderer.</a:t>
            </a:r>
          </a:p>
          <a:p>
            <a:r>
              <a:rPr lang="en-US" altLang="zh-CN" sz="3200" b="1" dirty="0">
                <a:latin typeface="Times New Roman" panose="02020603050405020304" pitchFamily="18" charset="0"/>
              </a:rPr>
              <a:t>9. The victim’s parents offered a reward for </a:t>
            </a:r>
          </a:p>
          <a:p>
            <a:r>
              <a:rPr lang="en-US" altLang="zh-CN" sz="3200" b="1" dirty="0">
                <a:latin typeface="Times New Roman" panose="02020603050405020304" pitchFamily="18" charset="0"/>
              </a:rPr>
              <a:t>     information.</a:t>
            </a:r>
          </a:p>
        </p:txBody>
      </p:sp>
      <p:sp>
        <p:nvSpPr>
          <p:cNvPr id="29699" name="Text Box 3"/>
          <p:cNvSpPr txBox="1">
            <a:spLocks noChangeArrowheads="1"/>
          </p:cNvSpPr>
          <p:nvPr/>
        </p:nvSpPr>
        <p:spPr bwMode="auto">
          <a:xfrm>
            <a:off x="6400800" y="4800600"/>
            <a:ext cx="1152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b="1">
                <a:solidFill>
                  <a:srgbClr val="990099"/>
                </a:solidFill>
                <a:latin typeface="Times New Roman" panose="02020603050405020304" pitchFamily="18" charset="0"/>
              </a:rPr>
              <a:t>F</a:t>
            </a:r>
          </a:p>
        </p:txBody>
      </p:sp>
      <p:sp>
        <p:nvSpPr>
          <p:cNvPr id="29700" name="Text Box 4"/>
          <p:cNvSpPr txBox="1">
            <a:spLocks noChangeArrowheads="1"/>
          </p:cNvSpPr>
          <p:nvPr/>
        </p:nvSpPr>
        <p:spPr bwMode="auto">
          <a:xfrm>
            <a:off x="2743200" y="2849563"/>
            <a:ext cx="9350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b="1">
                <a:solidFill>
                  <a:srgbClr val="990099"/>
                </a:solidFill>
                <a:latin typeface="Times New Roman" panose="02020603050405020304" pitchFamily="18" charset="0"/>
              </a:rPr>
              <a:t>T</a:t>
            </a:r>
          </a:p>
        </p:txBody>
      </p:sp>
      <p:sp>
        <p:nvSpPr>
          <p:cNvPr id="29701" name="Text Box 5"/>
          <p:cNvSpPr txBox="1">
            <a:spLocks noChangeArrowheads="1"/>
          </p:cNvSpPr>
          <p:nvPr/>
        </p:nvSpPr>
        <p:spPr bwMode="auto">
          <a:xfrm>
            <a:off x="7162800" y="1447800"/>
            <a:ext cx="1152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b="1">
                <a:solidFill>
                  <a:srgbClr val="990099"/>
                </a:solidFill>
                <a:latin typeface="Times New Roman" panose="02020603050405020304" pitchFamily="18" charset="0"/>
              </a:rPr>
              <a:t>F</a:t>
            </a:r>
          </a:p>
        </p:txBody>
      </p:sp>
      <p:sp>
        <p:nvSpPr>
          <p:cNvPr id="29702" name="Text Box 6"/>
          <p:cNvSpPr txBox="1">
            <a:spLocks noChangeArrowheads="1"/>
          </p:cNvSpPr>
          <p:nvPr/>
        </p:nvSpPr>
        <p:spPr bwMode="auto">
          <a:xfrm>
            <a:off x="2743200" y="3840163"/>
            <a:ext cx="11525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b="1">
                <a:solidFill>
                  <a:srgbClr val="990099"/>
                </a:solidFill>
                <a:latin typeface="Times New Roman" panose="02020603050405020304" pitchFamily="18" charset="0"/>
              </a:rPr>
              <a:t>F</a:t>
            </a:r>
          </a:p>
        </p:txBody>
      </p:sp>
      <p:sp>
        <p:nvSpPr>
          <p:cNvPr id="29703" name="Text Box 7"/>
          <p:cNvSpPr txBox="1">
            <a:spLocks noChangeArrowheads="1"/>
          </p:cNvSpPr>
          <p:nvPr/>
        </p:nvSpPr>
        <p:spPr bwMode="auto">
          <a:xfrm>
            <a:off x="7610475" y="5334000"/>
            <a:ext cx="1152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b="1">
                <a:solidFill>
                  <a:srgbClr val="990099"/>
                </a:solidFill>
                <a:latin typeface="Times New Roman" panose="02020603050405020304" pitchFamily="18" charset="0"/>
              </a:rPr>
              <a:t>F</a:t>
            </a:r>
          </a:p>
        </p:txBody>
      </p:sp>
      <p:sp>
        <p:nvSpPr>
          <p:cNvPr id="29704" name="Text Box 8"/>
          <p:cNvSpPr txBox="1">
            <a:spLocks noChangeArrowheads="1"/>
          </p:cNvSpPr>
          <p:nvPr/>
        </p:nvSpPr>
        <p:spPr bwMode="auto">
          <a:xfrm>
            <a:off x="8534400" y="944563"/>
            <a:ext cx="9350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b="1">
                <a:solidFill>
                  <a:srgbClr val="990099"/>
                </a:solidFill>
                <a:latin typeface="Times New Roman" panose="02020603050405020304" pitchFamily="18" charset="0"/>
              </a:rPr>
              <a:t>T</a:t>
            </a:r>
          </a:p>
        </p:txBody>
      </p:sp>
      <p:sp>
        <p:nvSpPr>
          <p:cNvPr id="29705" name="Text Box 9"/>
          <p:cNvSpPr txBox="1">
            <a:spLocks noChangeArrowheads="1"/>
          </p:cNvSpPr>
          <p:nvPr/>
        </p:nvSpPr>
        <p:spPr bwMode="auto">
          <a:xfrm>
            <a:off x="6659563" y="1935163"/>
            <a:ext cx="9350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b="1">
                <a:solidFill>
                  <a:srgbClr val="990099"/>
                </a:solidFill>
                <a:latin typeface="Times New Roman" panose="02020603050405020304" pitchFamily="18" charset="0"/>
              </a:rPr>
              <a:t>T</a:t>
            </a:r>
          </a:p>
        </p:txBody>
      </p:sp>
      <p:sp>
        <p:nvSpPr>
          <p:cNvPr id="29706" name="Text Box 10"/>
          <p:cNvSpPr txBox="1">
            <a:spLocks noChangeArrowheads="1"/>
          </p:cNvSpPr>
          <p:nvPr/>
        </p:nvSpPr>
        <p:spPr bwMode="auto">
          <a:xfrm>
            <a:off x="6781800" y="4343400"/>
            <a:ext cx="9350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b="1">
                <a:solidFill>
                  <a:srgbClr val="990099"/>
                </a:solidFill>
                <a:latin typeface="Times New Roman" panose="02020603050405020304" pitchFamily="18" charset="0"/>
              </a:rPr>
              <a:t>T</a:t>
            </a:r>
          </a:p>
        </p:txBody>
      </p:sp>
      <p:sp>
        <p:nvSpPr>
          <p:cNvPr id="29707" name="Text Box 11"/>
          <p:cNvSpPr txBox="1">
            <a:spLocks noChangeArrowheads="1"/>
          </p:cNvSpPr>
          <p:nvPr/>
        </p:nvSpPr>
        <p:spPr bwMode="auto">
          <a:xfrm>
            <a:off x="3505200" y="6278563"/>
            <a:ext cx="93503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b="1">
                <a:solidFill>
                  <a:srgbClr val="990099"/>
                </a:solidFill>
                <a:latin typeface="Times New Roman" panose="02020603050405020304" pitchFamily="18" charset="0"/>
              </a:rPr>
              <a:t>T</a:t>
            </a:r>
          </a:p>
        </p:txBody>
      </p:sp>
      <p:pic>
        <p:nvPicPr>
          <p:cNvPr id="29708" name="Picture 12" descr="exercise1"/>
          <p:cNvPicPr>
            <a:picLocks noChangeAspect="1" noChangeArrowheads="1"/>
          </p:cNvPicPr>
          <p:nvPr/>
        </p:nvPicPr>
        <p:blipFill>
          <a:blip r:embed="rId2" cstate="email"/>
          <a:srcRect/>
          <a:stretch>
            <a:fillRect/>
          </a:stretch>
        </p:blipFill>
        <p:spPr bwMode="auto">
          <a:xfrm>
            <a:off x="398463" y="0"/>
            <a:ext cx="820737" cy="914400"/>
          </a:xfrm>
          <a:prstGeom prst="rect">
            <a:avLst/>
          </a:prstGeom>
          <a:noFill/>
          <a:extLst>
            <a:ext uri="{909E8E84-426E-40DD-AFC4-6F175D3DCCD1}">
              <a14:hiddenFill xmlns:a14="http://schemas.microsoft.com/office/drawing/2010/main">
                <a:solidFill>
                  <a:srgbClr val="FFFFFF"/>
                </a:solidFill>
              </a14:hiddenFill>
            </a:ext>
          </a:extLst>
        </p:spPr>
      </p:pic>
      <p:pic>
        <p:nvPicPr>
          <p:cNvPr id="29709" name="Picture 13" descr="ture or false2"/>
          <p:cNvPicPr>
            <a:picLocks noChangeAspect="1" noChangeArrowheads="1"/>
          </p:cNvPicPr>
          <p:nvPr/>
        </p:nvPicPr>
        <p:blipFill>
          <a:blip r:embed="rId3" cstate="email"/>
          <a:srcRect/>
          <a:stretch>
            <a:fillRect/>
          </a:stretch>
        </p:blipFill>
        <p:spPr bwMode="auto">
          <a:xfrm>
            <a:off x="2590800" y="0"/>
            <a:ext cx="4114800" cy="885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704"/>
                                        </p:tgtEl>
                                        <p:attrNameLst>
                                          <p:attrName>style.visibility</p:attrName>
                                        </p:attrNameLst>
                                      </p:cBhvr>
                                      <p:to>
                                        <p:strVal val="visible"/>
                                      </p:to>
                                    </p:set>
                                    <p:anim calcmode="lin" valueType="num">
                                      <p:cBhvr additive="base">
                                        <p:cTn id="7" dur="500" fill="hold"/>
                                        <p:tgtEl>
                                          <p:spTgt spid="29704"/>
                                        </p:tgtEl>
                                        <p:attrNameLst>
                                          <p:attrName>ppt_x</p:attrName>
                                        </p:attrNameLst>
                                      </p:cBhvr>
                                      <p:tavLst>
                                        <p:tav tm="0">
                                          <p:val>
                                            <p:strVal val="#ppt_x"/>
                                          </p:val>
                                        </p:tav>
                                        <p:tav tm="100000">
                                          <p:val>
                                            <p:strVal val="#ppt_x"/>
                                          </p:val>
                                        </p:tav>
                                      </p:tavLst>
                                    </p:anim>
                                    <p:anim calcmode="lin" valueType="num">
                                      <p:cBhvr additive="base">
                                        <p:cTn id="8" dur="500" fill="hold"/>
                                        <p:tgtEl>
                                          <p:spTgt spid="2970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701"/>
                                        </p:tgtEl>
                                        <p:attrNameLst>
                                          <p:attrName>style.visibility</p:attrName>
                                        </p:attrNameLst>
                                      </p:cBhvr>
                                      <p:to>
                                        <p:strVal val="visible"/>
                                      </p:to>
                                    </p:set>
                                    <p:anim calcmode="lin" valueType="num">
                                      <p:cBhvr additive="base">
                                        <p:cTn id="13" dur="500" fill="hold"/>
                                        <p:tgtEl>
                                          <p:spTgt spid="29701"/>
                                        </p:tgtEl>
                                        <p:attrNameLst>
                                          <p:attrName>ppt_x</p:attrName>
                                        </p:attrNameLst>
                                      </p:cBhvr>
                                      <p:tavLst>
                                        <p:tav tm="0">
                                          <p:val>
                                            <p:strVal val="#ppt_x"/>
                                          </p:val>
                                        </p:tav>
                                        <p:tav tm="100000">
                                          <p:val>
                                            <p:strVal val="#ppt_x"/>
                                          </p:val>
                                        </p:tav>
                                      </p:tavLst>
                                    </p:anim>
                                    <p:anim calcmode="lin" valueType="num">
                                      <p:cBhvr additive="base">
                                        <p:cTn id="14" dur="500" fill="hold"/>
                                        <p:tgtEl>
                                          <p:spTgt spid="2970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705"/>
                                        </p:tgtEl>
                                        <p:attrNameLst>
                                          <p:attrName>style.visibility</p:attrName>
                                        </p:attrNameLst>
                                      </p:cBhvr>
                                      <p:to>
                                        <p:strVal val="visible"/>
                                      </p:to>
                                    </p:set>
                                    <p:anim calcmode="lin" valueType="num">
                                      <p:cBhvr additive="base">
                                        <p:cTn id="19" dur="500" fill="hold"/>
                                        <p:tgtEl>
                                          <p:spTgt spid="29705"/>
                                        </p:tgtEl>
                                        <p:attrNameLst>
                                          <p:attrName>ppt_x</p:attrName>
                                        </p:attrNameLst>
                                      </p:cBhvr>
                                      <p:tavLst>
                                        <p:tav tm="0">
                                          <p:val>
                                            <p:strVal val="#ppt_x"/>
                                          </p:val>
                                        </p:tav>
                                        <p:tav tm="100000">
                                          <p:val>
                                            <p:strVal val="#ppt_x"/>
                                          </p:val>
                                        </p:tav>
                                      </p:tavLst>
                                    </p:anim>
                                    <p:anim calcmode="lin" valueType="num">
                                      <p:cBhvr additive="base">
                                        <p:cTn id="20" dur="500" fill="hold"/>
                                        <p:tgtEl>
                                          <p:spTgt spid="2970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700"/>
                                        </p:tgtEl>
                                        <p:attrNameLst>
                                          <p:attrName>style.visibility</p:attrName>
                                        </p:attrNameLst>
                                      </p:cBhvr>
                                      <p:to>
                                        <p:strVal val="visible"/>
                                      </p:to>
                                    </p:set>
                                    <p:anim calcmode="lin" valueType="num">
                                      <p:cBhvr additive="base">
                                        <p:cTn id="25" dur="500" fill="hold"/>
                                        <p:tgtEl>
                                          <p:spTgt spid="29700"/>
                                        </p:tgtEl>
                                        <p:attrNameLst>
                                          <p:attrName>ppt_x</p:attrName>
                                        </p:attrNameLst>
                                      </p:cBhvr>
                                      <p:tavLst>
                                        <p:tav tm="0">
                                          <p:val>
                                            <p:strVal val="#ppt_x"/>
                                          </p:val>
                                        </p:tav>
                                        <p:tav tm="100000">
                                          <p:val>
                                            <p:strVal val="#ppt_x"/>
                                          </p:val>
                                        </p:tav>
                                      </p:tavLst>
                                    </p:anim>
                                    <p:anim calcmode="lin" valueType="num">
                                      <p:cBhvr additive="base">
                                        <p:cTn id="26" dur="500" fill="hold"/>
                                        <p:tgtEl>
                                          <p:spTgt spid="2970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9702"/>
                                        </p:tgtEl>
                                        <p:attrNameLst>
                                          <p:attrName>style.visibility</p:attrName>
                                        </p:attrNameLst>
                                      </p:cBhvr>
                                      <p:to>
                                        <p:strVal val="visible"/>
                                      </p:to>
                                    </p:set>
                                    <p:anim calcmode="lin" valueType="num">
                                      <p:cBhvr additive="base">
                                        <p:cTn id="31" dur="500" fill="hold"/>
                                        <p:tgtEl>
                                          <p:spTgt spid="29702"/>
                                        </p:tgtEl>
                                        <p:attrNameLst>
                                          <p:attrName>ppt_x</p:attrName>
                                        </p:attrNameLst>
                                      </p:cBhvr>
                                      <p:tavLst>
                                        <p:tav tm="0">
                                          <p:val>
                                            <p:strVal val="#ppt_x"/>
                                          </p:val>
                                        </p:tav>
                                        <p:tav tm="100000">
                                          <p:val>
                                            <p:strVal val="#ppt_x"/>
                                          </p:val>
                                        </p:tav>
                                      </p:tavLst>
                                    </p:anim>
                                    <p:anim calcmode="lin" valueType="num">
                                      <p:cBhvr additive="base">
                                        <p:cTn id="32" dur="500" fill="hold"/>
                                        <p:tgtEl>
                                          <p:spTgt spid="2970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706"/>
                                        </p:tgtEl>
                                        <p:attrNameLst>
                                          <p:attrName>style.visibility</p:attrName>
                                        </p:attrNameLst>
                                      </p:cBhvr>
                                      <p:to>
                                        <p:strVal val="visible"/>
                                      </p:to>
                                    </p:set>
                                    <p:anim calcmode="lin" valueType="num">
                                      <p:cBhvr additive="base">
                                        <p:cTn id="37" dur="500" fill="hold"/>
                                        <p:tgtEl>
                                          <p:spTgt spid="29706"/>
                                        </p:tgtEl>
                                        <p:attrNameLst>
                                          <p:attrName>ppt_x</p:attrName>
                                        </p:attrNameLst>
                                      </p:cBhvr>
                                      <p:tavLst>
                                        <p:tav tm="0">
                                          <p:val>
                                            <p:strVal val="#ppt_x"/>
                                          </p:val>
                                        </p:tav>
                                        <p:tav tm="100000">
                                          <p:val>
                                            <p:strVal val="#ppt_x"/>
                                          </p:val>
                                        </p:tav>
                                      </p:tavLst>
                                    </p:anim>
                                    <p:anim calcmode="lin" valueType="num">
                                      <p:cBhvr additive="base">
                                        <p:cTn id="38" dur="500" fill="hold"/>
                                        <p:tgtEl>
                                          <p:spTgt spid="2970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9699"/>
                                        </p:tgtEl>
                                        <p:attrNameLst>
                                          <p:attrName>style.visibility</p:attrName>
                                        </p:attrNameLst>
                                      </p:cBhvr>
                                      <p:to>
                                        <p:strVal val="visible"/>
                                      </p:to>
                                    </p:set>
                                    <p:anim calcmode="lin" valueType="num">
                                      <p:cBhvr additive="base">
                                        <p:cTn id="43" dur="500" fill="hold"/>
                                        <p:tgtEl>
                                          <p:spTgt spid="29699"/>
                                        </p:tgtEl>
                                        <p:attrNameLst>
                                          <p:attrName>ppt_x</p:attrName>
                                        </p:attrNameLst>
                                      </p:cBhvr>
                                      <p:tavLst>
                                        <p:tav tm="0">
                                          <p:val>
                                            <p:strVal val="#ppt_x"/>
                                          </p:val>
                                        </p:tav>
                                        <p:tav tm="100000">
                                          <p:val>
                                            <p:strVal val="#ppt_x"/>
                                          </p:val>
                                        </p:tav>
                                      </p:tavLst>
                                    </p:anim>
                                    <p:anim calcmode="lin" valueType="num">
                                      <p:cBhvr additive="base">
                                        <p:cTn id="44" dur="500" fill="hold"/>
                                        <p:tgtEl>
                                          <p:spTgt spid="2969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9703">
                                            <p:txEl>
                                              <p:pRg st="0" end="0"/>
                                            </p:txEl>
                                          </p:spTgt>
                                        </p:tgtEl>
                                        <p:attrNameLst>
                                          <p:attrName>style.visibility</p:attrName>
                                        </p:attrNameLst>
                                      </p:cBhvr>
                                      <p:to>
                                        <p:strVal val="visible"/>
                                      </p:to>
                                    </p:set>
                                    <p:anim calcmode="lin" valueType="num">
                                      <p:cBhvr additive="base">
                                        <p:cTn id="49" dur="500" fill="hold"/>
                                        <p:tgtEl>
                                          <p:spTgt spid="29703">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97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9707"/>
                                        </p:tgtEl>
                                        <p:attrNameLst>
                                          <p:attrName>style.visibility</p:attrName>
                                        </p:attrNameLst>
                                      </p:cBhvr>
                                      <p:to>
                                        <p:strVal val="visible"/>
                                      </p:to>
                                    </p:set>
                                    <p:anim calcmode="lin" valueType="num">
                                      <p:cBhvr additive="base">
                                        <p:cTn id="55" dur="500" fill="hold"/>
                                        <p:tgtEl>
                                          <p:spTgt spid="29707"/>
                                        </p:tgtEl>
                                        <p:attrNameLst>
                                          <p:attrName>ppt_x</p:attrName>
                                        </p:attrNameLst>
                                      </p:cBhvr>
                                      <p:tavLst>
                                        <p:tav tm="0">
                                          <p:val>
                                            <p:strVal val="#ppt_x"/>
                                          </p:val>
                                        </p:tav>
                                        <p:tav tm="100000">
                                          <p:val>
                                            <p:strVal val="#ppt_x"/>
                                          </p:val>
                                        </p:tav>
                                      </p:tavLst>
                                    </p:anim>
                                    <p:anim calcmode="lin" valueType="num">
                                      <p:cBhvr additive="base">
                                        <p:cTn id="56" dur="500" fill="hold"/>
                                        <p:tgtEl>
                                          <p:spTgt spid="297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P spid="29700" grpId="0"/>
      <p:bldP spid="29701" grpId="0"/>
      <p:bldP spid="29702" grpId="0"/>
      <p:bldP spid="29704" grpId="0"/>
      <p:bldP spid="29705" grpId="0"/>
      <p:bldP spid="29706" grpId="0"/>
      <p:bldP spid="2970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457200" y="1143000"/>
            <a:ext cx="8534400" cy="552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zh-CN" sz="3600" b="1" dirty="0">
                <a:latin typeface="Times New Roman" panose="02020603050405020304" pitchFamily="18" charset="0"/>
              </a:rPr>
              <a:t>1.</a:t>
            </a:r>
            <a:r>
              <a:rPr lang="en-US" altLang="zh-CN" sz="3600" b="1" dirty="0">
                <a:solidFill>
                  <a:srgbClr val="006600"/>
                </a:solidFill>
                <a:latin typeface="Times New Roman" panose="02020603050405020304" pitchFamily="18" charset="0"/>
              </a:rPr>
              <a:t> 25-year-old Computer Engineer</a:t>
            </a:r>
          </a:p>
          <a:p>
            <a:pPr>
              <a:lnSpc>
                <a:spcPct val="90000"/>
              </a:lnSpc>
            </a:pPr>
            <a:r>
              <a:rPr lang="en-US" altLang="zh-CN" sz="3600" b="1" dirty="0">
                <a:solidFill>
                  <a:srgbClr val="006600"/>
                </a:solidFill>
                <a:latin typeface="Times New Roman" panose="02020603050405020304" pitchFamily="18" charset="0"/>
              </a:rPr>
              <a:t>Murdered </a:t>
            </a:r>
            <a:r>
              <a:rPr lang="en-US" altLang="zh-CN" sz="3600" b="1" dirty="0">
                <a:latin typeface="Times New Roman" panose="02020603050405020304" pitchFamily="18" charset="0"/>
              </a:rPr>
              <a:t>(title)</a:t>
            </a:r>
          </a:p>
          <a:p>
            <a:pPr>
              <a:lnSpc>
                <a:spcPct val="90000"/>
              </a:lnSpc>
            </a:pPr>
            <a:r>
              <a:rPr lang="en-US" altLang="zh-CN" sz="3600" b="1" dirty="0">
                <a:latin typeface="Times New Roman" panose="02020603050405020304" pitchFamily="18" charset="0"/>
              </a:rPr>
              <a:t>25-year-old </a:t>
            </a:r>
            <a:r>
              <a:rPr lang="zh-CN" altLang="en-US" sz="3600" b="1" dirty="0">
                <a:latin typeface="Times New Roman" panose="02020603050405020304" pitchFamily="18" charset="0"/>
              </a:rPr>
              <a:t>用作形容词，后面可接名词</a:t>
            </a:r>
          </a:p>
          <a:p>
            <a:pPr>
              <a:lnSpc>
                <a:spcPct val="90000"/>
              </a:lnSpc>
            </a:pPr>
            <a:r>
              <a:rPr lang="en-US" altLang="zh-CN" sz="3600" b="1" dirty="0">
                <a:latin typeface="Times New Roman" panose="02020603050405020304" pitchFamily="18" charset="0"/>
              </a:rPr>
              <a:t>25 years old </a:t>
            </a:r>
            <a:r>
              <a:rPr lang="zh-CN" altLang="en-US" sz="3600" b="1" dirty="0">
                <a:latin typeface="Times New Roman" panose="02020603050405020304" pitchFamily="18" charset="0"/>
              </a:rPr>
              <a:t>名词短语，前面数词大于</a:t>
            </a:r>
            <a:r>
              <a:rPr lang="en-US" altLang="zh-CN" sz="3600" b="1" dirty="0">
                <a:latin typeface="Times New Roman" panose="02020603050405020304" pitchFamily="18" charset="0"/>
              </a:rPr>
              <a:t>1</a:t>
            </a:r>
            <a:r>
              <a:rPr lang="zh-CN" altLang="en-US" sz="3600" b="1" dirty="0">
                <a:latin typeface="Times New Roman" panose="02020603050405020304" pitchFamily="18" charset="0"/>
              </a:rPr>
              <a:t>时，</a:t>
            </a:r>
            <a:r>
              <a:rPr lang="en-US" altLang="zh-CN" sz="3600" b="1" dirty="0">
                <a:latin typeface="Times New Roman" panose="02020603050405020304" pitchFamily="18" charset="0"/>
              </a:rPr>
              <a:t>year </a:t>
            </a:r>
            <a:r>
              <a:rPr lang="zh-CN" altLang="en-US" sz="3600" b="1" dirty="0">
                <a:latin typeface="Times New Roman" panose="02020603050405020304" pitchFamily="18" charset="0"/>
              </a:rPr>
              <a:t>需要用复数形式。</a:t>
            </a:r>
          </a:p>
          <a:p>
            <a:pPr>
              <a:lnSpc>
                <a:spcPct val="90000"/>
              </a:lnSpc>
            </a:pPr>
            <a:r>
              <a:rPr lang="en-US" altLang="zh-CN" sz="3600" b="1" dirty="0">
                <a:solidFill>
                  <a:srgbClr val="006600"/>
                </a:solidFill>
                <a:latin typeface="Times New Roman" panose="02020603050405020304" pitchFamily="18" charset="0"/>
              </a:rPr>
              <a:t>murder  </a:t>
            </a:r>
            <a:r>
              <a:rPr lang="en-US" altLang="zh-CN" sz="3600" b="1" i="1" dirty="0">
                <a:solidFill>
                  <a:srgbClr val="006600"/>
                </a:solidFill>
                <a:latin typeface="Times New Roman" panose="02020603050405020304" pitchFamily="18" charset="0"/>
              </a:rPr>
              <a:t>n.</a:t>
            </a:r>
            <a:r>
              <a:rPr lang="en-US" altLang="zh-CN" sz="3600" b="1" dirty="0">
                <a:solidFill>
                  <a:srgbClr val="006600"/>
                </a:solidFill>
                <a:latin typeface="Times New Roman" panose="02020603050405020304" pitchFamily="18" charset="0"/>
              </a:rPr>
              <a:t> </a:t>
            </a:r>
            <a:r>
              <a:rPr lang="zh-CN" altLang="en-US" sz="3600" b="1" dirty="0">
                <a:solidFill>
                  <a:srgbClr val="006600"/>
                </a:solidFill>
                <a:latin typeface="Times New Roman" panose="02020603050405020304" pitchFamily="18" charset="0"/>
              </a:rPr>
              <a:t>谋杀，谋杀罪</a:t>
            </a:r>
          </a:p>
          <a:p>
            <a:pPr>
              <a:lnSpc>
                <a:spcPct val="90000"/>
              </a:lnSpc>
            </a:pPr>
            <a:r>
              <a:rPr lang="en-US" altLang="zh-CN" sz="3600" b="1" dirty="0">
                <a:latin typeface="Times New Roman" panose="02020603050405020304" pitchFamily="18" charset="0"/>
              </a:rPr>
              <a:t>e.g. He is charged with the murder of two </a:t>
            </a:r>
          </a:p>
          <a:p>
            <a:pPr>
              <a:lnSpc>
                <a:spcPct val="90000"/>
              </a:lnSpc>
            </a:pPr>
            <a:r>
              <a:rPr lang="en-US" altLang="zh-CN" sz="3600" b="1" dirty="0">
                <a:latin typeface="Times New Roman" panose="02020603050405020304" pitchFamily="18" charset="0"/>
              </a:rPr>
              <a:t>       young boys.</a:t>
            </a:r>
          </a:p>
          <a:p>
            <a:pPr>
              <a:lnSpc>
                <a:spcPct val="90000"/>
              </a:lnSpc>
            </a:pPr>
            <a:r>
              <a:rPr lang="en-US" altLang="zh-CN" sz="3600" b="1" i="1" dirty="0">
                <a:solidFill>
                  <a:srgbClr val="006600"/>
                </a:solidFill>
                <a:latin typeface="Times New Roman" panose="02020603050405020304" pitchFamily="18" charset="0"/>
              </a:rPr>
              <a:t>               v.</a:t>
            </a:r>
            <a:r>
              <a:rPr lang="en-US" altLang="zh-CN" sz="3600" b="1" dirty="0">
                <a:solidFill>
                  <a:srgbClr val="006600"/>
                </a:solidFill>
                <a:latin typeface="Times New Roman" panose="02020603050405020304" pitchFamily="18" charset="0"/>
              </a:rPr>
              <a:t> </a:t>
            </a:r>
            <a:r>
              <a:rPr lang="zh-CN" altLang="en-US" sz="3600" b="1" dirty="0">
                <a:solidFill>
                  <a:srgbClr val="006600"/>
                </a:solidFill>
                <a:latin typeface="Times New Roman" panose="02020603050405020304" pitchFamily="18" charset="0"/>
              </a:rPr>
              <a:t>谋杀</a:t>
            </a:r>
          </a:p>
          <a:p>
            <a:pPr>
              <a:lnSpc>
                <a:spcPct val="90000"/>
              </a:lnSpc>
            </a:pPr>
            <a:r>
              <a:rPr lang="en-US" altLang="zh-CN" sz="3600" b="1" dirty="0">
                <a:latin typeface="Times New Roman" panose="02020603050405020304" pitchFamily="18" charset="0"/>
              </a:rPr>
              <a:t>e.g. She murdered him for his money.</a:t>
            </a:r>
          </a:p>
          <a:p>
            <a:pPr>
              <a:lnSpc>
                <a:spcPct val="90000"/>
              </a:lnSpc>
            </a:pPr>
            <a:r>
              <a:rPr lang="en-US" altLang="zh-CN" sz="3600" b="1" dirty="0">
                <a:solidFill>
                  <a:srgbClr val="006600"/>
                </a:solidFill>
                <a:latin typeface="Times New Roman" panose="02020603050405020304" pitchFamily="18" charset="0"/>
              </a:rPr>
              <a:t>murderer  </a:t>
            </a:r>
            <a:r>
              <a:rPr lang="en-US" altLang="zh-CN" sz="3600" b="1" i="1" dirty="0">
                <a:solidFill>
                  <a:srgbClr val="006600"/>
                </a:solidFill>
                <a:latin typeface="Times New Roman" panose="02020603050405020304" pitchFamily="18" charset="0"/>
              </a:rPr>
              <a:t>n.</a:t>
            </a:r>
            <a:r>
              <a:rPr lang="en-US" altLang="zh-CN" sz="3600" b="1" dirty="0">
                <a:solidFill>
                  <a:srgbClr val="006600"/>
                </a:solidFill>
                <a:latin typeface="Times New Roman" panose="02020603050405020304" pitchFamily="18" charset="0"/>
              </a:rPr>
              <a:t> </a:t>
            </a:r>
            <a:r>
              <a:rPr lang="zh-CN" altLang="en-US" sz="3600" b="1" dirty="0">
                <a:solidFill>
                  <a:srgbClr val="006600"/>
                </a:solidFill>
                <a:latin typeface="Times New Roman" panose="02020603050405020304" pitchFamily="18" charset="0"/>
              </a:rPr>
              <a:t>谋杀犯，凶手</a:t>
            </a:r>
            <a:r>
              <a:rPr lang="zh-CN" altLang="en-US" sz="3600" b="1" dirty="0">
                <a:latin typeface="Times New Roman" panose="02020603050405020304" pitchFamily="18" charset="0"/>
              </a:rPr>
              <a:t> </a:t>
            </a:r>
          </a:p>
        </p:txBody>
      </p:sp>
      <p:sp>
        <p:nvSpPr>
          <p:cNvPr id="30723" name="WordArt 3"/>
          <p:cNvSpPr>
            <a:spLocks noChangeArrowheads="1" noChangeShapeType="1" noTextEdit="1"/>
          </p:cNvSpPr>
          <p:nvPr/>
        </p:nvSpPr>
        <p:spPr bwMode="auto">
          <a:xfrm>
            <a:off x="1676400" y="304800"/>
            <a:ext cx="5943600" cy="762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sz="3600" b="1" kern="10" dirty="0">
                <a:ln w="12700">
                  <a:solidFill>
                    <a:srgbClr val="00FF00"/>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panose="020B0604020202020204"/>
                <a:cs typeface="Arial" panose="020B0604020202020204"/>
              </a:rPr>
              <a:t>Language points</a:t>
            </a:r>
            <a:endParaRPr lang="zh-CN" altLang="en-US" sz="3600" b="1" kern="10" dirty="0">
              <a:ln w="12700">
                <a:solidFill>
                  <a:srgbClr val="00FF00"/>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panose="020B0604020202020204"/>
              <a:cs typeface="Arial" panose="020B0604020202020204"/>
            </a:endParaRPr>
          </a:p>
        </p:txBody>
      </p:sp>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22">
                                            <p:txEl>
                                              <p:pRg st="2" end="2"/>
                                            </p:txEl>
                                          </p:spTgt>
                                        </p:tgtEl>
                                        <p:attrNameLst>
                                          <p:attrName>style.visibility</p:attrName>
                                        </p:attrNameLst>
                                      </p:cBhvr>
                                      <p:to>
                                        <p:strVal val="visible"/>
                                      </p:to>
                                    </p:set>
                                    <p:animEffect transition="in" filter="blinds(horizontal)">
                                      <p:cBhvr>
                                        <p:cTn id="7" dur="500"/>
                                        <p:tgtEl>
                                          <p:spTgt spid="30722">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0722">
                                            <p:txEl>
                                              <p:pRg st="3" end="3"/>
                                            </p:txEl>
                                          </p:spTgt>
                                        </p:tgtEl>
                                        <p:attrNameLst>
                                          <p:attrName>style.visibility</p:attrName>
                                        </p:attrNameLst>
                                      </p:cBhvr>
                                      <p:to>
                                        <p:strVal val="visible"/>
                                      </p:to>
                                    </p:set>
                                    <p:animEffect transition="in" filter="blinds(horizontal)">
                                      <p:cBhvr>
                                        <p:cTn id="10" dur="500"/>
                                        <p:tgtEl>
                                          <p:spTgt spid="30722">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0722">
                                            <p:txEl>
                                              <p:pRg st="4" end="4"/>
                                            </p:txEl>
                                          </p:spTgt>
                                        </p:tgtEl>
                                        <p:attrNameLst>
                                          <p:attrName>style.visibility</p:attrName>
                                        </p:attrNameLst>
                                      </p:cBhvr>
                                      <p:to>
                                        <p:strVal val="visible"/>
                                      </p:to>
                                    </p:set>
                                    <p:animEffect transition="in" filter="blinds(horizontal)">
                                      <p:cBhvr>
                                        <p:cTn id="15" dur="500"/>
                                        <p:tgtEl>
                                          <p:spTgt spid="30722">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0722">
                                            <p:txEl>
                                              <p:pRg st="5" end="5"/>
                                            </p:txEl>
                                          </p:spTgt>
                                        </p:tgtEl>
                                        <p:attrNameLst>
                                          <p:attrName>style.visibility</p:attrName>
                                        </p:attrNameLst>
                                      </p:cBhvr>
                                      <p:to>
                                        <p:strVal val="visible"/>
                                      </p:to>
                                    </p:set>
                                    <p:animEffect transition="in" filter="blinds(horizontal)">
                                      <p:cBhvr>
                                        <p:cTn id="18" dur="500"/>
                                        <p:tgtEl>
                                          <p:spTgt spid="30722">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0722">
                                            <p:txEl>
                                              <p:pRg st="6" end="6"/>
                                            </p:txEl>
                                          </p:spTgt>
                                        </p:tgtEl>
                                        <p:attrNameLst>
                                          <p:attrName>style.visibility</p:attrName>
                                        </p:attrNameLst>
                                      </p:cBhvr>
                                      <p:to>
                                        <p:strVal val="visible"/>
                                      </p:to>
                                    </p:set>
                                    <p:animEffect transition="in" filter="blinds(horizontal)">
                                      <p:cBhvr>
                                        <p:cTn id="21" dur="500"/>
                                        <p:tgtEl>
                                          <p:spTgt spid="30722">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0722">
                                            <p:txEl>
                                              <p:pRg st="7" end="7"/>
                                            </p:txEl>
                                          </p:spTgt>
                                        </p:tgtEl>
                                        <p:attrNameLst>
                                          <p:attrName>style.visibility</p:attrName>
                                        </p:attrNameLst>
                                      </p:cBhvr>
                                      <p:to>
                                        <p:strVal val="visible"/>
                                      </p:to>
                                    </p:set>
                                    <p:animEffect transition="in" filter="blinds(horizontal)">
                                      <p:cBhvr>
                                        <p:cTn id="26" dur="500"/>
                                        <p:tgtEl>
                                          <p:spTgt spid="30722">
                                            <p:txEl>
                                              <p:pRg st="7" end="7"/>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0722">
                                            <p:txEl>
                                              <p:pRg st="8" end="8"/>
                                            </p:txEl>
                                          </p:spTgt>
                                        </p:tgtEl>
                                        <p:attrNameLst>
                                          <p:attrName>style.visibility</p:attrName>
                                        </p:attrNameLst>
                                      </p:cBhvr>
                                      <p:to>
                                        <p:strVal val="visible"/>
                                      </p:to>
                                    </p:set>
                                    <p:animEffect transition="in" filter="blinds(horizontal)">
                                      <p:cBhvr>
                                        <p:cTn id="29" dur="500"/>
                                        <p:tgtEl>
                                          <p:spTgt spid="30722">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30722">
                                            <p:txEl>
                                              <p:pRg st="9" end="9"/>
                                            </p:txEl>
                                          </p:spTgt>
                                        </p:tgtEl>
                                        <p:attrNameLst>
                                          <p:attrName>style.visibility</p:attrName>
                                        </p:attrNameLst>
                                      </p:cBhvr>
                                      <p:to>
                                        <p:strVal val="visible"/>
                                      </p:to>
                                    </p:set>
                                    <p:animEffect transition="in" filter="box(in)">
                                      <p:cBhvr>
                                        <p:cTn id="34" dur="500"/>
                                        <p:tgtEl>
                                          <p:spTgt spid="3072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28600" y="533400"/>
            <a:ext cx="8915400"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altLang="zh-CN" sz="3300" b="1" dirty="0">
                <a:latin typeface="Times New Roman" panose="02020603050405020304" pitchFamily="18" charset="0"/>
              </a:rPr>
              <a:t>2.</a:t>
            </a:r>
            <a:r>
              <a:rPr lang="en-US" altLang="zh-CN" sz="3300" b="1" dirty="0">
                <a:solidFill>
                  <a:srgbClr val="006600"/>
                </a:solidFill>
                <a:latin typeface="Times New Roman" panose="02020603050405020304" pitchFamily="18" charset="0"/>
              </a:rPr>
              <a:t> He was last </a:t>
            </a:r>
            <a:r>
              <a:rPr lang="en-US" altLang="zh-CN" sz="3300" b="1" dirty="0">
                <a:solidFill>
                  <a:srgbClr val="FF3300"/>
                </a:solidFill>
                <a:latin typeface="Times New Roman" panose="02020603050405020304" pitchFamily="18" charset="0"/>
              </a:rPr>
              <a:t>seen leaving</a:t>
            </a:r>
            <a:r>
              <a:rPr lang="en-US" altLang="zh-CN" sz="3300" b="1" dirty="0">
                <a:solidFill>
                  <a:srgbClr val="006600"/>
                </a:solidFill>
                <a:latin typeface="Times New Roman" panose="02020603050405020304" pitchFamily="18" charset="0"/>
              </a:rPr>
              <a:t> his office in New Town at about 7 p.m.  (Para. 1)</a:t>
            </a:r>
          </a:p>
          <a:p>
            <a:pPr>
              <a:spcBef>
                <a:spcPct val="20000"/>
              </a:spcBef>
            </a:pPr>
            <a:r>
              <a:rPr lang="zh-CN" altLang="en-US" sz="3300" b="1" dirty="0">
                <a:solidFill>
                  <a:srgbClr val="006600"/>
                </a:solidFill>
                <a:latin typeface="Times New Roman" panose="02020603050405020304" pitchFamily="18" charset="0"/>
              </a:rPr>
              <a:t>最后一次见他是下午</a:t>
            </a:r>
            <a:r>
              <a:rPr lang="en-US" altLang="zh-CN" sz="3300" b="1" dirty="0">
                <a:solidFill>
                  <a:srgbClr val="006600"/>
                </a:solidFill>
                <a:latin typeface="Times New Roman" panose="02020603050405020304" pitchFamily="18" charset="0"/>
              </a:rPr>
              <a:t>7</a:t>
            </a:r>
            <a:r>
              <a:rPr lang="zh-CN" altLang="en-US" sz="3300" b="1" dirty="0">
                <a:solidFill>
                  <a:srgbClr val="006600"/>
                </a:solidFill>
                <a:latin typeface="Times New Roman" panose="02020603050405020304" pitchFamily="18" charset="0"/>
              </a:rPr>
              <a:t>点，他正要离开在新镇的办公室。</a:t>
            </a:r>
          </a:p>
        </p:txBody>
      </p:sp>
      <p:sp>
        <p:nvSpPr>
          <p:cNvPr id="31747" name="Text Box 3"/>
          <p:cNvSpPr txBox="1">
            <a:spLocks noChangeArrowheads="1"/>
          </p:cNvSpPr>
          <p:nvPr/>
        </p:nvSpPr>
        <p:spPr bwMode="auto">
          <a:xfrm>
            <a:off x="228600" y="4159250"/>
            <a:ext cx="70659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3600" b="1" dirty="0">
                <a:latin typeface="Times New Roman" panose="02020603050405020304" pitchFamily="18" charset="0"/>
              </a:rPr>
              <a:t>老师看见两个男孩正在那儿讲话。</a:t>
            </a:r>
          </a:p>
        </p:txBody>
      </p:sp>
      <p:sp>
        <p:nvSpPr>
          <p:cNvPr id="31748" name="Text Box 4"/>
          <p:cNvSpPr txBox="1">
            <a:spLocks noChangeArrowheads="1"/>
          </p:cNvSpPr>
          <p:nvPr/>
        </p:nvSpPr>
        <p:spPr bwMode="auto">
          <a:xfrm>
            <a:off x="228600" y="2711450"/>
            <a:ext cx="828833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0000CC"/>
                </a:solidFill>
                <a:latin typeface="Times New Roman" panose="02020603050405020304" pitchFamily="18" charset="0"/>
              </a:rPr>
              <a:t>see sb. doing </a:t>
            </a:r>
            <a:r>
              <a:rPr lang="en-US" altLang="zh-CN" sz="3600" b="1" dirty="0" err="1">
                <a:solidFill>
                  <a:srgbClr val="0000CC"/>
                </a:solidFill>
                <a:latin typeface="Times New Roman" panose="02020603050405020304" pitchFamily="18" charset="0"/>
              </a:rPr>
              <a:t>sth</a:t>
            </a:r>
            <a:r>
              <a:rPr lang="en-US" altLang="zh-CN" sz="3600" b="1" dirty="0">
                <a:solidFill>
                  <a:srgbClr val="0000CC"/>
                </a:solidFill>
                <a:latin typeface="Times New Roman" panose="02020603050405020304" pitchFamily="18" charset="0"/>
              </a:rPr>
              <a:t>.</a:t>
            </a:r>
          </a:p>
          <a:p>
            <a:r>
              <a:rPr lang="zh-CN" altLang="en-US" sz="3600" b="1" dirty="0">
                <a:solidFill>
                  <a:srgbClr val="0000CC"/>
                </a:solidFill>
                <a:latin typeface="Times New Roman" panose="02020603050405020304" pitchFamily="18" charset="0"/>
              </a:rPr>
              <a:t>看见某人正在干某事</a:t>
            </a:r>
            <a:r>
              <a:rPr lang="en-US" altLang="zh-CN" sz="3600" b="1" dirty="0">
                <a:solidFill>
                  <a:srgbClr val="0000CC"/>
                </a:solidFill>
                <a:latin typeface="Times New Roman" panose="02020603050405020304" pitchFamily="18" charset="0"/>
              </a:rPr>
              <a:t>(</a:t>
            </a:r>
            <a:r>
              <a:rPr lang="zh-CN" altLang="en-US" sz="3600" b="1" dirty="0">
                <a:solidFill>
                  <a:srgbClr val="0000CC"/>
                </a:solidFill>
                <a:latin typeface="Times New Roman" panose="02020603050405020304" pitchFamily="18" charset="0"/>
              </a:rPr>
              <a:t>强调动作正在进行</a:t>
            </a:r>
            <a:r>
              <a:rPr lang="en-US" altLang="zh-CN" sz="3600" b="1" dirty="0">
                <a:solidFill>
                  <a:srgbClr val="0000CC"/>
                </a:solidFill>
                <a:latin typeface="Times New Roman" panose="02020603050405020304" pitchFamily="18" charset="0"/>
              </a:rPr>
              <a:t>)</a:t>
            </a:r>
          </a:p>
        </p:txBody>
      </p:sp>
      <p:sp>
        <p:nvSpPr>
          <p:cNvPr id="31749" name="Text Box 5"/>
          <p:cNvSpPr txBox="1">
            <a:spLocks noChangeArrowheads="1"/>
          </p:cNvSpPr>
          <p:nvPr/>
        </p:nvSpPr>
        <p:spPr bwMode="auto">
          <a:xfrm>
            <a:off x="234950" y="4768850"/>
            <a:ext cx="8642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latin typeface="Times New Roman" panose="02020603050405020304" pitchFamily="18" charset="0"/>
              </a:rPr>
              <a:t>The teacher saw the two boys ______ there.</a:t>
            </a:r>
          </a:p>
        </p:txBody>
      </p:sp>
      <p:sp>
        <p:nvSpPr>
          <p:cNvPr id="31750" name="Text Box 6"/>
          <p:cNvSpPr txBox="1">
            <a:spLocks noChangeArrowheads="1"/>
          </p:cNvSpPr>
          <p:nvPr/>
        </p:nvSpPr>
        <p:spPr bwMode="auto">
          <a:xfrm>
            <a:off x="228600" y="5454650"/>
            <a:ext cx="7791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latin typeface="Times New Roman" panose="02020603050405020304" pitchFamily="18" charset="0"/>
              </a:rPr>
              <a:t>The two boys ________________ there.</a:t>
            </a:r>
          </a:p>
        </p:txBody>
      </p:sp>
      <p:sp>
        <p:nvSpPr>
          <p:cNvPr id="31751" name="AutoShape 7"/>
          <p:cNvSpPr>
            <a:spLocks noChangeArrowheads="1"/>
          </p:cNvSpPr>
          <p:nvPr/>
        </p:nvSpPr>
        <p:spPr bwMode="auto">
          <a:xfrm>
            <a:off x="3733800" y="2867025"/>
            <a:ext cx="976313" cy="485775"/>
          </a:xfrm>
          <a:prstGeom prst="rightArrow">
            <a:avLst>
              <a:gd name="adj1" fmla="val 50000"/>
              <a:gd name="adj2" fmla="val 5024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1752" name="Text Box 8"/>
          <p:cNvSpPr txBox="1">
            <a:spLocks noChangeArrowheads="1"/>
          </p:cNvSpPr>
          <p:nvPr/>
        </p:nvSpPr>
        <p:spPr bwMode="auto">
          <a:xfrm>
            <a:off x="4679950" y="2711450"/>
            <a:ext cx="4387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latin typeface="Times New Roman" panose="02020603050405020304" pitchFamily="18" charset="0"/>
              </a:rPr>
              <a:t>sb. be seen </a:t>
            </a:r>
            <a:r>
              <a:rPr lang="en-US" altLang="zh-CN" sz="3600" b="1">
                <a:solidFill>
                  <a:srgbClr val="FF0000"/>
                </a:solidFill>
                <a:latin typeface="Times New Roman" panose="02020603050405020304" pitchFamily="18" charset="0"/>
              </a:rPr>
              <a:t>doing</a:t>
            </a:r>
            <a:r>
              <a:rPr lang="en-US" altLang="zh-CN" sz="3600" b="1">
                <a:latin typeface="Times New Roman" panose="02020603050405020304" pitchFamily="18" charset="0"/>
              </a:rPr>
              <a:t> sth. </a:t>
            </a:r>
          </a:p>
        </p:txBody>
      </p:sp>
      <p:sp>
        <p:nvSpPr>
          <p:cNvPr id="31753" name="Text Box 9"/>
          <p:cNvSpPr txBox="1">
            <a:spLocks noChangeArrowheads="1"/>
          </p:cNvSpPr>
          <p:nvPr/>
        </p:nvSpPr>
        <p:spPr bwMode="auto">
          <a:xfrm>
            <a:off x="5943600" y="4768850"/>
            <a:ext cx="1670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3600" b="1">
                <a:solidFill>
                  <a:srgbClr val="FF0000"/>
                </a:solidFill>
                <a:latin typeface="Times New Roman" panose="02020603050405020304" pitchFamily="18" charset="0"/>
              </a:rPr>
              <a:t> </a:t>
            </a:r>
            <a:r>
              <a:rPr lang="en-US" altLang="zh-CN" sz="3600" b="1">
                <a:solidFill>
                  <a:srgbClr val="FF0000"/>
                </a:solidFill>
                <a:latin typeface="Times New Roman" panose="02020603050405020304" pitchFamily="18" charset="0"/>
              </a:rPr>
              <a:t>talking</a:t>
            </a:r>
          </a:p>
        </p:txBody>
      </p:sp>
      <p:sp>
        <p:nvSpPr>
          <p:cNvPr id="31754" name="Text Box 10"/>
          <p:cNvSpPr txBox="1">
            <a:spLocks noChangeArrowheads="1"/>
          </p:cNvSpPr>
          <p:nvPr/>
        </p:nvSpPr>
        <p:spPr bwMode="auto">
          <a:xfrm>
            <a:off x="2895600" y="545465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600" b="1">
                <a:solidFill>
                  <a:srgbClr val="FF0000"/>
                </a:solidFill>
                <a:latin typeface="Times New Roman" panose="02020603050405020304" pitchFamily="18" charset="0"/>
              </a:rPr>
              <a:t> </a:t>
            </a:r>
            <a:r>
              <a:rPr lang="en-US" altLang="zh-CN" sz="3600" b="1">
                <a:solidFill>
                  <a:srgbClr val="FF0000"/>
                </a:solidFill>
                <a:latin typeface="Times New Roman" panose="02020603050405020304" pitchFamily="18" charset="0"/>
              </a:rPr>
              <a:t>were seen talking</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diamond(in)">
                                      <p:cBhvr>
                                        <p:cTn id="7" dur="500"/>
                                        <p:tgtEl>
                                          <p:spTgt spid="3174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1747"/>
                                        </p:tgtEl>
                                        <p:attrNameLst>
                                          <p:attrName>style.visibility</p:attrName>
                                        </p:attrNameLst>
                                      </p:cBhvr>
                                      <p:to>
                                        <p:strVal val="visible"/>
                                      </p:to>
                                    </p:set>
                                    <p:animEffect transition="in" filter="diamond(in)">
                                      <p:cBhvr>
                                        <p:cTn id="12" dur="500"/>
                                        <p:tgtEl>
                                          <p:spTgt spid="3174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1749"/>
                                        </p:tgtEl>
                                        <p:attrNameLst>
                                          <p:attrName>style.visibility</p:attrName>
                                        </p:attrNameLst>
                                      </p:cBhvr>
                                      <p:to>
                                        <p:strVal val="visible"/>
                                      </p:to>
                                    </p:set>
                                    <p:animEffect transition="in" filter="diamond(in)">
                                      <p:cBhvr>
                                        <p:cTn id="17" dur="500"/>
                                        <p:tgtEl>
                                          <p:spTgt spid="31749"/>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1753"/>
                                        </p:tgtEl>
                                        <p:attrNameLst>
                                          <p:attrName>style.visibility</p:attrName>
                                        </p:attrNameLst>
                                      </p:cBhvr>
                                      <p:to>
                                        <p:strVal val="visible"/>
                                      </p:to>
                                    </p:set>
                                    <p:animEffect transition="in" filter="diamond(in)">
                                      <p:cBhvr>
                                        <p:cTn id="22" dur="500"/>
                                        <p:tgtEl>
                                          <p:spTgt spid="31753"/>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nodePh="1">
                                  <p:stCondLst>
                                    <p:cond delay="0"/>
                                  </p:stCondLst>
                                  <p:endCondLst>
                                    <p:cond evt="begin" delay="0">
                                      <p:tn val="25"/>
                                    </p:cond>
                                  </p:endCondLst>
                                  <p:childTnLst>
                                    <p:set>
                                      <p:cBhvr>
                                        <p:cTn id="26" dur="1" fill="hold">
                                          <p:stCondLst>
                                            <p:cond delay="0"/>
                                          </p:stCondLst>
                                        </p:cTn>
                                        <p:tgtEl>
                                          <p:spTgt spid="31751"/>
                                        </p:tgtEl>
                                        <p:attrNameLst>
                                          <p:attrName>style.visibility</p:attrName>
                                        </p:attrNameLst>
                                      </p:cBhvr>
                                      <p:to>
                                        <p:strVal val="visible"/>
                                      </p:to>
                                    </p:set>
                                    <p:animEffect transition="in" filter="diamond(in)">
                                      <p:cBhvr>
                                        <p:cTn id="27" dur="500"/>
                                        <p:tgtEl>
                                          <p:spTgt spid="31751"/>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1752"/>
                                        </p:tgtEl>
                                        <p:attrNameLst>
                                          <p:attrName>style.visibility</p:attrName>
                                        </p:attrNameLst>
                                      </p:cBhvr>
                                      <p:to>
                                        <p:strVal val="visible"/>
                                      </p:to>
                                    </p:set>
                                    <p:animEffect transition="in" filter="diamond(in)">
                                      <p:cBhvr>
                                        <p:cTn id="32" dur="500"/>
                                        <p:tgtEl>
                                          <p:spTgt spid="31752"/>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1750"/>
                                        </p:tgtEl>
                                        <p:attrNameLst>
                                          <p:attrName>style.visibility</p:attrName>
                                        </p:attrNameLst>
                                      </p:cBhvr>
                                      <p:to>
                                        <p:strVal val="visible"/>
                                      </p:to>
                                    </p:set>
                                    <p:animEffect transition="in" filter="diamond(in)">
                                      <p:cBhvr>
                                        <p:cTn id="37" dur="500"/>
                                        <p:tgtEl>
                                          <p:spTgt spid="31750"/>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1754"/>
                                        </p:tgtEl>
                                        <p:attrNameLst>
                                          <p:attrName>style.visibility</p:attrName>
                                        </p:attrNameLst>
                                      </p:cBhvr>
                                      <p:to>
                                        <p:strVal val="visible"/>
                                      </p:to>
                                    </p:set>
                                    <p:animEffect transition="in" filter="diamond(in)">
                                      <p:cBhvr>
                                        <p:cTn id="42" dur="500"/>
                                        <p:tgtEl>
                                          <p:spTgt spid="31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P spid="31748" grpId="0"/>
      <p:bldP spid="31749" grpId="0"/>
      <p:bldP spid="31750" grpId="0"/>
      <p:bldP spid="31751" grpId="0" animBg="1"/>
      <p:bldP spid="31752" grpId="0"/>
      <p:bldP spid="31753" grpId="0"/>
      <p:bldP spid="3175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400050" y="3048000"/>
            <a:ext cx="79819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dirty="0">
                <a:solidFill>
                  <a:srgbClr val="0000CC"/>
                </a:solidFill>
                <a:latin typeface="Times New Roman" panose="02020603050405020304" pitchFamily="18" charset="0"/>
              </a:rPr>
              <a:t>see sb. do </a:t>
            </a:r>
            <a:r>
              <a:rPr lang="en-US" altLang="zh-CN" sz="3600" b="1" dirty="0" err="1">
                <a:solidFill>
                  <a:srgbClr val="0000CC"/>
                </a:solidFill>
                <a:latin typeface="Times New Roman" panose="02020603050405020304" pitchFamily="18" charset="0"/>
              </a:rPr>
              <a:t>sth</a:t>
            </a:r>
            <a:r>
              <a:rPr lang="en-US" altLang="zh-CN" sz="3600" b="1" dirty="0">
                <a:solidFill>
                  <a:srgbClr val="0000CC"/>
                </a:solidFill>
                <a:latin typeface="Times New Roman" panose="02020603050405020304" pitchFamily="18" charset="0"/>
              </a:rPr>
              <a:t>.</a:t>
            </a:r>
          </a:p>
          <a:p>
            <a:r>
              <a:rPr lang="zh-CN" altLang="en-US" sz="3600" b="1" dirty="0">
                <a:solidFill>
                  <a:srgbClr val="0000CC"/>
                </a:solidFill>
                <a:latin typeface="Times New Roman" panose="02020603050405020304" pitchFamily="18" charset="0"/>
              </a:rPr>
              <a:t>看见某人干某事</a:t>
            </a:r>
            <a:r>
              <a:rPr lang="en-US" altLang="zh-CN" sz="3600" b="1" dirty="0">
                <a:solidFill>
                  <a:srgbClr val="0000CC"/>
                </a:solidFill>
                <a:latin typeface="Times New Roman" panose="02020603050405020304" pitchFamily="18" charset="0"/>
              </a:rPr>
              <a:t>(</a:t>
            </a:r>
            <a:r>
              <a:rPr lang="zh-CN" altLang="en-US" sz="3600" b="1" dirty="0">
                <a:solidFill>
                  <a:srgbClr val="0000CC"/>
                </a:solidFill>
                <a:latin typeface="Times New Roman" panose="02020603050405020304" pitchFamily="18" charset="0"/>
              </a:rPr>
              <a:t>强调看见整个过程</a:t>
            </a:r>
            <a:r>
              <a:rPr lang="en-US" altLang="zh-CN" sz="3600" b="1" dirty="0">
                <a:solidFill>
                  <a:srgbClr val="0000CC"/>
                </a:solidFill>
                <a:latin typeface="Times New Roman" panose="02020603050405020304" pitchFamily="18" charset="0"/>
              </a:rPr>
              <a:t>)</a:t>
            </a:r>
          </a:p>
        </p:txBody>
      </p:sp>
      <p:sp>
        <p:nvSpPr>
          <p:cNvPr id="32771" name="Text Box 3"/>
          <p:cNvSpPr txBox="1">
            <a:spLocks noChangeArrowheads="1"/>
          </p:cNvSpPr>
          <p:nvPr/>
        </p:nvSpPr>
        <p:spPr bwMode="auto">
          <a:xfrm>
            <a:off x="304800" y="4235450"/>
            <a:ext cx="79835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600" b="1" dirty="0">
                <a:latin typeface="Times New Roman" panose="02020603050405020304" pitchFamily="18" charset="0"/>
              </a:rPr>
              <a:t>我看到一个老人走进了大厅。</a:t>
            </a:r>
          </a:p>
        </p:txBody>
      </p:sp>
      <p:sp>
        <p:nvSpPr>
          <p:cNvPr id="32772" name="Text Box 4"/>
          <p:cNvSpPr txBox="1">
            <a:spLocks noChangeArrowheads="1"/>
          </p:cNvSpPr>
          <p:nvPr/>
        </p:nvSpPr>
        <p:spPr bwMode="auto">
          <a:xfrm>
            <a:off x="387350" y="4921250"/>
            <a:ext cx="8375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a:latin typeface="Times New Roman" panose="02020603050405020304" pitchFamily="18" charset="0"/>
              </a:rPr>
              <a:t>I ___ an old man ________ the hall.</a:t>
            </a:r>
          </a:p>
        </p:txBody>
      </p:sp>
      <p:sp>
        <p:nvSpPr>
          <p:cNvPr id="32773" name="AutoShape 5"/>
          <p:cNvSpPr>
            <a:spLocks noChangeArrowheads="1"/>
          </p:cNvSpPr>
          <p:nvPr/>
        </p:nvSpPr>
        <p:spPr bwMode="auto">
          <a:xfrm>
            <a:off x="3571875" y="3171825"/>
            <a:ext cx="976313" cy="485775"/>
          </a:xfrm>
          <a:prstGeom prst="rightArrow">
            <a:avLst>
              <a:gd name="adj1" fmla="val 50000"/>
              <a:gd name="adj2" fmla="val 5024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zh-CN" altLang="en-US"/>
          </a:p>
        </p:txBody>
      </p:sp>
      <p:sp>
        <p:nvSpPr>
          <p:cNvPr id="32774" name="Text Box 6"/>
          <p:cNvSpPr txBox="1">
            <a:spLocks noChangeArrowheads="1"/>
          </p:cNvSpPr>
          <p:nvPr/>
        </p:nvSpPr>
        <p:spPr bwMode="auto">
          <a:xfrm>
            <a:off x="4724400" y="3048000"/>
            <a:ext cx="426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a:latin typeface="Times New Roman" panose="02020603050405020304" pitchFamily="18" charset="0"/>
              </a:rPr>
              <a:t>sb be seen </a:t>
            </a:r>
            <a:r>
              <a:rPr lang="en-US" altLang="zh-CN" sz="3600" b="1">
                <a:solidFill>
                  <a:srgbClr val="FF0000"/>
                </a:solidFill>
                <a:latin typeface="Times New Roman" panose="02020603050405020304" pitchFamily="18" charset="0"/>
              </a:rPr>
              <a:t>to do</a:t>
            </a:r>
            <a:r>
              <a:rPr lang="en-US" altLang="zh-CN" sz="3600" b="1">
                <a:latin typeface="Times New Roman" panose="02020603050405020304" pitchFamily="18" charset="0"/>
              </a:rPr>
              <a:t> sth.</a:t>
            </a:r>
          </a:p>
        </p:txBody>
      </p:sp>
      <p:sp>
        <p:nvSpPr>
          <p:cNvPr id="32775" name="Text Box 7"/>
          <p:cNvSpPr txBox="1">
            <a:spLocks noChangeArrowheads="1"/>
          </p:cNvSpPr>
          <p:nvPr/>
        </p:nvSpPr>
        <p:spPr bwMode="auto">
          <a:xfrm>
            <a:off x="381000" y="5514975"/>
            <a:ext cx="8534400" cy="1190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a:latin typeface="Times New Roman" panose="02020603050405020304" pitchFamily="18" charset="0"/>
              </a:rPr>
              <a:t>The old man was ________ walk into  </a:t>
            </a:r>
          </a:p>
          <a:p>
            <a:r>
              <a:rPr lang="en-US" altLang="zh-CN" sz="3600" b="1">
                <a:latin typeface="Times New Roman" panose="02020603050405020304" pitchFamily="18" charset="0"/>
              </a:rPr>
              <a:t> the hall.</a:t>
            </a:r>
          </a:p>
        </p:txBody>
      </p:sp>
      <p:sp>
        <p:nvSpPr>
          <p:cNvPr id="32776" name="Text Box 8"/>
          <p:cNvSpPr txBox="1">
            <a:spLocks noChangeArrowheads="1"/>
          </p:cNvSpPr>
          <p:nvPr/>
        </p:nvSpPr>
        <p:spPr bwMode="auto">
          <a:xfrm>
            <a:off x="533400" y="4921250"/>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600" b="1">
                <a:latin typeface="Times New Roman" panose="02020603050405020304" pitchFamily="18" charset="0"/>
              </a:rPr>
              <a:t> </a:t>
            </a:r>
            <a:r>
              <a:rPr lang="en-US" altLang="zh-CN" sz="3600" b="1">
                <a:solidFill>
                  <a:srgbClr val="FF0000"/>
                </a:solidFill>
                <a:latin typeface="Times New Roman" panose="02020603050405020304" pitchFamily="18" charset="0"/>
              </a:rPr>
              <a:t>saw</a:t>
            </a:r>
          </a:p>
        </p:txBody>
      </p:sp>
      <p:sp>
        <p:nvSpPr>
          <p:cNvPr id="32777" name="Text Box 9"/>
          <p:cNvSpPr txBox="1">
            <a:spLocks noChangeArrowheads="1"/>
          </p:cNvSpPr>
          <p:nvPr/>
        </p:nvSpPr>
        <p:spPr bwMode="auto">
          <a:xfrm>
            <a:off x="3657600" y="4921250"/>
            <a:ext cx="2190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600" b="1">
                <a:solidFill>
                  <a:srgbClr val="FF0000"/>
                </a:solidFill>
                <a:latin typeface="Times New Roman" panose="02020603050405020304" pitchFamily="18" charset="0"/>
              </a:rPr>
              <a:t> </a:t>
            </a:r>
            <a:r>
              <a:rPr lang="en-US" altLang="zh-CN" sz="3600" b="1">
                <a:solidFill>
                  <a:srgbClr val="FF0000"/>
                </a:solidFill>
                <a:latin typeface="Times New Roman" panose="02020603050405020304" pitchFamily="18" charset="0"/>
              </a:rPr>
              <a:t>walk into</a:t>
            </a:r>
          </a:p>
        </p:txBody>
      </p:sp>
      <p:sp>
        <p:nvSpPr>
          <p:cNvPr id="32778" name="Text Box 10"/>
          <p:cNvSpPr txBox="1">
            <a:spLocks noChangeArrowheads="1"/>
          </p:cNvSpPr>
          <p:nvPr/>
        </p:nvSpPr>
        <p:spPr bwMode="auto">
          <a:xfrm>
            <a:off x="4006850" y="5530850"/>
            <a:ext cx="1631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3600" b="1">
                <a:solidFill>
                  <a:srgbClr val="FF0000"/>
                </a:solidFill>
                <a:latin typeface="Times New Roman" panose="02020603050405020304" pitchFamily="18" charset="0"/>
              </a:rPr>
              <a:t> </a:t>
            </a:r>
            <a:r>
              <a:rPr lang="en-US" altLang="zh-CN" sz="3600" b="1">
                <a:solidFill>
                  <a:srgbClr val="FF0000"/>
                </a:solidFill>
                <a:latin typeface="Times New Roman" panose="02020603050405020304" pitchFamily="18" charset="0"/>
              </a:rPr>
              <a:t>seen to</a:t>
            </a:r>
          </a:p>
        </p:txBody>
      </p:sp>
      <p:sp>
        <p:nvSpPr>
          <p:cNvPr id="32779" name="Rectangle 11"/>
          <p:cNvSpPr>
            <a:spLocks noChangeArrowheads="1"/>
          </p:cNvSpPr>
          <p:nvPr/>
        </p:nvSpPr>
        <p:spPr bwMode="auto">
          <a:xfrm>
            <a:off x="152400" y="285750"/>
            <a:ext cx="8991600" cy="28384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anose="020B0604020202020204" pitchFamily="34" charset="0"/>
              <a:buNone/>
            </a:pPr>
            <a:r>
              <a:rPr lang="en-US" altLang="zh-CN" sz="3600" b="1" dirty="0">
                <a:latin typeface="Times New Roman" panose="02020603050405020304" pitchFamily="18" charset="0"/>
              </a:rPr>
              <a:t>watch, hear, notice</a:t>
            </a:r>
            <a:r>
              <a:rPr lang="zh-CN" altLang="en-US" sz="3600" b="1" dirty="0">
                <a:latin typeface="Times New Roman" panose="02020603050405020304" pitchFamily="18" charset="0"/>
              </a:rPr>
              <a:t>等感官动词均有此用法。</a:t>
            </a:r>
          </a:p>
          <a:p>
            <a:pPr eaLnBrk="0" hangingPunct="0">
              <a:buFont typeface="Arial" panose="020B0604020202020204" pitchFamily="34" charset="0"/>
              <a:buNone/>
            </a:pPr>
            <a:r>
              <a:rPr lang="en-US" altLang="zh-CN" sz="3600" b="1" dirty="0">
                <a:solidFill>
                  <a:srgbClr val="990099"/>
                </a:solidFill>
                <a:latin typeface="Times New Roman" panose="02020603050405020304" pitchFamily="18" charset="0"/>
              </a:rPr>
              <a:t>e.g.  Jack watched them slowly climbing the  </a:t>
            </a:r>
          </a:p>
          <a:p>
            <a:pPr eaLnBrk="0" hangingPunct="0">
              <a:buFont typeface="Arial" panose="020B0604020202020204" pitchFamily="34" charset="0"/>
              <a:buNone/>
            </a:pPr>
            <a:r>
              <a:rPr lang="en-US" altLang="zh-CN" sz="3600" b="1" dirty="0">
                <a:solidFill>
                  <a:srgbClr val="990099"/>
                </a:solidFill>
                <a:latin typeface="Times New Roman" panose="02020603050405020304" pitchFamily="18" charset="0"/>
              </a:rPr>
              <a:t>        wall.</a:t>
            </a:r>
          </a:p>
          <a:p>
            <a:pPr eaLnBrk="0" hangingPunct="0">
              <a:buFont typeface="Arial" panose="020B0604020202020204" pitchFamily="34" charset="0"/>
              <a:buNone/>
            </a:pPr>
            <a:r>
              <a:rPr lang="en-US" altLang="zh-CN" sz="3600" b="1" dirty="0">
                <a:solidFill>
                  <a:srgbClr val="990099"/>
                </a:solidFill>
                <a:latin typeface="Times New Roman" panose="02020603050405020304" pitchFamily="18" charset="0"/>
              </a:rPr>
              <a:t>        My sister is often heard singing in her </a:t>
            </a:r>
          </a:p>
          <a:p>
            <a:pPr eaLnBrk="0" hangingPunct="0">
              <a:buFont typeface="Arial" panose="020B0604020202020204" pitchFamily="34" charset="0"/>
              <a:buNone/>
            </a:pPr>
            <a:r>
              <a:rPr lang="en-US" altLang="zh-CN" sz="3600" b="1" dirty="0">
                <a:solidFill>
                  <a:srgbClr val="990099"/>
                </a:solidFill>
                <a:latin typeface="Times New Roman" panose="02020603050405020304" pitchFamily="18" charset="0"/>
              </a:rPr>
              <a:t>        room.</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2779">
                                            <p:txEl>
                                              <p:pRg st="0" end="0"/>
                                            </p:txEl>
                                          </p:spTgt>
                                        </p:tgtEl>
                                        <p:attrNameLst>
                                          <p:attrName>style.visibility</p:attrName>
                                        </p:attrNameLst>
                                      </p:cBhvr>
                                      <p:to>
                                        <p:strVal val="visible"/>
                                      </p:to>
                                    </p:set>
                                    <p:animEffect transition="in" filter="blinds(horizontal)">
                                      <p:cBhvr>
                                        <p:cTn id="7" dur="500"/>
                                        <p:tgtEl>
                                          <p:spTgt spid="3277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2779">
                                            <p:txEl>
                                              <p:pRg st="1" end="1"/>
                                            </p:txEl>
                                          </p:spTgt>
                                        </p:tgtEl>
                                        <p:attrNameLst>
                                          <p:attrName>style.visibility</p:attrName>
                                        </p:attrNameLst>
                                      </p:cBhvr>
                                      <p:to>
                                        <p:strVal val="visible"/>
                                      </p:to>
                                    </p:set>
                                    <p:animEffect transition="in" filter="blinds(horizontal)">
                                      <p:cBhvr>
                                        <p:cTn id="10" dur="500"/>
                                        <p:tgtEl>
                                          <p:spTgt spid="3277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2779">
                                            <p:txEl>
                                              <p:pRg st="2" end="2"/>
                                            </p:txEl>
                                          </p:spTgt>
                                        </p:tgtEl>
                                        <p:attrNameLst>
                                          <p:attrName>style.visibility</p:attrName>
                                        </p:attrNameLst>
                                      </p:cBhvr>
                                      <p:to>
                                        <p:strVal val="visible"/>
                                      </p:to>
                                    </p:set>
                                    <p:animEffect transition="in" filter="blinds(horizontal)">
                                      <p:cBhvr>
                                        <p:cTn id="13" dur="500"/>
                                        <p:tgtEl>
                                          <p:spTgt spid="32779">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2779">
                                            <p:txEl>
                                              <p:pRg st="3" end="3"/>
                                            </p:txEl>
                                          </p:spTgt>
                                        </p:tgtEl>
                                        <p:attrNameLst>
                                          <p:attrName>style.visibility</p:attrName>
                                        </p:attrNameLst>
                                      </p:cBhvr>
                                      <p:to>
                                        <p:strVal val="visible"/>
                                      </p:to>
                                    </p:set>
                                    <p:animEffect transition="in" filter="blinds(horizontal)">
                                      <p:cBhvr>
                                        <p:cTn id="16" dur="500"/>
                                        <p:tgtEl>
                                          <p:spTgt spid="32779">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2779">
                                            <p:txEl>
                                              <p:pRg st="4" end="4"/>
                                            </p:txEl>
                                          </p:spTgt>
                                        </p:tgtEl>
                                        <p:attrNameLst>
                                          <p:attrName>style.visibility</p:attrName>
                                        </p:attrNameLst>
                                      </p:cBhvr>
                                      <p:to>
                                        <p:strVal val="visible"/>
                                      </p:to>
                                    </p:set>
                                    <p:animEffect transition="in" filter="blinds(horizontal)">
                                      <p:cBhvr>
                                        <p:cTn id="19" dur="500"/>
                                        <p:tgtEl>
                                          <p:spTgt spid="32779">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32770"/>
                                        </p:tgtEl>
                                        <p:attrNameLst>
                                          <p:attrName>style.visibility</p:attrName>
                                        </p:attrNameLst>
                                      </p:cBhvr>
                                      <p:to>
                                        <p:strVal val="visible"/>
                                      </p:to>
                                    </p:set>
                                    <p:animEffect transition="in" filter="diamond(in)">
                                      <p:cBhvr>
                                        <p:cTn id="24" dur="500"/>
                                        <p:tgtEl>
                                          <p:spTgt spid="32770"/>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32771"/>
                                        </p:tgtEl>
                                        <p:attrNameLst>
                                          <p:attrName>style.visibility</p:attrName>
                                        </p:attrNameLst>
                                      </p:cBhvr>
                                      <p:to>
                                        <p:strVal val="visible"/>
                                      </p:to>
                                    </p:set>
                                    <p:animEffect transition="in" filter="diamond(in)">
                                      <p:cBhvr>
                                        <p:cTn id="29" dur="500"/>
                                        <p:tgtEl>
                                          <p:spTgt spid="32771"/>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32772"/>
                                        </p:tgtEl>
                                        <p:attrNameLst>
                                          <p:attrName>style.visibility</p:attrName>
                                        </p:attrNameLst>
                                      </p:cBhvr>
                                      <p:to>
                                        <p:strVal val="visible"/>
                                      </p:to>
                                    </p:set>
                                    <p:animEffect transition="in" filter="diamond(in)">
                                      <p:cBhvr>
                                        <p:cTn id="34" dur="500"/>
                                        <p:tgtEl>
                                          <p:spTgt spid="32772"/>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32776"/>
                                        </p:tgtEl>
                                        <p:attrNameLst>
                                          <p:attrName>style.visibility</p:attrName>
                                        </p:attrNameLst>
                                      </p:cBhvr>
                                      <p:to>
                                        <p:strVal val="visible"/>
                                      </p:to>
                                    </p:set>
                                    <p:animEffect transition="in" filter="diamond(in)">
                                      <p:cBhvr>
                                        <p:cTn id="39" dur="500"/>
                                        <p:tgtEl>
                                          <p:spTgt spid="32776"/>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grpId="0" nodeType="clickEffect">
                                  <p:stCondLst>
                                    <p:cond delay="0"/>
                                  </p:stCondLst>
                                  <p:childTnLst>
                                    <p:set>
                                      <p:cBhvr>
                                        <p:cTn id="43" dur="1" fill="hold">
                                          <p:stCondLst>
                                            <p:cond delay="0"/>
                                          </p:stCondLst>
                                        </p:cTn>
                                        <p:tgtEl>
                                          <p:spTgt spid="32777"/>
                                        </p:tgtEl>
                                        <p:attrNameLst>
                                          <p:attrName>style.visibility</p:attrName>
                                        </p:attrNameLst>
                                      </p:cBhvr>
                                      <p:to>
                                        <p:strVal val="visible"/>
                                      </p:to>
                                    </p:set>
                                    <p:animEffect transition="in" filter="diamond(in)">
                                      <p:cBhvr>
                                        <p:cTn id="44" dur="500"/>
                                        <p:tgtEl>
                                          <p:spTgt spid="32777"/>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grpId="0" nodeType="clickEffect" nodePh="1">
                                  <p:stCondLst>
                                    <p:cond delay="0"/>
                                  </p:stCondLst>
                                  <p:endCondLst>
                                    <p:cond evt="begin" delay="0">
                                      <p:tn val="47"/>
                                    </p:cond>
                                  </p:endCondLst>
                                  <p:childTnLst>
                                    <p:set>
                                      <p:cBhvr>
                                        <p:cTn id="48" dur="1" fill="hold">
                                          <p:stCondLst>
                                            <p:cond delay="0"/>
                                          </p:stCondLst>
                                        </p:cTn>
                                        <p:tgtEl>
                                          <p:spTgt spid="32773"/>
                                        </p:tgtEl>
                                        <p:attrNameLst>
                                          <p:attrName>style.visibility</p:attrName>
                                        </p:attrNameLst>
                                      </p:cBhvr>
                                      <p:to>
                                        <p:strVal val="visible"/>
                                      </p:to>
                                    </p:set>
                                    <p:animEffect transition="in" filter="diamond(in)">
                                      <p:cBhvr>
                                        <p:cTn id="49" dur="500"/>
                                        <p:tgtEl>
                                          <p:spTgt spid="32773"/>
                                        </p:tgtEl>
                                      </p:cBhvr>
                                    </p:animEffect>
                                  </p:childTnLst>
                                </p:cTn>
                              </p:par>
                            </p:childTnLst>
                          </p:cTn>
                        </p:par>
                      </p:childTnLst>
                    </p:cTn>
                  </p:par>
                  <p:par>
                    <p:cTn id="50" fill="hold">
                      <p:stCondLst>
                        <p:cond delay="indefinite"/>
                      </p:stCondLst>
                      <p:childTnLst>
                        <p:par>
                          <p:cTn id="51" fill="hold">
                            <p:stCondLst>
                              <p:cond delay="0"/>
                            </p:stCondLst>
                            <p:childTnLst>
                              <p:par>
                                <p:cTn id="52" presetID="8" presetClass="entr" presetSubtype="16" fill="hold" grpId="0" nodeType="clickEffect">
                                  <p:stCondLst>
                                    <p:cond delay="0"/>
                                  </p:stCondLst>
                                  <p:childTnLst>
                                    <p:set>
                                      <p:cBhvr>
                                        <p:cTn id="53" dur="1" fill="hold">
                                          <p:stCondLst>
                                            <p:cond delay="0"/>
                                          </p:stCondLst>
                                        </p:cTn>
                                        <p:tgtEl>
                                          <p:spTgt spid="32774"/>
                                        </p:tgtEl>
                                        <p:attrNameLst>
                                          <p:attrName>style.visibility</p:attrName>
                                        </p:attrNameLst>
                                      </p:cBhvr>
                                      <p:to>
                                        <p:strVal val="visible"/>
                                      </p:to>
                                    </p:set>
                                    <p:animEffect transition="in" filter="diamond(in)">
                                      <p:cBhvr>
                                        <p:cTn id="54" dur="500"/>
                                        <p:tgtEl>
                                          <p:spTgt spid="32774"/>
                                        </p:tgtEl>
                                      </p:cBhvr>
                                    </p:animEffect>
                                  </p:childTnLst>
                                </p:cTn>
                              </p:par>
                            </p:childTnLst>
                          </p:cTn>
                        </p:par>
                      </p:childTnLst>
                    </p:cTn>
                  </p:par>
                  <p:par>
                    <p:cTn id="55" fill="hold">
                      <p:stCondLst>
                        <p:cond delay="indefinite"/>
                      </p:stCondLst>
                      <p:childTnLst>
                        <p:par>
                          <p:cTn id="56" fill="hold">
                            <p:stCondLst>
                              <p:cond delay="0"/>
                            </p:stCondLst>
                            <p:childTnLst>
                              <p:par>
                                <p:cTn id="57" presetID="8" presetClass="entr" presetSubtype="16" fill="hold" grpId="0" nodeType="clickEffect">
                                  <p:stCondLst>
                                    <p:cond delay="0"/>
                                  </p:stCondLst>
                                  <p:childTnLst>
                                    <p:set>
                                      <p:cBhvr>
                                        <p:cTn id="58" dur="1" fill="hold">
                                          <p:stCondLst>
                                            <p:cond delay="0"/>
                                          </p:stCondLst>
                                        </p:cTn>
                                        <p:tgtEl>
                                          <p:spTgt spid="32775"/>
                                        </p:tgtEl>
                                        <p:attrNameLst>
                                          <p:attrName>style.visibility</p:attrName>
                                        </p:attrNameLst>
                                      </p:cBhvr>
                                      <p:to>
                                        <p:strVal val="visible"/>
                                      </p:to>
                                    </p:set>
                                    <p:animEffect transition="in" filter="diamond(in)">
                                      <p:cBhvr>
                                        <p:cTn id="59" dur="500"/>
                                        <p:tgtEl>
                                          <p:spTgt spid="32775"/>
                                        </p:tgtEl>
                                      </p:cBhvr>
                                    </p:animEffect>
                                  </p:childTnLst>
                                </p:cTn>
                              </p:par>
                            </p:childTnLst>
                          </p:cTn>
                        </p:par>
                      </p:childTnLst>
                    </p:cTn>
                  </p:par>
                  <p:par>
                    <p:cTn id="60" fill="hold">
                      <p:stCondLst>
                        <p:cond delay="indefinite"/>
                      </p:stCondLst>
                      <p:childTnLst>
                        <p:par>
                          <p:cTn id="61" fill="hold">
                            <p:stCondLst>
                              <p:cond delay="0"/>
                            </p:stCondLst>
                            <p:childTnLst>
                              <p:par>
                                <p:cTn id="62" presetID="8" presetClass="entr" presetSubtype="16" fill="hold" grpId="0" nodeType="clickEffect">
                                  <p:stCondLst>
                                    <p:cond delay="0"/>
                                  </p:stCondLst>
                                  <p:childTnLst>
                                    <p:set>
                                      <p:cBhvr>
                                        <p:cTn id="63" dur="1" fill="hold">
                                          <p:stCondLst>
                                            <p:cond delay="0"/>
                                          </p:stCondLst>
                                        </p:cTn>
                                        <p:tgtEl>
                                          <p:spTgt spid="32778"/>
                                        </p:tgtEl>
                                        <p:attrNameLst>
                                          <p:attrName>style.visibility</p:attrName>
                                        </p:attrNameLst>
                                      </p:cBhvr>
                                      <p:to>
                                        <p:strVal val="visible"/>
                                      </p:to>
                                    </p:set>
                                    <p:animEffect transition="in" filter="diamond(in)">
                                      <p:cBhvr>
                                        <p:cTn id="64" dur="500"/>
                                        <p:tgtEl>
                                          <p:spTgt spid="327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p:bldP spid="32772" grpId="0"/>
      <p:bldP spid="32773" grpId="0" animBg="1"/>
      <p:bldP spid="32774" grpId="0"/>
      <p:bldP spid="32775" grpId="0"/>
      <p:bldP spid="32776" grpId="0"/>
      <p:bldP spid="32777" grpId="0"/>
      <p:bldP spid="32778" grpId="0"/>
      <p:bldP spid="3277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304800" y="739775"/>
            <a:ext cx="2592388"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3600" b="1">
                <a:solidFill>
                  <a:srgbClr val="0000CC"/>
                </a:solidFill>
                <a:latin typeface="Times New Roman" panose="02020603050405020304" pitchFamily="18" charset="0"/>
              </a:rPr>
              <a:t>  </a:t>
            </a:r>
            <a:r>
              <a:rPr lang="en-US" altLang="zh-CN" sz="3600" b="1">
                <a:solidFill>
                  <a:srgbClr val="0000CC"/>
                </a:solidFill>
                <a:latin typeface="Times New Roman" panose="02020603050405020304" pitchFamily="18" charset="0"/>
              </a:rPr>
              <a:t>hear sb.</a:t>
            </a:r>
          </a:p>
          <a:p>
            <a:pPr algn="ctr"/>
            <a:r>
              <a:rPr lang="en-US" altLang="zh-CN" sz="3600" b="1">
                <a:solidFill>
                  <a:srgbClr val="0000CC"/>
                </a:solidFill>
                <a:latin typeface="Times New Roman" panose="02020603050405020304" pitchFamily="18" charset="0"/>
              </a:rPr>
              <a:t>    </a:t>
            </a:r>
          </a:p>
          <a:p>
            <a:pPr algn="ctr"/>
            <a:r>
              <a:rPr lang="en-US" altLang="zh-CN" sz="3600" b="1">
                <a:solidFill>
                  <a:srgbClr val="0000CC"/>
                </a:solidFill>
                <a:latin typeface="Times New Roman" panose="02020603050405020304" pitchFamily="18" charset="0"/>
              </a:rPr>
              <a:t>        </a:t>
            </a:r>
          </a:p>
        </p:txBody>
      </p:sp>
      <p:sp>
        <p:nvSpPr>
          <p:cNvPr id="33795" name="Text Box 3"/>
          <p:cNvSpPr txBox="1">
            <a:spLocks noChangeArrowheads="1"/>
          </p:cNvSpPr>
          <p:nvPr/>
        </p:nvSpPr>
        <p:spPr bwMode="auto">
          <a:xfrm>
            <a:off x="2268538" y="687388"/>
            <a:ext cx="12239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zh-CN" altLang="en-US" sz="3600" b="1">
              <a:solidFill>
                <a:srgbClr val="0000CC"/>
              </a:solidFill>
              <a:latin typeface="Times New Roman" panose="02020603050405020304" pitchFamily="18" charset="0"/>
            </a:endParaRPr>
          </a:p>
        </p:txBody>
      </p:sp>
      <p:sp>
        <p:nvSpPr>
          <p:cNvPr id="33796" name="AutoShape 4"/>
          <p:cNvSpPr/>
          <p:nvPr/>
        </p:nvSpPr>
        <p:spPr bwMode="auto">
          <a:xfrm>
            <a:off x="2124075" y="687388"/>
            <a:ext cx="80963" cy="2016125"/>
          </a:xfrm>
          <a:prstGeom prst="leftBrace">
            <a:avLst>
              <a:gd name="adj1" fmla="val 207515"/>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3797" name="Text Box 5"/>
          <p:cNvSpPr txBox="1">
            <a:spLocks noChangeArrowheads="1"/>
          </p:cNvSpPr>
          <p:nvPr/>
        </p:nvSpPr>
        <p:spPr bwMode="auto">
          <a:xfrm>
            <a:off x="2133600" y="511175"/>
            <a:ext cx="1593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3600" b="1">
                <a:solidFill>
                  <a:srgbClr val="0000CC"/>
                </a:solidFill>
                <a:latin typeface="Times New Roman" panose="02020603050405020304" pitchFamily="18" charset="0"/>
              </a:rPr>
              <a:t> </a:t>
            </a:r>
            <a:r>
              <a:rPr lang="en-US" altLang="zh-CN" sz="3600" b="1">
                <a:solidFill>
                  <a:srgbClr val="0000CC"/>
                </a:solidFill>
                <a:latin typeface="Times New Roman" panose="02020603050405020304" pitchFamily="18" charset="0"/>
              </a:rPr>
              <a:t>do sth.</a:t>
            </a:r>
          </a:p>
        </p:txBody>
      </p:sp>
      <p:sp>
        <p:nvSpPr>
          <p:cNvPr id="33798" name="AutoShape 6"/>
          <p:cNvSpPr>
            <a:spLocks noChangeArrowheads="1"/>
          </p:cNvSpPr>
          <p:nvPr/>
        </p:nvSpPr>
        <p:spPr bwMode="auto">
          <a:xfrm>
            <a:off x="4067175" y="1397000"/>
            <a:ext cx="976313" cy="485775"/>
          </a:xfrm>
          <a:prstGeom prst="rightArrow">
            <a:avLst>
              <a:gd name="adj1" fmla="val 50000"/>
              <a:gd name="adj2" fmla="val 50245"/>
            </a:avLst>
          </a:prstGeom>
          <a:noFill/>
          <a:ln>
            <a:noFill/>
          </a:ln>
          <a:effectLst/>
          <a:extLst>
            <a:ext uri="{909E8E84-426E-40DD-AFC4-6F175D3DCCD1}">
              <a14:hiddenFill xmlns:a14="http://schemas.microsoft.com/office/drawing/2010/main">
                <a:solidFill>
                  <a:srgbClr val="990099"/>
                </a:solidFill>
              </a14:hiddenFill>
            </a:ext>
            <a:ext uri="{91240B29-F687-4F45-9708-019B960494DF}">
              <a14:hiddenLine xmlns:a14="http://schemas.microsoft.com/office/drawing/2010/main" w="9525">
                <a:solidFill>
                  <a:srgbClr val="8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3799" name="AutoShape 7"/>
          <p:cNvSpPr/>
          <p:nvPr/>
        </p:nvSpPr>
        <p:spPr bwMode="auto">
          <a:xfrm>
            <a:off x="6477000" y="700088"/>
            <a:ext cx="217488" cy="1944687"/>
          </a:xfrm>
          <a:prstGeom prst="leftBrace">
            <a:avLst>
              <a:gd name="adj1" fmla="val 74513"/>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3800" name="Text Box 8"/>
          <p:cNvSpPr txBox="1">
            <a:spLocks noChangeArrowheads="1"/>
          </p:cNvSpPr>
          <p:nvPr/>
        </p:nvSpPr>
        <p:spPr bwMode="auto">
          <a:xfrm>
            <a:off x="4495800" y="587375"/>
            <a:ext cx="2127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3600" b="1">
                <a:solidFill>
                  <a:srgbClr val="0000CC"/>
                </a:solidFill>
                <a:latin typeface="Times New Roman" panose="02020603050405020304" pitchFamily="18" charset="0"/>
              </a:rPr>
              <a:t> </a:t>
            </a:r>
            <a:r>
              <a:rPr lang="en-US" altLang="zh-CN" sz="3600" b="1">
                <a:solidFill>
                  <a:srgbClr val="0000CC"/>
                </a:solidFill>
                <a:latin typeface="Times New Roman" panose="02020603050405020304" pitchFamily="18" charset="0"/>
              </a:rPr>
              <a:t>be hear</a:t>
            </a:r>
            <a:r>
              <a:rPr lang="en-US" altLang="zh-CN" sz="3600" b="1">
                <a:solidFill>
                  <a:srgbClr val="FF0000"/>
                </a:solidFill>
                <a:latin typeface="Times New Roman" panose="02020603050405020304" pitchFamily="18" charset="0"/>
              </a:rPr>
              <a:t>d</a:t>
            </a:r>
            <a:r>
              <a:rPr lang="en-US" altLang="zh-CN" sz="3600" b="1">
                <a:solidFill>
                  <a:srgbClr val="0000CC"/>
                </a:solidFill>
                <a:latin typeface="Times New Roman" panose="02020603050405020304" pitchFamily="18" charset="0"/>
              </a:rPr>
              <a:t> </a:t>
            </a:r>
          </a:p>
        </p:txBody>
      </p:sp>
      <p:sp>
        <p:nvSpPr>
          <p:cNvPr id="33801" name="Text Box 9"/>
          <p:cNvSpPr txBox="1">
            <a:spLocks noChangeArrowheads="1"/>
          </p:cNvSpPr>
          <p:nvPr/>
        </p:nvSpPr>
        <p:spPr bwMode="auto">
          <a:xfrm>
            <a:off x="6553200" y="544513"/>
            <a:ext cx="2089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3600" b="1">
                <a:solidFill>
                  <a:srgbClr val="0000CC"/>
                </a:solidFill>
                <a:latin typeface="Times New Roman" panose="02020603050405020304" pitchFamily="18" charset="0"/>
              </a:rPr>
              <a:t> </a:t>
            </a:r>
            <a:r>
              <a:rPr lang="en-US" altLang="zh-CN" sz="3600" b="1">
                <a:solidFill>
                  <a:srgbClr val="FF0000"/>
                </a:solidFill>
                <a:latin typeface="Times New Roman" panose="02020603050405020304" pitchFamily="18" charset="0"/>
              </a:rPr>
              <a:t>to</a:t>
            </a:r>
            <a:r>
              <a:rPr lang="en-US" altLang="zh-CN" sz="3600" b="1">
                <a:solidFill>
                  <a:srgbClr val="0000CC"/>
                </a:solidFill>
                <a:latin typeface="Times New Roman" panose="02020603050405020304" pitchFamily="18" charset="0"/>
              </a:rPr>
              <a:t> do sth.</a:t>
            </a:r>
          </a:p>
        </p:txBody>
      </p:sp>
      <p:sp>
        <p:nvSpPr>
          <p:cNvPr id="33802" name="Text Box 10"/>
          <p:cNvSpPr txBox="1">
            <a:spLocks noChangeArrowheads="1"/>
          </p:cNvSpPr>
          <p:nvPr/>
        </p:nvSpPr>
        <p:spPr bwMode="auto">
          <a:xfrm>
            <a:off x="6559550" y="2003425"/>
            <a:ext cx="2203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3600" b="1">
                <a:solidFill>
                  <a:srgbClr val="0000CC"/>
                </a:solidFill>
                <a:latin typeface="Times New Roman" panose="02020603050405020304" pitchFamily="18" charset="0"/>
              </a:rPr>
              <a:t> </a:t>
            </a:r>
            <a:r>
              <a:rPr lang="en-US" altLang="zh-CN" sz="3600" b="1">
                <a:solidFill>
                  <a:srgbClr val="0000CC"/>
                </a:solidFill>
                <a:latin typeface="Times New Roman" panose="02020603050405020304" pitchFamily="18" charset="0"/>
              </a:rPr>
              <a:t>doing sth.</a:t>
            </a:r>
          </a:p>
        </p:txBody>
      </p:sp>
      <p:sp>
        <p:nvSpPr>
          <p:cNvPr id="33803" name="Text Box 11"/>
          <p:cNvSpPr txBox="1">
            <a:spLocks noChangeArrowheads="1"/>
          </p:cNvSpPr>
          <p:nvPr/>
        </p:nvSpPr>
        <p:spPr bwMode="auto">
          <a:xfrm>
            <a:off x="152400" y="3497263"/>
            <a:ext cx="2127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3600" b="1">
                <a:solidFill>
                  <a:srgbClr val="0000CC"/>
                </a:solidFill>
                <a:latin typeface="Times New Roman" panose="02020603050405020304" pitchFamily="18" charset="0"/>
              </a:rPr>
              <a:t> </a:t>
            </a:r>
            <a:r>
              <a:rPr lang="en-US" altLang="zh-CN" sz="3600" b="1">
                <a:solidFill>
                  <a:srgbClr val="0000CC"/>
                </a:solidFill>
                <a:latin typeface="Times New Roman" panose="02020603050405020304" pitchFamily="18" charset="0"/>
              </a:rPr>
              <a:t>watch sb.</a:t>
            </a:r>
          </a:p>
        </p:txBody>
      </p:sp>
      <p:sp>
        <p:nvSpPr>
          <p:cNvPr id="33804" name="AutoShape 12"/>
          <p:cNvSpPr/>
          <p:nvPr/>
        </p:nvSpPr>
        <p:spPr bwMode="auto">
          <a:xfrm>
            <a:off x="2222500" y="3640138"/>
            <a:ext cx="215900" cy="2303462"/>
          </a:xfrm>
          <a:prstGeom prst="leftBrace">
            <a:avLst>
              <a:gd name="adj1" fmla="val 88909"/>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3805" name="Text Box 13"/>
          <p:cNvSpPr txBox="1">
            <a:spLocks noChangeArrowheads="1"/>
          </p:cNvSpPr>
          <p:nvPr/>
        </p:nvSpPr>
        <p:spPr bwMode="auto">
          <a:xfrm>
            <a:off x="2368550" y="3482975"/>
            <a:ext cx="1593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3600" b="1">
                <a:solidFill>
                  <a:srgbClr val="0000CC"/>
                </a:solidFill>
                <a:latin typeface="Times New Roman" panose="02020603050405020304" pitchFamily="18" charset="0"/>
              </a:rPr>
              <a:t> </a:t>
            </a:r>
            <a:r>
              <a:rPr lang="en-US" altLang="zh-CN" sz="3600" b="1">
                <a:solidFill>
                  <a:srgbClr val="0000CC"/>
                </a:solidFill>
                <a:latin typeface="Times New Roman" panose="02020603050405020304" pitchFamily="18" charset="0"/>
              </a:rPr>
              <a:t>do sth.</a:t>
            </a:r>
          </a:p>
        </p:txBody>
      </p:sp>
      <p:sp>
        <p:nvSpPr>
          <p:cNvPr id="33806" name="Text Box 14"/>
          <p:cNvSpPr txBox="1">
            <a:spLocks noChangeArrowheads="1"/>
          </p:cNvSpPr>
          <p:nvPr/>
        </p:nvSpPr>
        <p:spPr bwMode="auto">
          <a:xfrm>
            <a:off x="2406650" y="5159375"/>
            <a:ext cx="2089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3600" b="1">
                <a:solidFill>
                  <a:srgbClr val="0000CC"/>
                </a:solidFill>
                <a:latin typeface="Times New Roman" panose="02020603050405020304" pitchFamily="18" charset="0"/>
              </a:rPr>
              <a:t>doing sth.</a:t>
            </a:r>
          </a:p>
        </p:txBody>
      </p:sp>
      <p:sp>
        <p:nvSpPr>
          <p:cNvPr id="33807" name="AutoShape 15"/>
          <p:cNvSpPr>
            <a:spLocks noChangeArrowheads="1"/>
          </p:cNvSpPr>
          <p:nvPr/>
        </p:nvSpPr>
        <p:spPr bwMode="auto">
          <a:xfrm>
            <a:off x="4205288" y="4321175"/>
            <a:ext cx="976312" cy="485775"/>
          </a:xfrm>
          <a:prstGeom prst="rightArrow">
            <a:avLst>
              <a:gd name="adj1" fmla="val 50000"/>
              <a:gd name="adj2" fmla="val 50245"/>
            </a:avLst>
          </a:prstGeom>
          <a:noFill/>
          <a:ln>
            <a:noFill/>
          </a:ln>
          <a:effectLst/>
          <a:extLst>
            <a:ext uri="{909E8E84-426E-40DD-AFC4-6F175D3DCCD1}">
              <a14:hiddenFill xmlns:a14="http://schemas.microsoft.com/office/drawing/2010/main">
                <a:solidFill>
                  <a:srgbClr val="9900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3808" name="Text Box 16"/>
          <p:cNvSpPr txBox="1">
            <a:spLocks noChangeArrowheads="1"/>
          </p:cNvSpPr>
          <p:nvPr/>
        </p:nvSpPr>
        <p:spPr bwMode="auto">
          <a:xfrm>
            <a:off x="4114800" y="3527425"/>
            <a:ext cx="2495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3600" b="1">
                <a:solidFill>
                  <a:srgbClr val="0000CC"/>
                </a:solidFill>
                <a:latin typeface="Times New Roman" panose="02020603050405020304" pitchFamily="18" charset="0"/>
              </a:rPr>
              <a:t> </a:t>
            </a:r>
            <a:r>
              <a:rPr lang="en-US" altLang="zh-CN" sz="3600" b="1">
                <a:solidFill>
                  <a:srgbClr val="0000CC"/>
                </a:solidFill>
                <a:latin typeface="Times New Roman" panose="02020603050405020304" pitchFamily="18" charset="0"/>
              </a:rPr>
              <a:t>be watched</a:t>
            </a:r>
          </a:p>
        </p:txBody>
      </p:sp>
      <p:sp>
        <p:nvSpPr>
          <p:cNvPr id="33809" name="AutoShape 17"/>
          <p:cNvSpPr/>
          <p:nvPr/>
        </p:nvSpPr>
        <p:spPr bwMode="auto">
          <a:xfrm>
            <a:off x="6372225" y="3998913"/>
            <a:ext cx="369888" cy="1706562"/>
          </a:xfrm>
          <a:prstGeom prst="leftBrace">
            <a:avLst>
              <a:gd name="adj1" fmla="val 38448"/>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3810" name="Text Box 18"/>
          <p:cNvSpPr txBox="1">
            <a:spLocks noChangeArrowheads="1"/>
          </p:cNvSpPr>
          <p:nvPr/>
        </p:nvSpPr>
        <p:spPr bwMode="auto">
          <a:xfrm>
            <a:off x="6597650" y="3635375"/>
            <a:ext cx="2089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3600" b="1">
                <a:solidFill>
                  <a:srgbClr val="FF0000"/>
                </a:solidFill>
                <a:latin typeface="Times New Roman" panose="02020603050405020304" pitchFamily="18" charset="0"/>
              </a:rPr>
              <a:t> </a:t>
            </a:r>
            <a:r>
              <a:rPr lang="en-US" altLang="zh-CN" sz="3600" b="1">
                <a:solidFill>
                  <a:srgbClr val="FF0000"/>
                </a:solidFill>
                <a:latin typeface="Times New Roman" panose="02020603050405020304" pitchFamily="18" charset="0"/>
              </a:rPr>
              <a:t>to</a:t>
            </a:r>
            <a:r>
              <a:rPr lang="en-US" altLang="zh-CN" sz="3600" b="1">
                <a:solidFill>
                  <a:srgbClr val="0000CC"/>
                </a:solidFill>
                <a:latin typeface="Times New Roman" panose="02020603050405020304" pitchFamily="18" charset="0"/>
              </a:rPr>
              <a:t> do sth.</a:t>
            </a:r>
          </a:p>
        </p:txBody>
      </p:sp>
      <p:sp>
        <p:nvSpPr>
          <p:cNvPr id="33811" name="Text Box 19"/>
          <p:cNvSpPr txBox="1">
            <a:spLocks noChangeArrowheads="1"/>
          </p:cNvSpPr>
          <p:nvPr/>
        </p:nvSpPr>
        <p:spPr bwMode="auto">
          <a:xfrm>
            <a:off x="6629400" y="5159375"/>
            <a:ext cx="2203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3600" b="1">
                <a:solidFill>
                  <a:srgbClr val="0000CC"/>
                </a:solidFill>
                <a:latin typeface="Times New Roman" panose="02020603050405020304" pitchFamily="18" charset="0"/>
              </a:rPr>
              <a:t> </a:t>
            </a:r>
            <a:r>
              <a:rPr lang="en-US" altLang="zh-CN" sz="3600" b="1">
                <a:solidFill>
                  <a:srgbClr val="0000CC"/>
                </a:solidFill>
                <a:latin typeface="Times New Roman" panose="02020603050405020304" pitchFamily="18" charset="0"/>
              </a:rPr>
              <a:t>doing sth.</a:t>
            </a:r>
          </a:p>
        </p:txBody>
      </p:sp>
      <p:sp>
        <p:nvSpPr>
          <p:cNvPr id="33812" name="AutoShape 20"/>
          <p:cNvSpPr/>
          <p:nvPr/>
        </p:nvSpPr>
        <p:spPr bwMode="auto">
          <a:xfrm>
            <a:off x="2124075" y="687388"/>
            <a:ext cx="80963" cy="2016125"/>
          </a:xfrm>
          <a:prstGeom prst="leftBrace">
            <a:avLst>
              <a:gd name="adj1" fmla="val 207515"/>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3813" name="Text Box 21"/>
          <p:cNvSpPr txBox="1">
            <a:spLocks noChangeArrowheads="1"/>
          </p:cNvSpPr>
          <p:nvPr/>
        </p:nvSpPr>
        <p:spPr bwMode="auto">
          <a:xfrm>
            <a:off x="2254250" y="2111375"/>
            <a:ext cx="2089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3600" b="1">
                <a:solidFill>
                  <a:srgbClr val="0000CC"/>
                </a:solidFill>
                <a:latin typeface="Times New Roman" panose="02020603050405020304" pitchFamily="18" charset="0"/>
              </a:rPr>
              <a:t>doing sth.</a:t>
            </a:r>
          </a:p>
        </p:txBody>
      </p:sp>
      <p:sp>
        <p:nvSpPr>
          <p:cNvPr id="33814" name="Text Box 22"/>
          <p:cNvSpPr txBox="1">
            <a:spLocks noChangeArrowheads="1"/>
          </p:cNvSpPr>
          <p:nvPr/>
        </p:nvSpPr>
        <p:spPr bwMode="auto">
          <a:xfrm>
            <a:off x="7867650" y="804863"/>
            <a:ext cx="184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endParaRPr lang="zh-CN" altLang="en-US" sz="3600" b="1">
              <a:solidFill>
                <a:srgbClr val="0000CC"/>
              </a:solidFill>
              <a:latin typeface="Times New Roman" panose="02020603050405020304" pitchFamily="18"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nodePh="1">
                                  <p:stCondLst>
                                    <p:cond delay="0"/>
                                  </p:stCondLst>
                                  <p:endCondLst>
                                    <p:cond evt="begin" delay="0">
                                      <p:tn val="5"/>
                                    </p:cond>
                                  </p:endCondLst>
                                  <p:childTnLst>
                                    <p:set>
                                      <p:cBhvr>
                                        <p:cTn id="6" dur="1" fill="hold">
                                          <p:stCondLst>
                                            <p:cond delay="0"/>
                                          </p:stCondLst>
                                        </p:cTn>
                                        <p:tgtEl>
                                          <p:spTgt spid="33798"/>
                                        </p:tgtEl>
                                        <p:attrNameLst>
                                          <p:attrName>style.visibility</p:attrName>
                                        </p:attrNameLst>
                                      </p:cBhvr>
                                      <p:to>
                                        <p:strVal val="visible"/>
                                      </p:to>
                                    </p:set>
                                    <p:animEffect transition="in" filter="blinds(horizontal)">
                                      <p:cBhvr>
                                        <p:cTn id="7" dur="500"/>
                                        <p:tgtEl>
                                          <p:spTgt spid="3379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800"/>
                                        </p:tgtEl>
                                        <p:attrNameLst>
                                          <p:attrName>style.visibility</p:attrName>
                                        </p:attrNameLst>
                                      </p:cBhvr>
                                      <p:to>
                                        <p:strVal val="visible"/>
                                      </p:to>
                                    </p:set>
                                    <p:animEffect transition="in" filter="blinds(horizontal)">
                                      <p:cBhvr>
                                        <p:cTn id="12" dur="500"/>
                                        <p:tgtEl>
                                          <p:spTgt spid="3380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nodePh="1">
                                  <p:stCondLst>
                                    <p:cond delay="0"/>
                                  </p:stCondLst>
                                  <p:endCondLst>
                                    <p:cond evt="begin" delay="0">
                                      <p:tn val="15"/>
                                    </p:cond>
                                  </p:endCondLst>
                                  <p:childTnLst>
                                    <p:set>
                                      <p:cBhvr>
                                        <p:cTn id="16" dur="1" fill="hold">
                                          <p:stCondLst>
                                            <p:cond delay="0"/>
                                          </p:stCondLst>
                                        </p:cTn>
                                        <p:tgtEl>
                                          <p:spTgt spid="33799"/>
                                        </p:tgtEl>
                                        <p:attrNameLst>
                                          <p:attrName>style.visibility</p:attrName>
                                        </p:attrNameLst>
                                      </p:cBhvr>
                                      <p:to>
                                        <p:strVal val="visible"/>
                                      </p:to>
                                    </p:set>
                                    <p:animEffect transition="in" filter="blinds(horizontal)">
                                      <p:cBhvr>
                                        <p:cTn id="17" dur="500"/>
                                        <p:tgtEl>
                                          <p:spTgt spid="3379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3801"/>
                                        </p:tgtEl>
                                        <p:attrNameLst>
                                          <p:attrName>style.visibility</p:attrName>
                                        </p:attrNameLst>
                                      </p:cBhvr>
                                      <p:to>
                                        <p:strVal val="visible"/>
                                      </p:to>
                                    </p:set>
                                    <p:animEffect transition="in" filter="blinds(horizontal)">
                                      <p:cBhvr>
                                        <p:cTn id="22" dur="500"/>
                                        <p:tgtEl>
                                          <p:spTgt spid="3380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3802"/>
                                        </p:tgtEl>
                                        <p:attrNameLst>
                                          <p:attrName>style.visibility</p:attrName>
                                        </p:attrNameLst>
                                      </p:cBhvr>
                                      <p:to>
                                        <p:strVal val="visible"/>
                                      </p:to>
                                    </p:set>
                                    <p:animEffect transition="in" filter="blinds(horizontal)">
                                      <p:cBhvr>
                                        <p:cTn id="27" dur="500"/>
                                        <p:tgtEl>
                                          <p:spTgt spid="3380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nodePh="1">
                                  <p:stCondLst>
                                    <p:cond delay="0"/>
                                  </p:stCondLst>
                                  <p:endCondLst>
                                    <p:cond evt="begin" delay="0">
                                      <p:tn val="30"/>
                                    </p:cond>
                                  </p:endCondLst>
                                  <p:childTnLst>
                                    <p:set>
                                      <p:cBhvr>
                                        <p:cTn id="31" dur="1" fill="hold">
                                          <p:stCondLst>
                                            <p:cond delay="0"/>
                                          </p:stCondLst>
                                        </p:cTn>
                                        <p:tgtEl>
                                          <p:spTgt spid="33807"/>
                                        </p:tgtEl>
                                        <p:attrNameLst>
                                          <p:attrName>style.visibility</p:attrName>
                                        </p:attrNameLst>
                                      </p:cBhvr>
                                      <p:to>
                                        <p:strVal val="visible"/>
                                      </p:to>
                                    </p:set>
                                    <p:animEffect transition="in" filter="blinds(horizontal)">
                                      <p:cBhvr>
                                        <p:cTn id="32" dur="500"/>
                                        <p:tgtEl>
                                          <p:spTgt spid="3380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3808"/>
                                        </p:tgtEl>
                                        <p:attrNameLst>
                                          <p:attrName>style.visibility</p:attrName>
                                        </p:attrNameLst>
                                      </p:cBhvr>
                                      <p:to>
                                        <p:strVal val="visible"/>
                                      </p:to>
                                    </p:set>
                                    <p:animEffect transition="in" filter="blinds(horizontal)">
                                      <p:cBhvr>
                                        <p:cTn id="37" dur="500"/>
                                        <p:tgtEl>
                                          <p:spTgt spid="3380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nodePh="1">
                                  <p:stCondLst>
                                    <p:cond delay="0"/>
                                  </p:stCondLst>
                                  <p:endCondLst>
                                    <p:cond evt="begin" delay="0">
                                      <p:tn val="40"/>
                                    </p:cond>
                                  </p:endCondLst>
                                  <p:childTnLst>
                                    <p:set>
                                      <p:cBhvr>
                                        <p:cTn id="41" dur="1" fill="hold">
                                          <p:stCondLst>
                                            <p:cond delay="0"/>
                                          </p:stCondLst>
                                        </p:cTn>
                                        <p:tgtEl>
                                          <p:spTgt spid="33809"/>
                                        </p:tgtEl>
                                        <p:attrNameLst>
                                          <p:attrName>style.visibility</p:attrName>
                                        </p:attrNameLst>
                                      </p:cBhvr>
                                      <p:to>
                                        <p:strVal val="visible"/>
                                      </p:to>
                                    </p:set>
                                    <p:animEffect transition="in" filter="blinds(horizontal)">
                                      <p:cBhvr>
                                        <p:cTn id="42" dur="500"/>
                                        <p:tgtEl>
                                          <p:spTgt spid="3380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3810"/>
                                        </p:tgtEl>
                                        <p:attrNameLst>
                                          <p:attrName>style.visibility</p:attrName>
                                        </p:attrNameLst>
                                      </p:cBhvr>
                                      <p:to>
                                        <p:strVal val="visible"/>
                                      </p:to>
                                    </p:set>
                                    <p:animEffect transition="in" filter="blinds(horizontal)">
                                      <p:cBhvr>
                                        <p:cTn id="47" dur="500"/>
                                        <p:tgtEl>
                                          <p:spTgt spid="3381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3811"/>
                                        </p:tgtEl>
                                        <p:attrNameLst>
                                          <p:attrName>style.visibility</p:attrName>
                                        </p:attrNameLst>
                                      </p:cBhvr>
                                      <p:to>
                                        <p:strVal val="visible"/>
                                      </p:to>
                                    </p:set>
                                    <p:animEffect transition="in" filter="blinds(horizontal)">
                                      <p:cBhvr>
                                        <p:cTn id="52" dur="500"/>
                                        <p:tgtEl>
                                          <p:spTgt spid="33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animBg="1"/>
      <p:bldP spid="33799" grpId="0" animBg="1"/>
      <p:bldP spid="33800" grpId="0"/>
      <p:bldP spid="33801" grpId="0"/>
      <p:bldP spid="33802" grpId="0"/>
      <p:bldP spid="33807" grpId="0" animBg="1"/>
      <p:bldP spid="33808" grpId="0"/>
      <p:bldP spid="33809" grpId="0" animBg="1"/>
      <p:bldP spid="33810" grpId="0"/>
      <p:bldP spid="338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
          <p:cNvGrpSpPr/>
          <p:nvPr/>
        </p:nvGrpSpPr>
        <p:grpSpPr bwMode="auto">
          <a:xfrm>
            <a:off x="1981200" y="457200"/>
            <a:ext cx="3886200" cy="914400"/>
            <a:chOff x="1584" y="432"/>
            <a:chExt cx="2448" cy="576"/>
          </a:xfrm>
        </p:grpSpPr>
        <p:pic>
          <p:nvPicPr>
            <p:cNvPr id="16387" name="Picture 3" descr="back 2"/>
            <p:cNvPicPr>
              <a:picLocks noChangeAspect="1" noChangeArrowheads="1"/>
            </p:cNvPicPr>
            <p:nvPr/>
          </p:nvPicPr>
          <p:blipFill>
            <a:blip r:embed="rId2" cstate="email"/>
            <a:srcRect/>
            <a:stretch>
              <a:fillRect/>
            </a:stretch>
          </p:blipFill>
          <p:spPr bwMode="auto">
            <a:xfrm>
              <a:off x="1584" y="432"/>
              <a:ext cx="2448" cy="576"/>
            </a:xfrm>
            <a:prstGeom prst="rect">
              <a:avLst/>
            </a:prstGeom>
            <a:noFill/>
            <a:extLst>
              <a:ext uri="{909E8E84-426E-40DD-AFC4-6F175D3DCCD1}">
                <a14:hiddenFill xmlns:a14="http://schemas.microsoft.com/office/drawing/2010/main">
                  <a:solidFill>
                    <a:srgbClr val="FFFFFF"/>
                  </a:solidFill>
                </a14:hiddenFill>
              </a:ext>
            </a:extLst>
          </p:spPr>
        </p:pic>
        <p:sp>
          <p:nvSpPr>
            <p:cNvPr id="16388" name="Text Box 4"/>
            <p:cNvSpPr txBox="1">
              <a:spLocks noChangeArrowheads="1"/>
            </p:cNvSpPr>
            <p:nvPr/>
          </p:nvSpPr>
          <p:spPr bwMode="auto">
            <a:xfrm>
              <a:off x="1908" y="508"/>
              <a:ext cx="183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008000"/>
                  </a:solidFill>
                  <a:latin typeface="Times New Roman" panose="02020603050405020304" pitchFamily="18" charset="0"/>
                </a:rPr>
                <a:t>Words review</a:t>
              </a:r>
            </a:p>
          </p:txBody>
        </p:sp>
      </p:grpSp>
      <p:sp>
        <p:nvSpPr>
          <p:cNvPr id="16389" name="Text Box 5"/>
          <p:cNvSpPr txBox="1">
            <a:spLocks noChangeArrowheads="1"/>
          </p:cNvSpPr>
          <p:nvPr/>
        </p:nvSpPr>
        <p:spPr bwMode="auto">
          <a:xfrm>
            <a:off x="381000" y="1600200"/>
            <a:ext cx="3124200"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zh-CN" sz="3600" b="1" dirty="0">
                <a:latin typeface="Times New Roman" panose="02020603050405020304" pitchFamily="18" charset="0"/>
              </a:rPr>
              <a:t>somewhere</a:t>
            </a:r>
          </a:p>
          <a:p>
            <a:pPr algn="r"/>
            <a:r>
              <a:rPr lang="en-US" altLang="zh-CN" sz="3600" b="1" dirty="0">
                <a:latin typeface="Times New Roman" panose="02020603050405020304" pitchFamily="18" charset="0"/>
              </a:rPr>
              <a:t>wound</a:t>
            </a:r>
          </a:p>
          <a:p>
            <a:pPr algn="r"/>
            <a:r>
              <a:rPr lang="en-US" altLang="zh-CN" sz="3600" b="1" dirty="0">
                <a:latin typeface="Times New Roman" panose="02020603050405020304" pitchFamily="18" charset="0"/>
              </a:rPr>
              <a:t>enemy</a:t>
            </a:r>
          </a:p>
          <a:p>
            <a:pPr algn="r"/>
            <a:r>
              <a:rPr lang="en-US" altLang="zh-CN" sz="3600" b="1" dirty="0">
                <a:latin typeface="Times New Roman" panose="02020603050405020304" pitchFamily="18" charset="0"/>
              </a:rPr>
              <a:t>single</a:t>
            </a:r>
          </a:p>
          <a:p>
            <a:pPr algn="r"/>
            <a:r>
              <a:rPr lang="en-US" altLang="zh-CN" sz="3600" b="1" dirty="0">
                <a:latin typeface="Times New Roman" panose="02020603050405020304" pitchFamily="18" charset="0"/>
              </a:rPr>
              <a:t>suppose</a:t>
            </a:r>
          </a:p>
          <a:p>
            <a:pPr algn="r"/>
            <a:r>
              <a:rPr lang="en-US" altLang="zh-CN" sz="3600" b="1" dirty="0">
                <a:latin typeface="Times New Roman" panose="02020603050405020304" pitchFamily="18" charset="0"/>
              </a:rPr>
              <a:t>only</a:t>
            </a:r>
          </a:p>
          <a:p>
            <a:pPr algn="r"/>
            <a:r>
              <a:rPr lang="en-US" altLang="zh-CN" sz="3600" b="1" dirty="0">
                <a:latin typeface="Times New Roman" panose="02020603050405020304" pitchFamily="18" charset="0"/>
              </a:rPr>
              <a:t>report</a:t>
            </a:r>
          </a:p>
          <a:p>
            <a:pPr algn="r"/>
            <a:r>
              <a:rPr lang="en-US" altLang="zh-CN" sz="3600" b="1" dirty="0">
                <a:latin typeface="Times New Roman" panose="02020603050405020304" pitchFamily="18" charset="0"/>
              </a:rPr>
              <a:t>heavily</a:t>
            </a:r>
          </a:p>
          <a:p>
            <a:pPr algn="r"/>
            <a:r>
              <a:rPr lang="en-US" altLang="zh-CN" sz="3600" b="1" dirty="0">
                <a:latin typeface="Times New Roman" panose="02020603050405020304" pitchFamily="18" charset="0"/>
              </a:rPr>
              <a:t>break into</a:t>
            </a:r>
          </a:p>
        </p:txBody>
      </p:sp>
      <p:sp>
        <p:nvSpPr>
          <p:cNvPr id="16390" name="Text Box 6"/>
          <p:cNvSpPr txBox="1">
            <a:spLocks noChangeArrowheads="1"/>
          </p:cNvSpPr>
          <p:nvPr/>
        </p:nvSpPr>
        <p:spPr bwMode="auto">
          <a:xfrm>
            <a:off x="4038600" y="1600200"/>
            <a:ext cx="5105400"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dirty="0">
                <a:solidFill>
                  <a:srgbClr val="3333FF"/>
                </a:solidFill>
                <a:latin typeface="Times New Roman" panose="02020603050405020304" pitchFamily="18" charset="0"/>
              </a:rPr>
              <a:t>adv. </a:t>
            </a:r>
            <a:r>
              <a:rPr lang="zh-CN" altLang="en-US" sz="3600" b="1" dirty="0">
                <a:solidFill>
                  <a:srgbClr val="3333FF"/>
                </a:solidFill>
                <a:latin typeface="Times New Roman" panose="02020603050405020304" pitchFamily="18" charset="0"/>
              </a:rPr>
              <a:t>在某处</a:t>
            </a:r>
          </a:p>
          <a:p>
            <a:r>
              <a:rPr lang="en-US" altLang="zh-CN" sz="3600" b="1" dirty="0" err="1">
                <a:solidFill>
                  <a:srgbClr val="3333FF"/>
                </a:solidFill>
                <a:latin typeface="Times New Roman" panose="02020603050405020304" pitchFamily="18" charset="0"/>
              </a:rPr>
              <a:t>vt.</a:t>
            </a:r>
            <a:r>
              <a:rPr lang="en-US" altLang="zh-CN" sz="3600" b="1" dirty="0">
                <a:solidFill>
                  <a:srgbClr val="3333FF"/>
                </a:solidFill>
                <a:latin typeface="Times New Roman" panose="02020603050405020304" pitchFamily="18" charset="0"/>
              </a:rPr>
              <a:t> </a:t>
            </a:r>
            <a:r>
              <a:rPr lang="zh-CN" altLang="en-US" sz="3600" b="1" dirty="0">
                <a:solidFill>
                  <a:srgbClr val="3333FF"/>
                </a:solidFill>
                <a:latin typeface="Times New Roman" panose="02020603050405020304" pitchFamily="18" charset="0"/>
              </a:rPr>
              <a:t>使</a:t>
            </a:r>
            <a:r>
              <a:rPr lang="en-US" altLang="zh-CN" sz="3600" b="1" dirty="0">
                <a:solidFill>
                  <a:srgbClr val="3333FF"/>
                </a:solidFill>
                <a:latin typeface="Times New Roman" panose="02020603050405020304" pitchFamily="18" charset="0"/>
              </a:rPr>
              <a:t>……</a:t>
            </a:r>
            <a:r>
              <a:rPr lang="zh-CN" altLang="en-US" sz="3600" b="1" dirty="0">
                <a:solidFill>
                  <a:srgbClr val="3333FF"/>
                </a:solidFill>
                <a:latin typeface="Times New Roman" panose="02020603050405020304" pitchFamily="18" charset="0"/>
              </a:rPr>
              <a:t>受伤</a:t>
            </a:r>
          </a:p>
          <a:p>
            <a:r>
              <a:rPr lang="en-US" altLang="zh-CN" sz="3600" b="1" dirty="0">
                <a:solidFill>
                  <a:srgbClr val="3333FF"/>
                </a:solidFill>
                <a:latin typeface="Times New Roman" panose="02020603050405020304" pitchFamily="18" charset="0"/>
              </a:rPr>
              <a:t>n. </a:t>
            </a:r>
            <a:r>
              <a:rPr lang="zh-CN" altLang="en-US" sz="3600" b="1" dirty="0">
                <a:solidFill>
                  <a:srgbClr val="3333FF"/>
                </a:solidFill>
                <a:latin typeface="Times New Roman" panose="02020603050405020304" pitchFamily="18" charset="0"/>
              </a:rPr>
              <a:t>仇人，敌人，反对者</a:t>
            </a:r>
          </a:p>
          <a:p>
            <a:r>
              <a:rPr lang="en-US" altLang="zh-CN" sz="3600" b="1" dirty="0">
                <a:solidFill>
                  <a:srgbClr val="3333FF"/>
                </a:solidFill>
                <a:latin typeface="Times New Roman" panose="02020603050405020304" pitchFamily="18" charset="0"/>
              </a:rPr>
              <a:t>adj. </a:t>
            </a:r>
            <a:r>
              <a:rPr lang="zh-CN" altLang="en-US" sz="3600" b="1" dirty="0">
                <a:solidFill>
                  <a:srgbClr val="3333FF"/>
                </a:solidFill>
                <a:latin typeface="Times New Roman" panose="02020603050405020304" pitchFamily="18" charset="0"/>
              </a:rPr>
              <a:t>单身的，单个的</a:t>
            </a:r>
          </a:p>
          <a:p>
            <a:r>
              <a:rPr lang="en-US" altLang="zh-CN" sz="3600" b="1" dirty="0" err="1">
                <a:solidFill>
                  <a:srgbClr val="3333FF"/>
                </a:solidFill>
                <a:latin typeface="Times New Roman" panose="02020603050405020304" pitchFamily="18" charset="0"/>
              </a:rPr>
              <a:t>vt.</a:t>
            </a:r>
            <a:r>
              <a:rPr lang="en-US" altLang="zh-CN" sz="3600" b="1" dirty="0">
                <a:solidFill>
                  <a:srgbClr val="3333FF"/>
                </a:solidFill>
                <a:latin typeface="Times New Roman" panose="02020603050405020304" pitchFamily="18" charset="0"/>
              </a:rPr>
              <a:t> </a:t>
            </a:r>
            <a:r>
              <a:rPr lang="zh-CN" altLang="en-US" sz="3600" b="1" dirty="0">
                <a:solidFill>
                  <a:srgbClr val="3333FF"/>
                </a:solidFill>
                <a:latin typeface="Times New Roman" panose="02020603050405020304" pitchFamily="18" charset="0"/>
              </a:rPr>
              <a:t>猜想，假定，料想</a:t>
            </a:r>
          </a:p>
          <a:p>
            <a:r>
              <a:rPr lang="en-US" altLang="zh-CN" sz="3600" b="1" dirty="0">
                <a:solidFill>
                  <a:srgbClr val="3333FF"/>
                </a:solidFill>
                <a:latin typeface="Times New Roman" panose="02020603050405020304" pitchFamily="18" charset="0"/>
              </a:rPr>
              <a:t>adj. </a:t>
            </a:r>
            <a:r>
              <a:rPr lang="zh-CN" altLang="en-US" sz="3600" b="1" dirty="0">
                <a:solidFill>
                  <a:srgbClr val="3333FF"/>
                </a:solidFill>
                <a:latin typeface="Times New Roman" panose="02020603050405020304" pitchFamily="18" charset="0"/>
              </a:rPr>
              <a:t>仅有的，唯一的</a:t>
            </a:r>
          </a:p>
          <a:p>
            <a:r>
              <a:rPr lang="en-US" altLang="zh-CN" sz="3600" b="1" dirty="0" err="1">
                <a:solidFill>
                  <a:srgbClr val="3333FF"/>
                </a:solidFill>
                <a:latin typeface="Times New Roman" panose="02020603050405020304" pitchFamily="18" charset="0"/>
              </a:rPr>
              <a:t>vt.</a:t>
            </a:r>
            <a:r>
              <a:rPr lang="en-US" altLang="zh-CN" sz="3600" b="1" dirty="0">
                <a:solidFill>
                  <a:srgbClr val="3333FF"/>
                </a:solidFill>
                <a:latin typeface="Times New Roman" panose="02020603050405020304" pitchFamily="18" charset="0"/>
              </a:rPr>
              <a:t> </a:t>
            </a:r>
            <a:r>
              <a:rPr lang="zh-CN" altLang="en-US" sz="3600" b="1" dirty="0">
                <a:solidFill>
                  <a:srgbClr val="3333FF"/>
                </a:solidFill>
                <a:latin typeface="Times New Roman" panose="02020603050405020304" pitchFamily="18" charset="0"/>
              </a:rPr>
              <a:t>举报，报告</a:t>
            </a:r>
          </a:p>
          <a:p>
            <a:r>
              <a:rPr lang="en-US" altLang="zh-CN" sz="3600" b="1" dirty="0">
                <a:solidFill>
                  <a:srgbClr val="3333FF"/>
                </a:solidFill>
                <a:latin typeface="Times New Roman" panose="02020603050405020304" pitchFamily="18" charset="0"/>
              </a:rPr>
              <a:t>adv. </a:t>
            </a:r>
            <a:r>
              <a:rPr lang="zh-CN" altLang="en-US" sz="3600" b="1" dirty="0">
                <a:solidFill>
                  <a:srgbClr val="3333FF"/>
                </a:solidFill>
                <a:latin typeface="Times New Roman" panose="02020603050405020304" pitchFamily="18" charset="0"/>
              </a:rPr>
              <a:t>沉重地，猛烈地</a:t>
            </a:r>
          </a:p>
          <a:p>
            <a:r>
              <a:rPr lang="zh-CN" altLang="en-US" sz="3600" b="1" dirty="0">
                <a:solidFill>
                  <a:srgbClr val="3333FF"/>
                </a:solidFill>
                <a:latin typeface="Times New Roman" panose="02020603050405020304" pitchFamily="18" charset="0"/>
              </a:rPr>
              <a:t>强行闯入</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checkerboard(across)">
                                      <p:cBhvr>
                                        <p:cTn id="7" dur="500"/>
                                        <p:tgtEl>
                                          <p:spTgt spid="1638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6390">
                                            <p:txEl>
                                              <p:pRg st="0" end="0"/>
                                            </p:txEl>
                                          </p:spTgt>
                                        </p:tgtEl>
                                        <p:attrNameLst>
                                          <p:attrName>style.visibility</p:attrName>
                                        </p:attrNameLst>
                                      </p:cBhvr>
                                      <p:to>
                                        <p:strVal val="visible"/>
                                      </p:to>
                                    </p:set>
                                    <p:animEffect transition="in" filter="checkerboard(across)">
                                      <p:cBhvr>
                                        <p:cTn id="12" dur="500"/>
                                        <p:tgtEl>
                                          <p:spTgt spid="1639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6390">
                                            <p:txEl>
                                              <p:pRg st="1" end="1"/>
                                            </p:txEl>
                                          </p:spTgt>
                                        </p:tgtEl>
                                        <p:attrNameLst>
                                          <p:attrName>style.visibility</p:attrName>
                                        </p:attrNameLst>
                                      </p:cBhvr>
                                      <p:to>
                                        <p:strVal val="visible"/>
                                      </p:to>
                                    </p:set>
                                    <p:animEffect transition="in" filter="checkerboard(across)">
                                      <p:cBhvr>
                                        <p:cTn id="17" dur="500"/>
                                        <p:tgtEl>
                                          <p:spTgt spid="1639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6390">
                                            <p:txEl>
                                              <p:pRg st="2" end="2"/>
                                            </p:txEl>
                                          </p:spTgt>
                                        </p:tgtEl>
                                        <p:attrNameLst>
                                          <p:attrName>style.visibility</p:attrName>
                                        </p:attrNameLst>
                                      </p:cBhvr>
                                      <p:to>
                                        <p:strVal val="visible"/>
                                      </p:to>
                                    </p:set>
                                    <p:animEffect transition="in" filter="checkerboard(across)">
                                      <p:cBhvr>
                                        <p:cTn id="22" dur="500"/>
                                        <p:tgtEl>
                                          <p:spTgt spid="1639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6390">
                                            <p:txEl>
                                              <p:pRg st="3" end="3"/>
                                            </p:txEl>
                                          </p:spTgt>
                                        </p:tgtEl>
                                        <p:attrNameLst>
                                          <p:attrName>style.visibility</p:attrName>
                                        </p:attrNameLst>
                                      </p:cBhvr>
                                      <p:to>
                                        <p:strVal val="visible"/>
                                      </p:to>
                                    </p:set>
                                    <p:animEffect transition="in" filter="checkerboard(across)">
                                      <p:cBhvr>
                                        <p:cTn id="27" dur="500"/>
                                        <p:tgtEl>
                                          <p:spTgt spid="1639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6390">
                                            <p:txEl>
                                              <p:pRg st="4" end="4"/>
                                            </p:txEl>
                                          </p:spTgt>
                                        </p:tgtEl>
                                        <p:attrNameLst>
                                          <p:attrName>style.visibility</p:attrName>
                                        </p:attrNameLst>
                                      </p:cBhvr>
                                      <p:to>
                                        <p:strVal val="visible"/>
                                      </p:to>
                                    </p:set>
                                    <p:animEffect transition="in" filter="checkerboard(across)">
                                      <p:cBhvr>
                                        <p:cTn id="32" dur="500"/>
                                        <p:tgtEl>
                                          <p:spTgt spid="1639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16390">
                                            <p:txEl>
                                              <p:pRg st="5" end="5"/>
                                            </p:txEl>
                                          </p:spTgt>
                                        </p:tgtEl>
                                        <p:attrNameLst>
                                          <p:attrName>style.visibility</p:attrName>
                                        </p:attrNameLst>
                                      </p:cBhvr>
                                      <p:to>
                                        <p:strVal val="visible"/>
                                      </p:to>
                                    </p:set>
                                    <p:animEffect transition="in" filter="checkerboard(across)">
                                      <p:cBhvr>
                                        <p:cTn id="37" dur="500"/>
                                        <p:tgtEl>
                                          <p:spTgt spid="1639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16390">
                                            <p:txEl>
                                              <p:pRg st="6" end="6"/>
                                            </p:txEl>
                                          </p:spTgt>
                                        </p:tgtEl>
                                        <p:attrNameLst>
                                          <p:attrName>style.visibility</p:attrName>
                                        </p:attrNameLst>
                                      </p:cBhvr>
                                      <p:to>
                                        <p:strVal val="visible"/>
                                      </p:to>
                                    </p:set>
                                    <p:animEffect transition="in" filter="checkerboard(across)">
                                      <p:cBhvr>
                                        <p:cTn id="42" dur="500"/>
                                        <p:tgtEl>
                                          <p:spTgt spid="16390">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16390">
                                            <p:txEl>
                                              <p:pRg st="7" end="7"/>
                                            </p:txEl>
                                          </p:spTgt>
                                        </p:tgtEl>
                                        <p:attrNameLst>
                                          <p:attrName>style.visibility</p:attrName>
                                        </p:attrNameLst>
                                      </p:cBhvr>
                                      <p:to>
                                        <p:strVal val="visible"/>
                                      </p:to>
                                    </p:set>
                                    <p:animEffect transition="in" filter="checkerboard(across)">
                                      <p:cBhvr>
                                        <p:cTn id="47" dur="500"/>
                                        <p:tgtEl>
                                          <p:spTgt spid="16390">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16390">
                                            <p:txEl>
                                              <p:pRg st="8" end="8"/>
                                            </p:txEl>
                                          </p:spTgt>
                                        </p:tgtEl>
                                        <p:attrNameLst>
                                          <p:attrName>style.visibility</p:attrName>
                                        </p:attrNameLst>
                                      </p:cBhvr>
                                      <p:to>
                                        <p:strVal val="visible"/>
                                      </p:to>
                                    </p:set>
                                    <p:animEffect transition="in" filter="checkerboard(across)">
                                      <p:cBhvr>
                                        <p:cTn id="52" dur="500"/>
                                        <p:tgtEl>
                                          <p:spTgt spid="1639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152400" y="266700"/>
            <a:ext cx="89154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Arial" panose="020B0604020202020204" pitchFamily="34" charset="0"/>
              <a:buNone/>
            </a:pPr>
            <a:r>
              <a:rPr lang="en-US" altLang="zh-CN" sz="3600" b="1" dirty="0">
                <a:latin typeface="Times New Roman" panose="02020603050405020304" pitchFamily="18" charset="0"/>
              </a:rPr>
              <a:t>3.</a:t>
            </a:r>
            <a:r>
              <a:rPr lang="en-US" altLang="zh-CN" sz="3600" b="1" dirty="0">
                <a:solidFill>
                  <a:srgbClr val="006600"/>
                </a:solidFill>
                <a:latin typeface="Times New Roman" panose="02020603050405020304" pitchFamily="18" charset="0"/>
              </a:rPr>
              <a:t> He said he </a:t>
            </a:r>
            <a:r>
              <a:rPr lang="en-US" altLang="zh-CN" sz="3600" b="1" dirty="0">
                <a:solidFill>
                  <a:srgbClr val="FF3300"/>
                </a:solidFill>
                <a:latin typeface="Times New Roman" panose="02020603050405020304" pitchFamily="18" charset="0"/>
              </a:rPr>
              <a:t>was going to</a:t>
            </a:r>
            <a:r>
              <a:rPr lang="en-US" altLang="zh-CN" sz="3600" b="1" dirty="0">
                <a:solidFill>
                  <a:srgbClr val="006600"/>
                </a:solidFill>
                <a:latin typeface="Times New Roman" panose="02020603050405020304" pitchFamily="18" charset="0"/>
              </a:rPr>
              <a:t> visit his parents. </a:t>
            </a:r>
          </a:p>
          <a:p>
            <a:pPr eaLnBrk="0" hangingPunct="0">
              <a:buFont typeface="Arial" panose="020B0604020202020204" pitchFamily="34" charset="0"/>
              <a:buNone/>
            </a:pPr>
            <a:r>
              <a:rPr lang="zh-CN" altLang="en-US" sz="3600" b="1" dirty="0">
                <a:latin typeface="Times New Roman" panose="02020603050405020304" pitchFamily="18" charset="0"/>
              </a:rPr>
              <a:t>过去将来时 </a:t>
            </a:r>
            <a:r>
              <a:rPr lang="en-US" altLang="zh-CN" sz="3600" b="1" dirty="0">
                <a:latin typeface="Times New Roman" panose="02020603050405020304" pitchFamily="18" charset="0"/>
              </a:rPr>
              <a:t>were/was going to do; would do</a:t>
            </a:r>
          </a:p>
          <a:p>
            <a:pPr eaLnBrk="0" hangingPunct="0">
              <a:buFont typeface="Arial" panose="020B0604020202020204" pitchFamily="34" charset="0"/>
              <a:buNone/>
            </a:pPr>
            <a:r>
              <a:rPr lang="zh-CN" altLang="en-US" sz="3600" b="1" dirty="0">
                <a:solidFill>
                  <a:srgbClr val="3333FF"/>
                </a:solidFill>
                <a:latin typeface="Times New Roman" panose="02020603050405020304" pitchFamily="18" charset="0"/>
              </a:rPr>
              <a:t>表示从过去的某一时间看将要发生的动作或状态，常用于宾语从句或者间接引语中。</a:t>
            </a:r>
          </a:p>
          <a:p>
            <a:pPr eaLnBrk="0" hangingPunct="0">
              <a:buFont typeface="Arial" panose="020B0604020202020204" pitchFamily="34" charset="0"/>
              <a:buNone/>
            </a:pPr>
            <a:r>
              <a:rPr lang="en-US" altLang="zh-CN" sz="3600" b="1" dirty="0">
                <a:latin typeface="Times New Roman" panose="02020603050405020304" pitchFamily="18" charset="0"/>
              </a:rPr>
              <a:t>e.g. </a:t>
            </a:r>
            <a:r>
              <a:rPr lang="zh-CN" altLang="en-US" sz="3600" b="1" dirty="0">
                <a:latin typeface="Times New Roman" panose="02020603050405020304" pitchFamily="18" charset="0"/>
              </a:rPr>
              <a:t>昨天当我到家的时候，妈妈正要去超市。</a:t>
            </a:r>
          </a:p>
          <a:p>
            <a:pPr eaLnBrk="0" hangingPunct="0">
              <a:buFont typeface="Arial" panose="020B0604020202020204" pitchFamily="34" charset="0"/>
              <a:buNone/>
            </a:pPr>
            <a:r>
              <a:rPr lang="zh-CN" altLang="en-US" sz="3600" b="1" dirty="0">
                <a:solidFill>
                  <a:srgbClr val="990099"/>
                </a:solidFill>
                <a:latin typeface="Times New Roman" panose="02020603050405020304" pitchFamily="18" charset="0"/>
              </a:rPr>
              <a:t>　   </a:t>
            </a:r>
            <a:r>
              <a:rPr lang="en-US" altLang="zh-CN" sz="3600" b="1" dirty="0">
                <a:solidFill>
                  <a:srgbClr val="990099"/>
                </a:solidFill>
                <a:latin typeface="Times New Roman" panose="02020603050405020304" pitchFamily="18" charset="0"/>
              </a:rPr>
              <a:t>Mum was going to the supermarket </a:t>
            </a:r>
          </a:p>
          <a:p>
            <a:pPr eaLnBrk="0" hangingPunct="0">
              <a:buFont typeface="Arial" panose="020B0604020202020204" pitchFamily="34" charset="0"/>
              <a:buNone/>
            </a:pPr>
            <a:r>
              <a:rPr lang="en-US" altLang="zh-CN" sz="3600" b="1" dirty="0">
                <a:solidFill>
                  <a:srgbClr val="990099"/>
                </a:solidFill>
                <a:latin typeface="Times New Roman" panose="02020603050405020304" pitchFamily="18" charset="0"/>
              </a:rPr>
              <a:t>       when I got home yesterday.</a:t>
            </a:r>
            <a:r>
              <a:rPr lang="en-US" altLang="zh-CN" sz="3600" b="1" dirty="0">
                <a:latin typeface="Calibri" panose="020F0502020204030204" pitchFamily="34" charset="0"/>
              </a:rPr>
              <a:t> </a:t>
            </a:r>
          </a:p>
          <a:p>
            <a:pPr eaLnBrk="0" hangingPunct="0">
              <a:buFont typeface="Arial" panose="020B0604020202020204" pitchFamily="34" charset="0"/>
              <a:buNone/>
            </a:pPr>
            <a:r>
              <a:rPr lang="zh-CN" altLang="en-US" sz="3600" b="1" dirty="0">
                <a:solidFill>
                  <a:srgbClr val="3333FF"/>
                </a:solidFill>
                <a:latin typeface="Calibri" panose="020F0502020204030204" pitchFamily="34" charset="0"/>
              </a:rPr>
              <a:t>当表示过去习惯的动作时</a:t>
            </a:r>
            <a:r>
              <a:rPr lang="en-US" altLang="zh-CN" sz="3600" b="1" dirty="0">
                <a:solidFill>
                  <a:srgbClr val="3333FF"/>
                </a:solidFill>
                <a:latin typeface="Calibri" panose="020F0502020204030204" pitchFamily="34" charset="0"/>
              </a:rPr>
              <a:t>, </a:t>
            </a:r>
            <a:r>
              <a:rPr lang="zh-CN" altLang="en-US" sz="3600" b="1" dirty="0">
                <a:solidFill>
                  <a:srgbClr val="3333FF"/>
                </a:solidFill>
                <a:latin typeface="Calibri" panose="020F0502020204030204" pitchFamily="34" charset="0"/>
              </a:rPr>
              <a:t>一般用</a:t>
            </a:r>
            <a:r>
              <a:rPr lang="en-US" altLang="zh-CN" sz="3600" b="1" dirty="0">
                <a:solidFill>
                  <a:srgbClr val="3333FF"/>
                </a:solidFill>
                <a:latin typeface="Times New Roman" panose="02020603050405020304" pitchFamily="18" charset="0"/>
              </a:rPr>
              <a:t>would do</a:t>
            </a:r>
          </a:p>
          <a:p>
            <a:pPr eaLnBrk="0" hangingPunct="0">
              <a:buFont typeface="Arial" panose="020B0604020202020204" pitchFamily="34" charset="0"/>
              <a:buNone/>
            </a:pPr>
            <a:r>
              <a:rPr lang="en-US" altLang="zh-CN" sz="3600" b="1" dirty="0">
                <a:latin typeface="Times New Roman" panose="02020603050405020304" pitchFamily="18" charset="0"/>
              </a:rPr>
              <a:t> e.g. When I was a child, I would play with </a:t>
            </a:r>
          </a:p>
          <a:p>
            <a:pPr eaLnBrk="0" hangingPunct="0">
              <a:buFont typeface="Arial" panose="020B0604020202020204" pitchFamily="34" charset="0"/>
              <a:buNone/>
            </a:pPr>
            <a:r>
              <a:rPr lang="en-US" altLang="zh-CN" sz="3600" b="1" dirty="0">
                <a:latin typeface="Times New Roman" panose="02020603050405020304" pitchFamily="18" charset="0"/>
              </a:rPr>
              <a:t>         him.</a:t>
            </a:r>
            <a:endParaRPr lang="en-US" altLang="zh-CN" sz="3600" b="1" dirty="0">
              <a:latin typeface="Calibri" panose="020F0502020204030204" pitchFamily="34"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18">
                                            <p:txEl>
                                              <p:pRg st="1" end="1"/>
                                            </p:txEl>
                                          </p:spTgt>
                                        </p:tgtEl>
                                        <p:attrNameLst>
                                          <p:attrName>style.visibility</p:attrName>
                                        </p:attrNameLst>
                                      </p:cBhvr>
                                      <p:to>
                                        <p:strVal val="visible"/>
                                      </p:to>
                                    </p:set>
                                    <p:animEffect transition="in" filter="blinds(horizontal)">
                                      <p:cBhvr>
                                        <p:cTn id="7" dur="500"/>
                                        <p:tgtEl>
                                          <p:spTgt spid="3481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18">
                                            <p:txEl>
                                              <p:pRg st="2" end="2"/>
                                            </p:txEl>
                                          </p:spTgt>
                                        </p:tgtEl>
                                        <p:attrNameLst>
                                          <p:attrName>style.visibility</p:attrName>
                                        </p:attrNameLst>
                                      </p:cBhvr>
                                      <p:to>
                                        <p:strVal val="visible"/>
                                      </p:to>
                                    </p:set>
                                    <p:animEffect transition="in" filter="blinds(horizontal)">
                                      <p:cBhvr>
                                        <p:cTn id="12" dur="500"/>
                                        <p:tgtEl>
                                          <p:spTgt spid="3481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4818">
                                            <p:txEl>
                                              <p:pRg st="3" end="3"/>
                                            </p:txEl>
                                          </p:spTgt>
                                        </p:tgtEl>
                                        <p:attrNameLst>
                                          <p:attrName>style.visibility</p:attrName>
                                        </p:attrNameLst>
                                      </p:cBhvr>
                                      <p:to>
                                        <p:strVal val="visible"/>
                                      </p:to>
                                    </p:set>
                                    <p:animEffect transition="in" filter="blinds(horizontal)">
                                      <p:cBhvr>
                                        <p:cTn id="17" dur="500"/>
                                        <p:tgtEl>
                                          <p:spTgt spid="3481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4818">
                                            <p:txEl>
                                              <p:pRg st="4" end="4"/>
                                            </p:txEl>
                                          </p:spTgt>
                                        </p:tgtEl>
                                        <p:attrNameLst>
                                          <p:attrName>style.visibility</p:attrName>
                                        </p:attrNameLst>
                                      </p:cBhvr>
                                      <p:to>
                                        <p:strVal val="visible"/>
                                      </p:to>
                                    </p:set>
                                    <p:animEffect transition="in" filter="blinds(horizontal)">
                                      <p:cBhvr>
                                        <p:cTn id="22" dur="500"/>
                                        <p:tgtEl>
                                          <p:spTgt spid="34818">
                                            <p:txEl>
                                              <p:pRg st="4" end="4"/>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4818">
                                            <p:txEl>
                                              <p:pRg st="5" end="5"/>
                                            </p:txEl>
                                          </p:spTgt>
                                        </p:tgtEl>
                                        <p:attrNameLst>
                                          <p:attrName>style.visibility</p:attrName>
                                        </p:attrNameLst>
                                      </p:cBhvr>
                                      <p:to>
                                        <p:strVal val="visible"/>
                                      </p:to>
                                    </p:set>
                                    <p:animEffect transition="in" filter="blinds(horizontal)">
                                      <p:cBhvr>
                                        <p:cTn id="25" dur="500"/>
                                        <p:tgtEl>
                                          <p:spTgt spid="34818">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4818">
                                            <p:txEl>
                                              <p:pRg st="6" end="6"/>
                                            </p:txEl>
                                          </p:spTgt>
                                        </p:tgtEl>
                                        <p:attrNameLst>
                                          <p:attrName>style.visibility</p:attrName>
                                        </p:attrNameLst>
                                      </p:cBhvr>
                                      <p:to>
                                        <p:strVal val="visible"/>
                                      </p:to>
                                    </p:set>
                                    <p:animEffect transition="in" filter="blinds(horizontal)">
                                      <p:cBhvr>
                                        <p:cTn id="30" dur="500"/>
                                        <p:tgtEl>
                                          <p:spTgt spid="34818">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4818">
                                            <p:txEl>
                                              <p:pRg st="7" end="7"/>
                                            </p:txEl>
                                          </p:spTgt>
                                        </p:tgtEl>
                                        <p:attrNameLst>
                                          <p:attrName>style.visibility</p:attrName>
                                        </p:attrNameLst>
                                      </p:cBhvr>
                                      <p:to>
                                        <p:strVal val="visible"/>
                                      </p:to>
                                    </p:set>
                                    <p:animEffect transition="in" filter="blinds(horizontal)">
                                      <p:cBhvr>
                                        <p:cTn id="35" dur="500"/>
                                        <p:tgtEl>
                                          <p:spTgt spid="34818">
                                            <p:txEl>
                                              <p:pRg st="7" end="7"/>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4818">
                                            <p:txEl>
                                              <p:pRg st="8" end="8"/>
                                            </p:txEl>
                                          </p:spTgt>
                                        </p:tgtEl>
                                        <p:attrNameLst>
                                          <p:attrName>style.visibility</p:attrName>
                                        </p:attrNameLst>
                                      </p:cBhvr>
                                      <p:to>
                                        <p:strVal val="visible"/>
                                      </p:to>
                                    </p:set>
                                    <p:animEffect transition="in" filter="blinds(horizontal)">
                                      <p:cBhvr>
                                        <p:cTn id="38" dur="500"/>
                                        <p:tgtEl>
                                          <p:spTgt spid="3481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381000" y="638175"/>
            <a:ext cx="8610600" cy="547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buFont typeface="Arial" panose="020B0604020202020204" pitchFamily="34" charset="0"/>
              <a:buNone/>
            </a:pPr>
            <a:r>
              <a:rPr lang="en-US" altLang="zh-CN" sz="3600" b="1">
                <a:latin typeface="Times New Roman" panose="02020603050405020304" pitchFamily="18" charset="0"/>
              </a:rPr>
              <a:t>4.</a:t>
            </a:r>
            <a:r>
              <a:rPr lang="en-US" altLang="zh-CN" sz="3600" b="1">
                <a:solidFill>
                  <a:srgbClr val="006600"/>
                </a:solidFill>
                <a:latin typeface="Times New Roman" panose="02020603050405020304" pitchFamily="18" charset="0"/>
              </a:rPr>
              <a:t> … </a:t>
            </a:r>
            <a:r>
              <a:rPr lang="en-US" altLang="zh-CN" sz="3600" b="1">
                <a:solidFill>
                  <a:srgbClr val="FF3300"/>
                </a:solidFill>
                <a:latin typeface="Times New Roman" panose="02020603050405020304" pitchFamily="18" charset="0"/>
              </a:rPr>
              <a:t>whether</a:t>
            </a:r>
            <a:r>
              <a:rPr lang="en-US" altLang="zh-CN" sz="3600" b="1">
                <a:solidFill>
                  <a:srgbClr val="006600"/>
                </a:solidFill>
                <a:latin typeface="Times New Roman" panose="02020603050405020304" pitchFamily="18" charset="0"/>
              </a:rPr>
              <a:t> the victim was killed somewhere else and then brought to Valley Town, </a:t>
            </a:r>
            <a:r>
              <a:rPr lang="en-US" altLang="zh-CN" sz="3600" b="1">
                <a:solidFill>
                  <a:srgbClr val="FF3300"/>
                </a:solidFill>
                <a:latin typeface="Times New Roman" panose="02020603050405020304" pitchFamily="18" charset="0"/>
              </a:rPr>
              <a:t>or </a:t>
            </a:r>
            <a:r>
              <a:rPr lang="en-US" altLang="zh-CN" sz="3600" b="1">
                <a:solidFill>
                  <a:srgbClr val="006600"/>
                </a:solidFill>
                <a:latin typeface="Times New Roman" panose="02020603050405020304" pitchFamily="18" charset="0"/>
              </a:rPr>
              <a:t>killed at the place where he was found. (Para. 2)</a:t>
            </a:r>
          </a:p>
          <a:p>
            <a:pPr eaLnBrk="0" hangingPunct="0">
              <a:spcBef>
                <a:spcPct val="20000"/>
              </a:spcBef>
              <a:buFont typeface="Arial" panose="020B0604020202020204" pitchFamily="34" charset="0"/>
              <a:buNone/>
            </a:pPr>
            <a:r>
              <a:rPr lang="en-US" altLang="zh-CN" sz="3600" b="1">
                <a:solidFill>
                  <a:srgbClr val="FF3300"/>
                </a:solidFill>
                <a:latin typeface="Times New Roman" panose="02020603050405020304" pitchFamily="18" charset="0"/>
              </a:rPr>
              <a:t>whether … or …</a:t>
            </a:r>
            <a:r>
              <a:rPr lang="zh-CN" altLang="en-US" sz="3600" b="1">
                <a:latin typeface="Times New Roman" panose="02020603050405020304" pitchFamily="18" charset="0"/>
              </a:rPr>
              <a:t>是</a:t>
            </a:r>
            <a:r>
              <a:rPr lang="en-US" altLang="zh-CN" sz="3600" b="1">
                <a:latin typeface="Times New Roman" panose="02020603050405020304" pitchFamily="18" charset="0"/>
              </a:rPr>
              <a:t>……</a:t>
            </a:r>
            <a:r>
              <a:rPr lang="zh-CN" altLang="en-US" sz="3600" b="1">
                <a:latin typeface="Times New Roman" panose="02020603050405020304" pitchFamily="18" charset="0"/>
              </a:rPr>
              <a:t>还是</a:t>
            </a:r>
            <a:r>
              <a:rPr lang="en-US" altLang="zh-CN" sz="3600" b="1">
                <a:latin typeface="Times New Roman" panose="02020603050405020304" pitchFamily="18" charset="0"/>
              </a:rPr>
              <a:t>……</a:t>
            </a:r>
            <a:r>
              <a:rPr lang="zh-CN" altLang="en-US" sz="3600" b="1">
                <a:latin typeface="Times New Roman" panose="02020603050405020304" pitchFamily="18" charset="0"/>
              </a:rPr>
              <a:t>（用于表示两者可能性中的选择）</a:t>
            </a:r>
          </a:p>
          <a:p>
            <a:pPr eaLnBrk="0" hangingPunct="0">
              <a:spcBef>
                <a:spcPct val="20000"/>
              </a:spcBef>
              <a:buFont typeface="Arial" panose="020B0604020202020204" pitchFamily="34" charset="0"/>
              <a:buNone/>
            </a:pPr>
            <a:r>
              <a:rPr lang="en-US" altLang="zh-CN" sz="3600" b="1">
                <a:solidFill>
                  <a:srgbClr val="990099"/>
                </a:solidFill>
                <a:latin typeface="Times New Roman" panose="02020603050405020304" pitchFamily="18" charset="0"/>
              </a:rPr>
              <a:t>e.g. Little does he care </a:t>
            </a:r>
            <a:r>
              <a:rPr lang="en-US" altLang="zh-CN" sz="3600" b="1">
                <a:solidFill>
                  <a:srgbClr val="FF0000"/>
                </a:solidFill>
                <a:latin typeface="Times New Roman" panose="02020603050405020304" pitchFamily="18" charset="0"/>
              </a:rPr>
              <a:t>whether</a:t>
            </a:r>
            <a:r>
              <a:rPr lang="en-US" altLang="zh-CN" sz="3600" b="1">
                <a:solidFill>
                  <a:srgbClr val="990099"/>
                </a:solidFill>
                <a:latin typeface="Times New Roman" panose="02020603050405020304" pitchFamily="18" charset="0"/>
              </a:rPr>
              <a:t> we live </a:t>
            </a:r>
            <a:r>
              <a:rPr lang="en-US" altLang="zh-CN" sz="3600" b="1">
                <a:solidFill>
                  <a:srgbClr val="FF0000"/>
                </a:solidFill>
                <a:latin typeface="Times New Roman" panose="02020603050405020304" pitchFamily="18" charset="0"/>
              </a:rPr>
              <a:t>or </a:t>
            </a:r>
          </a:p>
          <a:p>
            <a:pPr eaLnBrk="0" hangingPunct="0">
              <a:spcBef>
                <a:spcPct val="20000"/>
              </a:spcBef>
              <a:buFont typeface="Arial" panose="020B0604020202020204" pitchFamily="34" charset="0"/>
              <a:buNone/>
            </a:pPr>
            <a:r>
              <a:rPr lang="en-US" altLang="zh-CN" sz="3600" b="1">
                <a:solidFill>
                  <a:srgbClr val="990099"/>
                </a:solidFill>
                <a:latin typeface="Times New Roman" panose="02020603050405020304" pitchFamily="18" charset="0"/>
              </a:rPr>
              <a:t>       die. </a:t>
            </a:r>
          </a:p>
          <a:p>
            <a:pPr eaLnBrk="0" hangingPunct="0">
              <a:spcBef>
                <a:spcPct val="20000"/>
              </a:spcBef>
              <a:buFont typeface="Arial" panose="020B0604020202020204" pitchFamily="34" charset="0"/>
              <a:buNone/>
            </a:pPr>
            <a:r>
              <a:rPr lang="en-US" altLang="zh-CN" sz="3600" b="1">
                <a:solidFill>
                  <a:srgbClr val="006600"/>
                </a:solidFill>
                <a:latin typeface="Times New Roman" panose="02020603050405020304" pitchFamily="18" charset="0"/>
              </a:rPr>
              <a:t>      </a:t>
            </a:r>
            <a:r>
              <a:rPr lang="zh-CN" altLang="en-US" sz="3600" b="1">
                <a:solidFill>
                  <a:srgbClr val="006600"/>
                </a:solidFill>
                <a:latin typeface="Times New Roman" panose="02020603050405020304" pitchFamily="18" charset="0"/>
              </a:rPr>
              <a:t>他一点也不管我们是死是活。</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2">
                                            <p:txEl>
                                              <p:pRg st="1" end="1"/>
                                            </p:txEl>
                                          </p:spTgt>
                                        </p:tgtEl>
                                        <p:attrNameLst>
                                          <p:attrName>style.visibility</p:attrName>
                                        </p:attrNameLst>
                                      </p:cBhvr>
                                      <p:to>
                                        <p:strVal val="visible"/>
                                      </p:to>
                                    </p:set>
                                    <p:animEffect transition="in" filter="blinds(horizontal)">
                                      <p:cBhvr>
                                        <p:cTn id="7" dur="500"/>
                                        <p:tgtEl>
                                          <p:spTgt spid="3584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842">
                                            <p:txEl>
                                              <p:pRg st="2" end="2"/>
                                            </p:txEl>
                                          </p:spTgt>
                                        </p:tgtEl>
                                        <p:attrNameLst>
                                          <p:attrName>style.visibility</p:attrName>
                                        </p:attrNameLst>
                                      </p:cBhvr>
                                      <p:to>
                                        <p:strVal val="visible"/>
                                      </p:to>
                                    </p:set>
                                    <p:animEffect transition="in" filter="blinds(horizontal)">
                                      <p:cBhvr>
                                        <p:cTn id="12" dur="500"/>
                                        <p:tgtEl>
                                          <p:spTgt spid="35842">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5842">
                                            <p:txEl>
                                              <p:pRg st="3" end="3"/>
                                            </p:txEl>
                                          </p:spTgt>
                                        </p:tgtEl>
                                        <p:attrNameLst>
                                          <p:attrName>style.visibility</p:attrName>
                                        </p:attrNameLst>
                                      </p:cBhvr>
                                      <p:to>
                                        <p:strVal val="visible"/>
                                      </p:to>
                                    </p:set>
                                    <p:animEffect transition="in" filter="blinds(horizontal)">
                                      <p:cBhvr>
                                        <p:cTn id="15" dur="500"/>
                                        <p:tgtEl>
                                          <p:spTgt spid="35842">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5842">
                                            <p:txEl>
                                              <p:pRg st="4" end="4"/>
                                            </p:txEl>
                                          </p:spTgt>
                                        </p:tgtEl>
                                        <p:attrNameLst>
                                          <p:attrName>style.visibility</p:attrName>
                                        </p:attrNameLst>
                                      </p:cBhvr>
                                      <p:to>
                                        <p:strVal val="visible"/>
                                      </p:to>
                                    </p:set>
                                    <p:animEffect transition="in" filter="blinds(horizontal)">
                                      <p:cBhvr>
                                        <p:cTn id="18" dur="500"/>
                                        <p:tgtEl>
                                          <p:spTgt spid="3584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228600" y="4235450"/>
            <a:ext cx="8001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altLang="zh-CN" sz="3600" b="1">
                <a:latin typeface="Times New Roman" panose="02020603050405020304" pitchFamily="18" charset="0"/>
              </a:rPr>
              <a:t>whether … or not … </a:t>
            </a:r>
            <a:r>
              <a:rPr lang="zh-CN" altLang="en-US" sz="3600" b="1">
                <a:latin typeface="Times New Roman" panose="02020603050405020304" pitchFamily="18" charset="0"/>
              </a:rPr>
              <a:t>是</a:t>
            </a:r>
            <a:r>
              <a:rPr lang="en-US" altLang="zh-CN" sz="3600" b="1">
                <a:latin typeface="Times New Roman" panose="02020603050405020304" pitchFamily="18" charset="0"/>
              </a:rPr>
              <a:t>……</a:t>
            </a:r>
            <a:r>
              <a:rPr lang="zh-CN" altLang="en-US" sz="3600" b="1">
                <a:latin typeface="Times New Roman" panose="02020603050405020304" pitchFamily="18" charset="0"/>
              </a:rPr>
              <a:t>还是不</a:t>
            </a:r>
            <a:r>
              <a:rPr lang="en-US" altLang="zh-CN" sz="3600" b="1">
                <a:latin typeface="Times New Roman" panose="02020603050405020304" pitchFamily="18" charset="0"/>
              </a:rPr>
              <a:t>……</a:t>
            </a:r>
          </a:p>
        </p:txBody>
      </p:sp>
      <p:sp>
        <p:nvSpPr>
          <p:cNvPr id="36867" name="Rectangle 3"/>
          <p:cNvSpPr>
            <a:spLocks noChangeArrowheads="1"/>
          </p:cNvSpPr>
          <p:nvPr/>
        </p:nvSpPr>
        <p:spPr bwMode="auto">
          <a:xfrm>
            <a:off x="76200" y="4876800"/>
            <a:ext cx="9067800" cy="173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zh-CN" altLang="en-US" sz="3600" b="1">
                <a:solidFill>
                  <a:srgbClr val="990099"/>
                </a:solidFill>
                <a:latin typeface="Times New Roman" panose="02020603050405020304" pitchFamily="18" charset="0"/>
              </a:rPr>
              <a:t>   </a:t>
            </a:r>
            <a:r>
              <a:rPr lang="en-US" altLang="zh-CN" sz="3600" b="1">
                <a:solidFill>
                  <a:srgbClr val="990099"/>
                </a:solidFill>
                <a:latin typeface="Times New Roman" panose="02020603050405020304" pitchFamily="18" charset="0"/>
              </a:rPr>
              <a:t>e.g. </a:t>
            </a:r>
            <a:r>
              <a:rPr lang="en-US" altLang="zh-CN" sz="3600" b="1">
                <a:solidFill>
                  <a:srgbClr val="FF0000"/>
                </a:solidFill>
                <a:latin typeface="Times New Roman" panose="02020603050405020304" pitchFamily="18" charset="0"/>
              </a:rPr>
              <a:t>Whether</a:t>
            </a:r>
            <a:r>
              <a:rPr lang="en-US" altLang="zh-CN" sz="3600" b="1">
                <a:solidFill>
                  <a:srgbClr val="990099"/>
                </a:solidFill>
                <a:latin typeface="Times New Roman" panose="02020603050405020304" pitchFamily="18" charset="0"/>
              </a:rPr>
              <a:t> you like it </a:t>
            </a:r>
            <a:r>
              <a:rPr lang="en-US" altLang="zh-CN" sz="3600" b="1">
                <a:solidFill>
                  <a:srgbClr val="FF0000"/>
                </a:solidFill>
                <a:latin typeface="Times New Roman" panose="02020603050405020304" pitchFamily="18" charset="0"/>
              </a:rPr>
              <a:t>or</a:t>
            </a:r>
            <a:r>
              <a:rPr lang="en-US" altLang="zh-CN" sz="3600" b="1">
                <a:solidFill>
                  <a:srgbClr val="990099"/>
                </a:solidFill>
                <a:latin typeface="Times New Roman" panose="02020603050405020304" pitchFamily="18" charset="0"/>
              </a:rPr>
              <a:t> not, you’re </a:t>
            </a:r>
          </a:p>
          <a:p>
            <a:r>
              <a:rPr lang="en-US" altLang="zh-CN" sz="3600" b="1">
                <a:solidFill>
                  <a:srgbClr val="990099"/>
                </a:solidFill>
                <a:latin typeface="Times New Roman" panose="02020603050405020304" pitchFamily="18" charset="0"/>
              </a:rPr>
              <a:t>          going to have to face him one day.</a:t>
            </a:r>
          </a:p>
          <a:p>
            <a:r>
              <a:rPr lang="en-US" altLang="zh-CN" sz="3600" b="1">
                <a:solidFill>
                  <a:srgbClr val="990099"/>
                </a:solidFill>
                <a:latin typeface="Times New Roman" panose="02020603050405020304" pitchFamily="18" charset="0"/>
              </a:rPr>
              <a:t>       </a:t>
            </a:r>
            <a:r>
              <a:rPr lang="zh-CN" altLang="en-US" sz="3600" b="1">
                <a:solidFill>
                  <a:srgbClr val="006600"/>
                </a:solidFill>
                <a:latin typeface="Times New Roman" panose="02020603050405020304" pitchFamily="18" charset="0"/>
              </a:rPr>
              <a:t>不管你喜不喜欢</a:t>
            </a:r>
            <a:r>
              <a:rPr lang="en-US" altLang="zh-CN" sz="3600" b="1">
                <a:solidFill>
                  <a:srgbClr val="006600"/>
                </a:solidFill>
                <a:latin typeface="Times New Roman" panose="02020603050405020304" pitchFamily="18" charset="0"/>
              </a:rPr>
              <a:t>, </a:t>
            </a:r>
            <a:r>
              <a:rPr lang="zh-CN" altLang="en-US" sz="3600" b="1">
                <a:solidFill>
                  <a:srgbClr val="006600"/>
                </a:solidFill>
                <a:latin typeface="Times New Roman" panose="02020603050405020304" pitchFamily="18" charset="0"/>
              </a:rPr>
              <a:t>总有一天你须面对他。</a:t>
            </a:r>
          </a:p>
        </p:txBody>
      </p:sp>
      <p:sp>
        <p:nvSpPr>
          <p:cNvPr id="36868" name="Text Box 4"/>
          <p:cNvSpPr txBox="1">
            <a:spLocks noChangeArrowheads="1"/>
          </p:cNvSpPr>
          <p:nvPr/>
        </p:nvSpPr>
        <p:spPr bwMode="auto">
          <a:xfrm>
            <a:off x="152400" y="254000"/>
            <a:ext cx="8397875"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a:latin typeface="Times New Roman" panose="02020603050405020304" pitchFamily="18" charset="0"/>
              </a:rPr>
              <a:t>whether… or … </a:t>
            </a:r>
            <a:r>
              <a:rPr lang="zh-CN" altLang="en-US" sz="3600" b="1">
                <a:latin typeface="Times New Roman" panose="02020603050405020304" pitchFamily="18" charset="0"/>
              </a:rPr>
              <a:t>不管，不论 </a:t>
            </a:r>
            <a:r>
              <a:rPr lang="en-US" altLang="zh-CN" sz="3600" b="1">
                <a:latin typeface="Times New Roman" panose="02020603050405020304" pitchFamily="18" charset="0"/>
              </a:rPr>
              <a:t>(</a:t>
            </a:r>
            <a:r>
              <a:rPr lang="zh-CN" altLang="en-US" sz="3600" b="1">
                <a:latin typeface="Times New Roman" panose="02020603050405020304" pitchFamily="18" charset="0"/>
              </a:rPr>
              <a:t>用于表示无论发生哪种情况，某事肯定发生或不会发生</a:t>
            </a:r>
            <a:r>
              <a:rPr lang="en-US" altLang="zh-CN" sz="3600" b="1">
                <a:latin typeface="Times New Roman" panose="02020603050405020304" pitchFamily="18" charset="0"/>
              </a:rPr>
              <a:t>)</a:t>
            </a:r>
          </a:p>
          <a:p>
            <a:r>
              <a:rPr lang="en-US" altLang="zh-CN" sz="3600" b="1">
                <a:solidFill>
                  <a:srgbClr val="990099"/>
                </a:solidFill>
                <a:latin typeface="Times New Roman" panose="02020603050405020304" pitchFamily="18" charset="0"/>
              </a:rPr>
              <a:t>e.g. I’m sure we’ll see each other again   </a:t>
            </a:r>
          </a:p>
          <a:p>
            <a:r>
              <a:rPr lang="en-US" altLang="zh-CN" sz="3600" b="1">
                <a:solidFill>
                  <a:srgbClr val="990099"/>
                </a:solidFill>
                <a:latin typeface="Times New Roman" panose="02020603050405020304" pitchFamily="18" charset="0"/>
              </a:rPr>
              <a:t>       soon </a:t>
            </a:r>
            <a:r>
              <a:rPr lang="en-US" altLang="zh-CN" sz="3600" b="1">
                <a:solidFill>
                  <a:srgbClr val="FF0000"/>
                </a:solidFill>
                <a:latin typeface="Times New Roman" panose="02020603050405020304" pitchFamily="18" charset="0"/>
              </a:rPr>
              <a:t>whether</a:t>
            </a:r>
            <a:r>
              <a:rPr lang="en-US" altLang="zh-CN" sz="3600" b="1">
                <a:solidFill>
                  <a:srgbClr val="990099"/>
                </a:solidFill>
                <a:latin typeface="Times New Roman" panose="02020603050405020304" pitchFamily="18" charset="0"/>
              </a:rPr>
              <a:t> here </a:t>
            </a:r>
            <a:r>
              <a:rPr lang="en-US" altLang="zh-CN" sz="3600" b="1">
                <a:solidFill>
                  <a:srgbClr val="FF0000"/>
                </a:solidFill>
                <a:latin typeface="Times New Roman" panose="02020603050405020304" pitchFamily="18" charset="0"/>
              </a:rPr>
              <a:t>or</a:t>
            </a:r>
            <a:r>
              <a:rPr lang="en-US" altLang="zh-CN" sz="3600" b="1">
                <a:solidFill>
                  <a:srgbClr val="990099"/>
                </a:solidFill>
                <a:latin typeface="Times New Roman" panose="02020603050405020304" pitchFamily="18" charset="0"/>
              </a:rPr>
              <a:t> in New York.</a:t>
            </a:r>
          </a:p>
          <a:p>
            <a:r>
              <a:rPr lang="en-US" altLang="zh-CN" sz="3600" b="1">
                <a:solidFill>
                  <a:srgbClr val="990099"/>
                </a:solidFill>
                <a:latin typeface="Times New Roman" panose="02020603050405020304" pitchFamily="18" charset="0"/>
              </a:rPr>
              <a:t>       </a:t>
            </a:r>
            <a:r>
              <a:rPr lang="zh-CN" altLang="en-US" sz="3600" b="1">
                <a:solidFill>
                  <a:srgbClr val="006600"/>
                </a:solidFill>
                <a:latin typeface="Times New Roman" panose="02020603050405020304" pitchFamily="18" charset="0"/>
              </a:rPr>
              <a:t>我肯定我们不久会再见面的，不是在  </a:t>
            </a:r>
          </a:p>
          <a:p>
            <a:r>
              <a:rPr lang="zh-CN" altLang="en-US" sz="3600" b="1">
                <a:solidFill>
                  <a:srgbClr val="006600"/>
                </a:solidFill>
                <a:latin typeface="Times New Roman" panose="02020603050405020304" pitchFamily="18" charset="0"/>
              </a:rPr>
              <a:t>       这里就是在纽约。</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strips(downLeft)">
                                      <p:cBhvr>
                                        <p:cTn id="7" dur="500"/>
                                        <p:tgtEl>
                                          <p:spTgt spid="3686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6867"/>
                                        </p:tgtEl>
                                        <p:attrNameLst>
                                          <p:attrName>style.visibility</p:attrName>
                                        </p:attrNameLst>
                                      </p:cBhvr>
                                      <p:to>
                                        <p:strVal val="visible"/>
                                      </p:to>
                                    </p:set>
                                    <p:animEffect transition="in" filter="strips(downLeft)">
                                      <p:cBhvr>
                                        <p:cTn id="12" dur="5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609600" y="371475"/>
            <a:ext cx="7848600" cy="602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0000"/>
              </a:spcBef>
            </a:pPr>
            <a:r>
              <a:rPr lang="en-US" altLang="zh-CN" sz="3600" b="1">
                <a:latin typeface="Times New Roman" panose="02020603050405020304" pitchFamily="18" charset="0"/>
              </a:rPr>
              <a:t>5.</a:t>
            </a:r>
            <a:r>
              <a:rPr lang="en-US" altLang="zh-CN" sz="3600" b="1">
                <a:solidFill>
                  <a:srgbClr val="006600"/>
                </a:solidFill>
                <a:latin typeface="Times New Roman" panose="02020603050405020304" pitchFamily="18" charset="0"/>
              </a:rPr>
              <a:t> </a:t>
            </a:r>
            <a:r>
              <a:rPr lang="en-US" altLang="zh-CN" sz="3600" b="1">
                <a:solidFill>
                  <a:srgbClr val="FF3300"/>
                </a:solidFill>
                <a:latin typeface="Times New Roman" panose="02020603050405020304" pitchFamily="18" charset="0"/>
              </a:rPr>
              <a:t>somewhere</a:t>
            </a:r>
            <a:r>
              <a:rPr lang="en-US" altLang="zh-CN" sz="3600" b="1">
                <a:solidFill>
                  <a:srgbClr val="006600"/>
                </a:solidFill>
                <a:latin typeface="Times New Roman" panose="02020603050405020304" pitchFamily="18" charset="0"/>
              </a:rPr>
              <a:t> </a:t>
            </a:r>
            <a:r>
              <a:rPr lang="en-US" altLang="zh-CN" sz="3600" b="1" i="1">
                <a:latin typeface="Times New Roman" panose="02020603050405020304" pitchFamily="18" charset="0"/>
              </a:rPr>
              <a:t>adv </a:t>
            </a:r>
            <a:r>
              <a:rPr lang="zh-CN" altLang="en-US" sz="3600" b="1">
                <a:latin typeface="Times New Roman" panose="02020603050405020304" pitchFamily="18" charset="0"/>
              </a:rPr>
              <a:t>在某处</a:t>
            </a:r>
            <a:r>
              <a:rPr lang="en-US" altLang="zh-CN" sz="3600" b="1">
                <a:latin typeface="Times New Roman" panose="02020603050405020304" pitchFamily="18" charset="0"/>
              </a:rPr>
              <a:t>, </a:t>
            </a:r>
            <a:r>
              <a:rPr lang="zh-CN" altLang="en-US" sz="3600" b="1">
                <a:latin typeface="Times New Roman" panose="02020603050405020304" pitchFamily="18" charset="0"/>
              </a:rPr>
              <a:t>到某处</a:t>
            </a:r>
            <a:r>
              <a:rPr lang="en-US" altLang="zh-CN" sz="3600" b="1">
                <a:latin typeface="Times New Roman" panose="02020603050405020304" pitchFamily="18" charset="0"/>
              </a:rPr>
              <a:t>, </a:t>
            </a:r>
            <a:r>
              <a:rPr lang="zh-CN" altLang="en-US" sz="3600" b="1">
                <a:latin typeface="Times New Roman" panose="02020603050405020304" pitchFamily="18" charset="0"/>
              </a:rPr>
              <a:t>一般不用于疑问句或者否定句。</a:t>
            </a:r>
          </a:p>
          <a:p>
            <a:pPr>
              <a:spcBef>
                <a:spcPct val="10000"/>
              </a:spcBef>
            </a:pPr>
            <a:r>
              <a:rPr lang="en-US" altLang="zh-CN" sz="3600" b="1">
                <a:solidFill>
                  <a:srgbClr val="990099"/>
                </a:solidFill>
                <a:latin typeface="Times New Roman" panose="02020603050405020304" pitchFamily="18" charset="0"/>
              </a:rPr>
              <a:t>e.g.</a:t>
            </a:r>
            <a:r>
              <a:rPr lang="en-US" altLang="zh-CN" sz="3600" b="1">
                <a:latin typeface="Times New Roman" panose="02020603050405020304" pitchFamily="18" charset="0"/>
              </a:rPr>
              <a:t> </a:t>
            </a:r>
            <a:r>
              <a:rPr lang="en-US" altLang="zh-CN" sz="3600" b="1">
                <a:solidFill>
                  <a:srgbClr val="990099"/>
                </a:solidFill>
                <a:latin typeface="Times New Roman" panose="02020603050405020304" pitchFamily="18" charset="0"/>
              </a:rPr>
              <a:t>My car keys are around here </a:t>
            </a:r>
          </a:p>
          <a:p>
            <a:pPr>
              <a:spcBef>
                <a:spcPct val="10000"/>
              </a:spcBef>
            </a:pPr>
            <a:r>
              <a:rPr lang="en-US" altLang="zh-CN" sz="3600" b="1">
                <a:solidFill>
                  <a:srgbClr val="990099"/>
                </a:solidFill>
                <a:latin typeface="Times New Roman" panose="02020603050405020304" pitchFamily="18" charset="0"/>
              </a:rPr>
              <a:t>       </a:t>
            </a:r>
            <a:r>
              <a:rPr lang="en-US" altLang="zh-CN" sz="3600" b="1">
                <a:solidFill>
                  <a:srgbClr val="FF0000"/>
                </a:solidFill>
                <a:latin typeface="Times New Roman" panose="02020603050405020304" pitchFamily="18" charset="0"/>
              </a:rPr>
              <a:t>somewhere.</a:t>
            </a:r>
          </a:p>
          <a:p>
            <a:pPr>
              <a:spcBef>
                <a:spcPct val="10000"/>
              </a:spcBef>
            </a:pPr>
            <a:r>
              <a:rPr lang="en-US" altLang="zh-CN" sz="3600" b="1">
                <a:latin typeface="Times New Roman" panose="02020603050405020304" pitchFamily="18" charset="0"/>
              </a:rPr>
              <a:t>somewhere else </a:t>
            </a:r>
            <a:r>
              <a:rPr lang="zh-CN" altLang="en-US" sz="3600" b="1">
                <a:latin typeface="Times New Roman" panose="02020603050405020304" pitchFamily="18" charset="0"/>
              </a:rPr>
              <a:t>别的其它地方</a:t>
            </a:r>
          </a:p>
          <a:p>
            <a:pPr>
              <a:spcBef>
                <a:spcPct val="10000"/>
              </a:spcBef>
            </a:pPr>
            <a:r>
              <a:rPr lang="en-US" altLang="zh-CN" sz="3600" b="1">
                <a:solidFill>
                  <a:srgbClr val="990099"/>
                </a:solidFill>
                <a:latin typeface="Times New Roman" panose="02020603050405020304" pitchFamily="18" charset="0"/>
              </a:rPr>
              <a:t>e.g. Go and play </a:t>
            </a:r>
            <a:r>
              <a:rPr lang="en-US" altLang="zh-CN" sz="3600" b="1">
                <a:solidFill>
                  <a:srgbClr val="FF0000"/>
                </a:solidFill>
                <a:latin typeface="Times New Roman" panose="02020603050405020304" pitchFamily="18" charset="0"/>
              </a:rPr>
              <a:t>somewhere</a:t>
            </a:r>
            <a:r>
              <a:rPr lang="en-US" altLang="zh-CN" sz="3600" b="1">
                <a:solidFill>
                  <a:srgbClr val="990099"/>
                </a:solidFill>
                <a:latin typeface="Times New Roman" panose="02020603050405020304" pitchFamily="18" charset="0"/>
              </a:rPr>
              <a:t> </a:t>
            </a:r>
            <a:r>
              <a:rPr lang="en-US" altLang="zh-CN" sz="3600" b="1">
                <a:solidFill>
                  <a:srgbClr val="FF0000"/>
                </a:solidFill>
                <a:latin typeface="Times New Roman" panose="02020603050405020304" pitchFamily="18" charset="0"/>
              </a:rPr>
              <a:t>else</a:t>
            </a:r>
            <a:r>
              <a:rPr lang="en-US" altLang="zh-CN" sz="3600" b="1">
                <a:solidFill>
                  <a:srgbClr val="990099"/>
                </a:solidFill>
                <a:latin typeface="Times New Roman" panose="02020603050405020304" pitchFamily="18" charset="0"/>
              </a:rPr>
              <a:t>. I am </a:t>
            </a:r>
          </a:p>
          <a:p>
            <a:pPr>
              <a:spcBef>
                <a:spcPct val="10000"/>
              </a:spcBef>
            </a:pPr>
            <a:r>
              <a:rPr lang="en-US" altLang="zh-CN" sz="3600" b="1">
                <a:solidFill>
                  <a:srgbClr val="990099"/>
                </a:solidFill>
                <a:latin typeface="Times New Roman" panose="02020603050405020304" pitchFamily="18" charset="0"/>
              </a:rPr>
              <a:t>       trying to work.</a:t>
            </a:r>
          </a:p>
          <a:p>
            <a:pPr>
              <a:spcBef>
                <a:spcPct val="10000"/>
              </a:spcBef>
            </a:pPr>
            <a:r>
              <a:rPr lang="en-US" altLang="zh-CN" sz="3600" b="1">
                <a:latin typeface="Times New Roman" panose="02020603050405020304" pitchFamily="18" charset="0"/>
              </a:rPr>
              <a:t>somewhere to do sth.</a:t>
            </a:r>
          </a:p>
          <a:p>
            <a:pPr>
              <a:spcBef>
                <a:spcPct val="10000"/>
              </a:spcBef>
            </a:pPr>
            <a:r>
              <a:rPr lang="en-US" altLang="zh-CN" sz="3600" b="1">
                <a:solidFill>
                  <a:srgbClr val="990099"/>
                </a:solidFill>
                <a:latin typeface="Times New Roman" panose="02020603050405020304" pitchFamily="18" charset="0"/>
              </a:rPr>
              <a:t>e.g.</a:t>
            </a:r>
            <a:r>
              <a:rPr lang="en-US" altLang="zh-CN" sz="3600" b="1">
                <a:latin typeface="Times New Roman" panose="02020603050405020304" pitchFamily="18" charset="0"/>
              </a:rPr>
              <a:t> </a:t>
            </a:r>
            <a:r>
              <a:rPr lang="en-US" altLang="zh-CN" sz="3600" b="1">
                <a:solidFill>
                  <a:srgbClr val="990099"/>
                </a:solidFill>
                <a:latin typeface="Times New Roman" panose="02020603050405020304" pitchFamily="18" charset="0"/>
              </a:rPr>
              <a:t>There must be </a:t>
            </a:r>
            <a:r>
              <a:rPr lang="en-US" altLang="zh-CN" sz="3600" b="1">
                <a:solidFill>
                  <a:srgbClr val="FF0000"/>
                </a:solidFill>
                <a:latin typeface="Times New Roman" panose="02020603050405020304" pitchFamily="18" charset="0"/>
              </a:rPr>
              <a:t>somewhere to eat</a:t>
            </a:r>
            <a:r>
              <a:rPr lang="en-US" altLang="zh-CN" sz="3600" b="1">
                <a:solidFill>
                  <a:srgbClr val="990099"/>
                </a:solidFill>
                <a:latin typeface="Times New Roman" panose="02020603050405020304" pitchFamily="18" charset="0"/>
              </a:rPr>
              <a:t>  </a:t>
            </a:r>
          </a:p>
          <a:p>
            <a:pPr>
              <a:spcBef>
                <a:spcPct val="10000"/>
              </a:spcBef>
            </a:pPr>
            <a:r>
              <a:rPr lang="en-US" altLang="zh-CN" sz="3600" b="1">
                <a:solidFill>
                  <a:srgbClr val="990099"/>
                </a:solidFill>
                <a:latin typeface="Times New Roman" panose="02020603050405020304" pitchFamily="18" charset="0"/>
              </a:rPr>
              <a:t>       cheaply in this town.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7890">
                                            <p:txEl>
                                              <p:pRg st="1" end="1"/>
                                            </p:txEl>
                                          </p:spTgt>
                                        </p:tgtEl>
                                        <p:attrNameLst>
                                          <p:attrName>style.visibility</p:attrName>
                                        </p:attrNameLst>
                                      </p:cBhvr>
                                      <p:to>
                                        <p:strVal val="visible"/>
                                      </p:to>
                                    </p:set>
                                    <p:animEffect transition="in" filter="strips(downLeft)">
                                      <p:cBhvr>
                                        <p:cTn id="7" dur="500"/>
                                        <p:tgtEl>
                                          <p:spTgt spid="37890">
                                            <p:txEl>
                                              <p:pRg st="1" end="1"/>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7890">
                                            <p:txEl>
                                              <p:pRg st="2" end="2"/>
                                            </p:txEl>
                                          </p:spTgt>
                                        </p:tgtEl>
                                        <p:attrNameLst>
                                          <p:attrName>style.visibility</p:attrName>
                                        </p:attrNameLst>
                                      </p:cBhvr>
                                      <p:to>
                                        <p:strVal val="visible"/>
                                      </p:to>
                                    </p:set>
                                    <p:animEffect transition="in" filter="strips(downLeft)">
                                      <p:cBhvr>
                                        <p:cTn id="10" dur="500"/>
                                        <p:tgtEl>
                                          <p:spTgt spid="37890">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37890">
                                            <p:txEl>
                                              <p:pRg st="3" end="3"/>
                                            </p:txEl>
                                          </p:spTgt>
                                        </p:tgtEl>
                                        <p:attrNameLst>
                                          <p:attrName>style.visibility</p:attrName>
                                        </p:attrNameLst>
                                      </p:cBhvr>
                                      <p:to>
                                        <p:strVal val="visible"/>
                                      </p:to>
                                    </p:set>
                                    <p:animEffect transition="in" filter="strips(downLeft)">
                                      <p:cBhvr>
                                        <p:cTn id="15" dur="500"/>
                                        <p:tgtEl>
                                          <p:spTgt spid="37890">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37890">
                                            <p:txEl>
                                              <p:pRg st="4" end="4"/>
                                            </p:txEl>
                                          </p:spTgt>
                                        </p:tgtEl>
                                        <p:attrNameLst>
                                          <p:attrName>style.visibility</p:attrName>
                                        </p:attrNameLst>
                                      </p:cBhvr>
                                      <p:to>
                                        <p:strVal val="visible"/>
                                      </p:to>
                                    </p:set>
                                    <p:animEffect transition="in" filter="strips(downLeft)">
                                      <p:cBhvr>
                                        <p:cTn id="20" dur="500"/>
                                        <p:tgtEl>
                                          <p:spTgt spid="37890">
                                            <p:txEl>
                                              <p:pRg st="4" end="4"/>
                                            </p:txEl>
                                          </p:spTgt>
                                        </p:tgtEl>
                                      </p:cBhvr>
                                    </p:animEffect>
                                  </p:childTnLst>
                                </p:cTn>
                              </p:par>
                              <p:par>
                                <p:cTn id="21" presetID="18" presetClass="entr" presetSubtype="12" fill="hold" nodeType="withEffect">
                                  <p:stCondLst>
                                    <p:cond delay="0"/>
                                  </p:stCondLst>
                                  <p:childTnLst>
                                    <p:set>
                                      <p:cBhvr>
                                        <p:cTn id="22" dur="1" fill="hold">
                                          <p:stCondLst>
                                            <p:cond delay="0"/>
                                          </p:stCondLst>
                                        </p:cTn>
                                        <p:tgtEl>
                                          <p:spTgt spid="37890">
                                            <p:txEl>
                                              <p:pRg st="5" end="5"/>
                                            </p:txEl>
                                          </p:spTgt>
                                        </p:tgtEl>
                                        <p:attrNameLst>
                                          <p:attrName>style.visibility</p:attrName>
                                        </p:attrNameLst>
                                      </p:cBhvr>
                                      <p:to>
                                        <p:strVal val="visible"/>
                                      </p:to>
                                    </p:set>
                                    <p:animEffect transition="in" filter="strips(downLeft)">
                                      <p:cBhvr>
                                        <p:cTn id="23" dur="500"/>
                                        <p:tgtEl>
                                          <p:spTgt spid="37890">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nodeType="clickEffect">
                                  <p:stCondLst>
                                    <p:cond delay="0"/>
                                  </p:stCondLst>
                                  <p:childTnLst>
                                    <p:set>
                                      <p:cBhvr>
                                        <p:cTn id="27" dur="1" fill="hold">
                                          <p:stCondLst>
                                            <p:cond delay="0"/>
                                          </p:stCondLst>
                                        </p:cTn>
                                        <p:tgtEl>
                                          <p:spTgt spid="37890">
                                            <p:txEl>
                                              <p:pRg st="6" end="6"/>
                                            </p:txEl>
                                          </p:spTgt>
                                        </p:tgtEl>
                                        <p:attrNameLst>
                                          <p:attrName>style.visibility</p:attrName>
                                        </p:attrNameLst>
                                      </p:cBhvr>
                                      <p:to>
                                        <p:strVal val="visible"/>
                                      </p:to>
                                    </p:set>
                                    <p:animEffect transition="in" filter="strips(downLeft)">
                                      <p:cBhvr>
                                        <p:cTn id="28" dur="500"/>
                                        <p:tgtEl>
                                          <p:spTgt spid="37890">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nodeType="clickEffect">
                                  <p:stCondLst>
                                    <p:cond delay="0"/>
                                  </p:stCondLst>
                                  <p:childTnLst>
                                    <p:set>
                                      <p:cBhvr>
                                        <p:cTn id="32" dur="1" fill="hold">
                                          <p:stCondLst>
                                            <p:cond delay="0"/>
                                          </p:stCondLst>
                                        </p:cTn>
                                        <p:tgtEl>
                                          <p:spTgt spid="37890">
                                            <p:txEl>
                                              <p:pRg st="7" end="7"/>
                                            </p:txEl>
                                          </p:spTgt>
                                        </p:tgtEl>
                                        <p:attrNameLst>
                                          <p:attrName>style.visibility</p:attrName>
                                        </p:attrNameLst>
                                      </p:cBhvr>
                                      <p:to>
                                        <p:strVal val="visible"/>
                                      </p:to>
                                    </p:set>
                                    <p:animEffect transition="in" filter="strips(downLeft)">
                                      <p:cBhvr>
                                        <p:cTn id="33" dur="500"/>
                                        <p:tgtEl>
                                          <p:spTgt spid="37890">
                                            <p:txEl>
                                              <p:pRg st="7" end="7"/>
                                            </p:txEl>
                                          </p:spTgt>
                                        </p:tgtEl>
                                      </p:cBhvr>
                                    </p:animEffect>
                                  </p:childTnLst>
                                </p:cTn>
                              </p:par>
                              <p:par>
                                <p:cTn id="34" presetID="18" presetClass="entr" presetSubtype="12" fill="hold" nodeType="withEffect">
                                  <p:stCondLst>
                                    <p:cond delay="0"/>
                                  </p:stCondLst>
                                  <p:childTnLst>
                                    <p:set>
                                      <p:cBhvr>
                                        <p:cTn id="35" dur="1" fill="hold">
                                          <p:stCondLst>
                                            <p:cond delay="0"/>
                                          </p:stCondLst>
                                        </p:cTn>
                                        <p:tgtEl>
                                          <p:spTgt spid="37890">
                                            <p:txEl>
                                              <p:pRg st="8" end="8"/>
                                            </p:txEl>
                                          </p:spTgt>
                                        </p:tgtEl>
                                        <p:attrNameLst>
                                          <p:attrName>style.visibility</p:attrName>
                                        </p:attrNameLst>
                                      </p:cBhvr>
                                      <p:to>
                                        <p:strVal val="visible"/>
                                      </p:to>
                                    </p:set>
                                    <p:animEffect transition="in" filter="strips(downLeft)">
                                      <p:cBhvr>
                                        <p:cTn id="36" dur="500"/>
                                        <p:tgtEl>
                                          <p:spTgt spid="3789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487363" y="849313"/>
            <a:ext cx="8351837"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buFont typeface="Arial" panose="020B0604020202020204" pitchFamily="34" charset="0"/>
              <a:buNone/>
            </a:pPr>
            <a:r>
              <a:rPr lang="en-US" altLang="zh-CN" sz="3600" b="1">
                <a:latin typeface="Times New Roman" panose="02020603050405020304" pitchFamily="18" charset="0"/>
              </a:rPr>
              <a:t>6.</a:t>
            </a:r>
            <a:r>
              <a:rPr lang="en-US" altLang="zh-CN" sz="3600" b="1">
                <a:solidFill>
                  <a:srgbClr val="006600"/>
                </a:solidFill>
                <a:latin typeface="Times New Roman" panose="02020603050405020304" pitchFamily="18" charset="0"/>
              </a:rPr>
              <a:t> be wounded with sth. (Para. 3)</a:t>
            </a:r>
            <a:r>
              <a:rPr lang="zh-CN" altLang="en-US" sz="3600" b="1">
                <a:solidFill>
                  <a:srgbClr val="006600"/>
                </a:solidFill>
                <a:latin typeface="Times New Roman" panose="02020603050405020304" pitchFamily="18" charset="0"/>
              </a:rPr>
              <a:t>　</a:t>
            </a:r>
          </a:p>
          <a:p>
            <a:pPr eaLnBrk="0" hangingPunct="0">
              <a:spcBef>
                <a:spcPct val="20000"/>
              </a:spcBef>
              <a:buFont typeface="Arial" panose="020B0604020202020204" pitchFamily="34" charset="0"/>
              <a:buNone/>
            </a:pPr>
            <a:r>
              <a:rPr lang="zh-CN" altLang="en-US" sz="3600" b="1">
                <a:latin typeface="Calibri" panose="020F0502020204030204" pitchFamily="34" charset="0"/>
              </a:rPr>
              <a:t>被某物弄伤</a:t>
            </a:r>
          </a:p>
          <a:p>
            <a:pPr eaLnBrk="0" hangingPunct="0">
              <a:spcBef>
                <a:spcPct val="20000"/>
              </a:spcBef>
              <a:buFont typeface="Arial" panose="020B0604020202020204" pitchFamily="34" charset="0"/>
              <a:buNone/>
            </a:pPr>
            <a:r>
              <a:rPr lang="en-US" altLang="zh-CN" sz="3600" b="1">
                <a:solidFill>
                  <a:srgbClr val="3333FF"/>
                </a:solidFill>
                <a:latin typeface="Calibri" panose="020F0502020204030204" pitchFamily="34" charset="0"/>
              </a:rPr>
              <a:t>She </a:t>
            </a:r>
            <a:r>
              <a:rPr lang="en-US" altLang="zh-CN" sz="3600" b="1">
                <a:solidFill>
                  <a:srgbClr val="FF0000"/>
                </a:solidFill>
                <a:latin typeface="Calibri" panose="020F0502020204030204" pitchFamily="34" charset="0"/>
              </a:rPr>
              <a:t>was wounded</a:t>
            </a:r>
            <a:r>
              <a:rPr lang="en-US" altLang="zh-CN" sz="3600" b="1">
                <a:solidFill>
                  <a:srgbClr val="3333FF"/>
                </a:solidFill>
                <a:latin typeface="Calibri" panose="020F0502020204030204" pitchFamily="34" charset="0"/>
              </a:rPr>
              <a:t> with a knife.</a:t>
            </a:r>
          </a:p>
          <a:p>
            <a:pPr eaLnBrk="0" hangingPunct="0">
              <a:spcBef>
                <a:spcPct val="20000"/>
              </a:spcBef>
              <a:buFont typeface="Arial" panose="020B0604020202020204" pitchFamily="34" charset="0"/>
              <a:buNone/>
            </a:pPr>
            <a:r>
              <a:rPr lang="zh-CN" altLang="en-US" sz="3600" b="1">
                <a:solidFill>
                  <a:srgbClr val="006600"/>
                </a:solidFill>
                <a:latin typeface="Calibri" panose="020F0502020204030204" pitchFamily="34" charset="0"/>
              </a:rPr>
              <a:t>刀子刺伤了她。</a:t>
            </a:r>
          </a:p>
          <a:p>
            <a:pPr eaLnBrk="0" hangingPunct="0">
              <a:spcBef>
                <a:spcPct val="20000"/>
              </a:spcBef>
              <a:buFont typeface="Arial" panose="020B0604020202020204" pitchFamily="34" charset="0"/>
              <a:buNone/>
            </a:pPr>
            <a:endParaRPr lang="zh-CN" altLang="en-US" sz="3600" b="1">
              <a:solidFill>
                <a:srgbClr val="006600"/>
              </a:solidFill>
              <a:latin typeface="Times New Roman" panose="02020603050405020304" pitchFamily="18"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Effect transition="in" filter="blinds(horizontal)">
                                      <p:cBhvr>
                                        <p:cTn id="7" dur="500"/>
                                        <p:tgtEl>
                                          <p:spTgt spid="389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914">
                                            <p:txEl>
                                              <p:pRg st="1" end="1"/>
                                            </p:txEl>
                                          </p:spTgt>
                                        </p:tgtEl>
                                        <p:attrNameLst>
                                          <p:attrName>style.visibility</p:attrName>
                                        </p:attrNameLst>
                                      </p:cBhvr>
                                      <p:to>
                                        <p:strVal val="visible"/>
                                      </p:to>
                                    </p:set>
                                    <p:animEffect transition="in" filter="blinds(horizontal)">
                                      <p:cBhvr>
                                        <p:cTn id="12" dur="500"/>
                                        <p:tgtEl>
                                          <p:spTgt spid="389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8914">
                                            <p:txEl>
                                              <p:pRg st="2" end="2"/>
                                            </p:txEl>
                                          </p:spTgt>
                                        </p:tgtEl>
                                        <p:attrNameLst>
                                          <p:attrName>style.visibility</p:attrName>
                                        </p:attrNameLst>
                                      </p:cBhvr>
                                      <p:to>
                                        <p:strVal val="visible"/>
                                      </p:to>
                                    </p:set>
                                    <p:animEffect transition="in" filter="blinds(horizontal)">
                                      <p:cBhvr>
                                        <p:cTn id="17" dur="500"/>
                                        <p:tgtEl>
                                          <p:spTgt spid="389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8914">
                                            <p:txEl>
                                              <p:pRg st="3" end="3"/>
                                            </p:txEl>
                                          </p:spTgt>
                                        </p:tgtEl>
                                        <p:attrNameLst>
                                          <p:attrName>style.visibility</p:attrName>
                                        </p:attrNameLst>
                                      </p:cBhvr>
                                      <p:to>
                                        <p:strVal val="visible"/>
                                      </p:to>
                                    </p:set>
                                    <p:animEffect transition="in" filter="blinds(horizontal)">
                                      <p:cBhvr>
                                        <p:cTn id="22" dur="500"/>
                                        <p:tgtEl>
                                          <p:spTgt spid="389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533400" y="304800"/>
            <a:ext cx="7924800" cy="591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buFont typeface="Arial" panose="020B0604020202020204" pitchFamily="34" charset="0"/>
              <a:buNone/>
            </a:pPr>
            <a:r>
              <a:rPr lang="en-US" altLang="zh-CN" sz="3600" b="1">
                <a:latin typeface="Times New Roman" panose="02020603050405020304" pitchFamily="18" charset="0"/>
              </a:rPr>
              <a:t>7.</a:t>
            </a:r>
            <a:r>
              <a:rPr lang="en-US" altLang="zh-CN" sz="3600" b="1">
                <a:solidFill>
                  <a:srgbClr val="006600"/>
                </a:solidFill>
                <a:latin typeface="Times New Roman" panose="02020603050405020304" pitchFamily="18" charset="0"/>
              </a:rPr>
              <a:t> bleed  (Para. 3)  </a:t>
            </a:r>
            <a:r>
              <a:rPr lang="en-US" altLang="zh-CN" sz="3600" b="1" i="1">
                <a:solidFill>
                  <a:srgbClr val="006600"/>
                </a:solidFill>
                <a:latin typeface="Times New Roman" panose="02020603050405020304" pitchFamily="18" charset="0"/>
              </a:rPr>
              <a:t>vi.</a:t>
            </a:r>
            <a:r>
              <a:rPr lang="en-US" altLang="zh-CN" sz="3600" b="1" i="1">
                <a:solidFill>
                  <a:srgbClr val="006600"/>
                </a:solidFill>
                <a:latin typeface="Calibri" panose="020F0502020204030204" pitchFamily="34" charset="0"/>
              </a:rPr>
              <a:t> </a:t>
            </a:r>
            <a:r>
              <a:rPr lang="zh-CN" altLang="en-US" sz="3600" b="1">
                <a:latin typeface="Calibri" panose="020F0502020204030204" pitchFamily="34" charset="0"/>
              </a:rPr>
              <a:t>流血，出血</a:t>
            </a:r>
          </a:p>
          <a:p>
            <a:pPr eaLnBrk="0" hangingPunct="0">
              <a:spcBef>
                <a:spcPct val="20000"/>
              </a:spcBef>
              <a:buFont typeface="Arial" panose="020B0604020202020204" pitchFamily="34" charset="0"/>
              <a:buNone/>
            </a:pPr>
            <a:r>
              <a:rPr lang="en-US" altLang="zh-CN" sz="3600" b="1">
                <a:solidFill>
                  <a:srgbClr val="006600"/>
                </a:solidFill>
                <a:latin typeface="Times New Roman" panose="02020603050405020304" pitchFamily="18" charset="0"/>
              </a:rPr>
              <a:t>(bled bled)</a:t>
            </a:r>
          </a:p>
          <a:p>
            <a:pPr eaLnBrk="0" hangingPunct="0">
              <a:spcBef>
                <a:spcPct val="20000"/>
              </a:spcBef>
              <a:buFont typeface="Arial" panose="020B0604020202020204" pitchFamily="34" charset="0"/>
              <a:buNone/>
            </a:pPr>
            <a:r>
              <a:rPr lang="en-US" altLang="zh-CN" sz="3600" b="1">
                <a:solidFill>
                  <a:srgbClr val="990099"/>
                </a:solidFill>
                <a:latin typeface="Times New Roman" panose="02020603050405020304" pitchFamily="18" charset="0"/>
              </a:rPr>
              <a:t>e.g. The old lady was knocked down by </a:t>
            </a:r>
          </a:p>
          <a:p>
            <a:pPr eaLnBrk="0" hangingPunct="0">
              <a:spcBef>
                <a:spcPct val="20000"/>
              </a:spcBef>
              <a:buFont typeface="Arial" panose="020B0604020202020204" pitchFamily="34" charset="0"/>
              <a:buNone/>
            </a:pPr>
            <a:r>
              <a:rPr lang="en-US" altLang="zh-CN" sz="3600" b="1">
                <a:solidFill>
                  <a:srgbClr val="990099"/>
                </a:solidFill>
                <a:latin typeface="Times New Roman" panose="02020603050405020304" pitchFamily="18" charset="0"/>
              </a:rPr>
              <a:t>       a car and </a:t>
            </a:r>
            <a:r>
              <a:rPr lang="en-US" altLang="zh-CN" sz="3600" b="1">
                <a:solidFill>
                  <a:srgbClr val="FF0000"/>
                </a:solidFill>
                <a:latin typeface="Times New Roman" panose="02020603050405020304" pitchFamily="18" charset="0"/>
              </a:rPr>
              <a:t>bled</a:t>
            </a:r>
            <a:r>
              <a:rPr lang="en-US" altLang="zh-CN" sz="3600" b="1">
                <a:solidFill>
                  <a:srgbClr val="990099"/>
                </a:solidFill>
                <a:latin typeface="Times New Roman" panose="02020603050405020304" pitchFamily="18" charset="0"/>
              </a:rPr>
              <a:t> a lot.</a:t>
            </a:r>
          </a:p>
          <a:p>
            <a:pPr eaLnBrk="0" hangingPunct="0">
              <a:spcBef>
                <a:spcPct val="20000"/>
              </a:spcBef>
              <a:buFont typeface="Arial" panose="020B0604020202020204" pitchFamily="34" charset="0"/>
              <a:buNone/>
            </a:pPr>
            <a:r>
              <a:rPr lang="en-US" altLang="zh-CN" sz="3600" b="1">
                <a:latin typeface="Times New Roman" panose="02020603050405020304" pitchFamily="18" charset="0"/>
              </a:rPr>
              <a:t>bleed to death </a:t>
            </a:r>
            <a:r>
              <a:rPr lang="zh-CN" altLang="en-US" sz="3600" b="1">
                <a:latin typeface="Times New Roman" panose="02020603050405020304" pitchFamily="18" charset="0"/>
              </a:rPr>
              <a:t>流血过多而死</a:t>
            </a:r>
          </a:p>
          <a:p>
            <a:pPr eaLnBrk="0" hangingPunct="0">
              <a:spcBef>
                <a:spcPct val="20000"/>
              </a:spcBef>
              <a:buFont typeface="Arial" panose="020B0604020202020204" pitchFamily="34" charset="0"/>
              <a:buNone/>
            </a:pPr>
            <a:r>
              <a:rPr lang="en-US" altLang="zh-CN" sz="3600" b="1">
                <a:solidFill>
                  <a:srgbClr val="990099"/>
                </a:solidFill>
                <a:latin typeface="Times New Roman" panose="02020603050405020304" pitchFamily="18" charset="0"/>
              </a:rPr>
              <a:t>e.g. We must take her to hospital right </a:t>
            </a:r>
          </a:p>
          <a:p>
            <a:pPr eaLnBrk="0" hangingPunct="0">
              <a:spcBef>
                <a:spcPct val="20000"/>
              </a:spcBef>
              <a:buFont typeface="Arial" panose="020B0604020202020204" pitchFamily="34" charset="0"/>
              <a:buNone/>
            </a:pPr>
            <a:r>
              <a:rPr lang="en-US" altLang="zh-CN" sz="3600" b="1">
                <a:solidFill>
                  <a:srgbClr val="990099"/>
                </a:solidFill>
                <a:latin typeface="Times New Roman" panose="02020603050405020304" pitchFamily="18" charset="0"/>
              </a:rPr>
              <a:t>       now, or she will</a:t>
            </a:r>
            <a:r>
              <a:rPr lang="en-US" altLang="zh-CN" sz="3600" b="1">
                <a:solidFill>
                  <a:srgbClr val="FF0000"/>
                </a:solidFill>
                <a:latin typeface="Times New Roman" panose="02020603050405020304" pitchFamily="18" charset="0"/>
              </a:rPr>
              <a:t> bleed</a:t>
            </a:r>
            <a:r>
              <a:rPr lang="en-US" altLang="zh-CN" sz="3600" b="1">
                <a:solidFill>
                  <a:srgbClr val="990099"/>
                </a:solidFill>
                <a:latin typeface="Times New Roman" panose="02020603050405020304" pitchFamily="18" charset="0"/>
              </a:rPr>
              <a:t> to death.</a:t>
            </a:r>
          </a:p>
          <a:p>
            <a:pPr eaLnBrk="0" hangingPunct="0">
              <a:spcBef>
                <a:spcPct val="20000"/>
              </a:spcBef>
              <a:buFont typeface="Arial" panose="020B0604020202020204" pitchFamily="34" charset="0"/>
              <a:buNone/>
            </a:pPr>
            <a:r>
              <a:rPr lang="en-US" altLang="zh-CN" sz="3600" b="1">
                <a:solidFill>
                  <a:srgbClr val="990099"/>
                </a:solidFill>
                <a:latin typeface="Times New Roman" panose="02020603050405020304" pitchFamily="18" charset="0"/>
              </a:rPr>
              <a:t>       </a:t>
            </a:r>
            <a:r>
              <a:rPr lang="en-US" altLang="zh-CN" sz="3600" b="1" i="1">
                <a:solidFill>
                  <a:srgbClr val="006600"/>
                </a:solidFill>
                <a:latin typeface="Times New Roman" panose="02020603050405020304" pitchFamily="18" charset="0"/>
              </a:rPr>
              <a:t>vt.</a:t>
            </a:r>
            <a:r>
              <a:rPr lang="en-US" altLang="zh-CN" sz="3600" b="1">
                <a:solidFill>
                  <a:srgbClr val="006600"/>
                </a:solidFill>
                <a:latin typeface="Times New Roman" panose="02020603050405020304" pitchFamily="18" charset="0"/>
              </a:rPr>
              <a:t> </a:t>
            </a:r>
            <a:r>
              <a:rPr lang="zh-CN" altLang="en-US" sz="3600" b="1">
                <a:latin typeface="Times New Roman" panose="02020603050405020304" pitchFamily="18" charset="0"/>
              </a:rPr>
              <a:t>长期榨取（某人的钱）勒索</a:t>
            </a:r>
          </a:p>
          <a:p>
            <a:pPr eaLnBrk="0" hangingPunct="0">
              <a:spcBef>
                <a:spcPct val="20000"/>
              </a:spcBef>
              <a:buFont typeface="Arial" panose="020B0604020202020204" pitchFamily="34" charset="0"/>
              <a:buNone/>
            </a:pPr>
            <a:r>
              <a:rPr lang="en-US" altLang="zh-CN" sz="3600" b="1">
                <a:solidFill>
                  <a:srgbClr val="990099"/>
                </a:solidFill>
                <a:latin typeface="Times New Roman" panose="02020603050405020304" pitchFamily="18" charset="0"/>
              </a:rPr>
              <a:t>e.g. She </a:t>
            </a:r>
            <a:r>
              <a:rPr lang="en-US" altLang="zh-CN" sz="3600" b="1">
                <a:solidFill>
                  <a:srgbClr val="FF0000"/>
                </a:solidFill>
                <a:latin typeface="Times New Roman" panose="02020603050405020304" pitchFamily="18" charset="0"/>
              </a:rPr>
              <a:t>bled</a:t>
            </a:r>
            <a:r>
              <a:rPr lang="en-US" altLang="zh-CN" sz="3600" b="1">
                <a:solidFill>
                  <a:srgbClr val="990099"/>
                </a:solidFill>
                <a:latin typeface="Times New Roman" panose="02020603050405020304" pitchFamily="18" charset="0"/>
              </a:rPr>
              <a:t> him for every cent.</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938">
                                            <p:txEl>
                                              <p:pRg st="2" end="2"/>
                                            </p:txEl>
                                          </p:spTgt>
                                        </p:tgtEl>
                                        <p:attrNameLst>
                                          <p:attrName>style.visibility</p:attrName>
                                        </p:attrNameLst>
                                      </p:cBhvr>
                                      <p:to>
                                        <p:strVal val="visible"/>
                                      </p:to>
                                    </p:set>
                                    <p:animEffect transition="in" filter="blinds(horizontal)">
                                      <p:cBhvr>
                                        <p:cTn id="7" dur="500"/>
                                        <p:tgtEl>
                                          <p:spTgt spid="39938">
                                            <p:txEl>
                                              <p:pRg st="2" end="2"/>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9938">
                                            <p:txEl>
                                              <p:pRg st="3" end="3"/>
                                            </p:txEl>
                                          </p:spTgt>
                                        </p:tgtEl>
                                        <p:attrNameLst>
                                          <p:attrName>style.visibility</p:attrName>
                                        </p:attrNameLst>
                                      </p:cBhvr>
                                      <p:to>
                                        <p:strVal val="visible"/>
                                      </p:to>
                                    </p:set>
                                    <p:animEffect transition="in" filter="blinds(horizontal)">
                                      <p:cBhvr>
                                        <p:cTn id="10" dur="500"/>
                                        <p:tgtEl>
                                          <p:spTgt spid="39938">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9938">
                                            <p:txEl>
                                              <p:pRg st="4" end="4"/>
                                            </p:txEl>
                                          </p:spTgt>
                                        </p:tgtEl>
                                        <p:attrNameLst>
                                          <p:attrName>style.visibility</p:attrName>
                                        </p:attrNameLst>
                                      </p:cBhvr>
                                      <p:to>
                                        <p:strVal val="visible"/>
                                      </p:to>
                                    </p:set>
                                    <p:animEffect transition="in" filter="blinds(horizontal)">
                                      <p:cBhvr>
                                        <p:cTn id="15" dur="500"/>
                                        <p:tgtEl>
                                          <p:spTgt spid="39938">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9938">
                                            <p:txEl>
                                              <p:pRg st="5" end="5"/>
                                            </p:txEl>
                                          </p:spTgt>
                                        </p:tgtEl>
                                        <p:attrNameLst>
                                          <p:attrName>style.visibility</p:attrName>
                                        </p:attrNameLst>
                                      </p:cBhvr>
                                      <p:to>
                                        <p:strVal val="visible"/>
                                      </p:to>
                                    </p:set>
                                    <p:animEffect transition="in" filter="blinds(horizontal)">
                                      <p:cBhvr>
                                        <p:cTn id="20" dur="500"/>
                                        <p:tgtEl>
                                          <p:spTgt spid="39938">
                                            <p:txEl>
                                              <p:pRg st="5" end="5"/>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9938">
                                            <p:txEl>
                                              <p:pRg st="6" end="6"/>
                                            </p:txEl>
                                          </p:spTgt>
                                        </p:tgtEl>
                                        <p:attrNameLst>
                                          <p:attrName>style.visibility</p:attrName>
                                        </p:attrNameLst>
                                      </p:cBhvr>
                                      <p:to>
                                        <p:strVal val="visible"/>
                                      </p:to>
                                    </p:set>
                                    <p:animEffect transition="in" filter="blinds(horizontal)">
                                      <p:cBhvr>
                                        <p:cTn id="23" dur="500"/>
                                        <p:tgtEl>
                                          <p:spTgt spid="39938">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9938">
                                            <p:txEl>
                                              <p:pRg st="7" end="7"/>
                                            </p:txEl>
                                          </p:spTgt>
                                        </p:tgtEl>
                                        <p:attrNameLst>
                                          <p:attrName>style.visibility</p:attrName>
                                        </p:attrNameLst>
                                      </p:cBhvr>
                                      <p:to>
                                        <p:strVal val="visible"/>
                                      </p:to>
                                    </p:set>
                                    <p:animEffect transition="in" filter="blinds(horizontal)">
                                      <p:cBhvr>
                                        <p:cTn id="28" dur="500"/>
                                        <p:tgtEl>
                                          <p:spTgt spid="39938">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9938">
                                            <p:txEl>
                                              <p:pRg st="8" end="8"/>
                                            </p:txEl>
                                          </p:spTgt>
                                        </p:tgtEl>
                                        <p:attrNameLst>
                                          <p:attrName>style.visibility</p:attrName>
                                        </p:attrNameLst>
                                      </p:cBhvr>
                                      <p:to>
                                        <p:strVal val="visible"/>
                                      </p:to>
                                    </p:set>
                                    <p:animEffect transition="in" filter="blinds(horizontal)">
                                      <p:cBhvr>
                                        <p:cTn id="33" dur="500"/>
                                        <p:tgtEl>
                                          <p:spTgt spid="3993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685800" y="609600"/>
            <a:ext cx="8066088" cy="527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105000"/>
              </a:lnSpc>
              <a:buFont typeface="Arial" panose="020B0604020202020204" pitchFamily="34" charset="0"/>
              <a:buNone/>
            </a:pPr>
            <a:r>
              <a:rPr lang="en-US" altLang="zh-CN" sz="3600" b="1">
                <a:solidFill>
                  <a:srgbClr val="006600"/>
                </a:solidFill>
                <a:latin typeface="Times New Roman" panose="02020603050405020304" pitchFamily="18" charset="0"/>
              </a:rPr>
              <a:t>9. guilty  (Para. 5)      </a:t>
            </a:r>
            <a:r>
              <a:rPr lang="en-US" altLang="zh-CN" sz="3600" b="1" i="1">
                <a:solidFill>
                  <a:srgbClr val="006600"/>
                </a:solidFill>
                <a:latin typeface="Times New Roman" panose="02020603050405020304" pitchFamily="18" charset="0"/>
              </a:rPr>
              <a:t>adj.</a:t>
            </a:r>
            <a:r>
              <a:rPr lang="en-US" altLang="zh-CN" sz="3600" b="1">
                <a:solidFill>
                  <a:srgbClr val="006600"/>
                </a:solidFill>
                <a:latin typeface="Times New Roman" panose="02020603050405020304" pitchFamily="18" charset="0"/>
              </a:rPr>
              <a:t> </a:t>
            </a:r>
            <a:r>
              <a:rPr lang="zh-CN" altLang="en-US" sz="3600" b="1">
                <a:latin typeface="Times New Roman" panose="02020603050405020304" pitchFamily="18" charset="0"/>
              </a:rPr>
              <a:t>有罪的</a:t>
            </a:r>
          </a:p>
          <a:p>
            <a:pPr eaLnBrk="0" hangingPunct="0">
              <a:lnSpc>
                <a:spcPct val="105000"/>
              </a:lnSpc>
              <a:buFont typeface="Arial" panose="020B0604020202020204" pitchFamily="34" charset="0"/>
              <a:buNone/>
            </a:pPr>
            <a:r>
              <a:rPr lang="en-US" altLang="zh-CN" sz="3600" b="1">
                <a:latin typeface="Times New Roman" panose="02020603050405020304" pitchFamily="18" charset="0"/>
              </a:rPr>
              <a:t>be guilty of </a:t>
            </a:r>
            <a:r>
              <a:rPr lang="zh-CN" altLang="en-US" sz="3600" b="1">
                <a:latin typeface="Times New Roman" panose="02020603050405020304" pitchFamily="18" charset="0"/>
              </a:rPr>
              <a:t>有</a:t>
            </a:r>
            <a:r>
              <a:rPr lang="en-US" altLang="zh-CN" sz="3600" b="1">
                <a:latin typeface="Times New Roman" panose="02020603050405020304" pitchFamily="18" charset="0"/>
              </a:rPr>
              <a:t>……</a:t>
            </a:r>
            <a:r>
              <a:rPr lang="zh-CN" altLang="en-US" sz="3600" b="1">
                <a:latin typeface="Times New Roman" panose="02020603050405020304" pitchFamily="18" charset="0"/>
              </a:rPr>
              <a:t>罪的</a:t>
            </a:r>
          </a:p>
          <a:p>
            <a:pPr eaLnBrk="0" hangingPunct="0">
              <a:lnSpc>
                <a:spcPct val="105000"/>
              </a:lnSpc>
              <a:buFont typeface="Arial" panose="020B0604020202020204" pitchFamily="34" charset="0"/>
              <a:buNone/>
            </a:pPr>
            <a:r>
              <a:rPr lang="en-US" altLang="zh-CN" sz="3600" b="1">
                <a:solidFill>
                  <a:srgbClr val="990099"/>
                </a:solidFill>
                <a:latin typeface="Times New Roman" panose="02020603050405020304" pitchFamily="18" charset="0"/>
              </a:rPr>
              <a:t>e.g. He used to </a:t>
            </a:r>
            <a:r>
              <a:rPr lang="en-US" altLang="zh-CN" sz="3600" b="1">
                <a:solidFill>
                  <a:srgbClr val="FF0000"/>
                </a:solidFill>
                <a:latin typeface="Times New Roman" panose="02020603050405020304" pitchFamily="18" charset="0"/>
              </a:rPr>
              <a:t>be guilty of</a:t>
            </a:r>
            <a:r>
              <a:rPr lang="en-US" altLang="zh-CN" sz="3600" b="1">
                <a:solidFill>
                  <a:srgbClr val="990099"/>
                </a:solidFill>
                <a:latin typeface="Times New Roman" panose="02020603050405020304" pitchFamily="18" charset="0"/>
              </a:rPr>
              <a:t> robbery.</a:t>
            </a:r>
          </a:p>
          <a:p>
            <a:pPr eaLnBrk="0" hangingPunct="0">
              <a:lnSpc>
                <a:spcPct val="105000"/>
              </a:lnSpc>
              <a:buFont typeface="Arial" panose="020B0604020202020204" pitchFamily="34" charset="0"/>
              <a:buNone/>
            </a:pPr>
            <a:r>
              <a:rPr lang="en-US" altLang="zh-CN" sz="3600" b="1">
                <a:solidFill>
                  <a:srgbClr val="990099"/>
                </a:solidFill>
                <a:latin typeface="Times New Roman" panose="02020603050405020304" pitchFamily="18" charset="0"/>
              </a:rPr>
              <a:t>       The judge found him guilty of </a:t>
            </a:r>
          </a:p>
          <a:p>
            <a:pPr eaLnBrk="0" hangingPunct="0">
              <a:lnSpc>
                <a:spcPct val="105000"/>
              </a:lnSpc>
              <a:buFont typeface="Arial" panose="020B0604020202020204" pitchFamily="34" charset="0"/>
              <a:buNone/>
            </a:pPr>
            <a:r>
              <a:rPr lang="en-US" altLang="zh-CN" sz="3600" b="1">
                <a:solidFill>
                  <a:srgbClr val="990099"/>
                </a:solidFill>
                <a:latin typeface="Times New Roman" panose="02020603050405020304" pitchFamily="18" charset="0"/>
              </a:rPr>
              <a:t>       murder.</a:t>
            </a:r>
          </a:p>
          <a:p>
            <a:pPr eaLnBrk="0" hangingPunct="0">
              <a:lnSpc>
                <a:spcPct val="105000"/>
              </a:lnSpc>
              <a:buFont typeface="Arial" panose="020B0604020202020204" pitchFamily="34" charset="0"/>
              <a:buNone/>
            </a:pPr>
            <a:r>
              <a:rPr lang="en-US" altLang="zh-CN" sz="3600" b="1">
                <a:solidFill>
                  <a:srgbClr val="006600"/>
                </a:solidFill>
                <a:latin typeface="Times New Roman" panose="02020603050405020304" pitchFamily="18" charset="0"/>
              </a:rPr>
              <a:t>10. charge (Para. 6)     </a:t>
            </a:r>
            <a:r>
              <a:rPr lang="en-US" altLang="zh-CN" sz="3600" b="1" i="1">
                <a:solidFill>
                  <a:srgbClr val="006600"/>
                </a:solidFill>
                <a:latin typeface="Times New Roman" panose="02020603050405020304" pitchFamily="18" charset="0"/>
              </a:rPr>
              <a:t>v.</a:t>
            </a:r>
            <a:r>
              <a:rPr lang="en-US" altLang="zh-CN" sz="3600" b="1">
                <a:solidFill>
                  <a:srgbClr val="006600"/>
                </a:solidFill>
                <a:latin typeface="Times New Roman" panose="02020603050405020304" pitchFamily="18" charset="0"/>
              </a:rPr>
              <a:t> </a:t>
            </a:r>
            <a:r>
              <a:rPr lang="zh-CN" altLang="en-US" sz="3600" b="1">
                <a:latin typeface="Times New Roman" panose="02020603050405020304" pitchFamily="18" charset="0"/>
              </a:rPr>
              <a:t>控告</a:t>
            </a:r>
          </a:p>
          <a:p>
            <a:pPr eaLnBrk="0" hangingPunct="0">
              <a:lnSpc>
                <a:spcPct val="105000"/>
              </a:lnSpc>
              <a:buFont typeface="Arial" panose="020B0604020202020204" pitchFamily="34" charset="0"/>
              <a:buNone/>
            </a:pPr>
            <a:r>
              <a:rPr lang="en-US" altLang="zh-CN" sz="3600" b="1">
                <a:latin typeface="Times New Roman" panose="02020603050405020304" pitchFamily="18" charset="0"/>
              </a:rPr>
              <a:t>be charged with </a:t>
            </a:r>
            <a:r>
              <a:rPr lang="zh-CN" altLang="en-US" sz="3600" b="1">
                <a:latin typeface="Times New Roman" panose="02020603050405020304" pitchFamily="18" charset="0"/>
              </a:rPr>
              <a:t>被控告（有</a:t>
            </a:r>
            <a:r>
              <a:rPr lang="en-US" altLang="zh-CN" sz="3600" b="1">
                <a:latin typeface="Times New Roman" panose="02020603050405020304" pitchFamily="18" charset="0"/>
              </a:rPr>
              <a:t>……</a:t>
            </a:r>
            <a:r>
              <a:rPr lang="zh-CN" altLang="en-US" sz="3600" b="1">
                <a:latin typeface="Times New Roman" panose="02020603050405020304" pitchFamily="18" charset="0"/>
              </a:rPr>
              <a:t>罪的）</a:t>
            </a:r>
          </a:p>
          <a:p>
            <a:pPr eaLnBrk="0" hangingPunct="0">
              <a:lnSpc>
                <a:spcPct val="105000"/>
              </a:lnSpc>
              <a:buFont typeface="Arial" panose="020B0604020202020204" pitchFamily="34" charset="0"/>
              <a:buNone/>
            </a:pPr>
            <a:r>
              <a:rPr lang="en-US" altLang="zh-CN" sz="3600" b="1">
                <a:solidFill>
                  <a:srgbClr val="990099"/>
                </a:solidFill>
                <a:latin typeface="Times New Roman" panose="02020603050405020304" pitchFamily="18" charset="0"/>
              </a:rPr>
              <a:t>e.g. That tall man has been </a:t>
            </a:r>
            <a:r>
              <a:rPr lang="en-US" altLang="zh-CN" sz="3600" b="1">
                <a:solidFill>
                  <a:srgbClr val="FF0000"/>
                </a:solidFill>
                <a:latin typeface="Times New Roman" panose="02020603050405020304" pitchFamily="18" charset="0"/>
              </a:rPr>
              <a:t>charged </a:t>
            </a:r>
          </a:p>
          <a:p>
            <a:pPr eaLnBrk="0" hangingPunct="0">
              <a:lnSpc>
                <a:spcPct val="105000"/>
              </a:lnSpc>
              <a:buFont typeface="Arial" panose="020B0604020202020204" pitchFamily="34" charset="0"/>
              <a:buNone/>
            </a:pPr>
            <a:r>
              <a:rPr lang="en-US" altLang="zh-CN" sz="3600" b="1">
                <a:solidFill>
                  <a:srgbClr val="FF0000"/>
                </a:solidFill>
                <a:latin typeface="Times New Roman" panose="02020603050405020304" pitchFamily="18" charset="0"/>
              </a:rPr>
              <a:t>       with</a:t>
            </a:r>
            <a:r>
              <a:rPr lang="en-US" altLang="zh-CN" sz="3600" b="1">
                <a:solidFill>
                  <a:srgbClr val="990099"/>
                </a:solidFill>
                <a:latin typeface="Times New Roman" panose="02020603050405020304" pitchFamily="18" charset="0"/>
              </a:rPr>
              <a:t> murder.</a:t>
            </a:r>
            <a:r>
              <a:rPr lang="en-US" altLang="zh-CN" sz="3600" b="1">
                <a:latin typeface="Times New Roman" panose="02020603050405020304" pitchFamily="18" charset="0"/>
              </a:rPr>
              <a:t>    </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62">
                                            <p:txEl>
                                              <p:pRg st="1" end="1"/>
                                            </p:txEl>
                                          </p:spTgt>
                                        </p:tgtEl>
                                        <p:attrNameLst>
                                          <p:attrName>style.visibility</p:attrName>
                                        </p:attrNameLst>
                                      </p:cBhvr>
                                      <p:to>
                                        <p:strVal val="visible"/>
                                      </p:to>
                                    </p:set>
                                    <p:animEffect transition="in" filter="blinds(horizontal)">
                                      <p:cBhvr>
                                        <p:cTn id="7" dur="500"/>
                                        <p:tgtEl>
                                          <p:spTgt spid="40962">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0962">
                                            <p:txEl>
                                              <p:pRg st="2" end="2"/>
                                            </p:txEl>
                                          </p:spTgt>
                                        </p:tgtEl>
                                        <p:attrNameLst>
                                          <p:attrName>style.visibility</p:attrName>
                                        </p:attrNameLst>
                                      </p:cBhvr>
                                      <p:to>
                                        <p:strVal val="visible"/>
                                      </p:to>
                                    </p:set>
                                    <p:animEffect transition="in" filter="blinds(horizontal)">
                                      <p:cBhvr>
                                        <p:cTn id="10" dur="500"/>
                                        <p:tgtEl>
                                          <p:spTgt spid="40962">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0962">
                                            <p:txEl>
                                              <p:pRg st="3" end="3"/>
                                            </p:txEl>
                                          </p:spTgt>
                                        </p:tgtEl>
                                        <p:attrNameLst>
                                          <p:attrName>style.visibility</p:attrName>
                                        </p:attrNameLst>
                                      </p:cBhvr>
                                      <p:to>
                                        <p:strVal val="visible"/>
                                      </p:to>
                                    </p:set>
                                    <p:animEffect transition="in" filter="blinds(horizontal)">
                                      <p:cBhvr>
                                        <p:cTn id="13" dur="500"/>
                                        <p:tgtEl>
                                          <p:spTgt spid="40962">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0962">
                                            <p:txEl>
                                              <p:pRg st="4" end="4"/>
                                            </p:txEl>
                                          </p:spTgt>
                                        </p:tgtEl>
                                        <p:attrNameLst>
                                          <p:attrName>style.visibility</p:attrName>
                                        </p:attrNameLst>
                                      </p:cBhvr>
                                      <p:to>
                                        <p:strVal val="visible"/>
                                      </p:to>
                                    </p:set>
                                    <p:animEffect transition="in" filter="blinds(horizontal)">
                                      <p:cBhvr>
                                        <p:cTn id="16" dur="500"/>
                                        <p:tgtEl>
                                          <p:spTgt spid="40962">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40962">
                                            <p:txEl>
                                              <p:pRg st="6" end="6"/>
                                            </p:txEl>
                                          </p:spTgt>
                                        </p:tgtEl>
                                        <p:attrNameLst>
                                          <p:attrName>style.visibility</p:attrName>
                                        </p:attrNameLst>
                                      </p:cBhvr>
                                      <p:to>
                                        <p:strVal val="visible"/>
                                      </p:to>
                                    </p:set>
                                    <p:animEffect transition="in" filter="blinds(horizontal)">
                                      <p:cBhvr>
                                        <p:cTn id="21" dur="500"/>
                                        <p:tgtEl>
                                          <p:spTgt spid="40962">
                                            <p:txEl>
                                              <p:pRg st="6" end="6"/>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40962">
                                            <p:txEl>
                                              <p:pRg st="7" end="7"/>
                                            </p:txEl>
                                          </p:spTgt>
                                        </p:tgtEl>
                                        <p:attrNameLst>
                                          <p:attrName>style.visibility</p:attrName>
                                        </p:attrNameLst>
                                      </p:cBhvr>
                                      <p:to>
                                        <p:strVal val="visible"/>
                                      </p:to>
                                    </p:set>
                                    <p:animEffect transition="in" filter="blinds(horizontal)">
                                      <p:cBhvr>
                                        <p:cTn id="24" dur="500"/>
                                        <p:tgtEl>
                                          <p:spTgt spid="40962">
                                            <p:txEl>
                                              <p:pRg st="7" end="7"/>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40962">
                                            <p:txEl>
                                              <p:pRg st="8" end="8"/>
                                            </p:txEl>
                                          </p:spTgt>
                                        </p:tgtEl>
                                        <p:attrNameLst>
                                          <p:attrName>style.visibility</p:attrName>
                                        </p:attrNameLst>
                                      </p:cBhvr>
                                      <p:to>
                                        <p:strVal val="visible"/>
                                      </p:to>
                                    </p:set>
                                    <p:animEffect transition="in" filter="blinds(horizontal)">
                                      <p:cBhvr>
                                        <p:cTn id="27" dur="500"/>
                                        <p:tgtEl>
                                          <p:spTgt spid="4096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152400" y="476250"/>
            <a:ext cx="8874125" cy="585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609600" indent="-609600" eaLnBrk="0" hangingPunct="0">
              <a:lnSpc>
                <a:spcPct val="105000"/>
              </a:lnSpc>
              <a:buFont typeface="Arial" panose="020B0604020202020204" pitchFamily="34" charset="0"/>
              <a:buNone/>
            </a:pPr>
            <a:r>
              <a:rPr lang="en-US" altLang="zh-CN" sz="3600" b="1">
                <a:solidFill>
                  <a:srgbClr val="006600"/>
                </a:solidFill>
                <a:latin typeface="Times New Roman" panose="02020603050405020304" pitchFamily="18" charset="0"/>
              </a:rPr>
              <a:t>11. so far  (para. 7) </a:t>
            </a:r>
            <a:r>
              <a:rPr lang="zh-CN" altLang="en-US" sz="3600" b="1">
                <a:latin typeface="Times New Roman" panose="02020603050405020304" pitchFamily="18" charset="0"/>
              </a:rPr>
              <a:t>迄今为止，到目前为止</a:t>
            </a:r>
          </a:p>
          <a:p>
            <a:pPr marL="609600" indent="-609600" eaLnBrk="0" hangingPunct="0">
              <a:lnSpc>
                <a:spcPct val="105000"/>
              </a:lnSpc>
              <a:buFont typeface="Arial" panose="020B0604020202020204" pitchFamily="34" charset="0"/>
              <a:buNone/>
            </a:pPr>
            <a:r>
              <a:rPr lang="zh-CN" altLang="en-US" sz="3600" b="1">
                <a:latin typeface="Times New Roman" panose="02020603050405020304" pitchFamily="18" charset="0"/>
              </a:rPr>
              <a:t>（通常用于现在完成时）</a:t>
            </a:r>
          </a:p>
          <a:p>
            <a:pPr marL="609600" indent="-609600" eaLnBrk="0" hangingPunct="0">
              <a:lnSpc>
                <a:spcPct val="105000"/>
              </a:lnSpc>
              <a:buFont typeface="Arial" panose="020B0604020202020204" pitchFamily="34" charset="0"/>
              <a:buNone/>
            </a:pPr>
            <a:r>
              <a:rPr lang="en-US" altLang="zh-CN" sz="3600" b="1">
                <a:solidFill>
                  <a:srgbClr val="990099"/>
                </a:solidFill>
                <a:latin typeface="Times New Roman" panose="02020603050405020304" pitchFamily="18" charset="0"/>
              </a:rPr>
              <a:t>e.g.</a:t>
            </a:r>
            <a:r>
              <a:rPr lang="en-US" altLang="zh-CN" sz="3600" b="1">
                <a:latin typeface="Times New Roman" panose="02020603050405020304" pitchFamily="18" charset="0"/>
              </a:rPr>
              <a:t> </a:t>
            </a:r>
            <a:r>
              <a:rPr lang="en-US" altLang="zh-CN" sz="3600" b="1">
                <a:solidFill>
                  <a:srgbClr val="990099"/>
                </a:solidFill>
                <a:latin typeface="Times New Roman" panose="02020603050405020304" pitchFamily="18" charset="0"/>
              </a:rPr>
              <a:t>We haven’t got any trouble </a:t>
            </a:r>
            <a:r>
              <a:rPr lang="en-US" altLang="zh-CN" sz="3600" b="1">
                <a:solidFill>
                  <a:srgbClr val="FF0000"/>
                </a:solidFill>
                <a:latin typeface="Times New Roman" panose="02020603050405020304" pitchFamily="18" charset="0"/>
              </a:rPr>
              <a:t>so far</a:t>
            </a:r>
            <a:r>
              <a:rPr lang="en-US" altLang="zh-CN" sz="3600" b="1">
                <a:solidFill>
                  <a:srgbClr val="990099"/>
                </a:solidFill>
                <a:latin typeface="Times New Roman" panose="02020603050405020304" pitchFamily="18" charset="0"/>
              </a:rPr>
              <a:t>.</a:t>
            </a:r>
          </a:p>
          <a:p>
            <a:pPr marL="609600" indent="-609600" eaLnBrk="0" hangingPunct="0">
              <a:lnSpc>
                <a:spcPct val="105000"/>
              </a:lnSpc>
              <a:buFont typeface="Arial" panose="020B0604020202020204" pitchFamily="34" charset="0"/>
              <a:buNone/>
            </a:pPr>
            <a:r>
              <a:rPr lang="en-US" altLang="zh-CN" sz="3600" b="1">
                <a:solidFill>
                  <a:srgbClr val="990099"/>
                </a:solidFill>
                <a:latin typeface="Times New Roman" panose="02020603050405020304" pitchFamily="18" charset="0"/>
              </a:rPr>
              <a:t>       </a:t>
            </a:r>
            <a:r>
              <a:rPr lang="en-US" altLang="zh-CN" sz="3600" b="1">
                <a:solidFill>
                  <a:srgbClr val="FF0000"/>
                </a:solidFill>
                <a:latin typeface="Times New Roman" panose="02020603050405020304" pitchFamily="18" charset="0"/>
              </a:rPr>
              <a:t>So far</a:t>
            </a:r>
            <a:r>
              <a:rPr lang="en-US" altLang="zh-CN" sz="3600" b="1">
                <a:solidFill>
                  <a:srgbClr val="990099"/>
                </a:solidFill>
                <a:latin typeface="Times New Roman" panose="02020603050405020304" pitchFamily="18" charset="0"/>
              </a:rPr>
              <a:t>, he still hasn’t decided whether </a:t>
            </a:r>
          </a:p>
          <a:p>
            <a:pPr marL="609600" indent="-609600" eaLnBrk="0" hangingPunct="0">
              <a:lnSpc>
                <a:spcPct val="105000"/>
              </a:lnSpc>
              <a:buFont typeface="Arial" panose="020B0604020202020204" pitchFamily="34" charset="0"/>
              <a:buNone/>
            </a:pPr>
            <a:r>
              <a:rPr lang="en-US" altLang="zh-CN" sz="3600" b="1">
                <a:solidFill>
                  <a:srgbClr val="990099"/>
                </a:solidFill>
                <a:latin typeface="Times New Roman" panose="02020603050405020304" pitchFamily="18" charset="0"/>
              </a:rPr>
              <a:t>       to attend the meeting or not.</a:t>
            </a:r>
          </a:p>
          <a:p>
            <a:pPr marL="609600" indent="-609600" eaLnBrk="0" hangingPunct="0">
              <a:lnSpc>
                <a:spcPct val="105000"/>
              </a:lnSpc>
              <a:buFont typeface="Arial" panose="020B0604020202020204" pitchFamily="34" charset="0"/>
              <a:buNone/>
            </a:pPr>
            <a:r>
              <a:rPr lang="en-US" altLang="zh-CN" sz="3600" b="1">
                <a:solidFill>
                  <a:srgbClr val="006600"/>
                </a:solidFill>
                <a:latin typeface="Times New Roman" panose="02020603050405020304" pitchFamily="18" charset="0"/>
              </a:rPr>
              <a:t>12. prove (para. 7) </a:t>
            </a:r>
            <a:r>
              <a:rPr lang="en-US" altLang="zh-CN" sz="3600" b="1" i="1">
                <a:solidFill>
                  <a:srgbClr val="006600"/>
                </a:solidFill>
                <a:latin typeface="Times New Roman" panose="02020603050405020304" pitchFamily="18" charset="0"/>
              </a:rPr>
              <a:t>vt.</a:t>
            </a:r>
            <a:r>
              <a:rPr lang="en-US" altLang="zh-CN" sz="3600" b="1">
                <a:solidFill>
                  <a:srgbClr val="006600"/>
                </a:solidFill>
                <a:latin typeface="Times New Roman" panose="02020603050405020304" pitchFamily="18" charset="0"/>
              </a:rPr>
              <a:t> </a:t>
            </a:r>
            <a:r>
              <a:rPr lang="zh-CN" altLang="en-US" sz="3600" b="1">
                <a:latin typeface="Times New Roman" panose="02020603050405020304" pitchFamily="18" charset="0"/>
              </a:rPr>
              <a:t>证明，证实</a:t>
            </a:r>
          </a:p>
          <a:p>
            <a:pPr marL="609600" indent="-609600" eaLnBrk="0" hangingPunct="0">
              <a:lnSpc>
                <a:spcPct val="105000"/>
              </a:lnSpc>
              <a:buFont typeface="Arial" panose="020B0604020202020204" pitchFamily="34" charset="0"/>
              <a:buNone/>
            </a:pPr>
            <a:r>
              <a:rPr lang="en-US" altLang="zh-CN" sz="3600" b="1">
                <a:solidFill>
                  <a:srgbClr val="990099"/>
                </a:solidFill>
                <a:latin typeface="Times New Roman" panose="02020603050405020304" pitchFamily="18" charset="0"/>
              </a:rPr>
              <a:t>e.g. He has </a:t>
            </a:r>
            <a:r>
              <a:rPr lang="en-US" altLang="zh-CN" sz="3600" b="1">
                <a:solidFill>
                  <a:srgbClr val="FF0000"/>
                </a:solidFill>
                <a:latin typeface="Times New Roman" panose="02020603050405020304" pitchFamily="18" charset="0"/>
              </a:rPr>
              <a:t>proved</a:t>
            </a:r>
            <a:r>
              <a:rPr lang="en-US" altLang="zh-CN" sz="3600" b="1">
                <a:solidFill>
                  <a:srgbClr val="990099"/>
                </a:solidFill>
                <a:latin typeface="Times New Roman" panose="02020603050405020304" pitchFamily="18" charset="0"/>
              </a:rPr>
              <a:t> his courage in the battle.</a:t>
            </a:r>
          </a:p>
          <a:p>
            <a:pPr marL="609600" indent="-609600" eaLnBrk="0" hangingPunct="0">
              <a:lnSpc>
                <a:spcPct val="105000"/>
              </a:lnSpc>
              <a:buFont typeface="Arial" panose="020B0604020202020204" pitchFamily="34" charset="0"/>
              <a:buNone/>
            </a:pPr>
            <a:r>
              <a:rPr lang="en-US" altLang="zh-CN" sz="3600" b="1">
                <a:latin typeface="Times New Roman" panose="02020603050405020304" pitchFamily="18" charset="0"/>
              </a:rPr>
              <a:t>prove oneself </a:t>
            </a:r>
            <a:r>
              <a:rPr lang="zh-CN" altLang="en-US" sz="3600" b="1">
                <a:latin typeface="Times New Roman" panose="02020603050405020304" pitchFamily="18" charset="0"/>
              </a:rPr>
              <a:t>证明自己的能力</a:t>
            </a:r>
          </a:p>
          <a:p>
            <a:pPr marL="609600" indent="-609600" eaLnBrk="0" hangingPunct="0">
              <a:lnSpc>
                <a:spcPct val="105000"/>
              </a:lnSpc>
              <a:buFont typeface="Arial" panose="020B0604020202020204" pitchFamily="34" charset="0"/>
              <a:buNone/>
            </a:pPr>
            <a:r>
              <a:rPr lang="en-US" altLang="zh-CN" sz="3600" b="1">
                <a:solidFill>
                  <a:srgbClr val="990099"/>
                </a:solidFill>
                <a:latin typeface="Times New Roman" panose="02020603050405020304" pitchFamily="18" charset="0"/>
              </a:rPr>
              <a:t>e.g. I had to finish the work to </a:t>
            </a:r>
            <a:r>
              <a:rPr lang="en-US" altLang="zh-CN" sz="3600" b="1">
                <a:solidFill>
                  <a:srgbClr val="FF0000"/>
                </a:solidFill>
                <a:latin typeface="Times New Roman" panose="02020603050405020304" pitchFamily="18" charset="0"/>
              </a:rPr>
              <a:t>prove </a:t>
            </a:r>
          </a:p>
          <a:p>
            <a:pPr marL="609600" indent="-609600" eaLnBrk="0" hangingPunct="0">
              <a:lnSpc>
                <a:spcPct val="105000"/>
              </a:lnSpc>
              <a:buFont typeface="Arial" panose="020B0604020202020204" pitchFamily="34" charset="0"/>
              <a:buNone/>
            </a:pPr>
            <a:r>
              <a:rPr lang="en-US" altLang="zh-CN" sz="3600" b="1">
                <a:solidFill>
                  <a:srgbClr val="990099"/>
                </a:solidFill>
                <a:latin typeface="Times New Roman" panose="02020603050405020304" pitchFamily="18" charset="0"/>
              </a:rPr>
              <a:t>       myself.</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986">
                                            <p:txEl>
                                              <p:pRg st="2" end="2"/>
                                            </p:txEl>
                                          </p:spTgt>
                                        </p:tgtEl>
                                        <p:attrNameLst>
                                          <p:attrName>style.visibility</p:attrName>
                                        </p:attrNameLst>
                                      </p:cBhvr>
                                      <p:to>
                                        <p:strVal val="visible"/>
                                      </p:to>
                                    </p:set>
                                    <p:animEffect transition="in" filter="blinds(horizontal)">
                                      <p:cBhvr>
                                        <p:cTn id="7" dur="500"/>
                                        <p:tgtEl>
                                          <p:spTgt spid="41986">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1986">
                                            <p:txEl>
                                              <p:pRg st="3" end="3"/>
                                            </p:txEl>
                                          </p:spTgt>
                                        </p:tgtEl>
                                        <p:attrNameLst>
                                          <p:attrName>style.visibility</p:attrName>
                                        </p:attrNameLst>
                                      </p:cBhvr>
                                      <p:to>
                                        <p:strVal val="visible"/>
                                      </p:to>
                                    </p:set>
                                    <p:animEffect transition="in" filter="blinds(horizontal)">
                                      <p:cBhvr>
                                        <p:cTn id="10" dur="500"/>
                                        <p:tgtEl>
                                          <p:spTgt spid="41986">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1986">
                                            <p:txEl>
                                              <p:pRg st="4" end="4"/>
                                            </p:txEl>
                                          </p:spTgt>
                                        </p:tgtEl>
                                        <p:attrNameLst>
                                          <p:attrName>style.visibility</p:attrName>
                                        </p:attrNameLst>
                                      </p:cBhvr>
                                      <p:to>
                                        <p:strVal val="visible"/>
                                      </p:to>
                                    </p:set>
                                    <p:animEffect transition="in" filter="blinds(horizontal)">
                                      <p:cBhvr>
                                        <p:cTn id="13" dur="500"/>
                                        <p:tgtEl>
                                          <p:spTgt spid="41986">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41986">
                                            <p:txEl>
                                              <p:pRg st="6" end="6"/>
                                            </p:txEl>
                                          </p:spTgt>
                                        </p:tgtEl>
                                        <p:attrNameLst>
                                          <p:attrName>style.visibility</p:attrName>
                                        </p:attrNameLst>
                                      </p:cBhvr>
                                      <p:to>
                                        <p:strVal val="visible"/>
                                      </p:to>
                                    </p:set>
                                    <p:animEffect transition="in" filter="blinds(horizontal)">
                                      <p:cBhvr>
                                        <p:cTn id="18" dur="500"/>
                                        <p:tgtEl>
                                          <p:spTgt spid="41986">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41986">
                                            <p:txEl>
                                              <p:pRg st="7" end="7"/>
                                            </p:txEl>
                                          </p:spTgt>
                                        </p:tgtEl>
                                        <p:attrNameLst>
                                          <p:attrName>style.visibility</p:attrName>
                                        </p:attrNameLst>
                                      </p:cBhvr>
                                      <p:to>
                                        <p:strVal val="visible"/>
                                      </p:to>
                                    </p:set>
                                    <p:animEffect transition="in" filter="blinds(horizontal)">
                                      <p:cBhvr>
                                        <p:cTn id="23" dur="500"/>
                                        <p:tgtEl>
                                          <p:spTgt spid="41986">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41986">
                                            <p:txEl>
                                              <p:pRg st="8" end="8"/>
                                            </p:txEl>
                                          </p:spTgt>
                                        </p:tgtEl>
                                        <p:attrNameLst>
                                          <p:attrName>style.visibility</p:attrName>
                                        </p:attrNameLst>
                                      </p:cBhvr>
                                      <p:to>
                                        <p:strVal val="visible"/>
                                      </p:to>
                                    </p:set>
                                    <p:animEffect transition="in" filter="blinds(horizontal)">
                                      <p:cBhvr>
                                        <p:cTn id="28" dur="500"/>
                                        <p:tgtEl>
                                          <p:spTgt spid="41986">
                                            <p:txEl>
                                              <p:pRg st="8" end="8"/>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41986">
                                            <p:txEl>
                                              <p:pRg st="9" end="9"/>
                                            </p:txEl>
                                          </p:spTgt>
                                        </p:tgtEl>
                                        <p:attrNameLst>
                                          <p:attrName>style.visibility</p:attrName>
                                        </p:attrNameLst>
                                      </p:cBhvr>
                                      <p:to>
                                        <p:strVal val="visible"/>
                                      </p:to>
                                    </p:set>
                                    <p:animEffect transition="in" filter="blinds(horizontal)">
                                      <p:cBhvr>
                                        <p:cTn id="31" dur="500"/>
                                        <p:tgtEl>
                                          <p:spTgt spid="4198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2895600" y="854075"/>
            <a:ext cx="3336925" cy="669925"/>
          </a:xfrm>
          <a:prstGeom prst="rect">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28575">
                <a:solidFill>
                  <a:srgbClr val="0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solidFill>
                  <a:srgbClr val="3333FF"/>
                </a:solidFill>
                <a:latin typeface="Times New Roman" panose="02020603050405020304" pitchFamily="18" charset="0"/>
              </a:rPr>
              <a:t>Tips for teacher</a:t>
            </a:r>
          </a:p>
        </p:txBody>
      </p:sp>
      <p:sp>
        <p:nvSpPr>
          <p:cNvPr id="43011" name="Text Box 3"/>
          <p:cNvSpPr txBox="1">
            <a:spLocks noChangeArrowheads="1"/>
          </p:cNvSpPr>
          <p:nvPr/>
        </p:nvSpPr>
        <p:spPr bwMode="auto">
          <a:xfrm>
            <a:off x="704850" y="2152650"/>
            <a:ext cx="7524750" cy="294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30000"/>
              </a:lnSpc>
            </a:pPr>
            <a:r>
              <a:rPr lang="en-US" altLang="zh-CN" sz="3600" b="1" dirty="0">
                <a:solidFill>
                  <a:srgbClr val="3333FF"/>
                </a:solidFill>
              </a:rPr>
              <a:t>Let the word fly</a:t>
            </a:r>
            <a:r>
              <a:rPr lang="en-US" altLang="zh-CN" sz="3600" b="1" dirty="0"/>
              <a:t> </a:t>
            </a:r>
            <a:r>
              <a:rPr lang="zh-CN" altLang="en-US" sz="3600" b="1" dirty="0"/>
              <a:t>板块是帮助学生学</a:t>
            </a:r>
          </a:p>
          <a:p>
            <a:pPr>
              <a:lnSpc>
                <a:spcPct val="130000"/>
              </a:lnSpc>
            </a:pPr>
            <a:r>
              <a:rPr lang="zh-CN" altLang="en-US" sz="3600" b="1" dirty="0"/>
              <a:t>习一些一词多义、熟词生义的词汇。</a:t>
            </a:r>
          </a:p>
          <a:p>
            <a:pPr>
              <a:lnSpc>
                <a:spcPct val="130000"/>
              </a:lnSpc>
            </a:pPr>
            <a:r>
              <a:rPr lang="zh-CN" altLang="en-US" sz="3600" b="1" dirty="0"/>
              <a:t>通过此环节，学生可以对一些常见词</a:t>
            </a:r>
          </a:p>
          <a:p>
            <a:pPr>
              <a:lnSpc>
                <a:spcPct val="130000"/>
              </a:lnSpc>
            </a:pPr>
            <a:r>
              <a:rPr lang="zh-CN" altLang="en-US" sz="3600" b="1" dirty="0"/>
              <a:t>的用法、意思有一个透彻的了解。</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示 1"/>
          <p:cNvGraphicFramePr/>
          <p:nvPr/>
        </p:nvGraphicFramePr>
        <p:xfrm>
          <a:off x="-1905000" y="2025650"/>
          <a:ext cx="8893175" cy="4643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4045" name="Picture 13" descr="图片ol"/>
          <p:cNvPicPr>
            <a:picLocks noChangeAspect="1" noChangeArrowheads="1" noCrop="1"/>
          </p:cNvPicPr>
          <p:nvPr/>
        </p:nvPicPr>
        <p:blipFill>
          <a:blip r:embed="rId7" cstate="email"/>
          <a:srcRect/>
          <a:stretch>
            <a:fillRect/>
          </a:stretch>
        </p:blipFill>
        <p:spPr bwMode="auto">
          <a:xfrm>
            <a:off x="1116013" y="1547813"/>
            <a:ext cx="935037" cy="728662"/>
          </a:xfrm>
          <a:prstGeom prst="rect">
            <a:avLst/>
          </a:prstGeom>
          <a:noFill/>
          <a:extLst>
            <a:ext uri="{909E8E84-426E-40DD-AFC4-6F175D3DCCD1}">
              <a14:hiddenFill xmlns:a14="http://schemas.microsoft.com/office/drawing/2010/main">
                <a:solidFill>
                  <a:srgbClr val="FFFFFF"/>
                </a:solidFill>
              </a14:hiddenFill>
            </a:ext>
          </a:extLst>
        </p:spPr>
      </p:pic>
      <p:sp>
        <p:nvSpPr>
          <p:cNvPr id="44046" name="WordArt 14"/>
          <p:cNvSpPr>
            <a:spLocks noChangeArrowheads="1" noChangeShapeType="1" noTextEdit="1"/>
          </p:cNvSpPr>
          <p:nvPr/>
        </p:nvSpPr>
        <p:spPr bwMode="auto">
          <a:xfrm>
            <a:off x="1547813" y="547688"/>
            <a:ext cx="6408737" cy="12954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Wave1">
              <a:avLst>
                <a:gd name="adj1" fmla="val 13005"/>
                <a:gd name="adj2" fmla="val 0"/>
              </a:avLst>
            </a:prstTxWarp>
          </a:bodyPr>
          <a:lstStyle/>
          <a:p>
            <a:pPr algn="ctr"/>
            <a:r>
              <a:rPr lang="en-US" altLang="zh-CN" sz="3600" b="1" kern="10" dirty="0">
                <a:gradFill rotWithShape="0">
                  <a:gsLst>
                    <a:gs pos="0">
                      <a:srgbClr val="6600FF"/>
                    </a:gs>
                    <a:gs pos="50000">
                      <a:srgbClr val="FF6600"/>
                    </a:gs>
                    <a:gs pos="100000">
                      <a:srgbClr val="6600FF"/>
                    </a:gs>
                  </a:gsLst>
                  <a:lin ang="5400000" scaled="1"/>
                </a:gradFill>
                <a:effectLst>
                  <a:outerShdw dist="53882" dir="2700000" algn="ctr" rotWithShape="0">
                    <a:srgbClr val="C0C0C0">
                      <a:alpha val="80000"/>
                    </a:srgbClr>
                  </a:outerShdw>
                </a:effectLst>
                <a:latin typeface="华文新魏" panose="02010800040101010101" charset="-122"/>
                <a:ea typeface="华文新魏" panose="02010800040101010101" charset="-122"/>
              </a:rPr>
              <a:t>Let the word fly</a:t>
            </a:r>
            <a:endParaRPr lang="zh-CN" altLang="en-US" sz="3600" b="1" kern="10" dirty="0">
              <a:gradFill rotWithShape="0">
                <a:gsLst>
                  <a:gs pos="0">
                    <a:srgbClr val="6600FF"/>
                  </a:gs>
                  <a:gs pos="50000">
                    <a:srgbClr val="FF6600"/>
                  </a:gs>
                  <a:gs pos="100000">
                    <a:srgbClr val="6600FF"/>
                  </a:gs>
                </a:gsLst>
                <a:lin ang="5400000" scaled="1"/>
              </a:gradFill>
              <a:effectLst>
                <a:outerShdw dist="53882" dir="2700000" algn="ctr" rotWithShape="0">
                  <a:srgbClr val="C0C0C0">
                    <a:alpha val="80000"/>
                  </a:srgbClr>
                </a:outerShdw>
              </a:effectLst>
              <a:latin typeface="华文新魏" panose="02010800040101010101" charset="-122"/>
              <a:ea typeface="华文新魏" panose="02010800040101010101" charset="-122"/>
            </a:endParaRPr>
          </a:p>
        </p:txBody>
      </p:sp>
      <p:grpSp>
        <p:nvGrpSpPr>
          <p:cNvPr id="44047" name="Group 15"/>
          <p:cNvGrpSpPr/>
          <p:nvPr/>
        </p:nvGrpSpPr>
        <p:grpSpPr bwMode="auto">
          <a:xfrm>
            <a:off x="304800" y="3810000"/>
            <a:ext cx="2159000" cy="1081088"/>
            <a:chOff x="884" y="527"/>
            <a:chExt cx="1292" cy="635"/>
          </a:xfrm>
        </p:grpSpPr>
        <p:sp>
          <p:nvSpPr>
            <p:cNvPr id="44048" name="Oval 16"/>
            <p:cNvSpPr>
              <a:spLocks noChangeArrowheads="1"/>
            </p:cNvSpPr>
            <p:nvPr/>
          </p:nvSpPr>
          <p:spPr bwMode="auto">
            <a:xfrm>
              <a:off x="884" y="527"/>
              <a:ext cx="1292" cy="635"/>
            </a:xfrm>
            <a:prstGeom prst="ellipse">
              <a:avLst/>
            </a:prstGeom>
            <a:gradFill rotWithShape="1">
              <a:gsLst>
                <a:gs pos="0">
                  <a:srgbClr val="95F1FD"/>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4049" name="Text Box 17"/>
            <p:cNvSpPr txBox="1">
              <a:spLocks noChangeArrowheads="1"/>
            </p:cNvSpPr>
            <p:nvPr/>
          </p:nvSpPr>
          <p:spPr bwMode="auto">
            <a:xfrm>
              <a:off x="956" y="654"/>
              <a:ext cx="1195" cy="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sz="2800" b="1"/>
                <a:t>突然爆发</a:t>
              </a:r>
            </a:p>
          </p:txBody>
        </p:sp>
      </p:grpSp>
      <p:grpSp>
        <p:nvGrpSpPr>
          <p:cNvPr id="44050" name="Group 18"/>
          <p:cNvGrpSpPr/>
          <p:nvPr/>
        </p:nvGrpSpPr>
        <p:grpSpPr bwMode="auto">
          <a:xfrm>
            <a:off x="6781800" y="3810000"/>
            <a:ext cx="2159000" cy="1081088"/>
            <a:chOff x="884" y="527"/>
            <a:chExt cx="1292" cy="635"/>
          </a:xfrm>
        </p:grpSpPr>
        <p:sp>
          <p:nvSpPr>
            <p:cNvPr id="44051" name="Oval 19"/>
            <p:cNvSpPr>
              <a:spLocks noChangeArrowheads="1"/>
            </p:cNvSpPr>
            <p:nvPr/>
          </p:nvSpPr>
          <p:spPr bwMode="auto">
            <a:xfrm>
              <a:off x="884" y="527"/>
              <a:ext cx="1292" cy="635"/>
            </a:xfrm>
            <a:prstGeom prst="ellipse">
              <a:avLst/>
            </a:prstGeom>
            <a:gradFill rotWithShape="1">
              <a:gsLst>
                <a:gs pos="0">
                  <a:srgbClr val="95F1FD"/>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4052" name="Text Box 20"/>
            <p:cNvSpPr txBox="1">
              <a:spLocks noChangeArrowheads="1"/>
            </p:cNvSpPr>
            <p:nvPr/>
          </p:nvSpPr>
          <p:spPr bwMode="auto">
            <a:xfrm>
              <a:off x="956" y="654"/>
              <a:ext cx="1195" cy="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sz="2800" b="1"/>
                <a:t>出故障</a:t>
              </a:r>
            </a:p>
          </p:txBody>
        </p:sp>
      </p:grpSp>
      <p:grpSp>
        <p:nvGrpSpPr>
          <p:cNvPr id="44053" name="Group 21"/>
          <p:cNvGrpSpPr/>
          <p:nvPr/>
        </p:nvGrpSpPr>
        <p:grpSpPr bwMode="auto">
          <a:xfrm>
            <a:off x="3657600" y="5486400"/>
            <a:ext cx="2159000" cy="1081088"/>
            <a:chOff x="884" y="527"/>
            <a:chExt cx="1292" cy="635"/>
          </a:xfrm>
        </p:grpSpPr>
        <p:sp>
          <p:nvSpPr>
            <p:cNvPr id="44054" name="Oval 22"/>
            <p:cNvSpPr>
              <a:spLocks noChangeArrowheads="1"/>
            </p:cNvSpPr>
            <p:nvPr/>
          </p:nvSpPr>
          <p:spPr bwMode="auto">
            <a:xfrm>
              <a:off x="884" y="527"/>
              <a:ext cx="1292" cy="635"/>
            </a:xfrm>
            <a:prstGeom prst="ellipse">
              <a:avLst/>
            </a:prstGeom>
            <a:gradFill rotWithShape="1">
              <a:gsLst>
                <a:gs pos="0">
                  <a:srgbClr val="95F1FD"/>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4055" name="Text Box 23"/>
            <p:cNvSpPr txBox="1">
              <a:spLocks noChangeArrowheads="1"/>
            </p:cNvSpPr>
            <p:nvPr/>
          </p:nvSpPr>
          <p:spPr bwMode="auto">
            <a:xfrm>
              <a:off x="956" y="654"/>
              <a:ext cx="1195" cy="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sz="2800" b="1"/>
                <a:t>插嘴</a:t>
              </a:r>
            </a:p>
          </p:txBody>
        </p:sp>
      </p:grpSp>
      <p:grpSp>
        <p:nvGrpSpPr>
          <p:cNvPr id="44056" name="Group 24"/>
          <p:cNvGrpSpPr/>
          <p:nvPr/>
        </p:nvGrpSpPr>
        <p:grpSpPr bwMode="auto">
          <a:xfrm>
            <a:off x="3581400" y="2133600"/>
            <a:ext cx="2159000" cy="1081088"/>
            <a:chOff x="884" y="527"/>
            <a:chExt cx="1292" cy="635"/>
          </a:xfrm>
        </p:grpSpPr>
        <p:sp>
          <p:nvSpPr>
            <p:cNvPr id="44057" name="Oval 25"/>
            <p:cNvSpPr>
              <a:spLocks noChangeArrowheads="1"/>
            </p:cNvSpPr>
            <p:nvPr/>
          </p:nvSpPr>
          <p:spPr bwMode="auto">
            <a:xfrm>
              <a:off x="884" y="527"/>
              <a:ext cx="1292" cy="635"/>
            </a:xfrm>
            <a:prstGeom prst="ellipse">
              <a:avLst/>
            </a:prstGeom>
            <a:gradFill rotWithShape="1">
              <a:gsLst>
                <a:gs pos="0">
                  <a:srgbClr val="95F1FD"/>
                </a:gs>
                <a:gs pos="100000">
                  <a:schemeClr val="bg1"/>
                </a:gs>
              </a:gsLst>
              <a:lin ang="18900000" scaled="1"/>
            </a:gra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4058" name="Text Box 26"/>
            <p:cNvSpPr txBox="1">
              <a:spLocks noChangeArrowheads="1"/>
            </p:cNvSpPr>
            <p:nvPr/>
          </p:nvSpPr>
          <p:spPr bwMode="auto">
            <a:xfrm>
              <a:off x="956" y="654"/>
              <a:ext cx="1195" cy="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sz="2800" b="1"/>
                <a:t>闯入</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4047"/>
                                        </p:tgtEl>
                                        <p:attrNameLst>
                                          <p:attrName>style.visibility</p:attrName>
                                        </p:attrNameLst>
                                      </p:cBhvr>
                                      <p:to>
                                        <p:strVal val="visible"/>
                                      </p:to>
                                    </p:set>
                                    <p:animEffect transition="in" filter="dissolve">
                                      <p:cBhvr>
                                        <p:cTn id="12" dur="500"/>
                                        <p:tgtEl>
                                          <p:spTgt spid="4404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4056"/>
                                        </p:tgtEl>
                                        <p:attrNameLst>
                                          <p:attrName>style.visibility</p:attrName>
                                        </p:attrNameLst>
                                      </p:cBhvr>
                                      <p:to>
                                        <p:strVal val="visible"/>
                                      </p:to>
                                    </p:set>
                                    <p:animEffect transition="in" filter="dissolve">
                                      <p:cBhvr>
                                        <p:cTn id="17" dur="500"/>
                                        <p:tgtEl>
                                          <p:spTgt spid="4405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4050"/>
                                        </p:tgtEl>
                                        <p:attrNameLst>
                                          <p:attrName>style.visibility</p:attrName>
                                        </p:attrNameLst>
                                      </p:cBhvr>
                                      <p:to>
                                        <p:strVal val="visible"/>
                                      </p:to>
                                    </p:set>
                                    <p:animEffect transition="in" filter="dissolve">
                                      <p:cBhvr>
                                        <p:cTn id="22" dur="500"/>
                                        <p:tgtEl>
                                          <p:spTgt spid="4405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4053"/>
                                        </p:tgtEl>
                                        <p:attrNameLst>
                                          <p:attrName>style.visibility</p:attrName>
                                        </p:attrNameLst>
                                      </p:cBhvr>
                                      <p:to>
                                        <p:strVal val="visible"/>
                                      </p:to>
                                    </p:set>
                                    <p:animEffect transition="in" filter="dissolve">
                                      <p:cBhvr>
                                        <p:cTn id="27" dur="500"/>
                                        <p:tgtEl>
                                          <p:spTgt spid="44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p:cNvSpPr>
            <a:spLocks noChangeArrowheads="1" noChangeShapeType="1" noTextEdit="1"/>
          </p:cNvSpPr>
          <p:nvPr/>
        </p:nvSpPr>
        <p:spPr bwMode="auto">
          <a:xfrm>
            <a:off x="2286000" y="990600"/>
            <a:ext cx="4343400" cy="990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panose="020B0604020202020204"/>
                <a:cs typeface="Arial" panose="020B0604020202020204"/>
              </a:rPr>
              <a:t>Objectives</a:t>
            </a:r>
            <a:endPar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panose="020B0604020202020204"/>
              <a:cs typeface="Arial" panose="020B0604020202020204"/>
            </a:endParaRPr>
          </a:p>
        </p:txBody>
      </p:sp>
      <p:sp>
        <p:nvSpPr>
          <p:cNvPr id="17411" name="Text Box 3"/>
          <p:cNvSpPr txBox="1">
            <a:spLocks noChangeArrowheads="1"/>
          </p:cNvSpPr>
          <p:nvPr/>
        </p:nvSpPr>
        <p:spPr bwMode="auto">
          <a:xfrm>
            <a:off x="1174750" y="2076450"/>
            <a:ext cx="773410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zh-CN" sz="3600" b="1" dirty="0">
                <a:latin typeface="Times New Roman" panose="02020603050405020304" pitchFamily="18" charset="0"/>
              </a:rPr>
              <a:t>To know the parts of a narration </a:t>
            </a:r>
          </a:p>
          <a:p>
            <a:pPr>
              <a:spcBef>
                <a:spcPct val="20000"/>
              </a:spcBef>
            </a:pPr>
            <a:r>
              <a:rPr lang="en-US" altLang="zh-CN" sz="3600" b="1" dirty="0">
                <a:latin typeface="Times New Roman" panose="02020603050405020304" pitchFamily="18" charset="0"/>
              </a:rPr>
              <a:t>(</a:t>
            </a:r>
            <a:r>
              <a:rPr lang="zh-CN" altLang="en-US" sz="3600" b="1" dirty="0">
                <a:latin typeface="Times New Roman" panose="02020603050405020304" pitchFamily="18" charset="0"/>
              </a:rPr>
              <a:t>记叙文</a:t>
            </a:r>
            <a:r>
              <a:rPr lang="en-US" altLang="zh-CN" sz="3600" b="1" dirty="0">
                <a:latin typeface="Times New Roman" panose="02020603050405020304" pitchFamily="18" charset="0"/>
              </a:rPr>
              <a:t>) by skimming</a:t>
            </a:r>
          </a:p>
          <a:p>
            <a:pPr>
              <a:spcBef>
                <a:spcPct val="20000"/>
              </a:spcBef>
            </a:pPr>
            <a:r>
              <a:rPr lang="en-US" altLang="zh-CN" sz="3600" b="1" dirty="0">
                <a:latin typeface="Times New Roman" panose="02020603050405020304" pitchFamily="18" charset="0"/>
              </a:rPr>
              <a:t>To get the details of the murder by </a:t>
            </a:r>
          </a:p>
          <a:p>
            <a:pPr>
              <a:spcBef>
                <a:spcPct val="20000"/>
              </a:spcBef>
            </a:pPr>
            <a:r>
              <a:rPr lang="en-US" altLang="zh-CN" sz="3600" b="1" dirty="0">
                <a:latin typeface="Times New Roman" panose="02020603050405020304" pitchFamily="18" charset="0"/>
              </a:rPr>
              <a:t>scanning</a:t>
            </a:r>
          </a:p>
          <a:p>
            <a:pPr>
              <a:spcBef>
                <a:spcPct val="20000"/>
              </a:spcBef>
            </a:pPr>
            <a:r>
              <a:rPr lang="en-US" altLang="zh-CN" sz="3600" b="1" dirty="0">
                <a:latin typeface="Times New Roman" panose="02020603050405020304" pitchFamily="18" charset="0"/>
              </a:rPr>
              <a:t>To learn to use the words and phrases </a:t>
            </a:r>
          </a:p>
          <a:p>
            <a:pPr>
              <a:spcBef>
                <a:spcPct val="20000"/>
              </a:spcBef>
            </a:pPr>
            <a:r>
              <a:rPr lang="en-US" altLang="zh-CN" sz="3600" b="1" dirty="0">
                <a:latin typeface="Times New Roman" panose="02020603050405020304" pitchFamily="18" charset="0"/>
              </a:rPr>
              <a:t>in the </a:t>
            </a:r>
            <a:r>
              <a:rPr lang="en-US" altLang="zh-CN" sz="3600" b="1" dirty="0" smtClean="0">
                <a:latin typeface="Times New Roman" panose="02020603050405020304" pitchFamily="18" charset="0"/>
              </a:rPr>
              <a:t>text</a:t>
            </a:r>
            <a:endParaRPr lang="en-US" altLang="zh-CN" sz="3600" b="1" dirty="0">
              <a:latin typeface="Times New Roman" panose="02020603050405020304" pitchFamily="18" charset="0"/>
            </a:endParaRPr>
          </a:p>
        </p:txBody>
      </p:sp>
      <p:sp>
        <p:nvSpPr>
          <p:cNvPr id="17412" name="AutoShape 4"/>
          <p:cNvSpPr>
            <a:spLocks noChangeArrowheads="1"/>
          </p:cNvSpPr>
          <p:nvPr/>
        </p:nvSpPr>
        <p:spPr bwMode="auto">
          <a:xfrm>
            <a:off x="609600" y="4953000"/>
            <a:ext cx="533400" cy="304800"/>
          </a:xfrm>
          <a:prstGeom prst="chevron">
            <a:avLst>
              <a:gd name="adj" fmla="val 43750"/>
            </a:avLst>
          </a:prstGeom>
          <a:noFill/>
          <a:ln>
            <a:noFill/>
          </a:ln>
          <a:effectLst/>
          <a:extLst>
            <a:ext uri="{909E8E84-426E-40DD-AFC4-6F175D3DCCD1}">
              <a14:hiddenFill xmlns:a14="http://schemas.microsoft.com/office/drawing/2010/main">
                <a:solidFill>
                  <a:srgbClr val="00FFCC"/>
                </a:solidFill>
              </a14:hiddenFill>
            </a:ext>
            <a:ext uri="{91240B29-F687-4F45-9708-019B960494DF}">
              <a14:hiddenLine xmlns:a14="http://schemas.microsoft.com/office/drawing/2010/main" w="28575">
                <a:solidFill>
                  <a:srgbClr val="CC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13" name="AutoShape 5"/>
          <p:cNvSpPr>
            <a:spLocks noChangeArrowheads="1"/>
          </p:cNvSpPr>
          <p:nvPr/>
        </p:nvSpPr>
        <p:spPr bwMode="auto">
          <a:xfrm>
            <a:off x="685800" y="3581400"/>
            <a:ext cx="533400" cy="304800"/>
          </a:xfrm>
          <a:prstGeom prst="chevron">
            <a:avLst>
              <a:gd name="adj" fmla="val 43750"/>
            </a:avLst>
          </a:prstGeom>
          <a:noFill/>
          <a:ln>
            <a:noFill/>
          </a:ln>
          <a:effectLst/>
          <a:extLst>
            <a:ext uri="{909E8E84-426E-40DD-AFC4-6F175D3DCCD1}">
              <a14:hiddenFill xmlns:a14="http://schemas.microsoft.com/office/drawing/2010/main">
                <a:solidFill>
                  <a:srgbClr val="00FFCC"/>
                </a:solidFill>
              </a14:hiddenFill>
            </a:ext>
            <a:ext uri="{91240B29-F687-4F45-9708-019B960494DF}">
              <a14:hiddenLine xmlns:a14="http://schemas.microsoft.com/office/drawing/2010/main" w="28575">
                <a:solidFill>
                  <a:srgbClr val="CC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14" name="AutoShape 6"/>
          <p:cNvSpPr>
            <a:spLocks noChangeArrowheads="1"/>
          </p:cNvSpPr>
          <p:nvPr/>
        </p:nvSpPr>
        <p:spPr bwMode="auto">
          <a:xfrm>
            <a:off x="685800" y="2286000"/>
            <a:ext cx="533400" cy="304800"/>
          </a:xfrm>
          <a:prstGeom prst="chevron">
            <a:avLst>
              <a:gd name="adj" fmla="val 43750"/>
            </a:avLst>
          </a:prstGeom>
          <a:noFill/>
          <a:ln>
            <a:noFill/>
          </a:ln>
          <a:effectLst/>
          <a:extLst>
            <a:ext uri="{909E8E84-426E-40DD-AFC4-6F175D3DCCD1}">
              <a14:hiddenFill xmlns:a14="http://schemas.microsoft.com/office/drawing/2010/main">
                <a:solidFill>
                  <a:srgbClr val="00FFCC"/>
                </a:solidFill>
              </a14:hiddenFill>
            </a:ext>
            <a:ext uri="{91240B29-F687-4F45-9708-019B960494DF}">
              <a14:hiddenLine xmlns:a14="http://schemas.microsoft.com/office/drawing/2010/main" w="28575">
                <a:solidFill>
                  <a:srgbClr val="CC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17414"/>
                                        </p:tgtEl>
                                        <p:attrNameLst>
                                          <p:attrName>style.visibility</p:attrName>
                                        </p:attrNameLst>
                                      </p:cBhvr>
                                      <p:to>
                                        <p:strVal val="visible"/>
                                      </p:to>
                                    </p:set>
                                    <p:animEffect transition="in" filter="box(in)">
                                      <p:cBhvr>
                                        <p:cTn id="7" dur="500"/>
                                        <p:tgtEl>
                                          <p:spTgt spid="17414"/>
                                        </p:tgtEl>
                                      </p:cBhvr>
                                    </p:animEffect>
                                  </p:childTnLst>
                                </p:cTn>
                              </p:par>
                              <p:par>
                                <p:cTn id="8" presetID="4" presetClass="entr" presetSubtype="16" fill="hold" nodeType="withEffect">
                                  <p:stCondLst>
                                    <p:cond delay="0"/>
                                  </p:stCondLst>
                                  <p:childTnLst>
                                    <p:set>
                                      <p:cBhvr>
                                        <p:cTn id="9" dur="1" fill="hold">
                                          <p:stCondLst>
                                            <p:cond delay="0"/>
                                          </p:stCondLst>
                                        </p:cTn>
                                        <p:tgtEl>
                                          <p:spTgt spid="17411">
                                            <p:txEl>
                                              <p:pRg st="0" end="0"/>
                                            </p:txEl>
                                          </p:spTgt>
                                        </p:tgtEl>
                                        <p:attrNameLst>
                                          <p:attrName>style.visibility</p:attrName>
                                        </p:attrNameLst>
                                      </p:cBhvr>
                                      <p:to>
                                        <p:strVal val="visible"/>
                                      </p:to>
                                    </p:set>
                                    <p:animEffect transition="in" filter="box(in)">
                                      <p:cBhvr>
                                        <p:cTn id="10" dur="500"/>
                                        <p:tgtEl>
                                          <p:spTgt spid="17411">
                                            <p:txEl>
                                              <p:pRg st="0" end="0"/>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Effect transition="in" filter="box(in)">
                                      <p:cBhvr>
                                        <p:cTn id="13" dur="500"/>
                                        <p:tgtEl>
                                          <p:spTgt spid="17411">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nodePh="1">
                                  <p:stCondLst>
                                    <p:cond delay="0"/>
                                  </p:stCondLst>
                                  <p:endCondLst>
                                    <p:cond evt="begin" delay="0">
                                      <p:tn val="16"/>
                                    </p:cond>
                                  </p:endCondLst>
                                  <p:childTnLst>
                                    <p:set>
                                      <p:cBhvr>
                                        <p:cTn id="17" dur="1" fill="hold">
                                          <p:stCondLst>
                                            <p:cond delay="0"/>
                                          </p:stCondLst>
                                        </p:cTn>
                                        <p:tgtEl>
                                          <p:spTgt spid="17413"/>
                                        </p:tgtEl>
                                        <p:attrNameLst>
                                          <p:attrName>style.visibility</p:attrName>
                                        </p:attrNameLst>
                                      </p:cBhvr>
                                      <p:to>
                                        <p:strVal val="visible"/>
                                      </p:to>
                                    </p:set>
                                    <p:animEffect transition="in" filter="box(in)">
                                      <p:cBhvr>
                                        <p:cTn id="18" dur="500"/>
                                        <p:tgtEl>
                                          <p:spTgt spid="17413"/>
                                        </p:tgtEl>
                                      </p:cBhvr>
                                    </p:animEffect>
                                  </p:childTnLst>
                                </p:cTn>
                              </p:par>
                              <p:par>
                                <p:cTn id="19" presetID="4" presetClass="entr" presetSubtype="16" fill="hold" nodeType="withEffect">
                                  <p:stCondLst>
                                    <p:cond delay="0"/>
                                  </p:stCondLst>
                                  <p:childTnLst>
                                    <p:set>
                                      <p:cBhvr>
                                        <p:cTn id="20" dur="1" fill="hold">
                                          <p:stCondLst>
                                            <p:cond delay="0"/>
                                          </p:stCondLst>
                                        </p:cTn>
                                        <p:tgtEl>
                                          <p:spTgt spid="17411">
                                            <p:txEl>
                                              <p:pRg st="2" end="2"/>
                                            </p:txEl>
                                          </p:spTgt>
                                        </p:tgtEl>
                                        <p:attrNameLst>
                                          <p:attrName>style.visibility</p:attrName>
                                        </p:attrNameLst>
                                      </p:cBhvr>
                                      <p:to>
                                        <p:strVal val="visible"/>
                                      </p:to>
                                    </p:set>
                                    <p:animEffect transition="in" filter="box(in)">
                                      <p:cBhvr>
                                        <p:cTn id="21" dur="500"/>
                                        <p:tgtEl>
                                          <p:spTgt spid="17411">
                                            <p:txEl>
                                              <p:pRg st="2" end="2"/>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17411">
                                            <p:txEl>
                                              <p:pRg st="3" end="3"/>
                                            </p:txEl>
                                          </p:spTgt>
                                        </p:tgtEl>
                                        <p:attrNameLst>
                                          <p:attrName>style.visibility</p:attrName>
                                        </p:attrNameLst>
                                      </p:cBhvr>
                                      <p:to>
                                        <p:strVal val="visible"/>
                                      </p:to>
                                    </p:set>
                                    <p:animEffect transition="in" filter="box(in)">
                                      <p:cBhvr>
                                        <p:cTn id="24" dur="500"/>
                                        <p:tgtEl>
                                          <p:spTgt spid="17411">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nodePh="1">
                                  <p:stCondLst>
                                    <p:cond delay="0"/>
                                  </p:stCondLst>
                                  <p:endCondLst>
                                    <p:cond evt="begin" delay="0">
                                      <p:tn val="27"/>
                                    </p:cond>
                                  </p:endCondLst>
                                  <p:childTnLst>
                                    <p:set>
                                      <p:cBhvr>
                                        <p:cTn id="28" dur="1" fill="hold">
                                          <p:stCondLst>
                                            <p:cond delay="0"/>
                                          </p:stCondLst>
                                        </p:cTn>
                                        <p:tgtEl>
                                          <p:spTgt spid="17412"/>
                                        </p:tgtEl>
                                        <p:attrNameLst>
                                          <p:attrName>style.visibility</p:attrName>
                                        </p:attrNameLst>
                                      </p:cBhvr>
                                      <p:to>
                                        <p:strVal val="visible"/>
                                      </p:to>
                                    </p:set>
                                    <p:animEffect transition="in" filter="box(in)">
                                      <p:cBhvr>
                                        <p:cTn id="29" dur="500"/>
                                        <p:tgtEl>
                                          <p:spTgt spid="17412"/>
                                        </p:tgtEl>
                                      </p:cBhvr>
                                    </p:animEffect>
                                  </p:childTnLst>
                                </p:cTn>
                              </p:par>
                              <p:par>
                                <p:cTn id="30" presetID="4" presetClass="entr" presetSubtype="16" fill="hold" nodeType="withEffect">
                                  <p:stCondLst>
                                    <p:cond delay="0"/>
                                  </p:stCondLst>
                                  <p:childTnLst>
                                    <p:set>
                                      <p:cBhvr>
                                        <p:cTn id="31" dur="1" fill="hold">
                                          <p:stCondLst>
                                            <p:cond delay="0"/>
                                          </p:stCondLst>
                                        </p:cTn>
                                        <p:tgtEl>
                                          <p:spTgt spid="17411">
                                            <p:txEl>
                                              <p:pRg st="4" end="4"/>
                                            </p:txEl>
                                          </p:spTgt>
                                        </p:tgtEl>
                                        <p:attrNameLst>
                                          <p:attrName>style.visibility</p:attrName>
                                        </p:attrNameLst>
                                      </p:cBhvr>
                                      <p:to>
                                        <p:strVal val="visible"/>
                                      </p:to>
                                    </p:set>
                                    <p:animEffect transition="in" filter="box(in)">
                                      <p:cBhvr>
                                        <p:cTn id="32" dur="500"/>
                                        <p:tgtEl>
                                          <p:spTgt spid="17411">
                                            <p:txEl>
                                              <p:pRg st="4" end="4"/>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17411">
                                            <p:txEl>
                                              <p:pRg st="5" end="5"/>
                                            </p:txEl>
                                          </p:spTgt>
                                        </p:tgtEl>
                                        <p:attrNameLst>
                                          <p:attrName>style.visibility</p:attrName>
                                        </p:attrNameLst>
                                      </p:cBhvr>
                                      <p:to>
                                        <p:strVal val="visible"/>
                                      </p:to>
                                    </p:set>
                                    <p:animEffect transition="in" filter="box(in)">
                                      <p:cBhvr>
                                        <p:cTn id="35"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P spid="17413" grpId="0" animBg="1"/>
      <p:bldP spid="1741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457200" y="0"/>
            <a:ext cx="3424238" cy="669925"/>
          </a:xfrm>
          <a:prstGeom prst="rect">
            <a:avLst/>
          </a:prstGeom>
          <a:noFill/>
          <a:ln>
            <a:noFill/>
          </a:ln>
          <a:effectLst/>
          <a:extLst>
            <a:ext uri="{909E8E84-426E-40DD-AFC4-6F175D3DCCD1}">
              <a14:hiddenFill xmlns:a14="http://schemas.microsoft.com/office/drawing/2010/main">
                <a:solidFill>
                  <a:srgbClr val="CCFF66"/>
                </a:solidFill>
              </a14:hiddenFill>
            </a:ext>
            <a:ext uri="{91240B29-F687-4F45-9708-019B960494DF}">
              <a14:hiddenLine xmlns:a14="http://schemas.microsoft.com/office/drawing/2010/main" w="28575">
                <a:solidFill>
                  <a:srgbClr val="00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3600" b="1" dirty="0"/>
              <a:t>翻译下列句子。</a:t>
            </a:r>
            <a:endParaRPr lang="zh-CN" altLang="en-GB" sz="3600" b="1" dirty="0"/>
          </a:p>
        </p:txBody>
      </p:sp>
      <p:sp>
        <p:nvSpPr>
          <p:cNvPr id="45059" name="Text Box 3"/>
          <p:cNvSpPr txBox="1">
            <a:spLocks noChangeArrowheads="1"/>
          </p:cNvSpPr>
          <p:nvPr/>
        </p:nvSpPr>
        <p:spPr bwMode="auto">
          <a:xfrm>
            <a:off x="304800" y="685800"/>
            <a:ext cx="8839200" cy="613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dirty="0">
                <a:latin typeface="Times New Roman" panose="02020603050405020304" pitchFamily="18" charset="0"/>
              </a:rPr>
              <a:t>1. </a:t>
            </a:r>
            <a:r>
              <a:rPr lang="zh-CN" altLang="en-US" sz="3600" b="1" dirty="0">
                <a:latin typeface="Times New Roman" panose="02020603050405020304" pitchFamily="18" charset="0"/>
              </a:rPr>
              <a:t>流感通常在冬天发生。 </a:t>
            </a:r>
          </a:p>
          <a:p>
            <a:r>
              <a:rPr lang="zh-CN" altLang="en-US" sz="3600" b="1" dirty="0">
                <a:latin typeface="Times New Roman" panose="02020603050405020304" pitchFamily="18" charset="0"/>
              </a:rPr>
              <a:t>    </a:t>
            </a:r>
            <a:r>
              <a:rPr lang="en-US" altLang="zh-CN" sz="3600" b="1" dirty="0">
                <a:solidFill>
                  <a:srgbClr val="3333FF"/>
                </a:solidFill>
                <a:latin typeface="Times New Roman" panose="02020603050405020304" pitchFamily="18" charset="0"/>
              </a:rPr>
              <a:t>Influenza usually </a:t>
            </a:r>
            <a:r>
              <a:rPr lang="en-US" altLang="zh-CN" sz="3600" b="1" dirty="0">
                <a:solidFill>
                  <a:srgbClr val="FF0000"/>
                </a:solidFill>
                <a:latin typeface="Times New Roman" panose="02020603050405020304" pitchFamily="18" charset="0"/>
              </a:rPr>
              <a:t>breaks out</a:t>
            </a:r>
            <a:r>
              <a:rPr lang="en-US" altLang="zh-CN" sz="3600" b="1" dirty="0">
                <a:solidFill>
                  <a:srgbClr val="3333FF"/>
                </a:solidFill>
                <a:latin typeface="Times New Roman" panose="02020603050405020304" pitchFamily="18" charset="0"/>
              </a:rPr>
              <a:t> in winter.</a:t>
            </a:r>
          </a:p>
          <a:p>
            <a:r>
              <a:rPr lang="en-US" altLang="zh-CN" sz="3600" b="1" dirty="0">
                <a:latin typeface="Times New Roman" panose="02020603050405020304" pitchFamily="18" charset="0"/>
              </a:rPr>
              <a:t>2. </a:t>
            </a:r>
            <a:r>
              <a:rPr lang="zh-CN" altLang="en-US" sz="3600" b="1" dirty="0">
                <a:latin typeface="Times New Roman" panose="02020603050405020304" pitchFamily="18" charset="0"/>
              </a:rPr>
              <a:t>昨晚有人闯进怀特先生的家并拿走了许   </a:t>
            </a:r>
          </a:p>
          <a:p>
            <a:r>
              <a:rPr lang="zh-CN" altLang="en-US" sz="3600" b="1" dirty="0">
                <a:latin typeface="Times New Roman" panose="02020603050405020304" pitchFamily="18" charset="0"/>
              </a:rPr>
              <a:t>   多东西。 </a:t>
            </a:r>
          </a:p>
          <a:p>
            <a:r>
              <a:rPr lang="zh-CN" altLang="en-US" sz="3600" b="1" dirty="0">
                <a:latin typeface="Times New Roman" panose="02020603050405020304" pitchFamily="18" charset="0"/>
              </a:rPr>
              <a:t>    </a:t>
            </a:r>
            <a:r>
              <a:rPr lang="en-US" altLang="zh-CN" sz="3600" b="1" dirty="0">
                <a:solidFill>
                  <a:srgbClr val="3333FF"/>
                </a:solidFill>
                <a:latin typeface="Times New Roman" panose="02020603050405020304" pitchFamily="18" charset="0"/>
              </a:rPr>
              <a:t>Last night somebody </a:t>
            </a:r>
            <a:r>
              <a:rPr lang="en-US" altLang="zh-CN" sz="3600" b="1" dirty="0">
                <a:solidFill>
                  <a:srgbClr val="FF0000"/>
                </a:solidFill>
                <a:latin typeface="Times New Roman" panose="02020603050405020304" pitchFamily="18" charset="0"/>
              </a:rPr>
              <a:t>broke into</a:t>
            </a:r>
            <a:r>
              <a:rPr lang="en-US" altLang="zh-CN" sz="3600" b="1" dirty="0">
                <a:solidFill>
                  <a:srgbClr val="3333FF"/>
                </a:solidFill>
                <a:latin typeface="Times New Roman" panose="02020603050405020304" pitchFamily="18" charset="0"/>
              </a:rPr>
              <a:t> Mr.    </a:t>
            </a:r>
          </a:p>
          <a:p>
            <a:r>
              <a:rPr lang="en-US" altLang="zh-CN" sz="3600" b="1" dirty="0">
                <a:solidFill>
                  <a:srgbClr val="3333FF"/>
                </a:solidFill>
                <a:latin typeface="Times New Roman" panose="02020603050405020304" pitchFamily="18" charset="0"/>
              </a:rPr>
              <a:t>   White's house and took away a lot of  </a:t>
            </a:r>
          </a:p>
          <a:p>
            <a:r>
              <a:rPr lang="en-US" altLang="zh-CN" sz="3600" b="1" dirty="0">
                <a:solidFill>
                  <a:srgbClr val="3333FF"/>
                </a:solidFill>
                <a:latin typeface="Times New Roman" panose="02020603050405020304" pitchFamily="18" charset="0"/>
              </a:rPr>
              <a:t>   things.</a:t>
            </a:r>
            <a:r>
              <a:rPr lang="en-US" altLang="zh-CN" sz="3600" b="1" dirty="0">
                <a:latin typeface="Times New Roman" panose="02020603050405020304" pitchFamily="18" charset="0"/>
              </a:rPr>
              <a:t> </a:t>
            </a:r>
          </a:p>
          <a:p>
            <a:r>
              <a:rPr lang="en-US" altLang="zh-CN" sz="3600" b="1" dirty="0">
                <a:latin typeface="Times New Roman" panose="02020603050405020304" pitchFamily="18" charset="0"/>
              </a:rPr>
              <a:t>3. </a:t>
            </a:r>
            <a:r>
              <a:rPr lang="zh-CN" altLang="en-US" sz="3600" b="1" dirty="0">
                <a:latin typeface="Times New Roman" panose="02020603050405020304" pitchFamily="18" charset="0"/>
              </a:rPr>
              <a:t>他讲故事的时候别打断他。</a:t>
            </a:r>
          </a:p>
          <a:p>
            <a:r>
              <a:rPr lang="zh-CN" altLang="en-US" sz="3600" b="1" dirty="0">
                <a:latin typeface="Times New Roman" panose="02020603050405020304" pitchFamily="18" charset="0"/>
              </a:rPr>
              <a:t>    </a:t>
            </a:r>
            <a:r>
              <a:rPr lang="en-US" altLang="zh-CN" sz="3600" b="1" dirty="0">
                <a:solidFill>
                  <a:srgbClr val="3333FF"/>
                </a:solidFill>
                <a:latin typeface="Times New Roman" panose="02020603050405020304" pitchFamily="18" charset="0"/>
              </a:rPr>
              <a:t>Don't </a:t>
            </a:r>
            <a:r>
              <a:rPr lang="en-US" altLang="zh-CN" sz="3600" b="1" dirty="0">
                <a:solidFill>
                  <a:srgbClr val="FF0000"/>
                </a:solidFill>
                <a:latin typeface="Times New Roman" panose="02020603050405020304" pitchFamily="18" charset="0"/>
              </a:rPr>
              <a:t>break in</a:t>
            </a:r>
            <a:r>
              <a:rPr lang="en-US" altLang="zh-CN" sz="3600" b="1" dirty="0">
                <a:solidFill>
                  <a:srgbClr val="3333FF"/>
                </a:solidFill>
                <a:latin typeface="Times New Roman" panose="02020603050405020304" pitchFamily="18" charset="0"/>
              </a:rPr>
              <a:t> when he is telling the story</a:t>
            </a:r>
            <a:r>
              <a:rPr lang="en-US" altLang="zh-CN" sz="3600" b="1" dirty="0">
                <a:latin typeface="Times New Roman" panose="02020603050405020304" pitchFamily="18" charset="0"/>
              </a:rPr>
              <a:t>.</a:t>
            </a:r>
          </a:p>
          <a:p>
            <a:r>
              <a:rPr lang="en-US" altLang="zh-CN" sz="3600" b="1" dirty="0">
                <a:latin typeface="Times New Roman" panose="02020603050405020304" pitchFamily="18" charset="0"/>
              </a:rPr>
              <a:t>4. </a:t>
            </a:r>
            <a:r>
              <a:rPr lang="zh-CN" altLang="en-US" sz="3600" b="1" dirty="0">
                <a:latin typeface="Times New Roman" panose="02020603050405020304" pitchFamily="18" charset="0"/>
              </a:rPr>
              <a:t>车子在路上出了毛病。 </a:t>
            </a:r>
          </a:p>
          <a:p>
            <a:r>
              <a:rPr lang="zh-CN" altLang="en-US" sz="3600" b="1" dirty="0">
                <a:latin typeface="Times New Roman" panose="02020603050405020304" pitchFamily="18" charset="0"/>
              </a:rPr>
              <a:t>   </a:t>
            </a:r>
            <a:r>
              <a:rPr lang="en-US" altLang="zh-CN" sz="3600" b="1" dirty="0">
                <a:solidFill>
                  <a:srgbClr val="3333FF"/>
                </a:solidFill>
                <a:latin typeface="Times New Roman" panose="02020603050405020304" pitchFamily="18" charset="0"/>
              </a:rPr>
              <a:t>The car </a:t>
            </a:r>
            <a:r>
              <a:rPr lang="en-US" altLang="zh-CN" sz="3600" b="1" dirty="0">
                <a:solidFill>
                  <a:srgbClr val="FF0000"/>
                </a:solidFill>
                <a:latin typeface="Times New Roman" panose="02020603050405020304" pitchFamily="18" charset="0"/>
              </a:rPr>
              <a:t>broke down</a:t>
            </a:r>
            <a:r>
              <a:rPr lang="en-US" altLang="zh-CN" sz="3600" b="1" dirty="0">
                <a:solidFill>
                  <a:srgbClr val="3333FF"/>
                </a:solidFill>
                <a:latin typeface="Times New Roman" panose="02020603050405020304" pitchFamily="18" charset="0"/>
              </a:rPr>
              <a:t> on the way.</a:t>
            </a:r>
            <a:endParaRPr lang="en-GB" altLang="zh-CN" sz="3600" b="1" dirty="0">
              <a:solidFill>
                <a:srgbClr val="3333FF"/>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animEffect transition="in" filter="wipe(down)">
                                      <p:cBhvr>
                                        <p:cTn id="7" dur="500"/>
                                        <p:tgtEl>
                                          <p:spTgt spid="450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5059">
                                            <p:txEl>
                                              <p:pRg st="4" end="4"/>
                                            </p:txEl>
                                          </p:spTgt>
                                        </p:tgtEl>
                                        <p:attrNameLst>
                                          <p:attrName>style.visibility</p:attrName>
                                        </p:attrNameLst>
                                      </p:cBhvr>
                                      <p:to>
                                        <p:strVal val="visible"/>
                                      </p:to>
                                    </p:set>
                                    <p:animEffect transition="in" filter="wipe(down)">
                                      <p:cBhvr>
                                        <p:cTn id="12" dur="500"/>
                                        <p:tgtEl>
                                          <p:spTgt spid="45059">
                                            <p:txEl>
                                              <p:pRg st="4" end="4"/>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45059">
                                            <p:txEl>
                                              <p:pRg st="5" end="5"/>
                                            </p:txEl>
                                          </p:spTgt>
                                        </p:tgtEl>
                                        <p:attrNameLst>
                                          <p:attrName>style.visibility</p:attrName>
                                        </p:attrNameLst>
                                      </p:cBhvr>
                                      <p:to>
                                        <p:strVal val="visible"/>
                                      </p:to>
                                    </p:set>
                                    <p:animEffect transition="in" filter="wipe(down)">
                                      <p:cBhvr>
                                        <p:cTn id="15" dur="500"/>
                                        <p:tgtEl>
                                          <p:spTgt spid="45059">
                                            <p:txEl>
                                              <p:pRg st="5" end="5"/>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45059">
                                            <p:txEl>
                                              <p:pRg st="6" end="6"/>
                                            </p:txEl>
                                          </p:spTgt>
                                        </p:tgtEl>
                                        <p:attrNameLst>
                                          <p:attrName>style.visibility</p:attrName>
                                        </p:attrNameLst>
                                      </p:cBhvr>
                                      <p:to>
                                        <p:strVal val="visible"/>
                                      </p:to>
                                    </p:set>
                                    <p:animEffect transition="in" filter="wipe(down)">
                                      <p:cBhvr>
                                        <p:cTn id="18" dur="500"/>
                                        <p:tgtEl>
                                          <p:spTgt spid="45059">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45059">
                                            <p:txEl>
                                              <p:pRg st="8" end="8"/>
                                            </p:txEl>
                                          </p:spTgt>
                                        </p:tgtEl>
                                        <p:attrNameLst>
                                          <p:attrName>style.visibility</p:attrName>
                                        </p:attrNameLst>
                                      </p:cBhvr>
                                      <p:to>
                                        <p:strVal val="visible"/>
                                      </p:to>
                                    </p:set>
                                    <p:animEffect transition="in" filter="wipe(down)">
                                      <p:cBhvr>
                                        <p:cTn id="23" dur="500"/>
                                        <p:tgtEl>
                                          <p:spTgt spid="45059">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45059">
                                            <p:txEl>
                                              <p:pRg st="10" end="10"/>
                                            </p:txEl>
                                          </p:spTgt>
                                        </p:tgtEl>
                                        <p:attrNameLst>
                                          <p:attrName>style.visibility</p:attrName>
                                        </p:attrNameLst>
                                      </p:cBhvr>
                                      <p:to>
                                        <p:strVal val="visible"/>
                                      </p:to>
                                    </p:set>
                                    <p:animEffect transition="in" filter="wipe(down)">
                                      <p:cBhvr>
                                        <p:cTn id="28" dur="500"/>
                                        <p:tgtEl>
                                          <p:spTgt spid="4505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p:cNvSpPr>
            <a:spLocks noChangeArrowheads="1"/>
          </p:cNvSpPr>
          <p:nvPr/>
        </p:nvSpPr>
        <p:spPr bwMode="auto">
          <a:xfrm>
            <a:off x="3200400" y="609600"/>
            <a:ext cx="2514600" cy="914400"/>
          </a:xfrm>
          <a:prstGeom prst="wave">
            <a:avLst>
              <a:gd name="adj1" fmla="val 13005"/>
              <a:gd name="adj2" fmla="val 0"/>
            </a:avLst>
          </a:prstGeom>
          <a:noFill/>
          <a:ln>
            <a:noFill/>
          </a:ln>
          <a:effectLst/>
          <a:extLst>
            <a:ext uri="{909E8E84-426E-40DD-AFC4-6F175D3DCCD1}">
              <a14:hiddenFill xmlns:a14="http://schemas.microsoft.com/office/drawing/2010/main">
                <a:solidFill>
                  <a:srgbClr val="99FFCC"/>
                </a:solidFill>
              </a14:hiddenFill>
            </a:ext>
            <a:ext uri="{91240B29-F687-4F45-9708-019B960494DF}">
              <a14:hiddenLine xmlns:a14="http://schemas.microsoft.com/office/drawing/2010/main" w="9525">
                <a:solidFill>
                  <a:srgbClr val="008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6083" name="Text Box 3"/>
          <p:cNvSpPr txBox="1">
            <a:spLocks noChangeArrowheads="1"/>
          </p:cNvSpPr>
          <p:nvPr/>
        </p:nvSpPr>
        <p:spPr bwMode="auto">
          <a:xfrm>
            <a:off x="3200400" y="762000"/>
            <a:ext cx="2520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3333FF"/>
                </a:solidFill>
              </a:rPr>
              <a:t>Game time</a:t>
            </a:r>
            <a:endParaRPr lang="en-GB" altLang="zh-CN" sz="3600" b="1">
              <a:solidFill>
                <a:srgbClr val="3333FF"/>
              </a:solidFill>
            </a:endParaRPr>
          </a:p>
        </p:txBody>
      </p:sp>
      <p:sp>
        <p:nvSpPr>
          <p:cNvPr id="46084" name="Rectangle 4"/>
          <p:cNvSpPr>
            <a:spLocks noChangeArrowheads="1"/>
          </p:cNvSpPr>
          <p:nvPr/>
        </p:nvSpPr>
        <p:spPr bwMode="auto">
          <a:xfrm>
            <a:off x="762000" y="2057400"/>
            <a:ext cx="77724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dirty="0">
                <a:latin typeface="Times New Roman" panose="02020603050405020304" pitchFamily="18" charset="0"/>
              </a:rPr>
              <a:t>Now I will divide you into several groups. Make up sentences with your partners, using the different meanings</a:t>
            </a:r>
          </a:p>
          <a:p>
            <a:r>
              <a:rPr lang="en-US" altLang="zh-CN" sz="3600" b="1" dirty="0">
                <a:latin typeface="Times New Roman" panose="02020603050405020304" pitchFamily="18" charset="0"/>
              </a:rPr>
              <a:t>of “</a:t>
            </a:r>
            <a:r>
              <a:rPr lang="en-US" altLang="zh-CN" sz="3600" b="1" dirty="0">
                <a:solidFill>
                  <a:srgbClr val="3333FF"/>
                </a:solidFill>
                <a:latin typeface="Times New Roman" panose="02020603050405020304" pitchFamily="18" charset="0"/>
              </a:rPr>
              <a:t>break</a:t>
            </a:r>
            <a:r>
              <a:rPr lang="en-US" altLang="zh-CN" sz="3600" b="1" dirty="0">
                <a:latin typeface="Times New Roman" panose="02020603050405020304" pitchFamily="18" charset="0"/>
              </a:rPr>
              <a:t>”. Then let’s check which group can make up the most.</a:t>
            </a:r>
            <a:r>
              <a:rPr lang="en-US" altLang="zh-CN" sz="3600" dirty="0"/>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WordArt 2"/>
          <p:cNvSpPr>
            <a:spLocks noChangeArrowheads="1" noChangeShapeType="1" noTextEdit="1"/>
          </p:cNvSpPr>
          <p:nvPr/>
        </p:nvSpPr>
        <p:spPr bwMode="auto">
          <a:xfrm>
            <a:off x="762000" y="2590800"/>
            <a:ext cx="7239000" cy="1371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0">
                  <a:gsLst>
                    <a:gs pos="0">
                      <a:srgbClr val="A603AB"/>
                    </a:gs>
                    <a:gs pos="6000">
                      <a:srgbClr val="E81766"/>
                    </a:gs>
                    <a:gs pos="13500">
                      <a:srgbClr val="EE3F17"/>
                    </a:gs>
                    <a:gs pos="24000">
                      <a:srgbClr val="FFFF00"/>
                    </a:gs>
                    <a:gs pos="32499">
                      <a:srgbClr val="1A8D48"/>
                    </a:gs>
                    <a:gs pos="39500">
                      <a:srgbClr val="0819FB"/>
                    </a:gs>
                    <a:gs pos="50000">
                      <a:srgbClr val="A603AB"/>
                    </a:gs>
                    <a:gs pos="60501">
                      <a:srgbClr val="0819FB"/>
                    </a:gs>
                    <a:gs pos="67501">
                      <a:srgbClr val="1A8D48"/>
                    </a:gs>
                    <a:gs pos="76000">
                      <a:srgbClr val="FFFF00"/>
                    </a:gs>
                    <a:gs pos="86500">
                      <a:srgbClr val="EE3F17"/>
                    </a:gs>
                    <a:gs pos="94000">
                      <a:srgbClr val="E81766"/>
                    </a:gs>
                    <a:gs pos="100000">
                      <a:srgbClr val="A603AB"/>
                    </a:gs>
                  </a:gsLst>
                  <a:lin ang="0" scaled="1"/>
                </a:gradFill>
                <a:latin typeface="华文新魏" panose="02010800040101010101" charset="-122"/>
                <a:ea typeface="华文新魏" panose="02010800040101010101" charset="-122"/>
              </a:rPr>
              <a:t>Reading material</a:t>
            </a:r>
            <a:endParaRPr lang="zh-CN" altLang="en-US" sz="3600" b="1" kern="10" dirty="0">
              <a:ln w="12700">
                <a:solidFill>
                  <a:srgbClr val="EAEAEA"/>
                </a:solidFill>
                <a:round/>
              </a:ln>
              <a:gradFill rotWithShape="0">
                <a:gsLst>
                  <a:gs pos="0">
                    <a:srgbClr val="A603AB"/>
                  </a:gs>
                  <a:gs pos="6000">
                    <a:srgbClr val="E81766"/>
                  </a:gs>
                  <a:gs pos="13500">
                    <a:srgbClr val="EE3F17"/>
                  </a:gs>
                  <a:gs pos="24000">
                    <a:srgbClr val="FFFF00"/>
                  </a:gs>
                  <a:gs pos="32499">
                    <a:srgbClr val="1A8D48"/>
                  </a:gs>
                  <a:gs pos="39500">
                    <a:srgbClr val="0819FB"/>
                  </a:gs>
                  <a:gs pos="50000">
                    <a:srgbClr val="A603AB"/>
                  </a:gs>
                  <a:gs pos="60501">
                    <a:srgbClr val="0819FB"/>
                  </a:gs>
                  <a:gs pos="67501">
                    <a:srgbClr val="1A8D48"/>
                  </a:gs>
                  <a:gs pos="76000">
                    <a:srgbClr val="FFFF00"/>
                  </a:gs>
                  <a:gs pos="86500">
                    <a:srgbClr val="EE3F17"/>
                  </a:gs>
                  <a:gs pos="94000">
                    <a:srgbClr val="E81766"/>
                  </a:gs>
                  <a:gs pos="100000">
                    <a:srgbClr val="A603AB"/>
                  </a:gs>
                </a:gsLst>
                <a:lin ang="0" scaled="1"/>
              </a:gradFill>
              <a:latin typeface="华文新魏" panose="02010800040101010101" charset="-122"/>
              <a:ea typeface="华文新魏" panose="02010800040101010101" charset="-122"/>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0" y="469900"/>
            <a:ext cx="9144000" cy="615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zh-CN" sz="3600" b="1" dirty="0">
                <a:latin typeface="Times New Roman" panose="02020603050405020304" pitchFamily="18" charset="0"/>
              </a:rPr>
              <a:t>The Bungalow Mystery is the third book of </a:t>
            </a:r>
          </a:p>
          <a:p>
            <a:pPr>
              <a:lnSpc>
                <a:spcPct val="85000"/>
              </a:lnSpc>
            </a:pPr>
            <a:r>
              <a:rPr lang="en-US" altLang="zh-CN" sz="3600" b="1" dirty="0">
                <a:latin typeface="Times New Roman" panose="02020603050405020304" pitchFamily="18" charset="0"/>
              </a:rPr>
              <a:t>the Nancy Drew Mystery Stories. Nancy Drew is a teenager who loves to solve mysteries. She lives with her father and housekeeper, Hannah </a:t>
            </a:r>
            <a:r>
              <a:rPr lang="en-US" altLang="zh-CN" sz="3600" b="1" dirty="0" err="1">
                <a:latin typeface="Times New Roman" panose="02020603050405020304" pitchFamily="18" charset="0"/>
              </a:rPr>
              <a:t>Gruen</a:t>
            </a:r>
            <a:r>
              <a:rPr lang="en-US" altLang="zh-CN" sz="3600" b="1" dirty="0">
                <a:latin typeface="Times New Roman" panose="02020603050405020304" pitchFamily="18" charset="0"/>
              </a:rPr>
              <a:t>. Her mother passed away when she was three years old.  </a:t>
            </a:r>
          </a:p>
          <a:p>
            <a:pPr>
              <a:lnSpc>
                <a:spcPct val="85000"/>
              </a:lnSpc>
            </a:pPr>
            <a:r>
              <a:rPr lang="en-US" altLang="zh-CN" sz="3600" b="1" dirty="0">
                <a:latin typeface="Times New Roman" panose="02020603050405020304" pitchFamily="18" charset="0"/>
              </a:rPr>
              <a:t>Nancy and her best friend, Helen Corning, </a:t>
            </a:r>
          </a:p>
          <a:p>
            <a:pPr>
              <a:lnSpc>
                <a:spcPct val="85000"/>
              </a:lnSpc>
            </a:pPr>
            <a:r>
              <a:rPr lang="en-US" altLang="zh-CN" sz="3600" b="1" dirty="0">
                <a:latin typeface="Times New Roman" panose="02020603050405020304" pitchFamily="18" charset="0"/>
              </a:rPr>
              <a:t>are boating. A sudden storm capsizes (</a:t>
            </a:r>
            <a:r>
              <a:rPr lang="zh-CN" altLang="en-US" sz="3600" b="1" dirty="0">
                <a:latin typeface="Times New Roman" panose="02020603050405020304" pitchFamily="18" charset="0"/>
              </a:rPr>
              <a:t>倾覆</a:t>
            </a:r>
            <a:r>
              <a:rPr lang="en-US" altLang="zh-CN" sz="3600" b="1" dirty="0">
                <a:latin typeface="Times New Roman" panose="02020603050405020304" pitchFamily="18" charset="0"/>
              </a:rPr>
              <a:t>) their motorboat. Luckily, the two young girls hear a voice. The voice’s owner saves the best friends just in time. </a:t>
            </a:r>
          </a:p>
          <a:p>
            <a:pPr>
              <a:lnSpc>
                <a:spcPct val="85000"/>
              </a:lnSpc>
            </a:pPr>
            <a:r>
              <a:rPr lang="en-US" altLang="zh-CN" sz="3600" b="1" dirty="0">
                <a:latin typeface="Times New Roman" panose="02020603050405020304" pitchFamily="18" charset="0"/>
              </a:rPr>
              <a:t>The girls’ new friend, Laura Pendleton, is an </a:t>
            </a:r>
          </a:p>
          <a:p>
            <a:pPr>
              <a:lnSpc>
                <a:spcPct val="85000"/>
              </a:lnSpc>
            </a:pPr>
            <a:r>
              <a:rPr lang="en-US" altLang="zh-CN" sz="3600" b="1" dirty="0">
                <a:latin typeface="Times New Roman" panose="02020603050405020304" pitchFamily="18" charset="0"/>
              </a:rPr>
              <a:t>orphan (</a:t>
            </a:r>
            <a:r>
              <a:rPr lang="zh-CN" altLang="en-US" sz="3600" b="1" dirty="0">
                <a:latin typeface="Times New Roman" panose="02020603050405020304" pitchFamily="18" charset="0"/>
              </a:rPr>
              <a:t>孤儿</a:t>
            </a:r>
            <a:r>
              <a:rPr lang="en-US" altLang="zh-CN" sz="3600" b="1" dirty="0">
                <a:latin typeface="Times New Roman" panose="02020603050405020304" pitchFamily="18" charset="0"/>
              </a:rPr>
              <a:t>). </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76200" y="119063"/>
            <a:ext cx="9067800" cy="6510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zh-CN" sz="3600" b="1">
                <a:latin typeface="Times New Roman" panose="02020603050405020304" pitchFamily="18" charset="0"/>
              </a:rPr>
              <a:t>Laura’s new guardians (</a:t>
            </a:r>
            <a:r>
              <a:rPr lang="zh-CN" altLang="en-US" sz="3600" b="1">
                <a:latin typeface="Times New Roman" panose="02020603050405020304" pitchFamily="18" charset="0"/>
              </a:rPr>
              <a:t>监护人</a:t>
            </a:r>
            <a:r>
              <a:rPr lang="en-US" altLang="zh-CN" sz="3600" b="1">
                <a:latin typeface="Times New Roman" panose="02020603050405020304" pitchFamily="18" charset="0"/>
              </a:rPr>
              <a:t>) are the Aborns, distant relatives of her mother. The couple’s behaviour puzzles Nancy. After Laura’s rich mother dies, they take her to a bungalow (</a:t>
            </a:r>
            <a:r>
              <a:rPr lang="zh-CN" altLang="en-US" sz="3600" b="1">
                <a:latin typeface="Times New Roman" panose="02020603050405020304" pitchFamily="18" charset="0"/>
              </a:rPr>
              <a:t>小屋</a:t>
            </a:r>
            <a:r>
              <a:rPr lang="en-US" altLang="zh-CN" sz="3600" b="1">
                <a:latin typeface="Times New Roman" panose="02020603050405020304" pitchFamily="18" charset="0"/>
              </a:rPr>
              <a:t>) on the lake. </a:t>
            </a:r>
          </a:p>
          <a:p>
            <a:pPr>
              <a:lnSpc>
                <a:spcPct val="90000"/>
              </a:lnSpc>
            </a:pPr>
            <a:r>
              <a:rPr lang="en-US" altLang="zh-CN" sz="3600" b="1">
                <a:latin typeface="Times New Roman" panose="02020603050405020304" pitchFamily="18" charset="0"/>
              </a:rPr>
              <a:t>Nancy Drew’s fears for her new friend’s safety are confirmed when a mad Laura appears at her home. The Aborns tries to steal her jewellery. Nancy decides to discover the fact. The Bungalow Mystery has plenty of action (</a:t>
            </a:r>
            <a:r>
              <a:rPr lang="zh-CN" altLang="en-US" sz="3600" b="1">
                <a:latin typeface="Times New Roman" panose="02020603050405020304" pitchFamily="18" charset="0"/>
              </a:rPr>
              <a:t>故事情节</a:t>
            </a:r>
            <a:r>
              <a:rPr lang="en-US" altLang="zh-CN" sz="3600" b="1">
                <a:latin typeface="Times New Roman" panose="02020603050405020304" pitchFamily="18" charset="0"/>
              </a:rPr>
              <a:t>). Fans of Nancy Drew and readers new to the series will love the story. (</a:t>
            </a:r>
            <a:r>
              <a:rPr lang="en-US" altLang="en-US" sz="3600" b="1">
                <a:latin typeface="Times New Roman" panose="02020603050405020304" pitchFamily="18" charset="0"/>
              </a:rPr>
              <a:t>From:</a:t>
            </a:r>
            <a:r>
              <a:rPr lang="en-US" altLang="zh-CN" sz="3600" b="1">
                <a:latin typeface="Times New Roman" panose="02020603050405020304" pitchFamily="18" charset="0"/>
              </a:rPr>
              <a:t> </a:t>
            </a:r>
            <a:r>
              <a:rPr lang="en-US" altLang="en-US" sz="3600" b="1">
                <a:latin typeface="Times New Roman" panose="02020603050405020304" pitchFamily="18" charset="0"/>
              </a:rPr>
              <a:t>http://www.bellaonline.com</a:t>
            </a:r>
            <a:r>
              <a:rPr lang="en-US" altLang="en-US" sz="3600">
                <a:latin typeface="Times New Roman" panose="02020603050405020304" pitchFamily="18" charset="0"/>
              </a:rPr>
              <a:t> </a:t>
            </a:r>
            <a:r>
              <a:rPr lang="en-US" altLang="zh-CN" sz="3600" b="1">
                <a:latin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838200" y="838200"/>
            <a:ext cx="7543800"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a:latin typeface="Times New Roman" panose="02020603050405020304" pitchFamily="18" charset="0"/>
              </a:rPr>
              <a:t>TASK  </a:t>
            </a:r>
          </a:p>
          <a:p>
            <a:r>
              <a:rPr lang="en-US" altLang="zh-CN" sz="3600" b="1">
                <a:latin typeface="Times New Roman" panose="02020603050405020304" pitchFamily="18" charset="0"/>
              </a:rPr>
              <a:t>Fill in the blanks. </a:t>
            </a:r>
          </a:p>
          <a:p>
            <a:r>
              <a:rPr lang="en-US" altLang="zh-CN" sz="3600" b="1">
                <a:latin typeface="Times New Roman" panose="02020603050405020304" pitchFamily="18" charset="0"/>
              </a:rPr>
              <a:t>1. Nancy lives with her _____ and </a:t>
            </a:r>
          </a:p>
          <a:p>
            <a:r>
              <a:rPr lang="en-US" altLang="zh-CN" sz="3600" b="1">
                <a:latin typeface="Times New Roman" panose="02020603050405020304" pitchFamily="18" charset="0"/>
              </a:rPr>
              <a:t>housekeeper, Hannah. </a:t>
            </a:r>
          </a:p>
          <a:p>
            <a:r>
              <a:rPr lang="en-US" altLang="zh-CN" sz="3600" b="1">
                <a:latin typeface="Times New Roman" panose="02020603050405020304" pitchFamily="18" charset="0"/>
              </a:rPr>
              <a:t>2. Nancy and Laura meet because of _____________. </a:t>
            </a:r>
          </a:p>
          <a:p>
            <a:r>
              <a:rPr lang="en-US" altLang="zh-CN" sz="3600" b="1">
                <a:latin typeface="Times New Roman" panose="02020603050405020304" pitchFamily="18" charset="0"/>
              </a:rPr>
              <a:t>3. Mr Aborn and Mrs Aborn want to get Laura’s ________. </a:t>
            </a:r>
          </a:p>
        </p:txBody>
      </p:sp>
      <p:sp>
        <p:nvSpPr>
          <p:cNvPr id="50179" name="Text Box 3"/>
          <p:cNvSpPr txBox="1">
            <a:spLocks noChangeArrowheads="1"/>
          </p:cNvSpPr>
          <p:nvPr/>
        </p:nvSpPr>
        <p:spPr bwMode="auto">
          <a:xfrm>
            <a:off x="5257800" y="1949450"/>
            <a:ext cx="2819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600" b="1">
                <a:solidFill>
                  <a:srgbClr val="3333FF"/>
                </a:solidFill>
                <a:latin typeface="Times New Roman" panose="02020603050405020304" pitchFamily="18" charset="0"/>
              </a:rPr>
              <a:t> </a:t>
            </a:r>
            <a:r>
              <a:rPr lang="en-US" altLang="zh-CN" sz="3600" b="1">
                <a:solidFill>
                  <a:srgbClr val="3333FF"/>
                </a:solidFill>
                <a:latin typeface="Times New Roman" panose="02020603050405020304" pitchFamily="18" charset="0"/>
              </a:rPr>
              <a:t>father</a:t>
            </a:r>
          </a:p>
        </p:txBody>
      </p:sp>
      <p:sp>
        <p:nvSpPr>
          <p:cNvPr id="50180" name="Text Box 4"/>
          <p:cNvSpPr txBox="1">
            <a:spLocks noChangeArrowheads="1"/>
          </p:cNvSpPr>
          <p:nvPr/>
        </p:nvSpPr>
        <p:spPr bwMode="auto">
          <a:xfrm>
            <a:off x="685800" y="3581400"/>
            <a:ext cx="3962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3600" b="1">
                <a:solidFill>
                  <a:srgbClr val="3333FF"/>
                </a:solidFill>
                <a:latin typeface="Times New Roman" panose="02020603050405020304" pitchFamily="18" charset="0"/>
              </a:rPr>
              <a:t> </a:t>
            </a:r>
            <a:r>
              <a:rPr lang="en-US" altLang="zh-CN" sz="3600" b="1">
                <a:solidFill>
                  <a:srgbClr val="3333FF"/>
                </a:solidFill>
                <a:latin typeface="Times New Roman" panose="02020603050405020304" pitchFamily="18" charset="0"/>
              </a:rPr>
              <a:t>a sudden storm</a:t>
            </a:r>
          </a:p>
        </p:txBody>
      </p:sp>
      <p:sp>
        <p:nvSpPr>
          <p:cNvPr id="50181" name="Rectangle 5"/>
          <p:cNvSpPr>
            <a:spLocks noChangeArrowheads="1"/>
          </p:cNvSpPr>
          <p:nvPr/>
        </p:nvSpPr>
        <p:spPr bwMode="auto">
          <a:xfrm>
            <a:off x="3295650" y="4648200"/>
            <a:ext cx="3028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a:solidFill>
                  <a:srgbClr val="3333FF"/>
                </a:solidFill>
                <a:latin typeface="Times New Roman" panose="02020603050405020304" pitchFamily="18" charset="0"/>
              </a:rPr>
              <a:t>jewellery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0179"/>
                                        </p:tgtEl>
                                        <p:attrNameLst>
                                          <p:attrName>style.visibility</p:attrName>
                                        </p:attrNameLst>
                                      </p:cBhvr>
                                      <p:to>
                                        <p:strVal val="visible"/>
                                      </p:to>
                                    </p:set>
                                    <p:animEffect transition="in" filter="box(in)">
                                      <p:cBhvr>
                                        <p:cTn id="7" dur="500"/>
                                        <p:tgtEl>
                                          <p:spTgt spid="5017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0180"/>
                                        </p:tgtEl>
                                        <p:attrNameLst>
                                          <p:attrName>style.visibility</p:attrName>
                                        </p:attrNameLst>
                                      </p:cBhvr>
                                      <p:to>
                                        <p:strVal val="visible"/>
                                      </p:to>
                                    </p:set>
                                    <p:animEffect transition="in" filter="box(in)">
                                      <p:cBhvr>
                                        <p:cTn id="12" dur="500"/>
                                        <p:tgtEl>
                                          <p:spTgt spid="5018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0181"/>
                                        </p:tgtEl>
                                        <p:attrNameLst>
                                          <p:attrName>style.visibility</p:attrName>
                                        </p:attrNameLst>
                                      </p:cBhvr>
                                      <p:to>
                                        <p:strVal val="visible"/>
                                      </p:to>
                                    </p:set>
                                    <p:animEffect transition="in" filter="box(in)">
                                      <p:cBhvr>
                                        <p:cTn id="17" dur="500"/>
                                        <p:tgtEl>
                                          <p:spTgt spid="50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p:bldP spid="50180" grpId="0"/>
      <p:bldP spid="5018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76200" y="990600"/>
            <a:ext cx="9067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4000" b="1">
                <a:solidFill>
                  <a:srgbClr val="0066FF"/>
                </a:solidFill>
                <a:latin typeface="Comic Sans MS" panose="030F0702030302020204" pitchFamily="66" charset="0"/>
              </a:rPr>
              <a:t>Now 2 minutes to test your spelling.</a:t>
            </a:r>
          </a:p>
        </p:txBody>
      </p:sp>
      <p:sp>
        <p:nvSpPr>
          <p:cNvPr id="51203" name="WordArt 3"/>
          <p:cNvSpPr>
            <a:spLocks noChangeArrowheads="1" noChangeShapeType="1" noTextEdit="1"/>
          </p:cNvSpPr>
          <p:nvPr/>
        </p:nvSpPr>
        <p:spPr bwMode="auto">
          <a:xfrm>
            <a:off x="2043113" y="215900"/>
            <a:ext cx="3295650" cy="898525"/>
          </a:xfrm>
          <a:prstGeom prst="rect">
            <a:avLst/>
          </a:prstGeom>
        </p:spPr>
        <p:txBody>
          <a:bodyPr wrap="none" fromWordArt="1">
            <a:prstTxWarp prst="textCanUp">
              <a:avLst>
                <a:gd name="adj" fmla="val 85713"/>
              </a:avLst>
            </a:prstTxWarp>
          </a:bodyPr>
          <a:lstStyle/>
          <a:p>
            <a:pPr algn="ctr"/>
            <a:r>
              <a:rPr lang="en-US" altLang="zh-CN" sz="4400" b="1" kern="10" spc="-440" dirty="0">
                <a:ln w="12700">
                  <a:solidFill>
                    <a:srgbClr val="000099"/>
                  </a:solidFill>
                  <a:round/>
                </a:ln>
                <a:solidFill>
                  <a:srgbClr val="33CCFF"/>
                </a:solidFill>
                <a:effectLst>
                  <a:outerShdw dist="125724" dir="18900000" algn="ctr" rotWithShape="0">
                    <a:srgbClr val="000099"/>
                  </a:outerShdw>
                </a:effectLst>
                <a:latin typeface="Comic Sans MS" panose="030F0702030302020204"/>
              </a:rPr>
              <a:t>Spelling Bee</a:t>
            </a:r>
            <a:endParaRPr lang="zh-CN" altLang="en-US" sz="4400" b="1" kern="10" spc="-440" dirty="0">
              <a:ln w="12700">
                <a:solidFill>
                  <a:srgbClr val="000099"/>
                </a:solidFill>
                <a:round/>
              </a:ln>
              <a:solidFill>
                <a:srgbClr val="33CCFF"/>
              </a:solidFill>
              <a:effectLst>
                <a:outerShdw dist="125724" dir="18900000" algn="ctr" rotWithShape="0">
                  <a:srgbClr val="000099"/>
                </a:outerShdw>
              </a:effectLst>
              <a:latin typeface="Comic Sans MS" panose="030F0702030302020204"/>
            </a:endParaRPr>
          </a:p>
        </p:txBody>
      </p:sp>
      <p:sp>
        <p:nvSpPr>
          <p:cNvPr id="51204" name="Text Box 4"/>
          <p:cNvSpPr txBox="1">
            <a:spLocks noChangeArrowheads="1"/>
          </p:cNvSpPr>
          <p:nvPr/>
        </p:nvSpPr>
        <p:spPr bwMode="auto">
          <a:xfrm>
            <a:off x="228600" y="1905000"/>
            <a:ext cx="8915400" cy="31670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20000"/>
              </a:spcBef>
            </a:pPr>
            <a:r>
              <a:rPr lang="en-US" altLang="zh-CN" sz="3600" b="1" dirty="0">
                <a:solidFill>
                  <a:srgbClr val="6600CC"/>
                </a:solidFill>
                <a:latin typeface="Times New Roman" panose="02020603050405020304" pitchFamily="18" charset="0"/>
              </a:rPr>
              <a:t>1.</a:t>
            </a:r>
            <a:r>
              <a:rPr lang="en-US" altLang="zh-CN" sz="3600" b="1" dirty="0">
                <a:solidFill>
                  <a:srgbClr val="FF0066"/>
                </a:solidFill>
                <a:latin typeface="Times New Roman" panose="02020603050405020304" pitchFamily="18" charset="0"/>
              </a:rPr>
              <a:t> English-Chinese</a:t>
            </a:r>
          </a:p>
          <a:p>
            <a:pPr>
              <a:spcBef>
                <a:spcPct val="20000"/>
              </a:spcBef>
            </a:pPr>
            <a:r>
              <a:rPr lang="en-US" altLang="zh-CN" sz="3600" b="1" dirty="0">
                <a:latin typeface="Times New Roman" panose="02020603050405020304" pitchFamily="18" charset="0"/>
              </a:rPr>
              <a:t>   somewhere, enemy, report</a:t>
            </a:r>
            <a:r>
              <a:rPr lang="zh-CN" altLang="en-US" sz="3600" b="1" dirty="0">
                <a:latin typeface="Times New Roman" panose="02020603050405020304" pitchFamily="18" charset="0"/>
              </a:rPr>
              <a:t>，</a:t>
            </a:r>
            <a:r>
              <a:rPr lang="en-US" altLang="zh-CN" sz="3600" b="1" dirty="0">
                <a:latin typeface="Times New Roman" panose="02020603050405020304" pitchFamily="18" charset="0"/>
              </a:rPr>
              <a:t>heavily</a:t>
            </a:r>
          </a:p>
          <a:p>
            <a:pPr>
              <a:spcBef>
                <a:spcPct val="20000"/>
              </a:spcBef>
            </a:pPr>
            <a:r>
              <a:rPr lang="en-US" altLang="zh-CN" sz="3600" b="1" dirty="0">
                <a:solidFill>
                  <a:srgbClr val="6600CC"/>
                </a:solidFill>
                <a:latin typeface="Times New Roman" panose="02020603050405020304" pitchFamily="18" charset="0"/>
              </a:rPr>
              <a:t>2.</a:t>
            </a:r>
            <a:r>
              <a:rPr lang="en-US" altLang="zh-CN" sz="3600" b="1" dirty="0">
                <a:solidFill>
                  <a:srgbClr val="FF0066"/>
                </a:solidFill>
                <a:latin typeface="Times New Roman" panose="02020603050405020304" pitchFamily="18" charset="0"/>
              </a:rPr>
              <a:t> Chinese-English</a:t>
            </a:r>
          </a:p>
          <a:p>
            <a:pPr>
              <a:spcBef>
                <a:spcPct val="20000"/>
              </a:spcBef>
            </a:pPr>
            <a:r>
              <a:rPr lang="en-US" altLang="zh-CN" sz="3600" b="1" dirty="0">
                <a:latin typeface="Times New Roman" panose="02020603050405020304" pitchFamily="18" charset="0"/>
              </a:rPr>
              <a:t>   </a:t>
            </a:r>
            <a:r>
              <a:rPr lang="zh-CN" altLang="en-US" sz="3600" b="1" dirty="0">
                <a:latin typeface="Times New Roman" panose="02020603050405020304" pitchFamily="18" charset="0"/>
              </a:rPr>
              <a:t>使</a:t>
            </a:r>
            <a:r>
              <a:rPr lang="en-US" altLang="zh-CN" sz="3600" b="1" dirty="0">
                <a:latin typeface="Times New Roman" panose="02020603050405020304" pitchFamily="18" charset="0"/>
              </a:rPr>
              <a:t>......</a:t>
            </a:r>
            <a:r>
              <a:rPr lang="zh-CN" altLang="en-US" sz="3600" b="1" dirty="0">
                <a:latin typeface="Times New Roman" panose="02020603050405020304" pitchFamily="18" charset="0"/>
              </a:rPr>
              <a:t>受伤，单身的，强行闯入，假定，唯一的</a:t>
            </a:r>
          </a:p>
        </p:txBody>
      </p:sp>
      <p:sp>
        <p:nvSpPr>
          <p:cNvPr id="51205" name="Text Box 5"/>
          <p:cNvSpPr txBox="1">
            <a:spLocks noChangeArrowheads="1"/>
          </p:cNvSpPr>
          <p:nvPr/>
        </p:nvSpPr>
        <p:spPr bwMode="auto">
          <a:xfrm>
            <a:off x="762000" y="5257800"/>
            <a:ext cx="7848600" cy="1190625"/>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dirty="0">
                <a:solidFill>
                  <a:schemeClr val="accent2"/>
                </a:solidFill>
                <a:latin typeface="Comic Sans MS" panose="030F0702030302020204" pitchFamily="66" charset="0"/>
              </a:rPr>
              <a:t>When finished, exchange your papers to see who does the best.</a:t>
            </a:r>
          </a:p>
        </p:txBody>
      </p:sp>
      <p:pic>
        <p:nvPicPr>
          <p:cNvPr id="51206" name="Picture 6" descr="th (5)"/>
          <p:cNvPicPr>
            <a:picLocks noChangeAspect="1" noChangeArrowheads="1"/>
          </p:cNvPicPr>
          <p:nvPr/>
        </p:nvPicPr>
        <p:blipFill>
          <a:blip r:embed="rId2" cstate="email"/>
          <a:srcRect/>
          <a:stretch>
            <a:fillRect/>
          </a:stretch>
        </p:blipFill>
        <p:spPr bwMode="auto">
          <a:xfrm>
            <a:off x="5715000" y="0"/>
            <a:ext cx="1376363" cy="11255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1203"/>
                                        </p:tgtEl>
                                        <p:attrNameLst>
                                          <p:attrName>style.visibility</p:attrName>
                                        </p:attrNameLst>
                                      </p:cBhvr>
                                      <p:to>
                                        <p:strVal val="visible"/>
                                      </p:to>
                                    </p:set>
                                    <p:anim calcmode="lin" valueType="num">
                                      <p:cBhvr>
                                        <p:cTn id="7" dur="500" fill="hold"/>
                                        <p:tgtEl>
                                          <p:spTgt spid="51203"/>
                                        </p:tgtEl>
                                        <p:attrNameLst>
                                          <p:attrName>ppt_w</p:attrName>
                                        </p:attrNameLst>
                                      </p:cBhvr>
                                      <p:tavLst>
                                        <p:tav tm="0">
                                          <p:val>
                                            <p:fltVal val="0"/>
                                          </p:val>
                                        </p:tav>
                                        <p:tav tm="100000">
                                          <p:val>
                                            <p:strVal val="#ppt_w"/>
                                          </p:val>
                                        </p:tav>
                                      </p:tavLst>
                                    </p:anim>
                                    <p:anim calcmode="lin" valueType="num">
                                      <p:cBhvr>
                                        <p:cTn id="8" dur="500" fill="hold"/>
                                        <p:tgtEl>
                                          <p:spTgt spid="51203"/>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51206"/>
                                        </p:tgtEl>
                                        <p:attrNameLst>
                                          <p:attrName>style.visibility</p:attrName>
                                        </p:attrNameLst>
                                      </p:cBhvr>
                                      <p:to>
                                        <p:strVal val="visible"/>
                                      </p:to>
                                    </p:set>
                                    <p:anim calcmode="lin" valueType="num">
                                      <p:cBhvr>
                                        <p:cTn id="11" dur="500" fill="hold"/>
                                        <p:tgtEl>
                                          <p:spTgt spid="51206"/>
                                        </p:tgtEl>
                                        <p:attrNameLst>
                                          <p:attrName>ppt_w</p:attrName>
                                        </p:attrNameLst>
                                      </p:cBhvr>
                                      <p:tavLst>
                                        <p:tav tm="0">
                                          <p:val>
                                            <p:fltVal val="0"/>
                                          </p:val>
                                        </p:tav>
                                        <p:tav tm="100000">
                                          <p:val>
                                            <p:strVal val="#ppt_w"/>
                                          </p:val>
                                        </p:tav>
                                      </p:tavLst>
                                    </p:anim>
                                    <p:anim calcmode="lin" valueType="num">
                                      <p:cBhvr>
                                        <p:cTn id="12" dur="500" fill="hold"/>
                                        <p:tgtEl>
                                          <p:spTgt spid="51206"/>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51202"/>
                                        </p:tgtEl>
                                        <p:attrNameLst>
                                          <p:attrName>style.visibility</p:attrName>
                                        </p:attrNameLst>
                                      </p:cBhvr>
                                      <p:to>
                                        <p:strVal val="visible"/>
                                      </p:to>
                                    </p:set>
                                    <p:anim calcmode="lin" valueType="num">
                                      <p:cBhvr>
                                        <p:cTn id="15" dur="500" fill="hold"/>
                                        <p:tgtEl>
                                          <p:spTgt spid="51202"/>
                                        </p:tgtEl>
                                        <p:attrNameLst>
                                          <p:attrName>ppt_w</p:attrName>
                                        </p:attrNameLst>
                                      </p:cBhvr>
                                      <p:tavLst>
                                        <p:tav tm="0">
                                          <p:val>
                                            <p:fltVal val="0"/>
                                          </p:val>
                                        </p:tav>
                                        <p:tav tm="100000">
                                          <p:val>
                                            <p:strVal val="#ppt_w"/>
                                          </p:val>
                                        </p:tav>
                                      </p:tavLst>
                                    </p:anim>
                                    <p:anim calcmode="lin" valueType="num">
                                      <p:cBhvr>
                                        <p:cTn id="16" dur="500" fill="hold"/>
                                        <p:tgtEl>
                                          <p:spTgt spid="51202"/>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51204"/>
                                        </p:tgtEl>
                                        <p:attrNameLst>
                                          <p:attrName>style.visibility</p:attrName>
                                        </p:attrNameLst>
                                      </p:cBhvr>
                                      <p:to>
                                        <p:strVal val="visible"/>
                                      </p:to>
                                    </p:set>
                                    <p:animEffect transition="in" filter="strips(downLeft)">
                                      <p:cBhvr>
                                        <p:cTn id="21" dur="500"/>
                                        <p:tgtEl>
                                          <p:spTgt spid="51204"/>
                                        </p:tgtEl>
                                      </p:cBhvr>
                                    </p:animEffect>
                                  </p:childTnLst>
                                </p:cTn>
                              </p:par>
                            </p:childTnLst>
                          </p:cTn>
                        </p:par>
                      </p:childTnLst>
                    </p:cTn>
                  </p:par>
                  <p:par>
                    <p:cTn id="22" fill="hold">
                      <p:stCondLst>
                        <p:cond delay="indefinite"/>
                      </p:stCondLst>
                      <p:childTnLst>
                        <p:par>
                          <p:cTn id="23" fill="hold">
                            <p:stCondLst>
                              <p:cond delay="0"/>
                            </p:stCondLst>
                            <p:childTnLst>
                              <p:par>
                                <p:cTn id="24" presetID="25" presetClass="entr" presetSubtype="0" fill="hold" grpId="0" nodeType="clickEffect">
                                  <p:stCondLst>
                                    <p:cond delay="0"/>
                                  </p:stCondLst>
                                  <p:childTnLst>
                                    <p:set>
                                      <p:cBhvr>
                                        <p:cTn id="25" dur="1" fill="hold">
                                          <p:stCondLst>
                                            <p:cond delay="0"/>
                                          </p:stCondLst>
                                        </p:cTn>
                                        <p:tgtEl>
                                          <p:spTgt spid="51205"/>
                                        </p:tgtEl>
                                        <p:attrNameLst>
                                          <p:attrName>style.visibility</p:attrName>
                                        </p:attrNameLst>
                                      </p:cBhvr>
                                      <p:to>
                                        <p:strVal val="visible"/>
                                      </p:to>
                                    </p:set>
                                    <p:anim calcmode="lin" valueType="num">
                                      <p:cBhvr>
                                        <p:cTn id="26" dur="500" decel="50000" fill="hold">
                                          <p:stCondLst>
                                            <p:cond delay="0"/>
                                          </p:stCondLst>
                                        </p:cTn>
                                        <p:tgtEl>
                                          <p:spTgt spid="51205"/>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51205"/>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51205"/>
                                        </p:tgtEl>
                                        <p:attrNameLst>
                                          <p:attrName>ppt_w</p:attrName>
                                        </p:attrNameLst>
                                      </p:cBhvr>
                                      <p:tavLst>
                                        <p:tav tm="0">
                                          <p:val>
                                            <p:strVal val="#ppt_w*.05"/>
                                          </p:val>
                                        </p:tav>
                                        <p:tav tm="100000">
                                          <p:val>
                                            <p:strVal val="#ppt_w"/>
                                          </p:val>
                                        </p:tav>
                                      </p:tavLst>
                                    </p:anim>
                                    <p:anim calcmode="lin" valueType="num">
                                      <p:cBhvr>
                                        <p:cTn id="29" dur="1000" fill="hold"/>
                                        <p:tgtEl>
                                          <p:spTgt spid="51205"/>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51205"/>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51205"/>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51205"/>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51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animBg="1"/>
      <p:bldP spid="51204" grpId="0"/>
      <p:bldP spid="5120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304800" y="228600"/>
            <a:ext cx="8001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200" b="1" dirty="0">
                <a:solidFill>
                  <a:srgbClr val="9900FF"/>
                </a:solidFill>
              </a:rPr>
              <a:t>Fill in the blanks to retell the text.</a:t>
            </a:r>
          </a:p>
        </p:txBody>
      </p:sp>
      <p:sp>
        <p:nvSpPr>
          <p:cNvPr id="52227" name="Text Box 3"/>
          <p:cNvSpPr txBox="1">
            <a:spLocks noChangeArrowheads="1"/>
          </p:cNvSpPr>
          <p:nvPr/>
        </p:nvSpPr>
        <p:spPr bwMode="auto">
          <a:xfrm>
            <a:off x="152400" y="1130300"/>
            <a:ext cx="89916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200" b="1" dirty="0">
                <a:latin typeface="Times New Roman" panose="02020603050405020304" pitchFamily="18" charset="0"/>
              </a:rPr>
              <a:t>   </a:t>
            </a:r>
            <a:r>
              <a:rPr lang="en-US" altLang="zh-CN" sz="3200" b="1" dirty="0">
                <a:latin typeface="Times New Roman" panose="02020603050405020304" pitchFamily="18" charset="0"/>
              </a:rPr>
              <a:t>Early today, the body of a 25-year-old man was found in West Town. The police are working</a:t>
            </a:r>
          </a:p>
          <a:p>
            <a:r>
              <a:rPr lang="en-US" altLang="zh-CN" sz="3200" b="1" dirty="0">
                <a:latin typeface="Times New Roman" panose="02020603050405020304" pitchFamily="18" charset="0"/>
              </a:rPr>
              <a:t>at the scene of the crime. They are not sure whether the victim was killed _________</a:t>
            </a:r>
          </a:p>
          <a:p>
            <a:r>
              <a:rPr lang="en-US" altLang="zh-CN" sz="3200" b="1" dirty="0">
                <a:latin typeface="Times New Roman" panose="02020603050405020304" pitchFamily="18" charset="0"/>
              </a:rPr>
              <a:t>else and then brought to West Town, or killed at the place where he was found.</a:t>
            </a:r>
          </a:p>
          <a:p>
            <a:r>
              <a:rPr lang="en-US" altLang="zh-CN" sz="3200" b="1" dirty="0">
                <a:latin typeface="Times New Roman" panose="02020603050405020304" pitchFamily="18" charset="0"/>
              </a:rPr>
              <a:t>   The victim was _______ with a knife and bled to </a:t>
            </a:r>
            <a:r>
              <a:rPr lang="en-US" altLang="zh-CN" sz="3200" b="1" dirty="0" err="1">
                <a:latin typeface="Times New Roman" panose="02020603050405020304" pitchFamily="18" charset="0"/>
              </a:rPr>
              <a:t>death.The</a:t>
            </a:r>
            <a:r>
              <a:rPr lang="en-US" altLang="zh-CN" sz="3200" b="1" dirty="0">
                <a:latin typeface="Times New Roman" panose="02020603050405020304" pitchFamily="18" charset="0"/>
              </a:rPr>
              <a:t> police are also wondering if the victim had any ________. He was ________. He was _____ of computer crimes in the past. He was</a:t>
            </a:r>
          </a:p>
        </p:txBody>
      </p:sp>
      <p:sp>
        <p:nvSpPr>
          <p:cNvPr id="52228" name="Text Box 4"/>
          <p:cNvSpPr txBox="1">
            <a:spLocks noChangeArrowheads="1"/>
          </p:cNvSpPr>
          <p:nvPr/>
        </p:nvSpPr>
        <p:spPr bwMode="auto">
          <a:xfrm>
            <a:off x="5394325" y="2533650"/>
            <a:ext cx="21272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a:solidFill>
                  <a:srgbClr val="FF0000"/>
                </a:solidFill>
                <a:latin typeface="Times New Roman" panose="02020603050405020304" pitchFamily="18" charset="0"/>
              </a:rPr>
              <a:t>somewhere</a:t>
            </a:r>
          </a:p>
        </p:txBody>
      </p:sp>
      <p:sp>
        <p:nvSpPr>
          <p:cNvPr id="52229" name="Text Box 5"/>
          <p:cNvSpPr txBox="1">
            <a:spLocks noChangeArrowheads="1"/>
          </p:cNvSpPr>
          <p:nvPr/>
        </p:nvSpPr>
        <p:spPr bwMode="auto">
          <a:xfrm>
            <a:off x="3189288" y="4057650"/>
            <a:ext cx="176371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a:solidFill>
                  <a:srgbClr val="FF0000"/>
                </a:solidFill>
                <a:latin typeface="Times New Roman" panose="02020603050405020304" pitchFamily="18" charset="0"/>
              </a:rPr>
              <a:t>wounded</a:t>
            </a:r>
          </a:p>
        </p:txBody>
      </p:sp>
      <p:sp>
        <p:nvSpPr>
          <p:cNvPr id="52230" name="Text Box 6"/>
          <p:cNvSpPr txBox="1">
            <a:spLocks noChangeArrowheads="1"/>
          </p:cNvSpPr>
          <p:nvPr/>
        </p:nvSpPr>
        <p:spPr bwMode="auto">
          <a:xfrm>
            <a:off x="1736725" y="4972050"/>
            <a:ext cx="15621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a:solidFill>
                  <a:srgbClr val="FF0000"/>
                </a:solidFill>
                <a:latin typeface="Times New Roman" panose="02020603050405020304" pitchFamily="18" charset="0"/>
              </a:rPr>
              <a:t>enemies</a:t>
            </a:r>
          </a:p>
        </p:txBody>
      </p:sp>
      <p:sp>
        <p:nvSpPr>
          <p:cNvPr id="52231" name="Text Box 7"/>
          <p:cNvSpPr txBox="1">
            <a:spLocks noChangeArrowheads="1"/>
          </p:cNvSpPr>
          <p:nvPr/>
        </p:nvSpPr>
        <p:spPr bwMode="auto">
          <a:xfrm>
            <a:off x="4937125" y="5048250"/>
            <a:ext cx="11779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a:solidFill>
                  <a:srgbClr val="FF0000"/>
                </a:solidFill>
                <a:latin typeface="Times New Roman" panose="02020603050405020304" pitchFamily="18" charset="0"/>
              </a:rPr>
              <a:t>single</a:t>
            </a:r>
          </a:p>
        </p:txBody>
      </p:sp>
      <p:sp>
        <p:nvSpPr>
          <p:cNvPr id="52232" name="Text Box 8"/>
          <p:cNvSpPr txBox="1">
            <a:spLocks noChangeArrowheads="1"/>
          </p:cNvSpPr>
          <p:nvPr/>
        </p:nvSpPr>
        <p:spPr bwMode="auto">
          <a:xfrm>
            <a:off x="136525" y="5505450"/>
            <a:ext cx="11763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200" b="1">
                <a:solidFill>
                  <a:srgbClr val="FF0000"/>
                </a:solidFill>
                <a:latin typeface="Times New Roman" panose="02020603050405020304" pitchFamily="18" charset="0"/>
              </a:rPr>
              <a:t>guilty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2228"/>
                                        </p:tgtEl>
                                        <p:attrNameLst>
                                          <p:attrName>style.visibility</p:attrName>
                                        </p:attrNameLst>
                                      </p:cBhvr>
                                      <p:to>
                                        <p:strVal val="visible"/>
                                      </p:to>
                                    </p:set>
                                    <p:anim calcmode="lin" valueType="num">
                                      <p:cBhvr>
                                        <p:cTn id="7" dur="500" fill="hold"/>
                                        <p:tgtEl>
                                          <p:spTgt spid="52228"/>
                                        </p:tgtEl>
                                        <p:attrNameLst>
                                          <p:attrName>ppt_w</p:attrName>
                                        </p:attrNameLst>
                                      </p:cBhvr>
                                      <p:tavLst>
                                        <p:tav tm="0">
                                          <p:val>
                                            <p:fltVal val="0"/>
                                          </p:val>
                                        </p:tav>
                                        <p:tav tm="100000">
                                          <p:val>
                                            <p:strVal val="#ppt_w"/>
                                          </p:val>
                                        </p:tav>
                                      </p:tavLst>
                                    </p:anim>
                                    <p:anim calcmode="lin" valueType="num">
                                      <p:cBhvr>
                                        <p:cTn id="8" dur="500" fill="hold"/>
                                        <p:tgtEl>
                                          <p:spTgt spid="5222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2229"/>
                                        </p:tgtEl>
                                        <p:attrNameLst>
                                          <p:attrName>style.visibility</p:attrName>
                                        </p:attrNameLst>
                                      </p:cBhvr>
                                      <p:to>
                                        <p:strVal val="visible"/>
                                      </p:to>
                                    </p:set>
                                    <p:anim calcmode="lin" valueType="num">
                                      <p:cBhvr>
                                        <p:cTn id="13" dur="500" fill="hold"/>
                                        <p:tgtEl>
                                          <p:spTgt spid="52229"/>
                                        </p:tgtEl>
                                        <p:attrNameLst>
                                          <p:attrName>ppt_w</p:attrName>
                                        </p:attrNameLst>
                                      </p:cBhvr>
                                      <p:tavLst>
                                        <p:tav tm="0">
                                          <p:val>
                                            <p:fltVal val="0"/>
                                          </p:val>
                                        </p:tav>
                                        <p:tav tm="100000">
                                          <p:val>
                                            <p:strVal val="#ppt_w"/>
                                          </p:val>
                                        </p:tav>
                                      </p:tavLst>
                                    </p:anim>
                                    <p:anim calcmode="lin" valueType="num">
                                      <p:cBhvr>
                                        <p:cTn id="14" dur="500" fill="hold"/>
                                        <p:tgtEl>
                                          <p:spTgt spid="52229"/>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2230"/>
                                        </p:tgtEl>
                                        <p:attrNameLst>
                                          <p:attrName>style.visibility</p:attrName>
                                        </p:attrNameLst>
                                      </p:cBhvr>
                                      <p:to>
                                        <p:strVal val="visible"/>
                                      </p:to>
                                    </p:set>
                                    <p:anim calcmode="lin" valueType="num">
                                      <p:cBhvr>
                                        <p:cTn id="19" dur="500" fill="hold"/>
                                        <p:tgtEl>
                                          <p:spTgt spid="52230"/>
                                        </p:tgtEl>
                                        <p:attrNameLst>
                                          <p:attrName>ppt_w</p:attrName>
                                        </p:attrNameLst>
                                      </p:cBhvr>
                                      <p:tavLst>
                                        <p:tav tm="0">
                                          <p:val>
                                            <p:fltVal val="0"/>
                                          </p:val>
                                        </p:tav>
                                        <p:tav tm="100000">
                                          <p:val>
                                            <p:strVal val="#ppt_w"/>
                                          </p:val>
                                        </p:tav>
                                      </p:tavLst>
                                    </p:anim>
                                    <p:anim calcmode="lin" valueType="num">
                                      <p:cBhvr>
                                        <p:cTn id="20" dur="500" fill="hold"/>
                                        <p:tgtEl>
                                          <p:spTgt spid="52230"/>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2231"/>
                                        </p:tgtEl>
                                        <p:attrNameLst>
                                          <p:attrName>style.visibility</p:attrName>
                                        </p:attrNameLst>
                                      </p:cBhvr>
                                      <p:to>
                                        <p:strVal val="visible"/>
                                      </p:to>
                                    </p:set>
                                    <p:anim calcmode="lin" valueType="num">
                                      <p:cBhvr>
                                        <p:cTn id="25" dur="500" fill="hold"/>
                                        <p:tgtEl>
                                          <p:spTgt spid="52231"/>
                                        </p:tgtEl>
                                        <p:attrNameLst>
                                          <p:attrName>ppt_w</p:attrName>
                                        </p:attrNameLst>
                                      </p:cBhvr>
                                      <p:tavLst>
                                        <p:tav tm="0">
                                          <p:val>
                                            <p:fltVal val="0"/>
                                          </p:val>
                                        </p:tav>
                                        <p:tav tm="100000">
                                          <p:val>
                                            <p:strVal val="#ppt_w"/>
                                          </p:val>
                                        </p:tav>
                                      </p:tavLst>
                                    </p:anim>
                                    <p:anim calcmode="lin" valueType="num">
                                      <p:cBhvr>
                                        <p:cTn id="26" dur="500" fill="hold"/>
                                        <p:tgtEl>
                                          <p:spTgt spid="52231"/>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52232"/>
                                        </p:tgtEl>
                                        <p:attrNameLst>
                                          <p:attrName>style.visibility</p:attrName>
                                        </p:attrNameLst>
                                      </p:cBhvr>
                                      <p:to>
                                        <p:strVal val="visible"/>
                                      </p:to>
                                    </p:set>
                                    <p:anim calcmode="lin" valueType="num">
                                      <p:cBhvr>
                                        <p:cTn id="31" dur="500" fill="hold"/>
                                        <p:tgtEl>
                                          <p:spTgt spid="52232"/>
                                        </p:tgtEl>
                                        <p:attrNameLst>
                                          <p:attrName>ppt_w</p:attrName>
                                        </p:attrNameLst>
                                      </p:cBhvr>
                                      <p:tavLst>
                                        <p:tav tm="0">
                                          <p:val>
                                            <p:fltVal val="0"/>
                                          </p:val>
                                        </p:tav>
                                        <p:tav tm="100000">
                                          <p:val>
                                            <p:strVal val="#ppt_w"/>
                                          </p:val>
                                        </p:tav>
                                      </p:tavLst>
                                    </p:anim>
                                    <p:anim calcmode="lin" valueType="num">
                                      <p:cBhvr>
                                        <p:cTn id="32" dur="500" fill="hold"/>
                                        <p:tgtEl>
                                          <p:spTgt spid="522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p:bldP spid="52229" grpId="0"/>
      <p:bldP spid="52230" grpId="0"/>
      <p:bldP spid="52231" grpId="0"/>
      <p:bldP spid="5223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609600" y="457200"/>
            <a:ext cx="8077200"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dirty="0">
                <a:latin typeface="Times New Roman" panose="02020603050405020304" pitchFamily="18" charset="0"/>
              </a:rPr>
              <a:t>charged with ________ _____ several computer systems over the last year. The </a:t>
            </a:r>
            <a:r>
              <a:rPr lang="en-US" altLang="zh-CN" sz="3600" b="1" dirty="0" err="1">
                <a:latin typeface="Times New Roman" panose="02020603050405020304" pitchFamily="18" charset="0"/>
              </a:rPr>
              <a:t>polic</a:t>
            </a:r>
            <a:r>
              <a:rPr lang="en-US" altLang="zh-CN" sz="3600" b="1" dirty="0">
                <a:latin typeface="Times New Roman" panose="02020603050405020304" pitchFamily="18" charset="0"/>
              </a:rPr>
              <a:t> _________ that the victim knew his murderer.</a:t>
            </a:r>
          </a:p>
          <a:p>
            <a:r>
              <a:rPr lang="en-US" altLang="zh-CN" sz="3600" b="1" dirty="0">
                <a:latin typeface="Times New Roman" panose="02020603050405020304" pitchFamily="18" charset="0"/>
              </a:rPr>
              <a:t>   So far, the _____ suspect is a short thin man. A witness ________ that he was breathing _______ and had blood on his shirt. The victim’s parents have offered a reward for any information that leads to the arrest of the murderer.</a:t>
            </a:r>
          </a:p>
        </p:txBody>
      </p:sp>
      <p:sp>
        <p:nvSpPr>
          <p:cNvPr id="53251" name="Text Box 3"/>
          <p:cNvSpPr txBox="1">
            <a:spLocks noChangeArrowheads="1"/>
          </p:cNvSpPr>
          <p:nvPr/>
        </p:nvSpPr>
        <p:spPr bwMode="auto">
          <a:xfrm>
            <a:off x="3336925" y="501650"/>
            <a:ext cx="1936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0000"/>
                </a:solidFill>
                <a:latin typeface="Times New Roman" panose="02020603050405020304" pitchFamily="18" charset="0"/>
              </a:rPr>
              <a:t>breaking</a:t>
            </a:r>
          </a:p>
        </p:txBody>
      </p:sp>
      <p:sp>
        <p:nvSpPr>
          <p:cNvPr id="53252" name="Text Box 4"/>
          <p:cNvSpPr txBox="1">
            <a:spLocks noChangeArrowheads="1"/>
          </p:cNvSpPr>
          <p:nvPr/>
        </p:nvSpPr>
        <p:spPr bwMode="auto">
          <a:xfrm>
            <a:off x="5318125" y="501650"/>
            <a:ext cx="946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0000"/>
                </a:solidFill>
                <a:latin typeface="Times New Roman" panose="02020603050405020304" pitchFamily="18" charset="0"/>
              </a:rPr>
              <a:t>into</a:t>
            </a:r>
          </a:p>
        </p:txBody>
      </p:sp>
      <p:sp>
        <p:nvSpPr>
          <p:cNvPr id="53253" name="Text Box 5"/>
          <p:cNvSpPr txBox="1">
            <a:spLocks noChangeArrowheads="1"/>
          </p:cNvSpPr>
          <p:nvPr/>
        </p:nvSpPr>
        <p:spPr bwMode="auto">
          <a:xfrm>
            <a:off x="2574925" y="1568450"/>
            <a:ext cx="1733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0000"/>
                </a:solidFill>
                <a:latin typeface="Times New Roman" panose="02020603050405020304" pitchFamily="18" charset="0"/>
              </a:rPr>
              <a:t>suppose</a:t>
            </a:r>
          </a:p>
        </p:txBody>
      </p:sp>
      <p:sp>
        <p:nvSpPr>
          <p:cNvPr id="53254" name="Text Box 6"/>
          <p:cNvSpPr txBox="1">
            <a:spLocks noChangeArrowheads="1"/>
          </p:cNvSpPr>
          <p:nvPr/>
        </p:nvSpPr>
        <p:spPr bwMode="auto">
          <a:xfrm>
            <a:off x="3352800" y="2590800"/>
            <a:ext cx="1022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0000"/>
                </a:solidFill>
                <a:latin typeface="Times New Roman" panose="02020603050405020304" pitchFamily="18" charset="0"/>
              </a:rPr>
              <a:t>only</a:t>
            </a:r>
          </a:p>
        </p:txBody>
      </p:sp>
      <p:sp>
        <p:nvSpPr>
          <p:cNvPr id="53255" name="Text Box 7"/>
          <p:cNvSpPr txBox="1">
            <a:spLocks noChangeArrowheads="1"/>
          </p:cNvSpPr>
          <p:nvPr/>
        </p:nvSpPr>
        <p:spPr bwMode="auto">
          <a:xfrm>
            <a:off x="4438650" y="3244850"/>
            <a:ext cx="1885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0000"/>
                </a:solidFill>
                <a:latin typeface="Times New Roman" panose="02020603050405020304" pitchFamily="18" charset="0"/>
              </a:rPr>
              <a:t>reported</a:t>
            </a:r>
          </a:p>
        </p:txBody>
      </p:sp>
      <p:sp>
        <p:nvSpPr>
          <p:cNvPr id="53256" name="Text Box 8"/>
          <p:cNvSpPr txBox="1">
            <a:spLocks noChangeArrowheads="1"/>
          </p:cNvSpPr>
          <p:nvPr/>
        </p:nvSpPr>
        <p:spPr bwMode="auto">
          <a:xfrm>
            <a:off x="3371850" y="3778250"/>
            <a:ext cx="1581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FF0000"/>
                </a:solidFill>
                <a:latin typeface="Times New Roman" panose="02020603050405020304" pitchFamily="18" charset="0"/>
              </a:rPr>
              <a:t>heavily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wipe(down)">
                                      <p:cBhvr>
                                        <p:cTn id="7" dur="500"/>
                                        <p:tgtEl>
                                          <p:spTgt spid="532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3252"/>
                                        </p:tgtEl>
                                        <p:attrNameLst>
                                          <p:attrName>style.visibility</p:attrName>
                                        </p:attrNameLst>
                                      </p:cBhvr>
                                      <p:to>
                                        <p:strVal val="visible"/>
                                      </p:to>
                                    </p:set>
                                    <p:animEffect transition="in" filter="wipe(down)">
                                      <p:cBhvr>
                                        <p:cTn id="12" dur="500"/>
                                        <p:tgtEl>
                                          <p:spTgt spid="532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3253"/>
                                        </p:tgtEl>
                                        <p:attrNameLst>
                                          <p:attrName>style.visibility</p:attrName>
                                        </p:attrNameLst>
                                      </p:cBhvr>
                                      <p:to>
                                        <p:strVal val="visible"/>
                                      </p:to>
                                    </p:set>
                                    <p:animEffect transition="in" filter="wipe(down)">
                                      <p:cBhvr>
                                        <p:cTn id="17" dur="500"/>
                                        <p:tgtEl>
                                          <p:spTgt spid="5325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3254"/>
                                        </p:tgtEl>
                                        <p:attrNameLst>
                                          <p:attrName>style.visibility</p:attrName>
                                        </p:attrNameLst>
                                      </p:cBhvr>
                                      <p:to>
                                        <p:strVal val="visible"/>
                                      </p:to>
                                    </p:set>
                                    <p:animEffect transition="in" filter="wipe(down)">
                                      <p:cBhvr>
                                        <p:cTn id="22" dur="500"/>
                                        <p:tgtEl>
                                          <p:spTgt spid="5325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3255"/>
                                        </p:tgtEl>
                                        <p:attrNameLst>
                                          <p:attrName>style.visibility</p:attrName>
                                        </p:attrNameLst>
                                      </p:cBhvr>
                                      <p:to>
                                        <p:strVal val="visible"/>
                                      </p:to>
                                    </p:set>
                                    <p:animEffect transition="in" filter="wipe(down)">
                                      <p:cBhvr>
                                        <p:cTn id="27" dur="500"/>
                                        <p:tgtEl>
                                          <p:spTgt spid="5325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3256"/>
                                        </p:tgtEl>
                                        <p:attrNameLst>
                                          <p:attrName>style.visibility</p:attrName>
                                        </p:attrNameLst>
                                      </p:cBhvr>
                                      <p:to>
                                        <p:strVal val="visible"/>
                                      </p:to>
                                    </p:set>
                                    <p:animEffect transition="in" filter="wipe(down)">
                                      <p:cBhvr>
                                        <p:cTn id="32" dur="500"/>
                                        <p:tgtEl>
                                          <p:spTgt spid="532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P spid="53252" grpId="0"/>
      <p:bldP spid="53253" grpId="0"/>
      <p:bldP spid="53254" grpId="0"/>
      <p:bldP spid="53255" grpId="0"/>
      <p:bldP spid="5325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381000" y="533400"/>
            <a:ext cx="8763000" cy="698652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buFontTx/>
              <a:buAutoNum type="arabicPeriod"/>
            </a:pPr>
            <a:r>
              <a:rPr lang="zh-CN" altLang="en-US" sz="3200" b="1" dirty="0">
                <a:latin typeface="Times New Roman" panose="02020603050405020304" pitchFamily="18" charset="0"/>
              </a:rPr>
              <a:t>小偷用刀子扎伤了她的手臂。</a:t>
            </a:r>
          </a:p>
          <a:p>
            <a:pPr marL="342900" indent="-342900"/>
            <a:r>
              <a:rPr lang="zh-CN" altLang="en-US" sz="3200" b="1" dirty="0">
                <a:latin typeface="Times New Roman" panose="02020603050405020304" pitchFamily="18" charset="0"/>
              </a:rPr>
              <a:t>   </a:t>
            </a:r>
            <a:r>
              <a:rPr lang="en-US" altLang="zh-CN" sz="3200" b="1" dirty="0">
                <a:solidFill>
                  <a:srgbClr val="3333FF"/>
                </a:solidFill>
                <a:latin typeface="Times New Roman" panose="02020603050405020304" pitchFamily="18" charset="0"/>
              </a:rPr>
              <a:t>The thief </a:t>
            </a:r>
            <a:r>
              <a:rPr lang="en-US" altLang="zh-CN" sz="3200" b="1" dirty="0">
                <a:solidFill>
                  <a:srgbClr val="FF0066"/>
                </a:solidFill>
                <a:latin typeface="Times New Roman" panose="02020603050405020304" pitchFamily="18" charset="0"/>
              </a:rPr>
              <a:t>wounded</a:t>
            </a:r>
            <a:r>
              <a:rPr lang="en-US" altLang="zh-CN" sz="3200" b="1" dirty="0">
                <a:solidFill>
                  <a:srgbClr val="3333FF"/>
                </a:solidFill>
                <a:latin typeface="Times New Roman" panose="02020603050405020304" pitchFamily="18" charset="0"/>
              </a:rPr>
              <a:t> her in the arm with his knife.</a:t>
            </a:r>
          </a:p>
          <a:p>
            <a:pPr marL="342900" indent="-342900"/>
            <a:r>
              <a:rPr lang="en-US" altLang="zh-CN" sz="3200" b="1" dirty="0">
                <a:latin typeface="Times New Roman" panose="02020603050405020304" pitchFamily="18" charset="0"/>
              </a:rPr>
              <a:t>2. </a:t>
            </a:r>
            <a:r>
              <a:rPr lang="zh-CN" altLang="en-US" sz="3200" b="1" dirty="0">
                <a:latin typeface="Times New Roman" panose="02020603050405020304" pitchFamily="18" charset="0"/>
              </a:rPr>
              <a:t>他们想让他们的独生子当飞行员。 </a:t>
            </a:r>
          </a:p>
          <a:p>
            <a:pPr marL="342900" indent="-342900"/>
            <a:r>
              <a:rPr lang="zh-CN" altLang="en-US" sz="3200" b="1" dirty="0">
                <a:latin typeface="Times New Roman" panose="02020603050405020304" pitchFamily="18" charset="0"/>
              </a:rPr>
              <a:t>   </a:t>
            </a:r>
            <a:r>
              <a:rPr lang="en-US" altLang="zh-CN" sz="3200" b="1" dirty="0">
                <a:solidFill>
                  <a:srgbClr val="3333FF"/>
                </a:solidFill>
                <a:latin typeface="Times New Roman" panose="02020603050405020304" pitchFamily="18" charset="0"/>
              </a:rPr>
              <a:t>They desired their </a:t>
            </a:r>
            <a:r>
              <a:rPr lang="en-US" altLang="zh-CN" sz="3200" b="1" dirty="0">
                <a:solidFill>
                  <a:srgbClr val="FF0066"/>
                </a:solidFill>
                <a:latin typeface="Times New Roman" panose="02020603050405020304" pitchFamily="18" charset="0"/>
              </a:rPr>
              <a:t>single </a:t>
            </a:r>
            <a:r>
              <a:rPr lang="en-US" altLang="zh-CN" sz="3200" b="1" dirty="0">
                <a:solidFill>
                  <a:srgbClr val="3333FF"/>
                </a:solidFill>
                <a:latin typeface="Times New Roman" panose="02020603050405020304" pitchFamily="18" charset="0"/>
              </a:rPr>
              <a:t>son to become a pilot.</a:t>
            </a:r>
            <a:r>
              <a:rPr lang="en-US" altLang="zh-CN" sz="3200" b="1" dirty="0">
                <a:latin typeface="Times New Roman" panose="02020603050405020304" pitchFamily="18" charset="0"/>
              </a:rPr>
              <a:t> </a:t>
            </a:r>
          </a:p>
          <a:p>
            <a:pPr marL="342900" indent="-342900"/>
            <a:r>
              <a:rPr lang="en-US" altLang="zh-CN" sz="3200" b="1" dirty="0">
                <a:latin typeface="Times New Roman" panose="02020603050405020304" pitchFamily="18" charset="0"/>
              </a:rPr>
              <a:t>3.</a:t>
            </a:r>
            <a:r>
              <a:rPr lang="zh-CN" altLang="en-US" sz="3200" b="1" dirty="0">
                <a:latin typeface="Times New Roman" panose="02020603050405020304" pitchFamily="18" charset="0"/>
              </a:rPr>
              <a:t>我一点也没有想到会得一等奖。 </a:t>
            </a:r>
          </a:p>
          <a:p>
            <a:pPr marL="342900" indent="-342900"/>
            <a:r>
              <a:rPr lang="zh-CN" altLang="en-US" sz="3200" b="1" dirty="0">
                <a:latin typeface="Times New Roman" panose="02020603050405020304" pitchFamily="18" charset="0"/>
              </a:rPr>
              <a:t>   </a:t>
            </a:r>
            <a:r>
              <a:rPr lang="en-US" altLang="zh-CN" sz="3200" b="1" dirty="0">
                <a:solidFill>
                  <a:srgbClr val="3333FF"/>
                </a:solidFill>
                <a:latin typeface="Times New Roman" panose="02020603050405020304" pitchFamily="18" charset="0"/>
              </a:rPr>
              <a:t>I didn’t </a:t>
            </a:r>
            <a:r>
              <a:rPr lang="en-US" altLang="zh-CN" sz="3200" b="1" dirty="0">
                <a:solidFill>
                  <a:srgbClr val="FF0066"/>
                </a:solidFill>
                <a:latin typeface="Times New Roman" panose="02020603050405020304" pitchFamily="18" charset="0"/>
              </a:rPr>
              <a:t>suppose</a:t>
            </a:r>
            <a:r>
              <a:rPr lang="en-US" altLang="zh-CN" sz="3200" b="1" dirty="0">
                <a:solidFill>
                  <a:srgbClr val="3333FF"/>
                </a:solidFill>
                <a:latin typeface="Times New Roman" panose="02020603050405020304" pitchFamily="18" charset="0"/>
              </a:rPr>
              <a:t> that I could get the first prize</a:t>
            </a:r>
            <a:r>
              <a:rPr lang="en-US" altLang="zh-CN" sz="3200" b="1" dirty="0">
                <a:latin typeface="Times New Roman" panose="02020603050405020304" pitchFamily="18" charset="0"/>
              </a:rPr>
              <a:t>.</a:t>
            </a:r>
          </a:p>
          <a:p>
            <a:pPr marL="342900" indent="-342900"/>
            <a:r>
              <a:rPr lang="en-US" altLang="zh-CN" sz="3200" b="1" dirty="0">
                <a:latin typeface="Times New Roman" panose="02020603050405020304" pitchFamily="18" charset="0"/>
              </a:rPr>
              <a:t>4</a:t>
            </a:r>
            <a:r>
              <a:rPr lang="en-US" altLang="zh-CN" sz="3200" b="1" dirty="0">
                <a:solidFill>
                  <a:srgbClr val="990099"/>
                </a:solidFill>
                <a:latin typeface="Times New Roman" panose="02020603050405020304" pitchFamily="18" charset="0"/>
              </a:rPr>
              <a:t>.</a:t>
            </a:r>
            <a:r>
              <a:rPr lang="zh-CN" altLang="en-US" sz="3200" b="1" dirty="0">
                <a:latin typeface="Times New Roman" panose="02020603050405020304" pitchFamily="18" charset="0"/>
              </a:rPr>
              <a:t>学好一门语言的唯一途径就是实践。 </a:t>
            </a:r>
          </a:p>
          <a:p>
            <a:pPr marL="342900" indent="-342900"/>
            <a:r>
              <a:rPr lang="zh-CN" altLang="en-US" sz="3200" b="1" dirty="0">
                <a:latin typeface="Times New Roman" panose="02020603050405020304" pitchFamily="18" charset="0"/>
              </a:rPr>
              <a:t>   </a:t>
            </a:r>
            <a:r>
              <a:rPr lang="en-US" altLang="zh-CN" sz="3200" b="1" dirty="0">
                <a:solidFill>
                  <a:srgbClr val="3333FF"/>
                </a:solidFill>
                <a:latin typeface="Times New Roman" panose="02020603050405020304" pitchFamily="18" charset="0"/>
              </a:rPr>
              <a:t>Practice is the</a:t>
            </a:r>
            <a:r>
              <a:rPr lang="en-US" altLang="zh-CN" sz="3200" b="1" dirty="0">
                <a:solidFill>
                  <a:srgbClr val="FF0066"/>
                </a:solidFill>
                <a:latin typeface="Times New Roman" panose="02020603050405020304" pitchFamily="18" charset="0"/>
              </a:rPr>
              <a:t> only</a:t>
            </a:r>
            <a:r>
              <a:rPr lang="en-US" altLang="zh-CN" sz="3200" b="1" dirty="0">
                <a:solidFill>
                  <a:srgbClr val="3333FF"/>
                </a:solidFill>
                <a:latin typeface="Times New Roman" panose="02020603050405020304" pitchFamily="18" charset="0"/>
              </a:rPr>
              <a:t> way to learn a language well. </a:t>
            </a:r>
          </a:p>
          <a:p>
            <a:pPr marL="342900" indent="-342900"/>
            <a:r>
              <a:rPr lang="en-US" altLang="zh-CN" sz="3200" b="1" dirty="0">
                <a:latin typeface="Times New Roman" panose="02020603050405020304" pitchFamily="18" charset="0"/>
              </a:rPr>
              <a:t>5. </a:t>
            </a:r>
            <a:r>
              <a:rPr lang="zh-CN" altLang="en-US" sz="3200" b="1" dirty="0">
                <a:latin typeface="Times New Roman" panose="02020603050405020304" pitchFamily="18" charset="0"/>
              </a:rPr>
              <a:t>因为我们弄丢了钥匙</a:t>
            </a:r>
            <a:r>
              <a:rPr lang="en-US" altLang="zh-CN" sz="3200" b="1" dirty="0">
                <a:latin typeface="Times New Roman" panose="02020603050405020304" pitchFamily="18" charset="0"/>
              </a:rPr>
              <a:t>, </a:t>
            </a:r>
            <a:r>
              <a:rPr lang="zh-CN" altLang="en-US" sz="3200" b="1" dirty="0">
                <a:latin typeface="Times New Roman" panose="02020603050405020304" pitchFamily="18" charset="0"/>
              </a:rPr>
              <a:t>所以不得不破门而入。</a:t>
            </a:r>
          </a:p>
          <a:p>
            <a:pPr marL="342900" indent="-342900"/>
            <a:r>
              <a:rPr lang="zh-CN" altLang="en-US" sz="3200" b="1" dirty="0">
                <a:latin typeface="Times New Roman" panose="02020603050405020304" pitchFamily="18" charset="0"/>
              </a:rPr>
              <a:t>    </a:t>
            </a:r>
            <a:r>
              <a:rPr lang="en-US" altLang="zh-CN" sz="3200" b="1" dirty="0">
                <a:solidFill>
                  <a:srgbClr val="3333FF"/>
                </a:solidFill>
                <a:latin typeface="Times New Roman" panose="02020603050405020304" pitchFamily="18" charset="0"/>
              </a:rPr>
              <a:t>We had to </a:t>
            </a:r>
            <a:r>
              <a:rPr lang="en-US" altLang="zh-CN" sz="3200" b="1" dirty="0">
                <a:solidFill>
                  <a:srgbClr val="FF0066"/>
                </a:solidFill>
                <a:latin typeface="Times New Roman" panose="02020603050405020304" pitchFamily="18" charset="0"/>
              </a:rPr>
              <a:t>break into</a:t>
            </a:r>
            <a:r>
              <a:rPr lang="en-US" altLang="zh-CN" sz="3200" b="1" dirty="0">
                <a:solidFill>
                  <a:srgbClr val="3333FF"/>
                </a:solidFill>
                <a:latin typeface="Times New Roman" panose="02020603050405020304" pitchFamily="18" charset="0"/>
              </a:rPr>
              <a:t> the house as we  </a:t>
            </a:r>
          </a:p>
          <a:p>
            <a:pPr marL="342900" indent="-342900"/>
            <a:r>
              <a:rPr lang="en-US" altLang="zh-CN" sz="3200" b="1" dirty="0">
                <a:solidFill>
                  <a:srgbClr val="3333FF"/>
                </a:solidFill>
                <a:latin typeface="Times New Roman" panose="02020603050405020304" pitchFamily="18" charset="0"/>
              </a:rPr>
              <a:t>    had lost the key</a:t>
            </a:r>
            <a:r>
              <a:rPr lang="en-US" altLang="zh-CN" sz="3200" b="1" dirty="0" smtClean="0">
                <a:solidFill>
                  <a:srgbClr val="3333FF"/>
                </a:solidFill>
                <a:latin typeface="Times New Roman" panose="02020603050405020304" pitchFamily="18" charset="0"/>
              </a:rPr>
              <a:t>. </a:t>
            </a:r>
            <a:endParaRPr lang="en-US" altLang="zh-CN" sz="3200" b="1" dirty="0">
              <a:solidFill>
                <a:srgbClr val="3333FF"/>
              </a:solidFill>
              <a:latin typeface="Times New Roman" panose="02020603050405020304" pitchFamily="18" charset="0"/>
            </a:endParaRPr>
          </a:p>
          <a:p>
            <a:pPr marL="342900" indent="-342900"/>
            <a:endParaRPr lang="zh-CN" altLang="en-US" sz="3200" b="1" dirty="0">
              <a:solidFill>
                <a:srgbClr val="3333FF"/>
              </a:solidFill>
              <a:latin typeface="Times New Roman" panose="02020603050405020304" pitchFamily="18" charset="0"/>
            </a:endParaRPr>
          </a:p>
        </p:txBody>
      </p:sp>
      <p:sp>
        <p:nvSpPr>
          <p:cNvPr id="54275" name="Rectangle 3"/>
          <p:cNvSpPr>
            <a:spLocks noChangeArrowheads="1"/>
          </p:cNvSpPr>
          <p:nvPr/>
        </p:nvSpPr>
        <p:spPr bwMode="auto">
          <a:xfrm>
            <a:off x="304800" y="0"/>
            <a:ext cx="41751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3600" b="1">
                <a:solidFill>
                  <a:srgbClr val="006600"/>
                </a:solidFill>
                <a:latin typeface="Arial Narrow" panose="020B0606020202030204" pitchFamily="34" charset="0"/>
              </a:rPr>
              <a:t>翻译句子。</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4274">
                                            <p:txEl>
                                              <p:pRg st="1" end="1"/>
                                            </p:txEl>
                                          </p:spTgt>
                                        </p:tgtEl>
                                        <p:attrNameLst>
                                          <p:attrName>style.visibility</p:attrName>
                                        </p:attrNameLst>
                                      </p:cBhvr>
                                      <p:to>
                                        <p:strVal val="visible"/>
                                      </p:to>
                                    </p:set>
                                    <p:animEffect transition="in" filter="wipe(down)">
                                      <p:cBhvr>
                                        <p:cTn id="7" dur="500"/>
                                        <p:tgtEl>
                                          <p:spTgt spid="5427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4274">
                                            <p:txEl>
                                              <p:pRg st="3" end="3"/>
                                            </p:txEl>
                                          </p:spTgt>
                                        </p:tgtEl>
                                        <p:attrNameLst>
                                          <p:attrName>style.visibility</p:attrName>
                                        </p:attrNameLst>
                                      </p:cBhvr>
                                      <p:to>
                                        <p:strVal val="visible"/>
                                      </p:to>
                                    </p:set>
                                    <p:animEffect transition="in" filter="wipe(down)">
                                      <p:cBhvr>
                                        <p:cTn id="12" dur="500"/>
                                        <p:tgtEl>
                                          <p:spTgt spid="5427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4274">
                                            <p:txEl>
                                              <p:pRg st="5" end="5"/>
                                            </p:txEl>
                                          </p:spTgt>
                                        </p:tgtEl>
                                        <p:attrNameLst>
                                          <p:attrName>style.visibility</p:attrName>
                                        </p:attrNameLst>
                                      </p:cBhvr>
                                      <p:to>
                                        <p:strVal val="visible"/>
                                      </p:to>
                                    </p:set>
                                    <p:animEffect transition="in" filter="wipe(down)">
                                      <p:cBhvr>
                                        <p:cTn id="17" dur="500"/>
                                        <p:tgtEl>
                                          <p:spTgt spid="5427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4274">
                                            <p:txEl>
                                              <p:pRg st="7" end="7"/>
                                            </p:txEl>
                                          </p:spTgt>
                                        </p:tgtEl>
                                        <p:attrNameLst>
                                          <p:attrName>style.visibility</p:attrName>
                                        </p:attrNameLst>
                                      </p:cBhvr>
                                      <p:to>
                                        <p:strVal val="visible"/>
                                      </p:to>
                                    </p:set>
                                    <p:animEffect transition="in" filter="wipe(down)">
                                      <p:cBhvr>
                                        <p:cTn id="22" dur="500"/>
                                        <p:tgtEl>
                                          <p:spTgt spid="54274">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54274">
                                            <p:txEl>
                                              <p:pRg st="9" end="9"/>
                                            </p:txEl>
                                          </p:spTgt>
                                        </p:tgtEl>
                                        <p:attrNameLst>
                                          <p:attrName>style.visibility</p:attrName>
                                        </p:attrNameLst>
                                      </p:cBhvr>
                                      <p:to>
                                        <p:strVal val="visible"/>
                                      </p:to>
                                    </p:set>
                                    <p:animEffect transition="in" filter="wipe(down)">
                                      <p:cBhvr>
                                        <p:cTn id="27" dur="500"/>
                                        <p:tgtEl>
                                          <p:spTgt spid="54274">
                                            <p:txEl>
                                              <p:pRg st="9" end="9"/>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54274">
                                            <p:txEl>
                                              <p:pRg st="10" end="10"/>
                                            </p:txEl>
                                          </p:spTgt>
                                        </p:tgtEl>
                                        <p:attrNameLst>
                                          <p:attrName>style.visibility</p:attrName>
                                        </p:attrNameLst>
                                      </p:cBhvr>
                                      <p:to>
                                        <p:strVal val="visible"/>
                                      </p:to>
                                    </p:set>
                                    <p:animEffect transition="in" filter="wipe(down)">
                                      <p:cBhvr>
                                        <p:cTn id="30" dur="500"/>
                                        <p:tgtEl>
                                          <p:spTgt spid="5427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441325" y="936625"/>
            <a:ext cx="8626475" cy="251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pPr>
            <a:r>
              <a:rPr lang="en-US" altLang="zh-CN" sz="3600" b="1" dirty="0">
                <a:solidFill>
                  <a:srgbClr val="FF3300"/>
                </a:solidFill>
                <a:latin typeface="Times New Roman" panose="02020603050405020304" pitchFamily="18" charset="0"/>
              </a:rPr>
              <a:t>Important words:</a:t>
            </a:r>
          </a:p>
          <a:p>
            <a:pPr>
              <a:lnSpc>
                <a:spcPct val="110000"/>
              </a:lnSpc>
            </a:pPr>
            <a:r>
              <a:rPr lang="en-US" altLang="zh-CN" sz="3600" b="1" dirty="0">
                <a:latin typeface="Times New Roman" panose="02020603050405020304" pitchFamily="18" charset="0"/>
              </a:rPr>
              <a:t>somewhere,         wound,             enemy</a:t>
            </a:r>
          </a:p>
          <a:p>
            <a:pPr>
              <a:lnSpc>
                <a:spcPct val="110000"/>
              </a:lnSpc>
            </a:pPr>
            <a:r>
              <a:rPr lang="en-US" altLang="zh-CN" sz="3600" b="1" dirty="0">
                <a:latin typeface="Times New Roman" panose="02020603050405020304" pitchFamily="18" charset="0"/>
              </a:rPr>
              <a:t>single,                   suppose,           only</a:t>
            </a:r>
          </a:p>
          <a:p>
            <a:pPr>
              <a:lnSpc>
                <a:spcPct val="110000"/>
              </a:lnSpc>
            </a:pPr>
            <a:r>
              <a:rPr lang="en-US" altLang="zh-CN" sz="3600" b="1" dirty="0">
                <a:latin typeface="Times New Roman" panose="02020603050405020304" pitchFamily="18" charset="0"/>
              </a:rPr>
              <a:t>report,                  heavily              break into</a:t>
            </a:r>
          </a:p>
        </p:txBody>
      </p:sp>
    </p:spTree>
  </p:cSld>
  <p:clrMapOvr>
    <a:masterClrMapping/>
  </p:clrMapOvr>
  <p:transition spd="med">
    <p:split orient="vert" dir="in"/>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homework3"/>
          <p:cNvPicPr>
            <a:picLocks noChangeAspect="1" noChangeArrowheads="1"/>
          </p:cNvPicPr>
          <p:nvPr/>
        </p:nvPicPr>
        <p:blipFill>
          <a:blip r:embed="rId2" cstate="email"/>
          <a:srcRect/>
          <a:stretch>
            <a:fillRect/>
          </a:stretch>
        </p:blipFill>
        <p:spPr bwMode="auto">
          <a:xfrm>
            <a:off x="2438400" y="1349375"/>
            <a:ext cx="4273550" cy="1165225"/>
          </a:xfrm>
          <a:prstGeom prst="rect">
            <a:avLst/>
          </a:prstGeom>
          <a:noFill/>
          <a:extLst>
            <a:ext uri="{909E8E84-426E-40DD-AFC4-6F175D3DCCD1}">
              <a14:hiddenFill xmlns:a14="http://schemas.microsoft.com/office/drawing/2010/main">
                <a:solidFill>
                  <a:srgbClr val="FFFFFF"/>
                </a:solidFill>
              </a14:hiddenFill>
            </a:ext>
          </a:extLst>
        </p:spPr>
      </p:pic>
      <p:sp>
        <p:nvSpPr>
          <p:cNvPr id="55299" name="Text Box 3"/>
          <p:cNvSpPr txBox="1">
            <a:spLocks noChangeArrowheads="1"/>
          </p:cNvSpPr>
          <p:nvPr/>
        </p:nvSpPr>
        <p:spPr bwMode="auto">
          <a:xfrm>
            <a:off x="1219200" y="2971800"/>
            <a:ext cx="754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latin typeface="Times New Roman" panose="02020603050405020304" pitchFamily="18" charset="0"/>
              </a:rPr>
              <a:t>Preview Grammar on page 112-113.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5299"/>
                                        </p:tgtEl>
                                        <p:attrNameLst>
                                          <p:attrName>style.visibility</p:attrName>
                                        </p:attrNameLst>
                                      </p:cBhvr>
                                      <p:to>
                                        <p:strVal val="visible"/>
                                      </p:to>
                                    </p:set>
                                    <p:animEffect transition="in" filter="strips(downLeft)">
                                      <p:cBhvr>
                                        <p:cTn id="7" dur="500"/>
                                        <p:tgtEl>
                                          <p:spTgt spid="55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381000" y="3733800"/>
            <a:ext cx="43370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zh-CN" sz="3600" b="1" dirty="0">
                <a:solidFill>
                  <a:srgbClr val="3333FF"/>
                </a:solidFill>
                <a:latin typeface="Times New Roman" panose="02020603050405020304" pitchFamily="18" charset="0"/>
              </a:rPr>
              <a:t>Arthur Conan Doyle </a:t>
            </a:r>
          </a:p>
          <a:p>
            <a:pPr algn="ctr"/>
            <a:r>
              <a:rPr lang="zh-CN" altLang="en-US" sz="3600" b="1" dirty="0">
                <a:solidFill>
                  <a:srgbClr val="3333FF"/>
                </a:solidFill>
                <a:latin typeface="Times New Roman" panose="02020603050405020304" pitchFamily="18" charset="0"/>
              </a:rPr>
              <a:t>阿瑟</a:t>
            </a:r>
            <a:r>
              <a:rPr lang="en-US" altLang="zh-CN" sz="3600" b="1" dirty="0">
                <a:solidFill>
                  <a:srgbClr val="3333FF"/>
                </a:solidFill>
                <a:latin typeface="Times New Roman" panose="02020603050405020304" pitchFamily="18" charset="0"/>
              </a:rPr>
              <a:t>·</a:t>
            </a:r>
            <a:r>
              <a:rPr lang="zh-CN" altLang="en-US" sz="3600" b="1" dirty="0">
                <a:solidFill>
                  <a:srgbClr val="3333FF"/>
                </a:solidFill>
                <a:latin typeface="Times New Roman" panose="02020603050405020304" pitchFamily="18" charset="0"/>
              </a:rPr>
              <a:t>柯南</a:t>
            </a:r>
            <a:r>
              <a:rPr lang="en-US" altLang="zh-CN" sz="3600" b="1" dirty="0">
                <a:solidFill>
                  <a:srgbClr val="3333FF"/>
                </a:solidFill>
                <a:latin typeface="Times New Roman" panose="02020603050405020304" pitchFamily="18" charset="0"/>
              </a:rPr>
              <a:t>·</a:t>
            </a:r>
            <a:r>
              <a:rPr lang="zh-CN" altLang="en-US" sz="3600" b="1" dirty="0">
                <a:solidFill>
                  <a:srgbClr val="3333FF"/>
                </a:solidFill>
                <a:latin typeface="Times New Roman" panose="02020603050405020304" pitchFamily="18" charset="0"/>
              </a:rPr>
              <a:t>道尔 </a:t>
            </a:r>
          </a:p>
        </p:txBody>
      </p:sp>
      <p:pic>
        <p:nvPicPr>
          <p:cNvPr id="19459" name="Picture 3" descr="4bd1e803df13ec643912bb97"/>
          <p:cNvPicPr>
            <a:picLocks noChangeAspect="1" noChangeArrowheads="1"/>
          </p:cNvPicPr>
          <p:nvPr/>
        </p:nvPicPr>
        <p:blipFill>
          <a:blip r:embed="rId2"/>
          <a:srcRect/>
          <a:stretch>
            <a:fillRect/>
          </a:stretch>
        </p:blipFill>
        <p:spPr bwMode="auto">
          <a:xfrm>
            <a:off x="457200" y="381000"/>
            <a:ext cx="2362200" cy="3124200"/>
          </a:xfrm>
          <a:prstGeom prst="rect">
            <a:avLst/>
          </a:prstGeom>
          <a:noFill/>
          <a:extLst>
            <a:ext uri="{909E8E84-426E-40DD-AFC4-6F175D3DCCD1}">
              <a14:hiddenFill xmlns:a14="http://schemas.microsoft.com/office/drawing/2010/main">
                <a:solidFill>
                  <a:srgbClr val="FFFFFF"/>
                </a:solidFill>
              </a14:hiddenFill>
            </a:ext>
          </a:extLst>
        </p:spPr>
      </p:pic>
      <p:pic>
        <p:nvPicPr>
          <p:cNvPr id="19460" name="Picture 4" descr="9247990-1_o"/>
          <p:cNvPicPr>
            <a:picLocks noChangeAspect="1" noChangeArrowheads="1"/>
          </p:cNvPicPr>
          <p:nvPr/>
        </p:nvPicPr>
        <p:blipFill>
          <a:blip r:embed="rId3" cstate="email"/>
          <a:srcRect/>
          <a:stretch>
            <a:fillRect/>
          </a:stretch>
        </p:blipFill>
        <p:spPr bwMode="auto">
          <a:xfrm>
            <a:off x="6553200" y="228600"/>
            <a:ext cx="226695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19461" name="Picture 5" descr="20596186-1_o"/>
          <p:cNvPicPr>
            <a:picLocks noChangeAspect="1" noChangeArrowheads="1"/>
          </p:cNvPicPr>
          <p:nvPr/>
        </p:nvPicPr>
        <p:blipFill>
          <a:blip r:embed="rId4" cstate="email"/>
          <a:srcRect/>
          <a:stretch>
            <a:fillRect/>
          </a:stretch>
        </p:blipFill>
        <p:spPr bwMode="auto">
          <a:xfrm>
            <a:off x="3581400" y="228600"/>
            <a:ext cx="2286000" cy="3429000"/>
          </a:xfrm>
          <a:prstGeom prst="rect">
            <a:avLst/>
          </a:prstGeom>
          <a:noFill/>
          <a:extLst>
            <a:ext uri="{909E8E84-426E-40DD-AFC4-6F175D3DCCD1}">
              <a14:hiddenFill xmlns:a14="http://schemas.microsoft.com/office/drawing/2010/main">
                <a:solidFill>
                  <a:srgbClr val="FFFFFF"/>
                </a:solidFill>
              </a14:hiddenFill>
            </a:ext>
          </a:extLst>
        </p:spPr>
      </p:pic>
      <p:sp>
        <p:nvSpPr>
          <p:cNvPr id="19462" name="Text Box 6"/>
          <p:cNvSpPr txBox="1">
            <a:spLocks noChangeArrowheads="1"/>
          </p:cNvSpPr>
          <p:nvPr/>
        </p:nvSpPr>
        <p:spPr bwMode="auto">
          <a:xfrm>
            <a:off x="457200" y="5029200"/>
            <a:ext cx="63881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dirty="0">
                <a:latin typeface="Times New Roman" panose="02020603050405020304" pitchFamily="18" charset="0"/>
              </a:rPr>
              <a:t>Enjoy a film footage (</a:t>
            </a:r>
            <a:r>
              <a:rPr lang="zh-CN" altLang="en-US" sz="3600" b="1" dirty="0">
                <a:latin typeface="Times New Roman" panose="02020603050405020304" pitchFamily="18" charset="0"/>
              </a:rPr>
              <a:t>电影片段</a:t>
            </a:r>
            <a:r>
              <a:rPr lang="en-US" altLang="zh-CN" sz="3600" b="1" dirty="0">
                <a:latin typeface="Times New Roman" panose="02020603050405020304" pitchFamily="18" charset="0"/>
              </a:rPr>
              <a:t>)</a:t>
            </a:r>
          </a:p>
          <a:p>
            <a:r>
              <a:rPr lang="en-US" altLang="zh-CN" sz="3600" b="1" dirty="0">
                <a:latin typeface="Times New Roman" panose="02020603050405020304" pitchFamily="18" charset="0"/>
              </a:rPr>
              <a:t>of</a:t>
            </a:r>
            <a:r>
              <a:rPr lang="en-US" altLang="zh-CN" sz="3600" b="1" dirty="0">
                <a:solidFill>
                  <a:srgbClr val="FF3300"/>
                </a:solidFill>
                <a:latin typeface="Times New Roman" panose="02020603050405020304" pitchFamily="18" charset="0"/>
              </a:rPr>
              <a:t> </a:t>
            </a:r>
            <a:r>
              <a:rPr lang="en-US" altLang="zh-CN" sz="3600" b="1" i="1" dirty="0">
                <a:solidFill>
                  <a:srgbClr val="FF3300"/>
                </a:solidFill>
                <a:latin typeface="Times New Roman" panose="02020603050405020304" pitchFamily="18" charset="0"/>
              </a:rPr>
              <a:t>Sherlock Holmes</a:t>
            </a:r>
            <a:r>
              <a:rPr lang="en-US" altLang="zh-CN" sz="3600" b="1" i="1" dirty="0">
                <a:latin typeface="Times New Roman" panose="02020603050405020304" pitchFamily="18" charset="0"/>
              </a:rPr>
              <a:t>.</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p:cTn id="7" dur="500" fill="hold"/>
                                        <p:tgtEl>
                                          <p:spTgt spid="19459"/>
                                        </p:tgtEl>
                                        <p:attrNameLst>
                                          <p:attrName>ppt_w</p:attrName>
                                        </p:attrNameLst>
                                      </p:cBhvr>
                                      <p:tavLst>
                                        <p:tav tm="0">
                                          <p:val>
                                            <p:fltVal val="0"/>
                                          </p:val>
                                        </p:tav>
                                        <p:tav tm="100000">
                                          <p:val>
                                            <p:strVal val="#ppt_w"/>
                                          </p:val>
                                        </p:tav>
                                      </p:tavLst>
                                    </p:anim>
                                    <p:anim calcmode="lin" valueType="num">
                                      <p:cBhvr>
                                        <p:cTn id="8" dur="500" fill="hold"/>
                                        <p:tgtEl>
                                          <p:spTgt spid="19459"/>
                                        </p:tgtEl>
                                        <p:attrNameLst>
                                          <p:attrName>ppt_h</p:attrName>
                                        </p:attrNameLst>
                                      </p:cBhvr>
                                      <p:tavLst>
                                        <p:tav tm="0">
                                          <p:val>
                                            <p:fltVal val="0"/>
                                          </p:val>
                                        </p:tav>
                                        <p:tav tm="100000">
                                          <p:val>
                                            <p:strVal val="#ppt_h"/>
                                          </p:val>
                                        </p:tav>
                                      </p:tavLst>
                                    </p:anim>
                                    <p:anim calcmode="lin" valueType="num">
                                      <p:cBhvr>
                                        <p:cTn id="9" dur="500" fill="hold"/>
                                        <p:tgtEl>
                                          <p:spTgt spid="19459"/>
                                        </p:tgtEl>
                                        <p:attrNameLst>
                                          <p:attrName>style.rotation</p:attrName>
                                        </p:attrNameLst>
                                      </p:cBhvr>
                                      <p:tavLst>
                                        <p:tav tm="0">
                                          <p:val>
                                            <p:fltVal val="360"/>
                                          </p:val>
                                        </p:tav>
                                        <p:tav tm="100000">
                                          <p:val>
                                            <p:fltVal val="0"/>
                                          </p:val>
                                        </p:tav>
                                      </p:tavLst>
                                    </p:anim>
                                    <p:animEffect transition="in" filter="fade">
                                      <p:cBhvr>
                                        <p:cTn id="10" dur="500"/>
                                        <p:tgtEl>
                                          <p:spTgt spid="19459"/>
                                        </p:tgtEl>
                                      </p:cBhvr>
                                    </p:animEffect>
                                  </p:childTnLst>
                                </p:cTn>
                              </p:par>
                              <p:par>
                                <p:cTn id="11" presetID="4" presetClass="entr" presetSubtype="16" fill="hold" nodeType="withEffect">
                                  <p:stCondLst>
                                    <p:cond delay="0"/>
                                  </p:stCondLst>
                                  <p:childTnLst>
                                    <p:set>
                                      <p:cBhvr>
                                        <p:cTn id="12" dur="1" fill="hold">
                                          <p:stCondLst>
                                            <p:cond delay="0"/>
                                          </p:stCondLst>
                                        </p:cTn>
                                        <p:tgtEl>
                                          <p:spTgt spid="19458">
                                            <p:txEl>
                                              <p:pRg st="0" end="0"/>
                                            </p:txEl>
                                          </p:spTgt>
                                        </p:tgtEl>
                                        <p:attrNameLst>
                                          <p:attrName>style.visibility</p:attrName>
                                        </p:attrNameLst>
                                      </p:cBhvr>
                                      <p:to>
                                        <p:strVal val="visible"/>
                                      </p:to>
                                    </p:set>
                                    <p:animEffect transition="in" filter="box(in)">
                                      <p:cBhvr>
                                        <p:cTn id="13" dur="500"/>
                                        <p:tgtEl>
                                          <p:spTgt spid="19458">
                                            <p:txEl>
                                              <p:pRg st="0" end="0"/>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19458">
                                            <p:txEl>
                                              <p:pRg st="1" end="1"/>
                                            </p:txEl>
                                          </p:spTgt>
                                        </p:tgtEl>
                                        <p:attrNameLst>
                                          <p:attrName>style.visibility</p:attrName>
                                        </p:attrNameLst>
                                      </p:cBhvr>
                                      <p:to>
                                        <p:strVal val="visible"/>
                                      </p:to>
                                    </p:set>
                                    <p:animEffect transition="in" filter="box(in)">
                                      <p:cBhvr>
                                        <p:cTn id="16" dur="500"/>
                                        <p:tgtEl>
                                          <p:spTgt spid="1945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19462"/>
                                        </p:tgtEl>
                                        <p:attrNameLst>
                                          <p:attrName>style.visibility</p:attrName>
                                        </p:attrNameLst>
                                      </p:cBhvr>
                                      <p:to>
                                        <p:strVal val="visible"/>
                                      </p:to>
                                    </p:set>
                                    <p:animEffect transition="in" filter="box(in)">
                                      <p:cBhvr>
                                        <p:cTn id="21" dur="5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04800" y="685800"/>
            <a:ext cx="8534400" cy="531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zh-CN" altLang="en-US" sz="3600" b="1" dirty="0">
                <a:latin typeface="Times New Roman" panose="02020603050405020304" pitchFamily="18" charset="0"/>
                <a:ea typeface="楷体_GB2312" pitchFamily="49" charset="-122"/>
              </a:rPr>
              <a:t>记叙文：是我们接触最多的文体之一。我们常见的小说、故事、传记、游记、新闻报道及历史记载等均属于记叙文体。</a:t>
            </a:r>
          </a:p>
          <a:p>
            <a:pPr>
              <a:spcBef>
                <a:spcPct val="50000"/>
              </a:spcBef>
            </a:pPr>
            <a:r>
              <a:rPr lang="en-US" altLang="zh-CN" sz="3600" b="1" dirty="0">
                <a:latin typeface="Times New Roman" panose="02020603050405020304" pitchFamily="18" charset="0"/>
                <a:ea typeface="楷体_GB2312" pitchFamily="49" charset="-122"/>
              </a:rPr>
              <a:t>A. </a:t>
            </a:r>
            <a:r>
              <a:rPr lang="zh-CN" altLang="en-US" sz="3600" b="1" dirty="0">
                <a:latin typeface="Times New Roman" panose="02020603050405020304" pitchFamily="18" charset="0"/>
                <a:ea typeface="楷体_GB2312" pitchFamily="49" charset="-122"/>
              </a:rPr>
              <a:t>记叙文特点：主题思想明确、语言生动简练。记叙文通常用第一人称</a:t>
            </a:r>
            <a:r>
              <a:rPr lang="en-US" altLang="zh-CN" sz="3600" b="1" dirty="0">
                <a:latin typeface="Times New Roman" panose="02020603050405020304" pitchFamily="18" charset="0"/>
                <a:ea typeface="楷体_GB2312" pitchFamily="49" charset="-122"/>
              </a:rPr>
              <a:t>(the first person)</a:t>
            </a:r>
            <a:r>
              <a:rPr lang="zh-CN" altLang="en-US" sz="3600" b="1" dirty="0">
                <a:latin typeface="Times New Roman" panose="02020603050405020304" pitchFamily="18" charset="0"/>
                <a:ea typeface="楷体_GB2312" pitchFamily="49" charset="-122"/>
              </a:rPr>
              <a:t>或是第三人称</a:t>
            </a:r>
            <a:r>
              <a:rPr lang="en-US" altLang="zh-CN" sz="3600" b="1" dirty="0">
                <a:latin typeface="Times New Roman" panose="02020603050405020304" pitchFamily="18" charset="0"/>
                <a:ea typeface="楷体_GB2312" pitchFamily="49" charset="-122"/>
              </a:rPr>
              <a:t>(the third person)</a:t>
            </a:r>
            <a:r>
              <a:rPr lang="zh-CN" altLang="en-US" sz="3600" b="1" dirty="0">
                <a:latin typeface="Times New Roman" panose="02020603050405020304" pitchFamily="18" charset="0"/>
                <a:ea typeface="楷体_GB2312" pitchFamily="49" charset="-122"/>
              </a:rPr>
              <a:t>进行叙述，谓语动词通常采用一般过去时</a:t>
            </a:r>
            <a:r>
              <a:rPr lang="en-US" altLang="zh-CN" sz="3600" b="1" dirty="0">
                <a:latin typeface="Times New Roman" panose="02020603050405020304" pitchFamily="18" charset="0"/>
                <a:ea typeface="楷体_GB2312" pitchFamily="49" charset="-122"/>
              </a:rPr>
              <a:t>(simple past tense)</a:t>
            </a:r>
            <a:r>
              <a:rPr lang="zh-CN" altLang="en-US" sz="3600" b="1" dirty="0">
                <a:latin typeface="Times New Roman" panose="02020603050405020304" pitchFamily="18" charset="0"/>
                <a:ea typeface="楷体_GB2312" pitchFamily="49" charset="-122"/>
              </a:rPr>
              <a:t>或者是过去完成时</a:t>
            </a:r>
            <a:r>
              <a:rPr lang="en-US" altLang="zh-CN" sz="3600" b="1" dirty="0">
                <a:latin typeface="Times New Roman" panose="02020603050405020304" pitchFamily="18" charset="0"/>
                <a:ea typeface="楷体_GB2312" pitchFamily="49" charset="-122"/>
              </a:rPr>
              <a:t>(past perfect tense)</a:t>
            </a:r>
            <a:r>
              <a:rPr lang="zh-CN" altLang="en-US" sz="3600" b="1" dirty="0">
                <a:latin typeface="Times New Roman" panose="02020603050405020304" pitchFamily="18" charset="0"/>
                <a:ea typeface="楷体_GB2312" pitchFamily="49" charset="-122"/>
              </a:rPr>
              <a:t>。</a:t>
            </a:r>
          </a:p>
        </p:txBody>
      </p:sp>
    </p:spTree>
  </p:cSld>
  <p:clrMapOvr>
    <a:masterClrMapping/>
  </p:clrMapOvr>
  <p:transition>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457200" y="762000"/>
            <a:ext cx="8305800" cy="514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5000"/>
              </a:lnSpc>
              <a:spcBef>
                <a:spcPct val="50000"/>
              </a:spcBef>
            </a:pPr>
            <a:r>
              <a:rPr lang="en-US" altLang="zh-CN" sz="3600" b="1">
                <a:latin typeface="Times New Roman" panose="02020603050405020304" pitchFamily="18" charset="0"/>
              </a:rPr>
              <a:t>B. </a:t>
            </a:r>
            <a:r>
              <a:rPr lang="zh-CN" altLang="en-US" sz="3600" b="1">
                <a:latin typeface="Times New Roman" panose="02020603050405020304" pitchFamily="18" charset="0"/>
              </a:rPr>
              <a:t>记叙文</a:t>
            </a:r>
            <a:r>
              <a:rPr lang="en-US" altLang="zh-CN" sz="3600" b="1">
                <a:latin typeface="Times New Roman" panose="02020603050405020304" pitchFamily="18" charset="0"/>
              </a:rPr>
              <a:t>6</a:t>
            </a:r>
            <a:r>
              <a:rPr lang="zh-CN" altLang="en-US" sz="3600" b="1">
                <a:latin typeface="Times New Roman" panose="02020603050405020304" pitchFamily="18" charset="0"/>
              </a:rPr>
              <a:t>要素：通常是按照一定的时间顺序或者时间发展的先后顺序对某一事件进行叙述。在叙述过程中通过对</a:t>
            </a:r>
            <a:r>
              <a:rPr lang="en-US" altLang="zh-CN" sz="3600" b="1">
                <a:latin typeface="Times New Roman" panose="02020603050405020304" pitchFamily="18" charset="0"/>
              </a:rPr>
              <a:t>when/ where / who / what / why</a:t>
            </a:r>
            <a:r>
              <a:rPr lang="zh-CN" altLang="en-US" sz="3600" b="1">
                <a:latin typeface="Times New Roman" panose="02020603050405020304" pitchFamily="18" charset="0"/>
              </a:rPr>
              <a:t>以及</a:t>
            </a:r>
            <a:r>
              <a:rPr lang="en-US" altLang="zh-CN" sz="3600" b="1">
                <a:latin typeface="Times New Roman" panose="02020603050405020304" pitchFamily="18" charset="0"/>
              </a:rPr>
              <a:t>how</a:t>
            </a:r>
            <a:r>
              <a:rPr lang="zh-CN" altLang="en-US" sz="3600" b="1">
                <a:latin typeface="Times New Roman" panose="02020603050405020304" pitchFamily="18" charset="0"/>
              </a:rPr>
              <a:t>这记叙</a:t>
            </a:r>
            <a:r>
              <a:rPr lang="en-US" altLang="zh-CN" sz="3600" b="1">
                <a:latin typeface="Times New Roman" panose="02020603050405020304" pitchFamily="18" charset="0"/>
              </a:rPr>
              <a:t>6</a:t>
            </a:r>
            <a:r>
              <a:rPr lang="zh-CN" altLang="en-US" sz="3600" b="1">
                <a:latin typeface="Times New Roman" panose="02020603050405020304" pitchFamily="18" charset="0"/>
              </a:rPr>
              <a:t>要素的交待，使读者对整个事件有一个清楚的了解。比如事件发生在什么时间、什么地点、涉及哪些人物、具体是什么事情、引发的原因是什么等等。</a:t>
            </a:r>
          </a:p>
        </p:txBody>
      </p:sp>
    </p:spTree>
  </p:cSld>
  <p:clrMapOvr>
    <a:masterClrMapping/>
  </p:clrMapOvr>
  <p:transition>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212850" y="3505200"/>
            <a:ext cx="1543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latin typeface="Times New Roman" panose="02020603050405020304" pitchFamily="18" charset="0"/>
              </a:rPr>
              <a:t>What: </a:t>
            </a:r>
          </a:p>
        </p:txBody>
      </p:sp>
      <p:sp>
        <p:nvSpPr>
          <p:cNvPr id="22531" name="Text Box 3"/>
          <p:cNvSpPr txBox="1">
            <a:spLocks noChangeArrowheads="1"/>
          </p:cNvSpPr>
          <p:nvPr/>
        </p:nvSpPr>
        <p:spPr bwMode="auto">
          <a:xfrm>
            <a:off x="1212850" y="4311650"/>
            <a:ext cx="15049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latin typeface="Times New Roman" panose="02020603050405020304" pitchFamily="18" charset="0"/>
              </a:rPr>
              <a:t>When:</a:t>
            </a:r>
          </a:p>
        </p:txBody>
      </p:sp>
      <p:sp>
        <p:nvSpPr>
          <p:cNvPr id="22532" name="Text Box 4"/>
          <p:cNvSpPr txBox="1">
            <a:spLocks noChangeArrowheads="1"/>
          </p:cNvSpPr>
          <p:nvPr/>
        </p:nvSpPr>
        <p:spPr bwMode="auto">
          <a:xfrm>
            <a:off x="1212850" y="5149850"/>
            <a:ext cx="1657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latin typeface="Times New Roman" panose="02020603050405020304" pitchFamily="18" charset="0"/>
              </a:rPr>
              <a:t>Where:</a:t>
            </a:r>
          </a:p>
        </p:txBody>
      </p:sp>
      <p:sp>
        <p:nvSpPr>
          <p:cNvPr id="22533" name="Rectangle 5"/>
          <p:cNvSpPr>
            <a:spLocks noChangeArrowheads="1"/>
          </p:cNvSpPr>
          <p:nvPr/>
        </p:nvSpPr>
        <p:spPr bwMode="auto">
          <a:xfrm>
            <a:off x="1231900" y="2743200"/>
            <a:ext cx="1276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latin typeface="Times New Roman" panose="02020603050405020304" pitchFamily="18" charset="0"/>
              </a:rPr>
              <a:t>Who:</a:t>
            </a:r>
          </a:p>
        </p:txBody>
      </p:sp>
      <p:sp>
        <p:nvSpPr>
          <p:cNvPr id="22534" name="Rectangle 6"/>
          <p:cNvSpPr>
            <a:spLocks noRot="1" noChangeArrowheads="1"/>
          </p:cNvSpPr>
          <p:nvPr/>
        </p:nvSpPr>
        <p:spPr bwMode="auto">
          <a:xfrm>
            <a:off x="1212850" y="989013"/>
            <a:ext cx="76263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altLang="zh-CN" sz="3600" b="1" dirty="0">
                <a:solidFill>
                  <a:srgbClr val="008000"/>
                </a:solidFill>
                <a:latin typeface="Calibri" panose="020F0502020204030204" pitchFamily="34" charset="0"/>
              </a:rPr>
              <a:t>Read the first paragraph and complete.</a:t>
            </a:r>
          </a:p>
        </p:txBody>
      </p:sp>
      <p:sp>
        <p:nvSpPr>
          <p:cNvPr id="22535" name="Rectangle 7"/>
          <p:cNvSpPr>
            <a:spLocks noChangeArrowheads="1"/>
          </p:cNvSpPr>
          <p:nvPr/>
        </p:nvSpPr>
        <p:spPr bwMode="auto">
          <a:xfrm>
            <a:off x="2959100" y="2743200"/>
            <a:ext cx="3740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3333FF"/>
                </a:solidFill>
                <a:latin typeface="Times New Roman" panose="02020603050405020304" pitchFamily="18" charset="0"/>
              </a:rPr>
              <a:t>a 25-year-old man</a:t>
            </a:r>
          </a:p>
        </p:txBody>
      </p:sp>
      <p:sp>
        <p:nvSpPr>
          <p:cNvPr id="22536" name="Rectangle 8"/>
          <p:cNvSpPr>
            <a:spLocks noChangeArrowheads="1"/>
          </p:cNvSpPr>
          <p:nvPr/>
        </p:nvSpPr>
        <p:spPr bwMode="auto">
          <a:xfrm>
            <a:off x="2965450" y="3505200"/>
            <a:ext cx="3981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3333FF"/>
                </a:solidFill>
                <a:latin typeface="Times New Roman" panose="02020603050405020304" pitchFamily="18" charset="0"/>
              </a:rPr>
              <a:t>the body was found</a:t>
            </a:r>
          </a:p>
        </p:txBody>
      </p:sp>
      <p:sp>
        <p:nvSpPr>
          <p:cNvPr id="22537" name="Rectangle 9"/>
          <p:cNvSpPr>
            <a:spLocks noChangeArrowheads="1"/>
          </p:cNvSpPr>
          <p:nvPr/>
        </p:nvSpPr>
        <p:spPr bwMode="auto">
          <a:xfrm>
            <a:off x="2965450" y="4343400"/>
            <a:ext cx="2000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3600" b="1">
                <a:solidFill>
                  <a:srgbClr val="3333FF"/>
                </a:solidFill>
                <a:latin typeface="Times New Roman" panose="02020603050405020304" pitchFamily="18" charset="0"/>
              </a:rPr>
              <a:t>last night</a:t>
            </a:r>
          </a:p>
        </p:txBody>
      </p:sp>
      <p:sp>
        <p:nvSpPr>
          <p:cNvPr id="22538" name="Rectangle 10"/>
          <p:cNvSpPr>
            <a:spLocks noChangeArrowheads="1"/>
          </p:cNvSpPr>
          <p:nvPr/>
        </p:nvSpPr>
        <p:spPr bwMode="auto">
          <a:xfrm>
            <a:off x="2965450" y="5149850"/>
            <a:ext cx="5797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600" b="1">
                <a:solidFill>
                  <a:srgbClr val="3333FF"/>
                </a:solidFill>
                <a:latin typeface="Times New Roman" panose="02020603050405020304" pitchFamily="18" charset="0"/>
              </a:rPr>
              <a:t>in West Town</a:t>
            </a:r>
          </a:p>
        </p:txBody>
      </p:sp>
      <p:sp>
        <p:nvSpPr>
          <p:cNvPr id="22539" name="Text Box 11"/>
          <p:cNvSpPr txBox="1">
            <a:spLocks noChangeArrowheads="1"/>
          </p:cNvSpPr>
          <p:nvPr/>
        </p:nvSpPr>
        <p:spPr bwMode="auto">
          <a:xfrm>
            <a:off x="3276600" y="349250"/>
            <a:ext cx="2139950" cy="641350"/>
          </a:xfrm>
          <a:prstGeom prst="rect">
            <a:avLst/>
          </a:prstGeom>
          <a:noFill/>
          <a:ln>
            <a:noFill/>
          </a:ln>
          <a:effectLst/>
          <a:extLst>
            <a:ext uri="{909E8E84-426E-40DD-AFC4-6F175D3DCCD1}">
              <a14:hiddenFill xmlns:a14="http://schemas.microsoft.com/office/drawing/2010/main">
                <a:solidFill>
                  <a:srgbClr val="CCFF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zh-CN" sz="3600" b="1" dirty="0">
                <a:solidFill>
                  <a:srgbClr val="FF3300"/>
                </a:solidFill>
                <a:latin typeface="Times New Roman" panose="02020603050405020304" pitchFamily="18" charset="0"/>
              </a:rPr>
              <a:t>Reading</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2535"/>
                                        </p:tgtEl>
                                        <p:attrNameLst>
                                          <p:attrName>style.visibility</p:attrName>
                                        </p:attrNameLst>
                                      </p:cBhvr>
                                      <p:to>
                                        <p:strVal val="visible"/>
                                      </p:to>
                                    </p:set>
                                    <p:animEffect transition="in" filter="randombar(horizontal)">
                                      <p:cBhvr>
                                        <p:cTn id="7" dur="500"/>
                                        <p:tgtEl>
                                          <p:spTgt spid="2253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2536"/>
                                        </p:tgtEl>
                                        <p:attrNameLst>
                                          <p:attrName>style.visibility</p:attrName>
                                        </p:attrNameLst>
                                      </p:cBhvr>
                                      <p:to>
                                        <p:strVal val="visible"/>
                                      </p:to>
                                    </p:set>
                                    <p:animEffect transition="in" filter="randombar(horizontal)">
                                      <p:cBhvr>
                                        <p:cTn id="12" dur="500"/>
                                        <p:tgtEl>
                                          <p:spTgt spid="2253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2537"/>
                                        </p:tgtEl>
                                        <p:attrNameLst>
                                          <p:attrName>style.visibility</p:attrName>
                                        </p:attrNameLst>
                                      </p:cBhvr>
                                      <p:to>
                                        <p:strVal val="visible"/>
                                      </p:to>
                                    </p:set>
                                    <p:animEffect transition="in" filter="randombar(horizontal)">
                                      <p:cBhvr>
                                        <p:cTn id="17" dur="500"/>
                                        <p:tgtEl>
                                          <p:spTgt spid="2253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2538"/>
                                        </p:tgtEl>
                                        <p:attrNameLst>
                                          <p:attrName>style.visibility</p:attrName>
                                        </p:attrNameLst>
                                      </p:cBhvr>
                                      <p:to>
                                        <p:strVal val="visible"/>
                                      </p:to>
                                    </p:set>
                                    <p:animEffect transition="in" filter="randombar(horizontal)">
                                      <p:cBhvr>
                                        <p:cTn id="22" dur="500"/>
                                        <p:tgtEl>
                                          <p:spTgt spid="22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p:bldP spid="22536" grpId="0"/>
      <p:bldP spid="22537" grpId="0"/>
      <p:bldP spid="225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286000" y="258763"/>
            <a:ext cx="5562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dirty="0"/>
              <a:t>Information about victim </a:t>
            </a:r>
          </a:p>
        </p:txBody>
      </p:sp>
      <p:sp>
        <p:nvSpPr>
          <p:cNvPr id="23555" name="Text Box 3"/>
          <p:cNvSpPr txBox="1">
            <a:spLocks noChangeArrowheads="1"/>
          </p:cNvSpPr>
          <p:nvPr/>
        </p:nvSpPr>
        <p:spPr bwMode="auto">
          <a:xfrm>
            <a:off x="323850" y="990600"/>
            <a:ext cx="6335713" cy="545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dirty="0">
                <a:solidFill>
                  <a:srgbClr val="006600"/>
                </a:solidFill>
                <a:latin typeface="Times New Roman" panose="02020603050405020304" pitchFamily="18" charset="0"/>
              </a:rPr>
              <a:t>Age:</a:t>
            </a:r>
          </a:p>
          <a:p>
            <a:r>
              <a:rPr lang="en-US" altLang="zh-CN" sz="3200" b="1" dirty="0">
                <a:solidFill>
                  <a:srgbClr val="006600"/>
                </a:solidFill>
                <a:latin typeface="Times New Roman" panose="02020603050405020304" pitchFamily="18" charset="0"/>
              </a:rPr>
              <a:t>Occupation:</a:t>
            </a:r>
          </a:p>
          <a:p>
            <a:r>
              <a:rPr lang="en-US" altLang="zh-CN" sz="3200" b="1" dirty="0">
                <a:solidFill>
                  <a:srgbClr val="006600"/>
                </a:solidFill>
                <a:latin typeface="Times New Roman" panose="02020603050405020304" pitchFamily="18" charset="0"/>
              </a:rPr>
              <a:t>Last seen place:</a:t>
            </a:r>
          </a:p>
          <a:p>
            <a:r>
              <a:rPr lang="en-US" altLang="zh-CN" sz="3200" b="1" dirty="0">
                <a:solidFill>
                  <a:srgbClr val="006600"/>
                </a:solidFill>
                <a:latin typeface="Times New Roman" panose="02020603050405020304" pitchFamily="18" charset="0"/>
              </a:rPr>
              <a:t>Last seen time:</a:t>
            </a:r>
          </a:p>
          <a:p>
            <a:r>
              <a:rPr lang="en-US" altLang="zh-CN" sz="3200" b="1" dirty="0">
                <a:solidFill>
                  <a:srgbClr val="006600"/>
                </a:solidFill>
                <a:latin typeface="Times New Roman" panose="02020603050405020304" pitchFamily="18" charset="0"/>
              </a:rPr>
              <a:t>How the victim be attacked:</a:t>
            </a:r>
          </a:p>
          <a:p>
            <a:endParaRPr lang="en-US" altLang="zh-CN" sz="3200" b="1" dirty="0">
              <a:solidFill>
                <a:srgbClr val="006600"/>
              </a:solidFill>
              <a:latin typeface="Times New Roman" panose="02020603050405020304" pitchFamily="18" charset="0"/>
            </a:endParaRPr>
          </a:p>
          <a:p>
            <a:r>
              <a:rPr lang="en-US" altLang="zh-CN" sz="3200" b="1" dirty="0">
                <a:solidFill>
                  <a:srgbClr val="006600"/>
                </a:solidFill>
                <a:latin typeface="Times New Roman" panose="02020603050405020304" pitchFamily="18" charset="0"/>
              </a:rPr>
              <a:t>Place be found:</a:t>
            </a:r>
          </a:p>
          <a:p>
            <a:endParaRPr lang="en-US" altLang="zh-CN" sz="3200" b="1" dirty="0">
              <a:solidFill>
                <a:srgbClr val="006600"/>
              </a:solidFill>
              <a:latin typeface="Times New Roman" panose="02020603050405020304" pitchFamily="18" charset="0"/>
            </a:endParaRPr>
          </a:p>
          <a:p>
            <a:r>
              <a:rPr lang="en-US" altLang="zh-CN" sz="3200" b="1" dirty="0">
                <a:solidFill>
                  <a:srgbClr val="006600"/>
                </a:solidFill>
                <a:latin typeface="Times New Roman" panose="02020603050405020304" pitchFamily="18" charset="0"/>
              </a:rPr>
              <a:t>Time be found:</a:t>
            </a:r>
          </a:p>
          <a:p>
            <a:r>
              <a:rPr lang="en-US" altLang="zh-CN" sz="3200" b="1" dirty="0">
                <a:solidFill>
                  <a:srgbClr val="006600"/>
                </a:solidFill>
                <a:latin typeface="Times New Roman" panose="02020603050405020304" pitchFamily="18" charset="0"/>
              </a:rPr>
              <a:t>Place be murdered:</a:t>
            </a:r>
          </a:p>
          <a:p>
            <a:r>
              <a:rPr lang="en-US" altLang="zh-CN" sz="3200" b="1" dirty="0">
                <a:solidFill>
                  <a:srgbClr val="006600"/>
                </a:solidFill>
                <a:latin typeface="Times New Roman" panose="02020603050405020304" pitchFamily="18" charset="0"/>
              </a:rPr>
              <a:t>Time be murdered:</a:t>
            </a:r>
          </a:p>
        </p:txBody>
      </p:sp>
      <p:sp>
        <p:nvSpPr>
          <p:cNvPr id="23556" name="Text Box 4"/>
          <p:cNvSpPr txBox="1">
            <a:spLocks noChangeArrowheads="1"/>
          </p:cNvSpPr>
          <p:nvPr/>
        </p:nvSpPr>
        <p:spPr bwMode="auto">
          <a:xfrm>
            <a:off x="3419475" y="1125538"/>
            <a:ext cx="14398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sz="3200" b="1">
              <a:latin typeface="Times New Roman" panose="02020603050405020304" pitchFamily="18" charset="0"/>
            </a:endParaRPr>
          </a:p>
        </p:txBody>
      </p:sp>
      <p:sp>
        <p:nvSpPr>
          <p:cNvPr id="23557" name="Text Box 5"/>
          <p:cNvSpPr txBox="1">
            <a:spLocks noChangeArrowheads="1"/>
          </p:cNvSpPr>
          <p:nvPr/>
        </p:nvSpPr>
        <p:spPr bwMode="auto">
          <a:xfrm>
            <a:off x="2860675" y="990600"/>
            <a:ext cx="7207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solidFill>
                  <a:srgbClr val="990099"/>
                </a:solidFill>
                <a:latin typeface="Times New Roman" panose="02020603050405020304" pitchFamily="18" charset="0"/>
              </a:rPr>
              <a:t>25</a:t>
            </a:r>
          </a:p>
        </p:txBody>
      </p:sp>
      <p:sp>
        <p:nvSpPr>
          <p:cNvPr id="23558" name="Text Box 6"/>
          <p:cNvSpPr txBox="1">
            <a:spLocks noChangeArrowheads="1"/>
          </p:cNvSpPr>
          <p:nvPr/>
        </p:nvSpPr>
        <p:spPr bwMode="auto">
          <a:xfrm>
            <a:off x="2865438" y="1477963"/>
            <a:ext cx="604996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solidFill>
                  <a:srgbClr val="990099"/>
                </a:solidFill>
                <a:latin typeface="Times New Roman" panose="02020603050405020304" pitchFamily="18" charset="0"/>
              </a:rPr>
              <a:t>a computer engineer</a:t>
            </a:r>
          </a:p>
        </p:txBody>
      </p:sp>
      <p:sp>
        <p:nvSpPr>
          <p:cNvPr id="23559" name="Text Box 7"/>
          <p:cNvSpPr txBox="1">
            <a:spLocks noChangeArrowheads="1"/>
          </p:cNvSpPr>
          <p:nvPr/>
        </p:nvSpPr>
        <p:spPr bwMode="auto">
          <a:xfrm>
            <a:off x="3200400" y="2011363"/>
            <a:ext cx="30257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solidFill>
                  <a:srgbClr val="990099"/>
                </a:solidFill>
                <a:latin typeface="Times New Roman" panose="02020603050405020304" pitchFamily="18" charset="0"/>
              </a:rPr>
              <a:t>East Town</a:t>
            </a:r>
          </a:p>
        </p:txBody>
      </p:sp>
      <p:sp>
        <p:nvSpPr>
          <p:cNvPr id="23560" name="Text Box 8"/>
          <p:cNvSpPr txBox="1">
            <a:spLocks noChangeArrowheads="1"/>
          </p:cNvSpPr>
          <p:nvPr/>
        </p:nvSpPr>
        <p:spPr bwMode="auto">
          <a:xfrm>
            <a:off x="3200400" y="2468563"/>
            <a:ext cx="2895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solidFill>
                  <a:srgbClr val="990099"/>
                </a:solidFill>
                <a:latin typeface="Times New Roman" panose="02020603050405020304" pitchFamily="18" charset="0"/>
              </a:rPr>
              <a:t>about 7 p.m.</a:t>
            </a:r>
          </a:p>
        </p:txBody>
      </p:sp>
      <p:sp>
        <p:nvSpPr>
          <p:cNvPr id="23561" name="Text Box 9"/>
          <p:cNvSpPr txBox="1">
            <a:spLocks noChangeArrowheads="1"/>
          </p:cNvSpPr>
          <p:nvPr/>
        </p:nvSpPr>
        <p:spPr bwMode="auto">
          <a:xfrm>
            <a:off x="304800" y="3382963"/>
            <a:ext cx="8991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solidFill>
                  <a:srgbClr val="990099"/>
                </a:solidFill>
                <a:latin typeface="Times New Roman" panose="02020603050405020304" pitchFamily="18" charset="0"/>
              </a:rPr>
              <a:t>be attacked with a knife and bled to death</a:t>
            </a:r>
          </a:p>
        </p:txBody>
      </p:sp>
      <p:sp>
        <p:nvSpPr>
          <p:cNvPr id="23562" name="Text Box 10"/>
          <p:cNvSpPr txBox="1">
            <a:spLocks noChangeArrowheads="1"/>
          </p:cNvSpPr>
          <p:nvPr/>
        </p:nvSpPr>
        <p:spPr bwMode="auto">
          <a:xfrm>
            <a:off x="304800" y="4343400"/>
            <a:ext cx="8839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solidFill>
                  <a:srgbClr val="990099"/>
                </a:solidFill>
                <a:latin typeface="Times New Roman" panose="02020603050405020304" pitchFamily="18" charset="0"/>
              </a:rPr>
              <a:t>in West Town</a:t>
            </a:r>
          </a:p>
        </p:txBody>
      </p:sp>
      <p:sp>
        <p:nvSpPr>
          <p:cNvPr id="23563" name="Text Box 11"/>
          <p:cNvSpPr txBox="1">
            <a:spLocks noChangeArrowheads="1"/>
          </p:cNvSpPr>
          <p:nvPr/>
        </p:nvSpPr>
        <p:spPr bwMode="auto">
          <a:xfrm>
            <a:off x="3871913" y="5867400"/>
            <a:ext cx="55768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solidFill>
                  <a:srgbClr val="990099"/>
                </a:solidFill>
                <a:latin typeface="Times New Roman" panose="02020603050405020304" pitchFamily="18" charset="0"/>
              </a:rPr>
              <a:t>9 p.m. --- 1 a.m.</a:t>
            </a:r>
          </a:p>
        </p:txBody>
      </p:sp>
      <p:sp>
        <p:nvSpPr>
          <p:cNvPr id="23564" name="Text Box 12"/>
          <p:cNvSpPr txBox="1">
            <a:spLocks noChangeArrowheads="1"/>
          </p:cNvSpPr>
          <p:nvPr/>
        </p:nvSpPr>
        <p:spPr bwMode="auto">
          <a:xfrm>
            <a:off x="3200400" y="4876800"/>
            <a:ext cx="3108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solidFill>
                  <a:srgbClr val="990099"/>
                </a:solidFill>
                <a:latin typeface="Times New Roman" panose="02020603050405020304" pitchFamily="18" charset="0"/>
              </a:rPr>
              <a:t>last night </a:t>
            </a:r>
          </a:p>
        </p:txBody>
      </p:sp>
      <p:sp>
        <p:nvSpPr>
          <p:cNvPr id="23565" name="Text Box 13"/>
          <p:cNvSpPr txBox="1">
            <a:spLocks noChangeArrowheads="1"/>
          </p:cNvSpPr>
          <p:nvPr/>
        </p:nvSpPr>
        <p:spPr bwMode="auto">
          <a:xfrm>
            <a:off x="3886200" y="5334000"/>
            <a:ext cx="41767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3200" b="1">
                <a:solidFill>
                  <a:srgbClr val="990099"/>
                </a:solidFill>
                <a:latin typeface="Times New Roman" panose="02020603050405020304" pitchFamily="18" charset="0"/>
              </a:rPr>
              <a:t>not sure about it</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anim calcmode="lin" valueType="num">
                                      <p:cBhvr additive="base">
                                        <p:cTn id="7" dur="500" fill="hold"/>
                                        <p:tgtEl>
                                          <p:spTgt spid="23555"/>
                                        </p:tgtEl>
                                        <p:attrNameLst>
                                          <p:attrName>ppt_x</p:attrName>
                                        </p:attrNameLst>
                                      </p:cBhvr>
                                      <p:tavLst>
                                        <p:tav tm="0">
                                          <p:val>
                                            <p:strVal val="1+#ppt_w/2"/>
                                          </p:val>
                                        </p:tav>
                                        <p:tav tm="100000">
                                          <p:val>
                                            <p:strVal val="#ppt_x"/>
                                          </p:val>
                                        </p:tav>
                                      </p:tavLst>
                                    </p:anim>
                                    <p:anim calcmode="lin" valueType="num">
                                      <p:cBhvr additive="base">
                                        <p:cTn id="8" dur="500" fill="hold"/>
                                        <p:tgtEl>
                                          <p:spTgt spid="2355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557"/>
                                        </p:tgtEl>
                                        <p:attrNameLst>
                                          <p:attrName>style.visibility</p:attrName>
                                        </p:attrNameLst>
                                      </p:cBhvr>
                                      <p:to>
                                        <p:strVal val="visible"/>
                                      </p:to>
                                    </p:set>
                                    <p:anim calcmode="lin" valueType="num">
                                      <p:cBhvr additive="base">
                                        <p:cTn id="13" dur="500" fill="hold"/>
                                        <p:tgtEl>
                                          <p:spTgt spid="23557"/>
                                        </p:tgtEl>
                                        <p:attrNameLst>
                                          <p:attrName>ppt_x</p:attrName>
                                        </p:attrNameLst>
                                      </p:cBhvr>
                                      <p:tavLst>
                                        <p:tav tm="0">
                                          <p:val>
                                            <p:strVal val="1+#ppt_w/2"/>
                                          </p:val>
                                        </p:tav>
                                        <p:tav tm="100000">
                                          <p:val>
                                            <p:strVal val="#ppt_x"/>
                                          </p:val>
                                        </p:tav>
                                      </p:tavLst>
                                    </p:anim>
                                    <p:anim calcmode="lin" valueType="num">
                                      <p:cBhvr additive="base">
                                        <p:cTn id="14" dur="500" fill="hold"/>
                                        <p:tgtEl>
                                          <p:spTgt spid="2355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3558"/>
                                        </p:tgtEl>
                                        <p:attrNameLst>
                                          <p:attrName>style.visibility</p:attrName>
                                        </p:attrNameLst>
                                      </p:cBhvr>
                                      <p:to>
                                        <p:strVal val="visible"/>
                                      </p:to>
                                    </p:set>
                                    <p:anim calcmode="lin" valueType="num">
                                      <p:cBhvr additive="base">
                                        <p:cTn id="19" dur="500" fill="hold"/>
                                        <p:tgtEl>
                                          <p:spTgt spid="23558"/>
                                        </p:tgtEl>
                                        <p:attrNameLst>
                                          <p:attrName>ppt_x</p:attrName>
                                        </p:attrNameLst>
                                      </p:cBhvr>
                                      <p:tavLst>
                                        <p:tav tm="0">
                                          <p:val>
                                            <p:strVal val="1+#ppt_w/2"/>
                                          </p:val>
                                        </p:tav>
                                        <p:tav tm="100000">
                                          <p:val>
                                            <p:strVal val="#ppt_x"/>
                                          </p:val>
                                        </p:tav>
                                      </p:tavLst>
                                    </p:anim>
                                    <p:anim calcmode="lin" valueType="num">
                                      <p:cBhvr additive="base">
                                        <p:cTn id="20" dur="500" fill="hold"/>
                                        <p:tgtEl>
                                          <p:spTgt spid="2355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3559"/>
                                        </p:tgtEl>
                                        <p:attrNameLst>
                                          <p:attrName>style.visibility</p:attrName>
                                        </p:attrNameLst>
                                      </p:cBhvr>
                                      <p:to>
                                        <p:strVal val="visible"/>
                                      </p:to>
                                    </p:set>
                                    <p:anim calcmode="lin" valueType="num">
                                      <p:cBhvr additive="base">
                                        <p:cTn id="25" dur="500" fill="hold"/>
                                        <p:tgtEl>
                                          <p:spTgt spid="23559"/>
                                        </p:tgtEl>
                                        <p:attrNameLst>
                                          <p:attrName>ppt_x</p:attrName>
                                        </p:attrNameLst>
                                      </p:cBhvr>
                                      <p:tavLst>
                                        <p:tav tm="0">
                                          <p:val>
                                            <p:strVal val="1+#ppt_w/2"/>
                                          </p:val>
                                        </p:tav>
                                        <p:tav tm="100000">
                                          <p:val>
                                            <p:strVal val="#ppt_x"/>
                                          </p:val>
                                        </p:tav>
                                      </p:tavLst>
                                    </p:anim>
                                    <p:anim calcmode="lin" valueType="num">
                                      <p:cBhvr additive="base">
                                        <p:cTn id="26" dur="500" fill="hold"/>
                                        <p:tgtEl>
                                          <p:spTgt spid="2355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3560"/>
                                        </p:tgtEl>
                                        <p:attrNameLst>
                                          <p:attrName>style.visibility</p:attrName>
                                        </p:attrNameLst>
                                      </p:cBhvr>
                                      <p:to>
                                        <p:strVal val="visible"/>
                                      </p:to>
                                    </p:set>
                                    <p:anim calcmode="lin" valueType="num">
                                      <p:cBhvr additive="base">
                                        <p:cTn id="31" dur="500" fill="hold"/>
                                        <p:tgtEl>
                                          <p:spTgt spid="23560"/>
                                        </p:tgtEl>
                                        <p:attrNameLst>
                                          <p:attrName>ppt_x</p:attrName>
                                        </p:attrNameLst>
                                      </p:cBhvr>
                                      <p:tavLst>
                                        <p:tav tm="0">
                                          <p:val>
                                            <p:strVal val="1+#ppt_w/2"/>
                                          </p:val>
                                        </p:tav>
                                        <p:tav tm="100000">
                                          <p:val>
                                            <p:strVal val="#ppt_x"/>
                                          </p:val>
                                        </p:tav>
                                      </p:tavLst>
                                    </p:anim>
                                    <p:anim calcmode="lin" valueType="num">
                                      <p:cBhvr additive="base">
                                        <p:cTn id="32" dur="500" fill="hold"/>
                                        <p:tgtEl>
                                          <p:spTgt spid="2356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3561"/>
                                        </p:tgtEl>
                                        <p:attrNameLst>
                                          <p:attrName>style.visibility</p:attrName>
                                        </p:attrNameLst>
                                      </p:cBhvr>
                                      <p:to>
                                        <p:strVal val="visible"/>
                                      </p:to>
                                    </p:set>
                                    <p:anim calcmode="lin" valueType="num">
                                      <p:cBhvr additive="base">
                                        <p:cTn id="37" dur="500" fill="hold"/>
                                        <p:tgtEl>
                                          <p:spTgt spid="23561"/>
                                        </p:tgtEl>
                                        <p:attrNameLst>
                                          <p:attrName>ppt_x</p:attrName>
                                        </p:attrNameLst>
                                      </p:cBhvr>
                                      <p:tavLst>
                                        <p:tav tm="0">
                                          <p:val>
                                            <p:strVal val="1+#ppt_w/2"/>
                                          </p:val>
                                        </p:tav>
                                        <p:tav tm="100000">
                                          <p:val>
                                            <p:strVal val="#ppt_x"/>
                                          </p:val>
                                        </p:tav>
                                      </p:tavLst>
                                    </p:anim>
                                    <p:anim calcmode="lin" valueType="num">
                                      <p:cBhvr additive="base">
                                        <p:cTn id="38" dur="500" fill="hold"/>
                                        <p:tgtEl>
                                          <p:spTgt spid="23561"/>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3562"/>
                                        </p:tgtEl>
                                        <p:attrNameLst>
                                          <p:attrName>style.visibility</p:attrName>
                                        </p:attrNameLst>
                                      </p:cBhvr>
                                      <p:to>
                                        <p:strVal val="visible"/>
                                      </p:to>
                                    </p:set>
                                    <p:anim calcmode="lin" valueType="num">
                                      <p:cBhvr additive="base">
                                        <p:cTn id="43" dur="500" fill="hold"/>
                                        <p:tgtEl>
                                          <p:spTgt spid="23562"/>
                                        </p:tgtEl>
                                        <p:attrNameLst>
                                          <p:attrName>ppt_x</p:attrName>
                                        </p:attrNameLst>
                                      </p:cBhvr>
                                      <p:tavLst>
                                        <p:tav tm="0">
                                          <p:val>
                                            <p:strVal val="1+#ppt_w/2"/>
                                          </p:val>
                                        </p:tav>
                                        <p:tav tm="100000">
                                          <p:val>
                                            <p:strVal val="#ppt_x"/>
                                          </p:val>
                                        </p:tav>
                                      </p:tavLst>
                                    </p:anim>
                                    <p:anim calcmode="lin" valueType="num">
                                      <p:cBhvr additive="base">
                                        <p:cTn id="44" dur="500" fill="hold"/>
                                        <p:tgtEl>
                                          <p:spTgt spid="23562"/>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3564"/>
                                        </p:tgtEl>
                                        <p:attrNameLst>
                                          <p:attrName>style.visibility</p:attrName>
                                        </p:attrNameLst>
                                      </p:cBhvr>
                                      <p:to>
                                        <p:strVal val="visible"/>
                                      </p:to>
                                    </p:set>
                                    <p:anim calcmode="lin" valueType="num">
                                      <p:cBhvr additive="base">
                                        <p:cTn id="49" dur="500" fill="hold"/>
                                        <p:tgtEl>
                                          <p:spTgt spid="23564"/>
                                        </p:tgtEl>
                                        <p:attrNameLst>
                                          <p:attrName>ppt_x</p:attrName>
                                        </p:attrNameLst>
                                      </p:cBhvr>
                                      <p:tavLst>
                                        <p:tav tm="0">
                                          <p:val>
                                            <p:strVal val="1+#ppt_w/2"/>
                                          </p:val>
                                        </p:tav>
                                        <p:tav tm="100000">
                                          <p:val>
                                            <p:strVal val="#ppt_x"/>
                                          </p:val>
                                        </p:tav>
                                      </p:tavLst>
                                    </p:anim>
                                    <p:anim calcmode="lin" valueType="num">
                                      <p:cBhvr additive="base">
                                        <p:cTn id="50" dur="500" fill="hold"/>
                                        <p:tgtEl>
                                          <p:spTgt spid="23564"/>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23565"/>
                                        </p:tgtEl>
                                        <p:attrNameLst>
                                          <p:attrName>style.visibility</p:attrName>
                                        </p:attrNameLst>
                                      </p:cBhvr>
                                      <p:to>
                                        <p:strVal val="visible"/>
                                      </p:to>
                                    </p:set>
                                    <p:anim calcmode="lin" valueType="num">
                                      <p:cBhvr additive="base">
                                        <p:cTn id="55" dur="500" fill="hold"/>
                                        <p:tgtEl>
                                          <p:spTgt spid="23565"/>
                                        </p:tgtEl>
                                        <p:attrNameLst>
                                          <p:attrName>ppt_x</p:attrName>
                                        </p:attrNameLst>
                                      </p:cBhvr>
                                      <p:tavLst>
                                        <p:tav tm="0">
                                          <p:val>
                                            <p:strVal val="1+#ppt_w/2"/>
                                          </p:val>
                                        </p:tav>
                                        <p:tav tm="100000">
                                          <p:val>
                                            <p:strVal val="#ppt_x"/>
                                          </p:val>
                                        </p:tav>
                                      </p:tavLst>
                                    </p:anim>
                                    <p:anim calcmode="lin" valueType="num">
                                      <p:cBhvr additive="base">
                                        <p:cTn id="56" dur="500" fill="hold"/>
                                        <p:tgtEl>
                                          <p:spTgt spid="23565"/>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23563"/>
                                        </p:tgtEl>
                                        <p:attrNameLst>
                                          <p:attrName>style.visibility</p:attrName>
                                        </p:attrNameLst>
                                      </p:cBhvr>
                                      <p:to>
                                        <p:strVal val="visible"/>
                                      </p:to>
                                    </p:set>
                                    <p:anim calcmode="lin" valueType="num">
                                      <p:cBhvr additive="base">
                                        <p:cTn id="61" dur="500" fill="hold"/>
                                        <p:tgtEl>
                                          <p:spTgt spid="23563"/>
                                        </p:tgtEl>
                                        <p:attrNameLst>
                                          <p:attrName>ppt_x</p:attrName>
                                        </p:attrNameLst>
                                      </p:cBhvr>
                                      <p:tavLst>
                                        <p:tav tm="0">
                                          <p:val>
                                            <p:strVal val="1+#ppt_w/2"/>
                                          </p:val>
                                        </p:tav>
                                        <p:tav tm="100000">
                                          <p:val>
                                            <p:strVal val="#ppt_x"/>
                                          </p:val>
                                        </p:tav>
                                      </p:tavLst>
                                    </p:anim>
                                    <p:anim calcmode="lin" valueType="num">
                                      <p:cBhvr additive="base">
                                        <p:cTn id="62" dur="500" fill="hold"/>
                                        <p:tgtEl>
                                          <p:spTgt spid="2356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P spid="23557" grpId="0"/>
      <p:bldP spid="23558" grpId="0"/>
      <p:bldP spid="23559" grpId="0"/>
      <p:bldP spid="23560" grpId="0"/>
      <p:bldP spid="23561" grpId="0"/>
      <p:bldP spid="23562" grpId="0"/>
      <p:bldP spid="23563" grpId="0"/>
      <p:bldP spid="23564" grpId="0"/>
      <p:bldP spid="23565" grpId="0"/>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2504</Words>
  <Application>Microsoft Office PowerPoint</Application>
  <PresentationFormat>全屏显示(4:3)</PresentationFormat>
  <Paragraphs>339</Paragraphs>
  <Slides>40</Slides>
  <Notes>1</Notes>
  <HiddenSlides>1</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40</vt:i4>
      </vt:variant>
    </vt:vector>
  </HeadingPairs>
  <TitlesOfParts>
    <vt:vector size="50" baseType="lpstr">
      <vt:lpstr>华文新魏</vt:lpstr>
      <vt:lpstr>楷体_GB2312</vt:lpstr>
      <vt:lpstr>宋体</vt:lpstr>
      <vt:lpstr>微软雅黑</vt:lpstr>
      <vt:lpstr>Arial</vt:lpstr>
      <vt:lpstr>Arial Narrow</vt:lpstr>
      <vt:lpstr>Calibri</vt:lpstr>
      <vt:lpstr>Comic Sans MS</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2017-01-21T06:23:00Z</dcterms:created>
  <dcterms:modified xsi:type="dcterms:W3CDTF">2023-01-16T13:59:43Z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8B3C6CA4DBD240A6ADF9979472CB6019</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