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C0991-D6B4-43B3-A338-CFA551B12401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3FCBF-6BA1-4F4B-AAD1-D2F58D588E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37D20-FBA0-46E4-8812-2D5859A9F1C1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704C5-BE4B-4395-84BA-54CD14A4B67E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98388-BE37-42B3-B4AA-7A6E8C6AA0A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147AD7-6736-4966-A99F-0B9CAC47168F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CA102-5C16-46AF-BF92-FF64E574860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BA6CED-4AEB-428D-99AF-D43F8997B43B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DE7D7-DBA2-4132-B025-3A455441752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2A0E04-DD7C-4FAA-9A65-53E9C86F2769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E96D1-4C8F-42C7-AC6F-E768AE12D3C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866636-EB12-487B-8912-4D1F6B2A19A8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08537-8702-4449-B148-74DDC008E24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CB13A3-077C-4CB0-95CB-DDB14351E744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1C1E8-6BE8-4F74-BD41-A6A189EEA45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9A834-CE11-4451-9E89-238F6835072B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C2BF8-177B-4CAA-9B20-48765800309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F2E12D-C894-49D2-8AF8-42A3791F11A1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40D49-0441-4A18-8E1D-01DC7BF06E6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408AD8-7C42-41A9-81BF-65BAE66EA90F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25D4C-F605-44D1-8503-3995035103C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6807DF-7A40-452C-AB52-D2875422E42D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6497C-2705-4DF8-B2E3-5EC039277BA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4D49B9-7708-48A0-A376-89116636F611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526476-2C83-49FD-BBFB-65E2FEF7354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1700808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7200" dirty="0">
                <a:solidFill>
                  <a:srgbClr val="FF0000"/>
                </a:solidFill>
                <a:ea typeface="华文行楷" panose="02010800040101010101" pitchFamily="2" charset="-122"/>
              </a:rPr>
              <a:t>平面直角坐标系</a:t>
            </a:r>
          </a:p>
        </p:txBody>
      </p:sp>
      <p:sp>
        <p:nvSpPr>
          <p:cNvPr id="4" name="矩形 3"/>
          <p:cNvSpPr/>
          <p:nvPr/>
        </p:nvSpPr>
        <p:spPr>
          <a:xfrm>
            <a:off x="2924754" y="537321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026" descr="Imag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0"/>
            <a:ext cx="4953000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1027"/>
          <p:cNvSpPr txBox="1">
            <a:spLocks noChangeArrowheads="1"/>
          </p:cNvSpPr>
          <p:nvPr/>
        </p:nvSpPr>
        <p:spPr bwMode="auto">
          <a:xfrm>
            <a:off x="381000" y="457200"/>
            <a:ext cx="35052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>
                <a:solidFill>
                  <a:srgbClr val="000000"/>
                </a:solidFill>
              </a:rPr>
              <a:t>例</a:t>
            </a:r>
            <a:r>
              <a:rPr lang="en-US" altLang="zh-CN" sz="4000">
                <a:solidFill>
                  <a:srgbClr val="000000"/>
                </a:solidFill>
              </a:rPr>
              <a:t>1</a:t>
            </a:r>
            <a:r>
              <a:rPr lang="zh-CN" altLang="en-US">
                <a:solidFill>
                  <a:srgbClr val="000000"/>
                </a:solidFill>
              </a:rPr>
              <a:t>、</a:t>
            </a:r>
            <a:r>
              <a:rPr lang="zh-CN" altLang="en-US" sz="4000" b="1">
                <a:solidFill>
                  <a:srgbClr val="000000"/>
                </a:solidFill>
              </a:rPr>
              <a:t>写出如图所示的六边形</a:t>
            </a:r>
            <a:r>
              <a:rPr lang="en-US" altLang="zh-CN" sz="4000" b="1">
                <a:solidFill>
                  <a:srgbClr val="000000"/>
                </a:solidFill>
              </a:rPr>
              <a:t>ABCDEF</a:t>
            </a:r>
            <a:r>
              <a:rPr lang="zh-CN" altLang="en-US" sz="4000" b="1">
                <a:solidFill>
                  <a:srgbClr val="000000"/>
                </a:solidFill>
              </a:rPr>
              <a:t>各个顶点的坐标</a:t>
            </a:r>
          </a:p>
        </p:txBody>
      </p:sp>
      <p:sp>
        <p:nvSpPr>
          <p:cNvPr id="20484" name="Text Box 1028"/>
          <p:cNvSpPr txBox="1">
            <a:spLocks noChangeArrowheads="1"/>
          </p:cNvSpPr>
          <p:nvPr/>
        </p:nvSpPr>
        <p:spPr bwMode="auto">
          <a:xfrm>
            <a:off x="762000" y="4038600"/>
            <a:ext cx="78486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>
                <a:solidFill>
                  <a:srgbClr val="000000"/>
                </a:solidFill>
              </a:rPr>
              <a:t>解：</a:t>
            </a:r>
            <a:r>
              <a:rPr lang="en-US" altLang="zh-CN" sz="4000" b="1">
                <a:solidFill>
                  <a:srgbClr val="000000"/>
                </a:solidFill>
              </a:rPr>
              <a:t>A</a:t>
            </a:r>
            <a:r>
              <a:rPr lang="zh-CN" altLang="en-US" sz="4000" b="1">
                <a:solidFill>
                  <a:srgbClr val="000000"/>
                </a:solidFill>
              </a:rPr>
              <a:t>（</a:t>
            </a:r>
            <a:r>
              <a:rPr lang="en-US" altLang="zh-CN" sz="4000" b="1">
                <a:solidFill>
                  <a:srgbClr val="000000"/>
                </a:solidFill>
              </a:rPr>
              <a:t>-2</a:t>
            </a:r>
            <a:r>
              <a:rPr lang="zh-CN" altLang="en-US" sz="4000" b="1">
                <a:solidFill>
                  <a:srgbClr val="000000"/>
                </a:solidFill>
              </a:rPr>
              <a:t>，</a:t>
            </a:r>
            <a:r>
              <a:rPr lang="en-US" altLang="zh-CN" sz="4000" b="1">
                <a:solidFill>
                  <a:srgbClr val="000000"/>
                </a:solidFill>
              </a:rPr>
              <a:t>0</a:t>
            </a:r>
            <a:r>
              <a:rPr lang="zh-CN" altLang="en-US" sz="4000" b="1">
                <a:solidFill>
                  <a:srgbClr val="000000"/>
                </a:solidFill>
              </a:rPr>
              <a:t>）     </a:t>
            </a:r>
            <a:r>
              <a:rPr lang="en-US" altLang="zh-CN" sz="4000" b="1">
                <a:solidFill>
                  <a:srgbClr val="000000"/>
                </a:solidFill>
              </a:rPr>
              <a:t>B</a:t>
            </a:r>
            <a:r>
              <a:rPr lang="zh-CN" altLang="en-US" sz="4000" b="1">
                <a:solidFill>
                  <a:srgbClr val="000000"/>
                </a:solidFill>
              </a:rPr>
              <a:t>（</a:t>
            </a:r>
            <a:r>
              <a:rPr lang="en-US" altLang="zh-CN" sz="4000" b="1">
                <a:solidFill>
                  <a:srgbClr val="000000"/>
                </a:solidFill>
              </a:rPr>
              <a:t>0</a:t>
            </a:r>
            <a:r>
              <a:rPr lang="zh-CN" altLang="en-US" sz="4000" b="1">
                <a:solidFill>
                  <a:srgbClr val="000000"/>
                </a:solidFill>
              </a:rPr>
              <a:t>，</a:t>
            </a:r>
            <a:r>
              <a:rPr lang="en-US" altLang="zh-CN" sz="4000" b="1">
                <a:solidFill>
                  <a:srgbClr val="000000"/>
                </a:solidFill>
              </a:rPr>
              <a:t>-3</a:t>
            </a:r>
            <a:r>
              <a:rPr lang="zh-CN" altLang="en-US" sz="4000" b="1">
                <a:solidFill>
                  <a:srgbClr val="000000"/>
                </a:solidFill>
              </a:rPr>
              <a:t>）                </a:t>
            </a:r>
            <a:r>
              <a:rPr lang="en-US" altLang="zh-CN" sz="4000" b="1">
                <a:solidFill>
                  <a:srgbClr val="000000"/>
                </a:solidFill>
              </a:rPr>
              <a:t>C</a:t>
            </a:r>
            <a:r>
              <a:rPr lang="zh-CN" altLang="en-US" sz="4000" b="1">
                <a:solidFill>
                  <a:srgbClr val="000000"/>
                </a:solidFill>
              </a:rPr>
              <a:t>（</a:t>
            </a:r>
            <a:r>
              <a:rPr lang="en-US" altLang="zh-CN" sz="4000" b="1">
                <a:solidFill>
                  <a:srgbClr val="000000"/>
                </a:solidFill>
              </a:rPr>
              <a:t>3</a:t>
            </a:r>
            <a:r>
              <a:rPr lang="zh-CN" altLang="en-US" sz="4000" b="1">
                <a:solidFill>
                  <a:srgbClr val="000000"/>
                </a:solidFill>
              </a:rPr>
              <a:t>，</a:t>
            </a:r>
            <a:r>
              <a:rPr lang="en-US" altLang="zh-CN" sz="4000" b="1">
                <a:solidFill>
                  <a:srgbClr val="000000"/>
                </a:solidFill>
              </a:rPr>
              <a:t>-3</a:t>
            </a:r>
            <a:r>
              <a:rPr lang="zh-CN" altLang="en-US" sz="4000" b="1">
                <a:solidFill>
                  <a:srgbClr val="000000"/>
                </a:solidFill>
              </a:rPr>
              <a:t>）     </a:t>
            </a:r>
            <a:r>
              <a:rPr lang="en-US" altLang="zh-CN" sz="4000" b="1">
                <a:solidFill>
                  <a:srgbClr val="000000"/>
                </a:solidFill>
              </a:rPr>
              <a:t>D</a:t>
            </a:r>
            <a:r>
              <a:rPr lang="zh-CN" altLang="en-US" sz="4000" b="1">
                <a:solidFill>
                  <a:srgbClr val="000000"/>
                </a:solidFill>
              </a:rPr>
              <a:t>（</a:t>
            </a:r>
            <a:r>
              <a:rPr lang="en-US" altLang="zh-CN" sz="4000" b="1">
                <a:solidFill>
                  <a:srgbClr val="000000"/>
                </a:solidFill>
              </a:rPr>
              <a:t>4</a:t>
            </a:r>
            <a:r>
              <a:rPr lang="zh-CN" altLang="en-US" sz="4000" b="1">
                <a:solidFill>
                  <a:srgbClr val="000000"/>
                </a:solidFill>
              </a:rPr>
              <a:t>，</a:t>
            </a:r>
            <a:r>
              <a:rPr lang="en-US" altLang="zh-CN" sz="4000" b="1">
                <a:solidFill>
                  <a:srgbClr val="000000"/>
                </a:solidFill>
              </a:rPr>
              <a:t>0</a:t>
            </a:r>
            <a:r>
              <a:rPr lang="zh-CN" altLang="en-US" sz="4000" b="1">
                <a:solidFill>
                  <a:srgbClr val="000000"/>
                </a:solidFill>
              </a:rPr>
              <a:t>）  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</a:rPr>
              <a:t>E</a:t>
            </a:r>
            <a:r>
              <a:rPr lang="zh-CN" altLang="en-US" sz="4000" b="1">
                <a:solidFill>
                  <a:srgbClr val="000000"/>
                </a:solidFill>
              </a:rPr>
              <a:t>（</a:t>
            </a:r>
            <a:r>
              <a:rPr lang="en-US" altLang="zh-CN" sz="4000" b="1">
                <a:solidFill>
                  <a:srgbClr val="000000"/>
                </a:solidFill>
              </a:rPr>
              <a:t>3</a:t>
            </a:r>
            <a:r>
              <a:rPr lang="zh-CN" altLang="en-US" sz="4000" b="1">
                <a:solidFill>
                  <a:srgbClr val="000000"/>
                </a:solidFill>
              </a:rPr>
              <a:t>，</a:t>
            </a:r>
            <a:r>
              <a:rPr lang="en-US" altLang="zh-CN" sz="4000" b="1">
                <a:solidFill>
                  <a:srgbClr val="000000"/>
                </a:solidFill>
              </a:rPr>
              <a:t>3</a:t>
            </a:r>
            <a:r>
              <a:rPr lang="zh-CN" altLang="en-US" sz="4000" b="1">
                <a:solidFill>
                  <a:srgbClr val="000000"/>
                </a:solidFill>
              </a:rPr>
              <a:t>）       </a:t>
            </a:r>
            <a:r>
              <a:rPr lang="en-US" altLang="zh-CN" sz="4000" b="1">
                <a:solidFill>
                  <a:srgbClr val="000000"/>
                </a:solidFill>
              </a:rPr>
              <a:t>F</a:t>
            </a:r>
            <a:r>
              <a:rPr lang="zh-CN" altLang="en-US" sz="4000" b="1">
                <a:solidFill>
                  <a:srgbClr val="000000"/>
                </a:solidFill>
              </a:rPr>
              <a:t>（</a:t>
            </a:r>
            <a:r>
              <a:rPr lang="en-US" altLang="zh-CN" sz="4000" b="1">
                <a:solidFill>
                  <a:srgbClr val="000000"/>
                </a:solidFill>
              </a:rPr>
              <a:t>0</a:t>
            </a:r>
            <a:r>
              <a:rPr lang="zh-CN" altLang="en-US" sz="4000" b="1">
                <a:solidFill>
                  <a:srgbClr val="000000"/>
                </a:solidFill>
              </a:rPr>
              <a:t>，</a:t>
            </a:r>
            <a:r>
              <a:rPr lang="en-US" altLang="zh-CN" sz="4000" b="1">
                <a:solidFill>
                  <a:srgbClr val="000000"/>
                </a:solidFill>
              </a:rPr>
              <a:t>3</a:t>
            </a:r>
            <a:r>
              <a:rPr lang="zh-CN" altLang="en-US" sz="4000" b="1">
                <a:solidFill>
                  <a:srgbClr val="000000"/>
                </a:solidFill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219200"/>
            <a:ext cx="4953000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57200" y="457200"/>
            <a:ext cx="3124200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动脑筋：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如图：点</a:t>
            </a:r>
            <a:r>
              <a:rPr lang="en-US" altLang="zh-CN" sz="3200" b="1">
                <a:solidFill>
                  <a:srgbClr val="000000"/>
                </a:solidFill>
              </a:rPr>
              <a:t>B</a:t>
            </a:r>
            <a:r>
              <a:rPr lang="zh-CN" altLang="en-US" sz="3200" b="1">
                <a:solidFill>
                  <a:srgbClr val="000000"/>
                </a:solidFill>
              </a:rPr>
              <a:t>与</a:t>
            </a:r>
            <a:r>
              <a:rPr lang="en-US" altLang="zh-CN" sz="3200" b="1">
                <a:solidFill>
                  <a:srgbClr val="000000"/>
                </a:solidFill>
              </a:rPr>
              <a:t>C</a:t>
            </a:r>
            <a:r>
              <a:rPr lang="zh-CN" altLang="en-US" sz="3200" b="1">
                <a:solidFill>
                  <a:srgbClr val="000000"/>
                </a:solidFill>
              </a:rPr>
              <a:t>的纵坐标相同，</a:t>
            </a:r>
            <a:r>
              <a:rPr lang="en-US" altLang="zh-CN" sz="3200" b="1">
                <a:solidFill>
                  <a:srgbClr val="000000"/>
                </a:solidFill>
              </a:rPr>
              <a:t>1</a:t>
            </a:r>
            <a:r>
              <a:rPr lang="zh-CN" altLang="en-US" sz="3200" b="1">
                <a:solidFill>
                  <a:srgbClr val="000000"/>
                </a:solidFill>
              </a:rPr>
              <a:t>、线段</a:t>
            </a:r>
            <a:r>
              <a:rPr lang="en-US" altLang="zh-CN" sz="3200" b="1">
                <a:solidFill>
                  <a:srgbClr val="000000"/>
                </a:solidFill>
              </a:rPr>
              <a:t>BC</a:t>
            </a:r>
            <a:r>
              <a:rPr lang="zh-CN" altLang="en-US" sz="3200" b="1">
                <a:solidFill>
                  <a:srgbClr val="000000"/>
                </a:solidFill>
              </a:rPr>
              <a:t>的位置有什么特点？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2</a:t>
            </a:r>
            <a:r>
              <a:rPr lang="zh-CN" altLang="en-US" sz="3200" b="1">
                <a:solidFill>
                  <a:srgbClr val="000000"/>
                </a:solidFill>
              </a:rPr>
              <a:t>、线段</a:t>
            </a:r>
            <a:r>
              <a:rPr lang="en-US" altLang="zh-CN" sz="3200" b="1">
                <a:solidFill>
                  <a:srgbClr val="000000"/>
                </a:solidFill>
              </a:rPr>
              <a:t>CE</a:t>
            </a:r>
            <a:r>
              <a:rPr lang="zh-CN" altLang="en-US" sz="3200" b="1">
                <a:solidFill>
                  <a:srgbClr val="000000"/>
                </a:solidFill>
              </a:rPr>
              <a:t>的位置有什么特点？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3</a:t>
            </a:r>
            <a:r>
              <a:rPr lang="zh-CN" altLang="en-US" sz="3200" b="1">
                <a:solidFill>
                  <a:srgbClr val="000000"/>
                </a:solidFill>
              </a:rPr>
              <a:t>、坐标轴上的点的坐标有什么特点？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 flipV="1">
            <a:off x="5715000" y="3048000"/>
            <a:ext cx="0" cy="9906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3886200" y="2971800"/>
            <a:ext cx="18288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562600" y="2422525"/>
            <a:ext cx="3746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6000" b="1">
                <a:solidFill>
                  <a:srgbClr val="0000FF"/>
                </a:solidFill>
              </a:rPr>
              <a:t>·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791200" y="25288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</a:rPr>
              <a:t>B</a:t>
            </a:r>
          </a:p>
        </p:txBody>
      </p:sp>
      <p:grpSp>
        <p:nvGrpSpPr>
          <p:cNvPr id="24582" name="Group 6"/>
          <p:cNvGrpSpPr/>
          <p:nvPr/>
        </p:nvGrpSpPr>
        <p:grpSpPr bwMode="auto">
          <a:xfrm>
            <a:off x="3429000" y="838200"/>
            <a:ext cx="685800" cy="5638800"/>
            <a:chOff x="2160" y="288"/>
            <a:chExt cx="432" cy="3552"/>
          </a:xfrm>
        </p:grpSpPr>
        <p:sp>
          <p:nvSpPr>
            <p:cNvPr id="24642" name="Line 7"/>
            <p:cNvSpPr>
              <a:spLocks noChangeShapeType="1"/>
            </p:cNvSpPr>
            <p:nvPr/>
          </p:nvSpPr>
          <p:spPr bwMode="auto">
            <a:xfrm flipV="1">
              <a:off x="2448" y="288"/>
              <a:ext cx="0" cy="35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43" name="Text Box 8"/>
            <p:cNvSpPr txBox="1">
              <a:spLocks noChangeArrowheads="1"/>
            </p:cNvSpPr>
            <p:nvPr/>
          </p:nvSpPr>
          <p:spPr bwMode="auto">
            <a:xfrm>
              <a:off x="2208" y="120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4644" name="Text Box 9"/>
            <p:cNvSpPr txBox="1">
              <a:spLocks noChangeArrowheads="1"/>
            </p:cNvSpPr>
            <p:nvPr/>
          </p:nvSpPr>
          <p:spPr bwMode="auto">
            <a:xfrm>
              <a:off x="2208" y="187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4645" name="Text Box 10"/>
            <p:cNvSpPr txBox="1">
              <a:spLocks noChangeArrowheads="1"/>
            </p:cNvSpPr>
            <p:nvPr/>
          </p:nvSpPr>
          <p:spPr bwMode="auto">
            <a:xfrm>
              <a:off x="2208" y="86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4646" name="Text Box 11"/>
            <p:cNvSpPr txBox="1">
              <a:spLocks noChangeArrowheads="1"/>
            </p:cNvSpPr>
            <p:nvPr/>
          </p:nvSpPr>
          <p:spPr bwMode="auto">
            <a:xfrm>
              <a:off x="2208" y="148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4647" name="Text Box 12"/>
            <p:cNvSpPr txBox="1">
              <a:spLocks noChangeArrowheads="1"/>
            </p:cNvSpPr>
            <p:nvPr/>
          </p:nvSpPr>
          <p:spPr bwMode="auto">
            <a:xfrm>
              <a:off x="2208" y="52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5</a:t>
              </a:r>
            </a:p>
          </p:txBody>
        </p:sp>
        <p:grpSp>
          <p:nvGrpSpPr>
            <p:cNvPr id="24648" name="Group 13"/>
            <p:cNvGrpSpPr/>
            <p:nvPr/>
          </p:nvGrpSpPr>
          <p:grpSpPr bwMode="auto">
            <a:xfrm rot="-5362763">
              <a:off x="2352" y="744"/>
              <a:ext cx="312" cy="168"/>
              <a:chOff x="2160" y="3888"/>
              <a:chExt cx="192" cy="96"/>
            </a:xfrm>
          </p:grpSpPr>
          <p:sp>
            <p:nvSpPr>
              <p:cNvPr id="24665" name="Line 14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666" name="Line 15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4649" name="Group 16"/>
            <p:cNvGrpSpPr/>
            <p:nvPr/>
          </p:nvGrpSpPr>
          <p:grpSpPr bwMode="auto">
            <a:xfrm rot="-5362763">
              <a:off x="2352" y="1416"/>
              <a:ext cx="312" cy="168"/>
              <a:chOff x="2160" y="3888"/>
              <a:chExt cx="192" cy="96"/>
            </a:xfrm>
          </p:grpSpPr>
          <p:sp>
            <p:nvSpPr>
              <p:cNvPr id="24663" name="Line 17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664" name="Line 18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4650" name="Group 19"/>
            <p:cNvGrpSpPr/>
            <p:nvPr/>
          </p:nvGrpSpPr>
          <p:grpSpPr bwMode="auto">
            <a:xfrm rot="-5362763">
              <a:off x="2352" y="2064"/>
              <a:ext cx="312" cy="168"/>
              <a:chOff x="2160" y="3888"/>
              <a:chExt cx="192" cy="96"/>
            </a:xfrm>
          </p:grpSpPr>
          <p:sp>
            <p:nvSpPr>
              <p:cNvPr id="24661" name="Line 20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662" name="Line 21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4651" name="Text Box 22"/>
            <p:cNvSpPr txBox="1">
              <a:spLocks noChangeArrowheads="1"/>
            </p:cNvSpPr>
            <p:nvPr/>
          </p:nvSpPr>
          <p:spPr bwMode="auto">
            <a:xfrm>
              <a:off x="2160" y="2832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-2</a:t>
              </a:r>
            </a:p>
          </p:txBody>
        </p:sp>
        <p:sp>
          <p:nvSpPr>
            <p:cNvPr id="24652" name="Text Box 23"/>
            <p:cNvSpPr txBox="1">
              <a:spLocks noChangeArrowheads="1"/>
            </p:cNvSpPr>
            <p:nvPr/>
          </p:nvSpPr>
          <p:spPr bwMode="auto">
            <a:xfrm>
              <a:off x="2160" y="3504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-4</a:t>
              </a:r>
            </a:p>
          </p:txBody>
        </p:sp>
        <p:sp>
          <p:nvSpPr>
            <p:cNvPr id="24653" name="Text Box 24"/>
            <p:cNvSpPr txBox="1">
              <a:spLocks noChangeArrowheads="1"/>
            </p:cNvSpPr>
            <p:nvPr/>
          </p:nvSpPr>
          <p:spPr bwMode="auto">
            <a:xfrm>
              <a:off x="2160" y="2496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-1</a:t>
              </a:r>
            </a:p>
          </p:txBody>
        </p:sp>
        <p:sp>
          <p:nvSpPr>
            <p:cNvPr id="24654" name="Text Box 25"/>
            <p:cNvSpPr txBox="1">
              <a:spLocks noChangeArrowheads="1"/>
            </p:cNvSpPr>
            <p:nvPr/>
          </p:nvSpPr>
          <p:spPr bwMode="auto">
            <a:xfrm>
              <a:off x="2160" y="3120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-3</a:t>
              </a:r>
            </a:p>
          </p:txBody>
        </p:sp>
        <p:grpSp>
          <p:nvGrpSpPr>
            <p:cNvPr id="24655" name="Group 26"/>
            <p:cNvGrpSpPr/>
            <p:nvPr/>
          </p:nvGrpSpPr>
          <p:grpSpPr bwMode="auto">
            <a:xfrm rot="-5362763">
              <a:off x="2352" y="2712"/>
              <a:ext cx="312" cy="168"/>
              <a:chOff x="2160" y="3888"/>
              <a:chExt cx="192" cy="96"/>
            </a:xfrm>
          </p:grpSpPr>
          <p:sp>
            <p:nvSpPr>
              <p:cNvPr id="24659" name="Line 27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660" name="Line 28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4656" name="Group 29"/>
            <p:cNvGrpSpPr/>
            <p:nvPr/>
          </p:nvGrpSpPr>
          <p:grpSpPr bwMode="auto">
            <a:xfrm rot="-5362763">
              <a:off x="2352" y="3384"/>
              <a:ext cx="312" cy="168"/>
              <a:chOff x="2160" y="3888"/>
              <a:chExt cx="192" cy="96"/>
            </a:xfrm>
          </p:grpSpPr>
          <p:sp>
            <p:nvSpPr>
              <p:cNvPr id="24657" name="Line 30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658" name="Line 31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4583" name="Group 32"/>
          <p:cNvGrpSpPr/>
          <p:nvPr/>
        </p:nvGrpSpPr>
        <p:grpSpPr bwMode="auto">
          <a:xfrm>
            <a:off x="914400" y="3810000"/>
            <a:ext cx="6858000" cy="762000"/>
            <a:chOff x="576" y="2160"/>
            <a:chExt cx="4320" cy="480"/>
          </a:xfrm>
        </p:grpSpPr>
        <p:sp>
          <p:nvSpPr>
            <p:cNvPr id="24615" name="Text Box 33"/>
            <p:cNvSpPr txBox="1">
              <a:spLocks noChangeArrowheads="1"/>
            </p:cNvSpPr>
            <p:nvPr/>
          </p:nvSpPr>
          <p:spPr bwMode="auto">
            <a:xfrm>
              <a:off x="2256" y="225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3300"/>
                  </a:solidFill>
                </a:rPr>
                <a:t>0</a:t>
              </a:r>
            </a:p>
          </p:txBody>
        </p:sp>
        <p:grpSp>
          <p:nvGrpSpPr>
            <p:cNvPr id="24616" name="Group 34"/>
            <p:cNvGrpSpPr/>
            <p:nvPr/>
          </p:nvGrpSpPr>
          <p:grpSpPr bwMode="auto">
            <a:xfrm>
              <a:off x="576" y="2160"/>
              <a:ext cx="4320" cy="480"/>
              <a:chOff x="576" y="2160"/>
              <a:chExt cx="4320" cy="480"/>
            </a:xfrm>
          </p:grpSpPr>
          <p:sp>
            <p:nvSpPr>
              <p:cNvPr id="24617" name="Line 35"/>
              <p:cNvSpPr>
                <a:spLocks noChangeShapeType="1"/>
              </p:cNvSpPr>
              <p:nvPr/>
            </p:nvSpPr>
            <p:spPr bwMode="auto">
              <a:xfrm>
                <a:off x="576" y="2304"/>
                <a:ext cx="432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4618" name="Group 36"/>
              <p:cNvGrpSpPr/>
              <p:nvPr/>
            </p:nvGrpSpPr>
            <p:grpSpPr bwMode="auto">
              <a:xfrm>
                <a:off x="2448" y="2160"/>
                <a:ext cx="384" cy="144"/>
                <a:chOff x="2160" y="3888"/>
                <a:chExt cx="192" cy="96"/>
              </a:xfrm>
            </p:grpSpPr>
            <p:sp>
              <p:nvSpPr>
                <p:cNvPr id="24640" name="Line 37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641" name="Line 38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4619" name="Group 39"/>
              <p:cNvGrpSpPr/>
              <p:nvPr/>
            </p:nvGrpSpPr>
            <p:grpSpPr bwMode="auto">
              <a:xfrm>
                <a:off x="3216" y="2160"/>
                <a:ext cx="384" cy="144"/>
                <a:chOff x="2160" y="3888"/>
                <a:chExt cx="192" cy="96"/>
              </a:xfrm>
            </p:grpSpPr>
            <p:sp>
              <p:nvSpPr>
                <p:cNvPr id="24638" name="Line 40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639" name="Line 41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4620" name="Group 42"/>
              <p:cNvGrpSpPr/>
              <p:nvPr/>
            </p:nvGrpSpPr>
            <p:grpSpPr bwMode="auto">
              <a:xfrm>
                <a:off x="3984" y="2160"/>
                <a:ext cx="384" cy="144"/>
                <a:chOff x="2160" y="3888"/>
                <a:chExt cx="192" cy="96"/>
              </a:xfrm>
            </p:grpSpPr>
            <p:sp>
              <p:nvSpPr>
                <p:cNvPr id="24636" name="Line 43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637" name="Line 44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4621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4622" name="Text Box 46"/>
              <p:cNvSpPr txBox="1">
                <a:spLocks noChangeArrowheads="1"/>
              </p:cNvSpPr>
              <p:nvPr/>
            </p:nvSpPr>
            <p:spPr bwMode="auto">
              <a:xfrm>
                <a:off x="3120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4623" name="Text Box 47"/>
              <p:cNvSpPr txBox="1">
                <a:spLocks noChangeArrowheads="1"/>
              </p:cNvSpPr>
              <p:nvPr/>
            </p:nvSpPr>
            <p:spPr bwMode="auto">
              <a:xfrm>
                <a:off x="3504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4624" name="Text Box 48"/>
              <p:cNvSpPr txBox="1">
                <a:spLocks noChangeArrowheads="1"/>
              </p:cNvSpPr>
              <p:nvPr/>
            </p:nvSpPr>
            <p:spPr bwMode="auto">
              <a:xfrm>
                <a:off x="3888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4625" name="Text Box 49"/>
              <p:cNvSpPr txBox="1">
                <a:spLocks noChangeArrowheads="1"/>
              </p:cNvSpPr>
              <p:nvPr/>
            </p:nvSpPr>
            <p:spPr bwMode="auto">
              <a:xfrm>
                <a:off x="4272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5</a:t>
                </a:r>
              </a:p>
            </p:txBody>
          </p:sp>
          <p:grpSp>
            <p:nvGrpSpPr>
              <p:cNvPr id="24626" name="Group 50"/>
              <p:cNvGrpSpPr/>
              <p:nvPr/>
            </p:nvGrpSpPr>
            <p:grpSpPr bwMode="auto">
              <a:xfrm>
                <a:off x="864" y="2160"/>
                <a:ext cx="384" cy="144"/>
                <a:chOff x="2160" y="3888"/>
                <a:chExt cx="192" cy="96"/>
              </a:xfrm>
            </p:grpSpPr>
            <p:sp>
              <p:nvSpPr>
                <p:cNvPr id="24634" name="Line 51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635" name="Line 52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4627" name="Group 53"/>
              <p:cNvGrpSpPr/>
              <p:nvPr/>
            </p:nvGrpSpPr>
            <p:grpSpPr bwMode="auto">
              <a:xfrm>
                <a:off x="1632" y="2160"/>
                <a:ext cx="384" cy="144"/>
                <a:chOff x="2160" y="3888"/>
                <a:chExt cx="192" cy="96"/>
              </a:xfrm>
            </p:grpSpPr>
            <p:sp>
              <p:nvSpPr>
                <p:cNvPr id="24632" name="Line 54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633" name="Line 55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4628" name="Text Box 56"/>
              <p:cNvSpPr txBox="1">
                <a:spLocks noChangeArrowheads="1"/>
              </p:cNvSpPr>
              <p:nvPr/>
            </p:nvSpPr>
            <p:spPr bwMode="auto">
              <a:xfrm>
                <a:off x="672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-4</a:t>
                </a:r>
              </a:p>
            </p:txBody>
          </p:sp>
          <p:sp>
            <p:nvSpPr>
              <p:cNvPr id="24629" name="Text Box 57"/>
              <p:cNvSpPr txBox="1">
                <a:spLocks noChangeArrowheads="1"/>
              </p:cNvSpPr>
              <p:nvPr/>
            </p:nvSpPr>
            <p:spPr bwMode="auto">
              <a:xfrm>
                <a:off x="1056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-3</a:t>
                </a:r>
              </a:p>
            </p:txBody>
          </p:sp>
          <p:sp>
            <p:nvSpPr>
              <p:cNvPr id="24630" name="Text Box 58"/>
              <p:cNvSpPr txBox="1">
                <a:spLocks noChangeArrowheads="1"/>
              </p:cNvSpPr>
              <p:nvPr/>
            </p:nvSpPr>
            <p:spPr bwMode="auto">
              <a:xfrm>
                <a:off x="1440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-2</a:t>
                </a:r>
              </a:p>
            </p:txBody>
          </p:sp>
          <p:sp>
            <p:nvSpPr>
              <p:cNvPr id="24631" name="Text Box 59"/>
              <p:cNvSpPr txBox="1">
                <a:spLocks noChangeArrowheads="1"/>
              </p:cNvSpPr>
              <p:nvPr/>
            </p:nvSpPr>
            <p:spPr bwMode="auto">
              <a:xfrm>
                <a:off x="1824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-1</a:t>
                </a:r>
              </a:p>
            </p:txBody>
          </p:sp>
        </p:grpSp>
      </p:grpSp>
      <p:grpSp>
        <p:nvGrpSpPr>
          <p:cNvPr id="24584" name="Group 60"/>
          <p:cNvGrpSpPr/>
          <p:nvPr/>
        </p:nvGrpSpPr>
        <p:grpSpPr bwMode="auto">
          <a:xfrm>
            <a:off x="7543800" y="4114800"/>
            <a:ext cx="1368425" cy="457200"/>
            <a:chOff x="4752" y="2352"/>
            <a:chExt cx="862" cy="288"/>
          </a:xfrm>
        </p:grpSpPr>
        <p:sp>
          <p:nvSpPr>
            <p:cNvPr id="24613" name="Text Box 61"/>
            <p:cNvSpPr txBox="1">
              <a:spLocks noChangeArrowheads="1"/>
            </p:cNvSpPr>
            <p:nvPr/>
          </p:nvSpPr>
          <p:spPr bwMode="auto">
            <a:xfrm>
              <a:off x="4752" y="235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24614" name="Text Box 62"/>
            <p:cNvSpPr txBox="1">
              <a:spLocks noChangeArrowheads="1"/>
            </p:cNvSpPr>
            <p:nvPr/>
          </p:nvSpPr>
          <p:spPr bwMode="auto">
            <a:xfrm>
              <a:off x="5112" y="2352"/>
              <a:ext cx="5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FF3300"/>
                  </a:solidFill>
                </a:rPr>
                <a:t>横轴</a:t>
              </a:r>
            </a:p>
          </p:txBody>
        </p:sp>
      </p:grpSp>
      <p:grpSp>
        <p:nvGrpSpPr>
          <p:cNvPr id="24585" name="Group 63"/>
          <p:cNvGrpSpPr/>
          <p:nvPr/>
        </p:nvGrpSpPr>
        <p:grpSpPr bwMode="auto">
          <a:xfrm>
            <a:off x="2476500" y="838200"/>
            <a:ext cx="1289050" cy="533400"/>
            <a:chOff x="1560" y="144"/>
            <a:chExt cx="812" cy="336"/>
          </a:xfrm>
        </p:grpSpPr>
        <p:sp>
          <p:nvSpPr>
            <p:cNvPr id="24611" name="Text Box 64"/>
            <p:cNvSpPr txBox="1">
              <a:spLocks noChangeArrowheads="1"/>
            </p:cNvSpPr>
            <p:nvPr/>
          </p:nvSpPr>
          <p:spPr bwMode="auto">
            <a:xfrm>
              <a:off x="2160" y="14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3300"/>
                  </a:solidFill>
                </a:rPr>
                <a:t>y</a:t>
              </a:r>
            </a:p>
          </p:txBody>
        </p:sp>
        <p:sp>
          <p:nvSpPr>
            <p:cNvPr id="24612" name="Text Box 65"/>
            <p:cNvSpPr txBox="1">
              <a:spLocks noChangeArrowheads="1"/>
            </p:cNvSpPr>
            <p:nvPr/>
          </p:nvSpPr>
          <p:spPr bwMode="auto">
            <a:xfrm>
              <a:off x="1560" y="192"/>
              <a:ext cx="5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FF3300"/>
                  </a:solidFill>
                </a:rPr>
                <a:t>纵轴</a:t>
              </a:r>
            </a:p>
          </p:txBody>
        </p:sp>
      </p:grpSp>
      <p:sp>
        <p:nvSpPr>
          <p:cNvPr id="24586" name="Line 73"/>
          <p:cNvSpPr>
            <a:spLocks noChangeShapeType="1"/>
          </p:cNvSpPr>
          <p:nvPr/>
        </p:nvSpPr>
        <p:spPr bwMode="auto">
          <a:xfrm flipV="1">
            <a:off x="2590800" y="3505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587" name="Line 75"/>
          <p:cNvSpPr>
            <a:spLocks noChangeShapeType="1"/>
          </p:cNvSpPr>
          <p:nvPr/>
        </p:nvSpPr>
        <p:spPr bwMode="auto">
          <a:xfrm>
            <a:off x="2590800" y="3521075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588" name="Text Box 76"/>
          <p:cNvSpPr txBox="1">
            <a:spLocks noChangeArrowheads="1"/>
          </p:cNvSpPr>
          <p:nvPr/>
        </p:nvSpPr>
        <p:spPr bwMode="auto">
          <a:xfrm>
            <a:off x="2438400" y="2971800"/>
            <a:ext cx="3746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6000" b="1">
                <a:solidFill>
                  <a:srgbClr val="0000FF"/>
                </a:solidFill>
              </a:rPr>
              <a:t>·</a:t>
            </a:r>
          </a:p>
        </p:txBody>
      </p:sp>
      <p:sp>
        <p:nvSpPr>
          <p:cNvPr id="24589" name="Text Box 77"/>
          <p:cNvSpPr txBox="1">
            <a:spLocks noChangeArrowheads="1"/>
          </p:cNvSpPr>
          <p:nvPr/>
        </p:nvSpPr>
        <p:spPr bwMode="auto">
          <a:xfrm>
            <a:off x="2057400" y="29718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24590" name="Line 79"/>
          <p:cNvSpPr>
            <a:spLocks noChangeShapeType="1"/>
          </p:cNvSpPr>
          <p:nvPr/>
        </p:nvSpPr>
        <p:spPr bwMode="auto">
          <a:xfrm flipV="1">
            <a:off x="5105400" y="2514600"/>
            <a:ext cx="0" cy="15240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591" name="Line 80"/>
          <p:cNvSpPr>
            <a:spLocks noChangeShapeType="1"/>
          </p:cNvSpPr>
          <p:nvPr/>
        </p:nvSpPr>
        <p:spPr bwMode="auto">
          <a:xfrm>
            <a:off x="3886200" y="25146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592" name="Text Box 81"/>
          <p:cNvSpPr txBox="1">
            <a:spLocks noChangeArrowheads="1"/>
          </p:cNvSpPr>
          <p:nvPr/>
        </p:nvSpPr>
        <p:spPr bwMode="auto">
          <a:xfrm>
            <a:off x="4959350" y="1965325"/>
            <a:ext cx="3746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6000" b="1">
                <a:solidFill>
                  <a:srgbClr val="0000FF"/>
                </a:solidFill>
              </a:rPr>
              <a:t>·</a:t>
            </a:r>
          </a:p>
        </p:txBody>
      </p:sp>
      <p:sp>
        <p:nvSpPr>
          <p:cNvPr id="24593" name="Text Box 82"/>
          <p:cNvSpPr txBox="1">
            <a:spLocks noChangeArrowheads="1"/>
          </p:cNvSpPr>
          <p:nvPr/>
        </p:nvSpPr>
        <p:spPr bwMode="auto">
          <a:xfrm>
            <a:off x="4953000" y="19050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24594" name="Line 83"/>
          <p:cNvSpPr>
            <a:spLocks noChangeShapeType="1"/>
          </p:cNvSpPr>
          <p:nvPr/>
        </p:nvSpPr>
        <p:spPr bwMode="auto">
          <a:xfrm flipV="1">
            <a:off x="4495800" y="4038600"/>
            <a:ext cx="0" cy="9906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595" name="Line 84"/>
          <p:cNvSpPr>
            <a:spLocks noChangeShapeType="1"/>
          </p:cNvSpPr>
          <p:nvPr/>
        </p:nvSpPr>
        <p:spPr bwMode="auto">
          <a:xfrm>
            <a:off x="3886200" y="5029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596" name="Text Box 85"/>
          <p:cNvSpPr txBox="1">
            <a:spLocks noChangeArrowheads="1"/>
          </p:cNvSpPr>
          <p:nvPr/>
        </p:nvSpPr>
        <p:spPr bwMode="auto">
          <a:xfrm>
            <a:off x="4343400" y="4479925"/>
            <a:ext cx="3746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6000" b="1">
                <a:solidFill>
                  <a:srgbClr val="0000FF"/>
                </a:solidFill>
              </a:rPr>
              <a:t>·</a:t>
            </a:r>
          </a:p>
        </p:txBody>
      </p:sp>
      <p:sp>
        <p:nvSpPr>
          <p:cNvPr id="24597" name="Text Box 86"/>
          <p:cNvSpPr txBox="1">
            <a:spLocks noChangeArrowheads="1"/>
          </p:cNvSpPr>
          <p:nvPr/>
        </p:nvSpPr>
        <p:spPr bwMode="auto">
          <a:xfrm>
            <a:off x="4495800" y="50292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</a:rPr>
              <a:t>E</a:t>
            </a:r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 flipV="1">
            <a:off x="1371600" y="4038600"/>
            <a:ext cx="0" cy="15240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599" name="Line 88"/>
          <p:cNvSpPr>
            <a:spLocks noChangeShapeType="1"/>
          </p:cNvSpPr>
          <p:nvPr/>
        </p:nvSpPr>
        <p:spPr bwMode="auto">
          <a:xfrm>
            <a:off x="1371600" y="5638800"/>
            <a:ext cx="25146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600" name="Text Box 89"/>
          <p:cNvSpPr txBox="1">
            <a:spLocks noChangeArrowheads="1"/>
          </p:cNvSpPr>
          <p:nvPr/>
        </p:nvSpPr>
        <p:spPr bwMode="auto">
          <a:xfrm>
            <a:off x="1225550" y="5105400"/>
            <a:ext cx="3746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6000" b="1">
                <a:solidFill>
                  <a:srgbClr val="0000FF"/>
                </a:solidFill>
              </a:rPr>
              <a:t>·</a:t>
            </a:r>
          </a:p>
        </p:txBody>
      </p:sp>
      <p:sp>
        <p:nvSpPr>
          <p:cNvPr id="24601" name="Text Box 90"/>
          <p:cNvSpPr txBox="1">
            <a:spLocks noChangeArrowheads="1"/>
          </p:cNvSpPr>
          <p:nvPr/>
        </p:nvSpPr>
        <p:spPr bwMode="auto">
          <a:xfrm>
            <a:off x="1158875" y="56388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5334000" y="1676400"/>
            <a:ext cx="1143000" cy="457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FFFF"/>
                </a:solidFill>
              </a:rPr>
              <a:t>( 2</a:t>
            </a:r>
            <a:r>
              <a:rPr lang="zh-CN" altLang="en-US" b="1">
                <a:solidFill>
                  <a:srgbClr val="FFFFFF"/>
                </a:solidFill>
              </a:rPr>
              <a:t>，</a:t>
            </a:r>
            <a:r>
              <a:rPr lang="en-US" altLang="zh-CN" b="1">
                <a:solidFill>
                  <a:srgbClr val="FFFFFF"/>
                </a:solidFill>
              </a:rPr>
              <a:t>3 )</a:t>
            </a:r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6172200" y="2590800"/>
            <a:ext cx="1295400" cy="457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b="1">
                <a:solidFill>
                  <a:srgbClr val="FFFFFF"/>
                </a:solidFill>
              </a:rPr>
              <a:t>( 3</a:t>
            </a:r>
            <a:r>
              <a:rPr kumimoji="0" lang="zh-CN" altLang="en-US" b="1">
                <a:solidFill>
                  <a:srgbClr val="FFFFFF"/>
                </a:solidFill>
              </a:rPr>
              <a:t>，</a:t>
            </a:r>
            <a:r>
              <a:rPr kumimoji="0" lang="en-US" altLang="zh-CN" b="1">
                <a:solidFill>
                  <a:srgbClr val="FFFFFF"/>
                </a:solidFill>
              </a:rPr>
              <a:t>2 )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1828800" y="2514600"/>
            <a:ext cx="1295400" cy="457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b="1">
                <a:solidFill>
                  <a:srgbClr val="FFFFFF"/>
                </a:solidFill>
              </a:rPr>
              <a:t>( -2</a:t>
            </a:r>
            <a:r>
              <a:rPr kumimoji="0" lang="zh-CN" altLang="en-US" b="1">
                <a:solidFill>
                  <a:srgbClr val="FFFFFF"/>
                </a:solidFill>
              </a:rPr>
              <a:t>，</a:t>
            </a:r>
            <a:r>
              <a:rPr kumimoji="0" lang="en-US" altLang="zh-CN" b="1">
                <a:solidFill>
                  <a:srgbClr val="FFFFFF"/>
                </a:solidFill>
              </a:rPr>
              <a:t>1 )</a:t>
            </a:r>
          </a:p>
        </p:txBody>
      </p:sp>
      <p:sp>
        <p:nvSpPr>
          <p:cNvPr id="10334" name="Text Box 94"/>
          <p:cNvSpPr txBox="1">
            <a:spLocks noChangeArrowheads="1"/>
          </p:cNvSpPr>
          <p:nvPr/>
        </p:nvSpPr>
        <p:spPr bwMode="auto">
          <a:xfrm>
            <a:off x="1676400" y="5791200"/>
            <a:ext cx="1524000" cy="457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b="1">
                <a:solidFill>
                  <a:srgbClr val="FFFFFF"/>
                </a:solidFill>
              </a:rPr>
              <a:t>( -4</a:t>
            </a:r>
            <a:r>
              <a:rPr kumimoji="0" lang="zh-CN" altLang="en-US" b="1">
                <a:solidFill>
                  <a:srgbClr val="FFFFFF"/>
                </a:solidFill>
              </a:rPr>
              <a:t>，</a:t>
            </a:r>
            <a:r>
              <a:rPr kumimoji="0" lang="en-US" altLang="zh-CN" b="1">
                <a:solidFill>
                  <a:srgbClr val="FFFFFF"/>
                </a:solidFill>
              </a:rPr>
              <a:t>- 3 )</a:t>
            </a:r>
          </a:p>
        </p:txBody>
      </p:sp>
      <p:sp>
        <p:nvSpPr>
          <p:cNvPr id="10335" name="Text Box 95"/>
          <p:cNvSpPr txBox="1">
            <a:spLocks noChangeArrowheads="1"/>
          </p:cNvSpPr>
          <p:nvPr/>
        </p:nvSpPr>
        <p:spPr bwMode="auto">
          <a:xfrm>
            <a:off x="4953000" y="5105400"/>
            <a:ext cx="1447800" cy="457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b="1">
                <a:solidFill>
                  <a:srgbClr val="FFFFFF"/>
                </a:solidFill>
              </a:rPr>
              <a:t>( 1</a:t>
            </a:r>
            <a:r>
              <a:rPr kumimoji="0" lang="zh-CN" altLang="en-US" b="1">
                <a:solidFill>
                  <a:srgbClr val="FFFFFF"/>
                </a:solidFill>
              </a:rPr>
              <a:t>，</a:t>
            </a:r>
            <a:r>
              <a:rPr kumimoji="0" lang="en-US" altLang="zh-CN" b="1">
                <a:solidFill>
                  <a:srgbClr val="FFFFFF"/>
                </a:solidFill>
              </a:rPr>
              <a:t>- 2 )</a:t>
            </a:r>
          </a:p>
        </p:txBody>
      </p:sp>
      <p:grpSp>
        <p:nvGrpSpPr>
          <p:cNvPr id="17" name="Group 99"/>
          <p:cNvGrpSpPr/>
          <p:nvPr/>
        </p:nvGrpSpPr>
        <p:grpSpPr bwMode="auto">
          <a:xfrm>
            <a:off x="6934200" y="762000"/>
            <a:ext cx="1893888" cy="1066800"/>
            <a:chOff x="4368" y="480"/>
            <a:chExt cx="1193" cy="672"/>
          </a:xfrm>
        </p:grpSpPr>
        <p:sp>
          <p:nvSpPr>
            <p:cNvPr id="24609" name="AutoShape 97"/>
            <p:cNvSpPr>
              <a:spLocks noChangeArrowheads="1"/>
            </p:cNvSpPr>
            <p:nvPr/>
          </p:nvSpPr>
          <p:spPr bwMode="auto">
            <a:xfrm>
              <a:off x="4368" y="480"/>
              <a:ext cx="1152" cy="672"/>
            </a:xfrm>
            <a:prstGeom prst="wedgeRectCallout">
              <a:avLst>
                <a:gd name="adj1" fmla="val -44792"/>
                <a:gd name="adj2" fmla="val 6994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zh-CN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610" name="Text Box 98"/>
            <p:cNvSpPr txBox="1">
              <a:spLocks noChangeArrowheads="1"/>
            </p:cNvSpPr>
            <p:nvPr/>
          </p:nvSpPr>
          <p:spPr bwMode="auto">
            <a:xfrm>
              <a:off x="4416" y="528"/>
              <a:ext cx="1145" cy="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FFFF00"/>
                  </a:solidFill>
                </a:rPr>
                <a:t>坐标是</a:t>
              </a:r>
              <a:r>
                <a:rPr lang="zh-CN" altLang="en-US" sz="2800" b="1" u="sng">
                  <a:solidFill>
                    <a:srgbClr val="FFFFFF"/>
                  </a:solidFill>
                  <a:ea typeface="楷体_GB2312" pitchFamily="49" charset="-122"/>
                </a:rPr>
                <a:t>有序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FFFF00"/>
                  </a:solidFill>
                </a:rPr>
                <a:t>的实数对．</a:t>
              </a:r>
            </a:p>
          </p:txBody>
        </p:sp>
      </p:grpSp>
      <p:sp>
        <p:nvSpPr>
          <p:cNvPr id="24608" name="Text Box 100"/>
          <p:cNvSpPr txBox="1">
            <a:spLocks noChangeArrowheads="1"/>
          </p:cNvSpPr>
          <p:nvPr/>
        </p:nvSpPr>
        <p:spPr bwMode="auto">
          <a:xfrm>
            <a:off x="381000" y="95250"/>
            <a:ext cx="8339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例</a:t>
            </a:r>
            <a:r>
              <a:rPr lang="en-US" altLang="zh-CN" sz="3200" b="1">
                <a:solidFill>
                  <a:srgbClr val="000000"/>
                </a:solidFill>
              </a:rPr>
              <a:t>2</a:t>
            </a:r>
            <a:r>
              <a:rPr lang="zh-CN" altLang="en-US" sz="3200" b="1">
                <a:solidFill>
                  <a:srgbClr val="000000"/>
                </a:solidFill>
              </a:rPr>
              <a:t>、写出图中</a:t>
            </a:r>
            <a:r>
              <a:rPr lang="en-US" altLang="zh-CN" sz="3200" b="1">
                <a:solidFill>
                  <a:srgbClr val="000000"/>
                </a:solidFill>
              </a:rPr>
              <a:t>A</a:t>
            </a:r>
            <a:r>
              <a:rPr lang="zh-CN" altLang="en-US" sz="3200" b="1">
                <a:solidFill>
                  <a:srgbClr val="000000"/>
                </a:solidFill>
              </a:rPr>
              <a:t>、</a:t>
            </a:r>
            <a:r>
              <a:rPr lang="en-US" altLang="zh-CN" sz="3200" b="1">
                <a:solidFill>
                  <a:srgbClr val="000000"/>
                </a:solidFill>
              </a:rPr>
              <a:t>B</a:t>
            </a:r>
            <a:r>
              <a:rPr lang="zh-CN" altLang="en-US" sz="3200" b="1">
                <a:solidFill>
                  <a:srgbClr val="000000"/>
                </a:solidFill>
              </a:rPr>
              <a:t>、</a:t>
            </a:r>
            <a:r>
              <a:rPr lang="en-US" altLang="zh-CN" sz="3200" b="1">
                <a:solidFill>
                  <a:srgbClr val="000000"/>
                </a:solidFill>
              </a:rPr>
              <a:t>C</a:t>
            </a:r>
            <a:r>
              <a:rPr lang="zh-CN" altLang="en-US" sz="3200" b="1">
                <a:solidFill>
                  <a:srgbClr val="000000"/>
                </a:solidFill>
              </a:rPr>
              <a:t>、</a:t>
            </a:r>
            <a:r>
              <a:rPr lang="en-US" altLang="zh-CN" sz="3200" b="1">
                <a:solidFill>
                  <a:srgbClr val="000000"/>
                </a:solidFill>
              </a:rPr>
              <a:t>D</a:t>
            </a:r>
            <a:r>
              <a:rPr lang="zh-CN" altLang="en-US" sz="3200" b="1">
                <a:solidFill>
                  <a:srgbClr val="000000"/>
                </a:solidFill>
              </a:rPr>
              <a:t>、</a:t>
            </a:r>
            <a:r>
              <a:rPr lang="en-US" altLang="zh-CN" sz="3200" b="1">
                <a:solidFill>
                  <a:srgbClr val="000000"/>
                </a:solidFill>
              </a:rPr>
              <a:t>E</a:t>
            </a:r>
            <a:r>
              <a:rPr lang="zh-CN" altLang="en-US" sz="3200" b="1">
                <a:solidFill>
                  <a:srgbClr val="000000"/>
                </a:solidFill>
              </a:rPr>
              <a:t>各点的坐标．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1" grpId="0" animBg="1" autoUpdateAnimBg="0"/>
      <p:bldP spid="10332" grpId="0" animBg="1" autoUpdateAnimBg="0"/>
      <p:bldP spid="10333" grpId="0" animBg="1" autoUpdateAnimBg="0"/>
      <p:bldP spid="10334" grpId="0" animBg="1" autoUpdateAnimBg="0"/>
      <p:bldP spid="103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2921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333399"/>
                </a:solidFill>
                <a:ea typeface="华文新魏" panose="02010800040101010101" pitchFamily="2" charset="-122"/>
              </a:rPr>
              <a:t>练一练</a:t>
            </a:r>
            <a:r>
              <a:rPr lang="zh-CN" altLang="en-US" sz="4800" b="1">
                <a:solidFill>
                  <a:srgbClr val="FF0000"/>
                </a:solidFill>
                <a:ea typeface="华文新魏" panose="02010800040101010101" pitchFamily="2" charset="-122"/>
              </a:rPr>
              <a:t>：</a:t>
            </a:r>
          </a:p>
        </p:txBody>
      </p:sp>
      <p:pic>
        <p:nvPicPr>
          <p:cNvPr id="25603" name="Picture 3" descr="Image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57763" y="914400"/>
            <a:ext cx="4186237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43434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000000"/>
                </a:solidFill>
              </a:rPr>
              <a:t>如</a:t>
            </a:r>
            <a:r>
              <a:rPr lang="zh-CN" altLang="en-US" sz="3600" b="1">
                <a:solidFill>
                  <a:srgbClr val="000000"/>
                </a:solidFill>
              </a:rPr>
              <a:t>图，以中心广场为坐标原点，取正东方向为</a:t>
            </a:r>
            <a:r>
              <a:rPr lang="en-US" altLang="zh-CN" sz="3600" b="1">
                <a:solidFill>
                  <a:srgbClr val="000000"/>
                </a:solidFill>
              </a:rPr>
              <a:t>x</a:t>
            </a:r>
            <a:r>
              <a:rPr lang="zh-CN" altLang="en-US" sz="3600" b="1">
                <a:solidFill>
                  <a:srgbClr val="000000"/>
                </a:solidFill>
              </a:rPr>
              <a:t>轴的正方向，取正北方向为</a:t>
            </a:r>
            <a:r>
              <a:rPr lang="en-US" altLang="zh-CN" sz="3600" b="1">
                <a:solidFill>
                  <a:srgbClr val="000000"/>
                </a:solidFill>
              </a:rPr>
              <a:t>y</a:t>
            </a:r>
            <a:r>
              <a:rPr lang="zh-CN" altLang="en-US" sz="3600" b="1">
                <a:solidFill>
                  <a:srgbClr val="000000"/>
                </a:solidFill>
              </a:rPr>
              <a:t>轴的正方向，一个方格的边长作为一个单位长度，建立直角坐标系，分别写出图中各个景点的坐标．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5181600" y="3200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Group 2"/>
          <p:cNvGraphicFramePr>
            <a:graphicFrameLocks noGrp="1"/>
          </p:cNvGraphicFramePr>
          <p:nvPr/>
        </p:nvGraphicFramePr>
        <p:xfrm>
          <a:off x="1981200" y="1524000"/>
          <a:ext cx="5410200" cy="5181600"/>
        </p:xfrm>
        <a:graphic>
          <a:graphicData uri="http://schemas.openxmlformats.org/drawingml/2006/table">
            <a:tbl>
              <a:tblPr/>
              <a:tblGrid>
                <a:gridCol w="45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9845" name="Rectangle 149"/>
          <p:cNvSpPr>
            <a:spLocks noChangeArrowheads="1"/>
          </p:cNvSpPr>
          <p:nvPr/>
        </p:nvSpPr>
        <p:spPr bwMode="auto">
          <a:xfrm>
            <a:off x="1752600" y="0"/>
            <a:ext cx="668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5050"/>
                </a:solidFill>
                <a:latin typeface="Times New Roman" panose="02020603050405020304" pitchFamily="18" charset="0"/>
              </a:rPr>
              <a:t>(1)</a:t>
            </a:r>
            <a:r>
              <a:rPr kumimoji="1" lang="zh-CN" altLang="en-US" sz="2400" b="1">
                <a:solidFill>
                  <a:srgbClr val="FF5050"/>
                </a:solidFill>
                <a:latin typeface="Times New Roman" panose="02020603050405020304" pitchFamily="18" charset="0"/>
              </a:rPr>
              <a:t>写出图中的平行四边形</a:t>
            </a:r>
            <a:r>
              <a:rPr kumimoji="1" lang="en-US" altLang="zh-CN" sz="2400" b="1">
                <a:solidFill>
                  <a:srgbClr val="FF5050"/>
                </a:solidFill>
                <a:latin typeface="Times New Roman" panose="02020603050405020304" pitchFamily="18" charset="0"/>
              </a:rPr>
              <a:t>ABCD</a:t>
            </a:r>
            <a:r>
              <a:rPr kumimoji="1" lang="zh-CN" altLang="en-US" sz="2400" b="1">
                <a:solidFill>
                  <a:srgbClr val="FF5050"/>
                </a:solidFill>
                <a:latin typeface="Times New Roman" panose="02020603050405020304" pitchFamily="18" charset="0"/>
              </a:rPr>
              <a:t>各个顶点的坐标</a:t>
            </a:r>
            <a:r>
              <a:rPr kumimoji="1" lang="en-US" altLang="zh-CN" sz="2400" b="1">
                <a:solidFill>
                  <a:srgbClr val="FF505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9846" name="Rectangle 150"/>
          <p:cNvSpPr>
            <a:spLocks noChangeArrowheads="1"/>
          </p:cNvSpPr>
          <p:nvPr/>
        </p:nvSpPr>
        <p:spPr bwMode="auto">
          <a:xfrm>
            <a:off x="1752600" y="457200"/>
            <a:ext cx="6151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5050"/>
                </a:solidFill>
                <a:latin typeface="Times New Roman" panose="02020603050405020304" pitchFamily="18" charset="0"/>
              </a:rPr>
              <a:t>(2)</a:t>
            </a:r>
            <a:r>
              <a:rPr kumimoji="1" lang="zh-CN" altLang="en-US" sz="2400" b="1">
                <a:solidFill>
                  <a:srgbClr val="FF5050"/>
                </a:solidFill>
                <a:latin typeface="Times New Roman" panose="02020603050405020304" pitchFamily="18" charset="0"/>
              </a:rPr>
              <a:t>图中</a:t>
            </a:r>
            <a:r>
              <a:rPr kumimoji="1" lang="en-US" altLang="zh-CN" sz="2400" b="1">
                <a:solidFill>
                  <a:srgbClr val="FF505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400" b="1">
                <a:solidFill>
                  <a:srgbClr val="FF5050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altLang="zh-CN" sz="2400" b="1">
                <a:solidFill>
                  <a:srgbClr val="FF5050"/>
                </a:solidFill>
                <a:latin typeface="Times New Roman" panose="02020603050405020304" pitchFamily="18" charset="0"/>
              </a:rPr>
              <a:t>D,B</a:t>
            </a:r>
            <a:r>
              <a:rPr kumimoji="1" lang="zh-CN" altLang="en-US" sz="2400" b="1">
                <a:solidFill>
                  <a:srgbClr val="FF5050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altLang="zh-CN" sz="2400" b="1">
                <a:solidFill>
                  <a:srgbClr val="FF5050"/>
                </a:solidFill>
                <a:latin typeface="Times New Roman" panose="02020603050405020304" pitchFamily="18" charset="0"/>
              </a:rPr>
              <a:t>C</a:t>
            </a:r>
            <a:r>
              <a:rPr kumimoji="1" lang="zh-CN" altLang="en-US" sz="2400" b="1">
                <a:solidFill>
                  <a:srgbClr val="FF5050"/>
                </a:solidFill>
                <a:latin typeface="Times New Roman" panose="02020603050405020304" pitchFamily="18" charset="0"/>
              </a:rPr>
              <a:t>的纵坐标相同吗</a:t>
            </a:r>
            <a:r>
              <a:rPr kumimoji="1" lang="en-US" altLang="zh-CN" sz="2400" b="1">
                <a:solidFill>
                  <a:srgbClr val="FF5050"/>
                </a:solidFill>
                <a:latin typeface="Times New Roman" panose="02020603050405020304" pitchFamily="18" charset="0"/>
              </a:rPr>
              <a:t>? </a:t>
            </a:r>
            <a:r>
              <a:rPr kumimoji="1" lang="zh-CN" altLang="en-US" sz="2400" b="1">
                <a:solidFill>
                  <a:srgbClr val="FF5050"/>
                </a:solidFill>
                <a:latin typeface="Times New Roman" panose="02020603050405020304" pitchFamily="18" charset="0"/>
              </a:rPr>
              <a:t>为什么</a:t>
            </a:r>
            <a:r>
              <a:rPr kumimoji="1" lang="en-US" altLang="zh-CN" sz="2400" b="1">
                <a:solidFill>
                  <a:srgbClr val="FF505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9847" name="Rectangle 151"/>
          <p:cNvSpPr>
            <a:spLocks noChangeArrowheads="1"/>
          </p:cNvSpPr>
          <p:nvPr/>
        </p:nvSpPr>
        <p:spPr bwMode="auto">
          <a:xfrm>
            <a:off x="1828800" y="9144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5050"/>
                </a:solidFill>
                <a:latin typeface="Times New Roman" panose="02020603050405020304" pitchFamily="18" charset="0"/>
              </a:rPr>
              <a:t>(3)A</a:t>
            </a:r>
            <a:r>
              <a:rPr kumimoji="1" lang="zh-CN" altLang="en-US" sz="2400" b="1">
                <a:solidFill>
                  <a:srgbClr val="FF5050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altLang="zh-CN" sz="2400" b="1">
                <a:solidFill>
                  <a:srgbClr val="FF5050"/>
                </a:solidFill>
                <a:latin typeface="Times New Roman" panose="02020603050405020304" pitchFamily="18" charset="0"/>
              </a:rPr>
              <a:t>B,C</a:t>
            </a:r>
            <a:r>
              <a:rPr kumimoji="1" lang="zh-CN" altLang="en-US" sz="2400" b="1">
                <a:solidFill>
                  <a:srgbClr val="FF5050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altLang="zh-CN" sz="2400" b="1">
                <a:solidFill>
                  <a:srgbClr val="FF5050"/>
                </a:solidFill>
                <a:latin typeface="Times New Roman" panose="02020603050405020304" pitchFamily="18" charset="0"/>
              </a:rPr>
              <a:t>D</a:t>
            </a:r>
            <a:r>
              <a:rPr kumimoji="1" lang="zh-CN" altLang="en-US" sz="2400" b="1">
                <a:solidFill>
                  <a:srgbClr val="FF5050"/>
                </a:solidFill>
                <a:latin typeface="Times New Roman" panose="02020603050405020304" pitchFamily="18" charset="0"/>
              </a:rPr>
              <a:t>的横坐标相同吗</a:t>
            </a:r>
            <a:r>
              <a:rPr kumimoji="1" lang="en-US" altLang="zh-CN" sz="2400" b="1">
                <a:solidFill>
                  <a:srgbClr val="FF5050"/>
                </a:solidFill>
                <a:latin typeface="Times New Roman" panose="02020603050405020304" pitchFamily="18" charset="0"/>
              </a:rPr>
              <a:t>?</a:t>
            </a:r>
            <a:r>
              <a:rPr kumimoji="1" lang="zh-CN" altLang="en-US" sz="2400" b="1">
                <a:solidFill>
                  <a:srgbClr val="FF5050"/>
                </a:solidFill>
                <a:latin typeface="Times New Roman" panose="02020603050405020304" pitchFamily="18" charset="0"/>
              </a:rPr>
              <a:t>为什么</a:t>
            </a:r>
            <a:r>
              <a:rPr kumimoji="1" lang="en-US" altLang="zh-CN" sz="2400" b="1">
                <a:solidFill>
                  <a:srgbClr val="FF505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9848" name="Text Box 152"/>
          <p:cNvSpPr txBox="1">
            <a:spLocks noChangeArrowheads="1"/>
          </p:cNvSpPr>
          <p:nvPr/>
        </p:nvSpPr>
        <p:spPr bwMode="auto">
          <a:xfrm>
            <a:off x="0" y="304800"/>
            <a:ext cx="182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990099"/>
                </a:solidFill>
                <a:ea typeface="华文行楷" panose="02010800040101010101" pitchFamily="2" charset="-122"/>
              </a:rPr>
              <a:t>做一做</a:t>
            </a:r>
            <a:r>
              <a:rPr lang="en-US" altLang="zh-CN" sz="4000" b="1">
                <a:solidFill>
                  <a:srgbClr val="990099"/>
                </a:solidFill>
                <a:ea typeface="华文行楷" panose="02010800040101010101" pitchFamily="2" charset="-122"/>
              </a:rPr>
              <a:t>:</a:t>
            </a:r>
          </a:p>
        </p:txBody>
      </p:sp>
      <p:sp>
        <p:nvSpPr>
          <p:cNvPr id="26777" name="Line 153"/>
          <p:cNvSpPr>
            <a:spLocks noChangeShapeType="1"/>
          </p:cNvSpPr>
          <p:nvPr/>
        </p:nvSpPr>
        <p:spPr bwMode="auto">
          <a:xfrm>
            <a:off x="2438400" y="4114800"/>
            <a:ext cx="480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6778" name="Line 154"/>
          <p:cNvSpPr>
            <a:spLocks noChangeShapeType="1"/>
          </p:cNvSpPr>
          <p:nvPr/>
        </p:nvSpPr>
        <p:spPr bwMode="auto">
          <a:xfrm flipV="1">
            <a:off x="4724400" y="1676400"/>
            <a:ext cx="0" cy="449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6779" name="Text Box 155"/>
          <p:cNvSpPr txBox="1">
            <a:spLocks noChangeArrowheads="1"/>
          </p:cNvSpPr>
          <p:nvPr/>
        </p:nvSpPr>
        <p:spPr bwMode="auto">
          <a:xfrm>
            <a:off x="69342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26780" name="Text Box 156"/>
          <p:cNvSpPr txBox="1"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26781" name="Text Box 157"/>
          <p:cNvSpPr txBox="1">
            <a:spLocks noChangeArrowheads="1"/>
          </p:cNvSpPr>
          <p:nvPr/>
        </p:nvSpPr>
        <p:spPr bwMode="auto">
          <a:xfrm>
            <a:off x="43434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6782" name="Text Box 158"/>
          <p:cNvSpPr txBox="1">
            <a:spLocks noChangeArrowheads="1"/>
          </p:cNvSpPr>
          <p:nvPr/>
        </p:nvSpPr>
        <p:spPr bwMode="auto">
          <a:xfrm>
            <a:off x="4343400" y="3352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783" name="Text Box 159"/>
          <p:cNvSpPr txBox="1">
            <a:spLocks noChangeArrowheads="1"/>
          </p:cNvSpPr>
          <p:nvPr/>
        </p:nvSpPr>
        <p:spPr bwMode="auto">
          <a:xfrm>
            <a:off x="4953000" y="4114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784" name="Line 160"/>
          <p:cNvSpPr>
            <a:spLocks noChangeShapeType="1"/>
          </p:cNvSpPr>
          <p:nvPr/>
        </p:nvSpPr>
        <p:spPr bwMode="auto">
          <a:xfrm>
            <a:off x="3810000" y="25146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6785" name="Line 161"/>
          <p:cNvSpPr>
            <a:spLocks noChangeShapeType="1"/>
          </p:cNvSpPr>
          <p:nvPr/>
        </p:nvSpPr>
        <p:spPr bwMode="auto">
          <a:xfrm flipH="1">
            <a:off x="3352800" y="2514600"/>
            <a:ext cx="4572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6786" name="Line 162"/>
          <p:cNvSpPr>
            <a:spLocks noChangeShapeType="1"/>
          </p:cNvSpPr>
          <p:nvPr/>
        </p:nvSpPr>
        <p:spPr bwMode="auto">
          <a:xfrm>
            <a:off x="3352800" y="46482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6787" name="Line 163"/>
          <p:cNvSpPr>
            <a:spLocks noChangeShapeType="1"/>
          </p:cNvSpPr>
          <p:nvPr/>
        </p:nvSpPr>
        <p:spPr bwMode="auto">
          <a:xfrm flipH="1">
            <a:off x="6019800" y="2590800"/>
            <a:ext cx="45720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6788" name="Text Box 164"/>
          <p:cNvSpPr txBox="1">
            <a:spLocks noChangeArrowheads="1"/>
          </p:cNvSpPr>
          <p:nvPr/>
        </p:nvSpPr>
        <p:spPr bwMode="auto">
          <a:xfrm>
            <a:off x="3429000" y="2057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6789" name="Text Box 165"/>
          <p:cNvSpPr txBox="1">
            <a:spLocks noChangeArrowheads="1"/>
          </p:cNvSpPr>
          <p:nvPr/>
        </p:nvSpPr>
        <p:spPr bwMode="auto">
          <a:xfrm>
            <a:off x="3048000" y="4648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6790" name="Text Box 166"/>
          <p:cNvSpPr txBox="1">
            <a:spLocks noChangeArrowheads="1"/>
          </p:cNvSpPr>
          <p:nvPr/>
        </p:nvSpPr>
        <p:spPr bwMode="auto">
          <a:xfrm>
            <a:off x="5867400" y="4648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6791" name="Text Box 167"/>
          <p:cNvSpPr txBox="1">
            <a:spLocks noChangeArrowheads="1"/>
          </p:cNvSpPr>
          <p:nvPr/>
        </p:nvSpPr>
        <p:spPr bwMode="auto">
          <a:xfrm>
            <a:off x="6324600" y="2133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9864" name="Text Box 168"/>
          <p:cNvSpPr txBox="1">
            <a:spLocks noChangeArrowheads="1"/>
          </p:cNvSpPr>
          <p:nvPr/>
        </p:nvSpPr>
        <p:spPr bwMode="auto">
          <a:xfrm>
            <a:off x="3657600" y="1905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5050"/>
                </a:solidFill>
              </a:rPr>
              <a:t>(-2,3)</a:t>
            </a:r>
          </a:p>
        </p:txBody>
      </p:sp>
      <p:sp>
        <p:nvSpPr>
          <p:cNvPr id="29865" name="Text Box 169"/>
          <p:cNvSpPr txBox="1">
            <a:spLocks noChangeArrowheads="1"/>
          </p:cNvSpPr>
          <p:nvPr/>
        </p:nvSpPr>
        <p:spPr bwMode="auto">
          <a:xfrm>
            <a:off x="3276600" y="46482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5050"/>
                </a:solidFill>
              </a:rPr>
              <a:t>(-3,-1)</a:t>
            </a:r>
          </a:p>
        </p:txBody>
      </p:sp>
      <p:sp>
        <p:nvSpPr>
          <p:cNvPr id="29866" name="Text Box 170"/>
          <p:cNvSpPr txBox="1">
            <a:spLocks noChangeArrowheads="1"/>
          </p:cNvSpPr>
          <p:nvPr/>
        </p:nvSpPr>
        <p:spPr bwMode="auto">
          <a:xfrm>
            <a:off x="6096000" y="45720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5050"/>
                </a:solidFill>
              </a:rPr>
              <a:t>(3,-1)</a:t>
            </a:r>
          </a:p>
        </p:txBody>
      </p:sp>
      <p:sp>
        <p:nvSpPr>
          <p:cNvPr id="29867" name="Text Box 171"/>
          <p:cNvSpPr txBox="1">
            <a:spLocks noChangeArrowheads="1"/>
          </p:cNvSpPr>
          <p:nvPr/>
        </p:nvSpPr>
        <p:spPr bwMode="auto">
          <a:xfrm>
            <a:off x="6553200" y="2057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5050"/>
                </a:solidFill>
              </a:rPr>
              <a:t>(4,3)</a:t>
            </a:r>
          </a:p>
        </p:txBody>
      </p:sp>
      <p:sp>
        <p:nvSpPr>
          <p:cNvPr id="29868" name="Line 172"/>
          <p:cNvSpPr>
            <a:spLocks noChangeShapeType="1"/>
          </p:cNvSpPr>
          <p:nvPr/>
        </p:nvSpPr>
        <p:spPr bwMode="auto">
          <a:xfrm>
            <a:off x="3810000" y="2667000"/>
            <a:ext cx="0" cy="1447800"/>
          </a:xfrm>
          <a:prstGeom prst="line">
            <a:avLst/>
          </a:prstGeom>
          <a:noFill/>
          <a:ln w="9525">
            <a:solidFill>
              <a:srgbClr val="990099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869" name="Line 173"/>
          <p:cNvSpPr>
            <a:spLocks noChangeShapeType="1"/>
          </p:cNvSpPr>
          <p:nvPr/>
        </p:nvSpPr>
        <p:spPr bwMode="auto">
          <a:xfrm>
            <a:off x="3352800" y="4114800"/>
            <a:ext cx="0" cy="457200"/>
          </a:xfrm>
          <a:prstGeom prst="line">
            <a:avLst/>
          </a:prstGeom>
          <a:noFill/>
          <a:ln w="9525">
            <a:solidFill>
              <a:srgbClr val="990099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45" grpId="0" autoUpdateAnimBg="0"/>
      <p:bldP spid="29846" grpId="0" autoUpdateAnimBg="0"/>
      <p:bldP spid="29847" grpId="0" autoUpdateAnimBg="0"/>
      <p:bldP spid="29848" grpId="0" autoUpdateAnimBg="0"/>
      <p:bldP spid="29864" grpId="0" autoUpdateAnimBg="0"/>
      <p:bldP spid="29865" grpId="0" autoUpdateAnimBg="0"/>
      <p:bldP spid="29866" grpId="0" autoUpdateAnimBg="0"/>
      <p:bldP spid="29867" grpId="0" autoUpdateAnimBg="0"/>
      <p:bldP spid="29868" grpId="0" animBg="1"/>
      <p:bldP spid="2986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 flipV="1">
            <a:off x="4114800" y="457200"/>
            <a:ext cx="0" cy="2286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620000" y="1752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191000" y="45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733800" y="1752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257800" y="838200"/>
            <a:ext cx="160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BBE0E3"/>
                </a:solidFill>
              </a:rPr>
              <a:t>.A(2,1)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257800" y="19812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BBE0E3"/>
                </a:solidFill>
              </a:rPr>
              <a:t>.B(2,-1)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590800" y="838200"/>
            <a:ext cx="160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BBE0E3"/>
                </a:solidFill>
              </a:rPr>
              <a:t>.C(-2,1)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1905000" y="1752600"/>
            <a:ext cx="601980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248400" y="1295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990099"/>
                </a:solidFill>
              </a:rPr>
              <a:t>E(3,0)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4114800" y="1219200"/>
            <a:ext cx="152400" cy="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4191000" y="8382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990099"/>
                </a:solidFill>
              </a:rPr>
              <a:t>D(0,1)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4724400" y="1676400"/>
            <a:ext cx="0" cy="76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5410200" y="1676400"/>
            <a:ext cx="0" cy="76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96000" y="1676400"/>
            <a:ext cx="0" cy="76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3429000" y="1676400"/>
            <a:ext cx="0" cy="1524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2743200" y="1676400"/>
            <a:ext cx="0" cy="76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4114800" y="2362200"/>
            <a:ext cx="76200" cy="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2590800" y="1981200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BBE0E3"/>
                </a:solidFill>
              </a:rPr>
              <a:t>.F(-2,-1)</a:t>
            </a:r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5410200" y="1219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2743200" y="1219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2743200" y="1219200"/>
            <a:ext cx="2590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4572000" y="175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4114800" y="2133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0" y="0"/>
            <a:ext cx="7937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i="1" dirty="0">
                <a:solidFill>
                  <a:srgbClr val="990099"/>
                </a:solidFill>
                <a:ea typeface="楷体_GB2312" pitchFamily="49" charset="-122"/>
              </a:rPr>
              <a:t>小结</a:t>
            </a: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457200" y="2895600"/>
            <a:ext cx="4319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、能够正确画出直角坐标系．</a:t>
            </a:r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457200" y="3352800"/>
            <a:ext cx="784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、能在直角坐标系中，根据坐标找出点， 由点求出坐标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533400" y="388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、掌握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轴，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轴上点的坐标的特点：</a:t>
            </a:r>
            <a:b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轴上的点的纵坐标为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，表示为（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b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轴上的点的横坐标为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，表示为（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y)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609600" y="5029200"/>
            <a:ext cx="792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0000"/>
                </a:solidFill>
              </a:rPr>
              <a:t>4.</a:t>
            </a:r>
            <a:r>
              <a:rPr lang="zh-CN" altLang="en-US" b="1">
                <a:solidFill>
                  <a:srgbClr val="FF0000"/>
                </a:solidFill>
              </a:rPr>
              <a:t>当两点的横坐标相同</a:t>
            </a:r>
            <a:r>
              <a:rPr lang="en-US" altLang="zh-CN" b="1">
                <a:solidFill>
                  <a:srgbClr val="FF0000"/>
                </a:solidFill>
              </a:rPr>
              <a:t>,</a:t>
            </a:r>
            <a:r>
              <a:rPr lang="zh-CN" altLang="en-US" b="1">
                <a:solidFill>
                  <a:srgbClr val="FF0000"/>
                </a:solidFill>
              </a:rPr>
              <a:t>纵坐标互为相反数时，这两点关于</a:t>
            </a:r>
            <a:r>
              <a:rPr lang="en-US" altLang="zh-CN" b="1">
                <a:solidFill>
                  <a:srgbClr val="FF0000"/>
                </a:solidFill>
              </a:rPr>
              <a:t>X</a:t>
            </a:r>
            <a:r>
              <a:rPr lang="zh-CN" altLang="en-US" b="1">
                <a:solidFill>
                  <a:srgbClr val="FF0000"/>
                </a:solidFill>
              </a:rPr>
              <a:t>轴对称；当两点的纵坐标相同</a:t>
            </a:r>
            <a:r>
              <a:rPr lang="en-US" altLang="zh-CN" b="1">
                <a:solidFill>
                  <a:srgbClr val="FF0000"/>
                </a:solidFill>
              </a:rPr>
              <a:t>,</a:t>
            </a:r>
            <a:r>
              <a:rPr lang="zh-CN" altLang="en-US" b="1">
                <a:solidFill>
                  <a:srgbClr val="FF0000"/>
                </a:solidFill>
              </a:rPr>
              <a:t>横坐标互为相反数时，这两点关于</a:t>
            </a:r>
            <a:r>
              <a:rPr lang="en-US" altLang="zh-CN" b="1">
                <a:solidFill>
                  <a:srgbClr val="FF0000"/>
                </a:solidFill>
              </a:rPr>
              <a:t>Y</a:t>
            </a:r>
            <a:r>
              <a:rPr lang="zh-CN" altLang="en-US" b="1">
                <a:solidFill>
                  <a:srgbClr val="FF0000"/>
                </a:solidFill>
              </a:rPr>
              <a:t>轴对称；当两点的横坐标、纵坐标互为相反数时，这两点关于原点对称；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7" grpId="0" autoUpdateAnimBg="0"/>
      <p:bldP spid="30748" grpId="0" autoUpdateAnimBg="0"/>
      <p:bldP spid="30749" grpId="0" autoUpdateAnimBg="0"/>
      <p:bldP spid="307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Image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30763" y="0"/>
            <a:ext cx="4186237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457200" y="476672"/>
            <a:ext cx="3970784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</a:rPr>
              <a:t>如图是某市旅游景点的示意图．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</a:rPr>
              <a:t>、你是怎样确定各个景点的位置的？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</a:rPr>
              <a:t>、“大成殿”在“中心广场”的西、南各多少格？碑林在“中心广场”的东、北各多少格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？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                           </a:t>
            </a:r>
            <a:endParaRPr lang="zh-CN" altLang="en-US" sz="2800" b="1" dirty="0">
              <a:solidFill>
                <a:srgbClr val="000000"/>
              </a:solidFill>
            </a:endParaRP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457200" y="5410200"/>
            <a:ext cx="8229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</a:rPr>
              <a:t>、如果中心广场处定为（</a:t>
            </a:r>
            <a:r>
              <a:rPr lang="en-US" altLang="zh-CN" sz="2800" b="1" dirty="0">
                <a:solidFill>
                  <a:srgbClr val="000000"/>
                </a:solidFill>
              </a:rPr>
              <a:t>0</a:t>
            </a:r>
            <a:r>
              <a:rPr lang="zh-CN" altLang="en-US" sz="2800" b="1" dirty="0">
                <a:solidFill>
                  <a:srgbClr val="000000"/>
                </a:solidFill>
              </a:rPr>
              <a:t>，</a:t>
            </a:r>
            <a:r>
              <a:rPr lang="en-US" altLang="zh-CN" sz="2800" b="1" dirty="0">
                <a:solidFill>
                  <a:srgbClr val="000000"/>
                </a:solidFill>
              </a:rPr>
              <a:t>0</a:t>
            </a:r>
            <a:r>
              <a:rPr lang="zh-CN" altLang="en-US" sz="2800" b="1" dirty="0">
                <a:solidFill>
                  <a:srgbClr val="000000"/>
                </a:solidFill>
              </a:rPr>
              <a:t>）一个小格的边长为</a:t>
            </a:r>
            <a:r>
              <a:rPr lang="en-US" altLang="zh-CN" sz="2800" b="1" dirty="0">
                <a:solidFill>
                  <a:srgbClr val="000000"/>
                </a:solidFill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</a:rPr>
              <a:t>，你能表示“碑林”的位置吗？</a:t>
            </a:r>
          </a:p>
        </p:txBody>
      </p:sp>
      <p:sp>
        <p:nvSpPr>
          <p:cNvPr id="14341" name="Line 9"/>
          <p:cNvSpPr>
            <a:spLocks noChangeShapeType="1"/>
          </p:cNvSpPr>
          <p:nvPr/>
        </p:nvSpPr>
        <p:spPr bwMode="auto">
          <a:xfrm>
            <a:off x="4953000" y="2286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5800" y="1524000"/>
            <a:ext cx="807720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早在</a:t>
            </a:r>
            <a:r>
              <a:rPr lang="en-US" altLang="zh-CN" sz="2800" b="1" dirty="0">
                <a:solidFill>
                  <a:srgbClr val="000000"/>
                </a:solidFill>
              </a:rPr>
              <a:t>1637</a:t>
            </a:r>
            <a:r>
              <a:rPr lang="zh-CN" altLang="en-US" sz="2800" b="1" dirty="0">
                <a:solidFill>
                  <a:srgbClr val="000000"/>
                </a:solidFill>
              </a:rPr>
              <a:t>年以前，法国数学家、解析几何的创始人笛卡尔受到了经纬度的启发，地理上的经纬度是以赤道和本初子午线为标准的，这两条线从局部上可以看成是平面内互相垂直的两条直线．所以笛卡尔的方法是在平面内画两条互相垂直的数轴，其中水平的数轴叫</a:t>
            </a:r>
            <a:r>
              <a:rPr lang="en-US" altLang="zh-CN" sz="2800" b="1" dirty="0">
                <a:solidFill>
                  <a:srgbClr val="000000"/>
                </a:solidFill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</a:rPr>
              <a:t>轴</a:t>
            </a:r>
            <a:r>
              <a:rPr lang="en-US" altLang="zh-CN" sz="2800" b="1" dirty="0">
                <a:solidFill>
                  <a:srgbClr val="000000"/>
                </a:solidFill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</a:rPr>
              <a:t>或横轴</a:t>
            </a:r>
            <a:r>
              <a:rPr lang="en-US" altLang="zh-CN" sz="2800" b="1" dirty="0">
                <a:solidFill>
                  <a:srgbClr val="000000"/>
                </a:solidFill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</a:rPr>
              <a:t>，取向右为正方向，铅直的数轴叫</a:t>
            </a:r>
            <a:r>
              <a:rPr lang="en-US" altLang="zh-CN" sz="2800" b="1" dirty="0">
                <a:solidFill>
                  <a:srgbClr val="000000"/>
                </a:solidFill>
              </a:rPr>
              <a:t>y</a:t>
            </a:r>
            <a:r>
              <a:rPr lang="zh-CN" altLang="en-US" sz="2800" b="1" dirty="0">
                <a:solidFill>
                  <a:srgbClr val="000000"/>
                </a:solidFill>
              </a:rPr>
              <a:t>轴</a:t>
            </a:r>
            <a:r>
              <a:rPr lang="en-US" altLang="zh-CN" sz="2800" b="1" dirty="0">
                <a:solidFill>
                  <a:srgbClr val="000000"/>
                </a:solidFill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</a:rPr>
              <a:t>或纵轴</a:t>
            </a:r>
            <a:r>
              <a:rPr lang="en-US" altLang="zh-CN" sz="2800" b="1" dirty="0">
                <a:solidFill>
                  <a:srgbClr val="000000"/>
                </a:solidFill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</a:rPr>
              <a:t>，取向上为正方向，它们的交点是原点，这个平面叫坐标平面．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000000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71600" y="0"/>
            <a:ext cx="48768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800">
                <a:solidFill>
                  <a:srgbClr val="FF3399"/>
                </a:solidFill>
                <a:ea typeface="华文行楷" panose="02010800040101010101" pitchFamily="2" charset="-122"/>
              </a:rPr>
              <a:t>你知道吗</a:t>
            </a:r>
          </a:p>
        </p:txBody>
      </p:sp>
      <p:pic>
        <p:nvPicPr>
          <p:cNvPr id="15364" name="Picture 5" descr="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715000"/>
            <a:ext cx="7924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79512" y="609600"/>
            <a:ext cx="8893175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ts val="4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FF0000"/>
                </a:solidFill>
                <a:ea typeface="隶书" panose="02010509060101010101" pitchFamily="49" charset="-122"/>
              </a:rPr>
              <a:t>自学释疑：</a:t>
            </a:r>
          </a:p>
          <a:p>
            <a:pPr eaLnBrk="1" fontAlgn="base" hangingPunct="1">
              <a:lnSpc>
                <a:spcPts val="34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</a:rPr>
              <a:t>、什么是数轴？什么是平面直角坐标系？</a:t>
            </a:r>
          </a:p>
          <a:p>
            <a:pPr eaLnBrk="1" fontAlgn="base" hangingPunct="1">
              <a:lnSpc>
                <a:spcPts val="34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</a:rPr>
              <a:t>、两条坐标轴如何称呼，方向如何确定？</a:t>
            </a:r>
          </a:p>
          <a:p>
            <a:pPr eaLnBrk="1" fontAlgn="base" hangingPunct="1">
              <a:lnSpc>
                <a:spcPts val="34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</a:rPr>
              <a:t>、坐标轴分平面为四个部分，分别叫做什么？</a:t>
            </a:r>
          </a:p>
          <a:p>
            <a:pPr eaLnBrk="1" fontAlgn="base" hangingPunct="1">
              <a:lnSpc>
                <a:spcPts val="34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</a:rPr>
              <a:t>4</a:t>
            </a:r>
            <a:r>
              <a:rPr lang="zh-CN" altLang="en-US" sz="3200" b="1" dirty="0">
                <a:solidFill>
                  <a:srgbClr val="000000"/>
                </a:solidFill>
              </a:rPr>
              <a:t>、什么是点的坐标？平面内点的坐标有几部分组成？</a:t>
            </a:r>
          </a:p>
          <a:p>
            <a:pPr eaLnBrk="1" fontAlgn="base" hangingPunct="1">
              <a:lnSpc>
                <a:spcPts val="34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</a:rPr>
              <a:t>4</a:t>
            </a:r>
            <a:r>
              <a:rPr lang="zh-CN" altLang="en-US" sz="3200" b="1" dirty="0">
                <a:solidFill>
                  <a:srgbClr val="000000"/>
                </a:solidFill>
              </a:rPr>
              <a:t>、各个象限内的点的坐标有何特点？坐标轴上的点的坐标有何特点？</a:t>
            </a:r>
          </a:p>
          <a:p>
            <a:pPr eaLnBrk="1" fontAlgn="base" hangingPunct="1">
              <a:lnSpc>
                <a:spcPts val="34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</a:rPr>
              <a:t>5</a:t>
            </a:r>
            <a:r>
              <a:rPr lang="zh-CN" altLang="en-US" sz="3200" b="1" dirty="0">
                <a:solidFill>
                  <a:srgbClr val="000000"/>
                </a:solidFill>
              </a:rPr>
              <a:t>、坐标轴上的点属于什么象限？</a:t>
            </a:r>
          </a:p>
        </p:txBody>
      </p:sp>
      <p:pic>
        <p:nvPicPr>
          <p:cNvPr id="16388" name="Picture 4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7038" y="0"/>
            <a:ext cx="10969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/>
          <p:nvPr/>
        </p:nvGrpSpPr>
        <p:grpSpPr bwMode="auto">
          <a:xfrm>
            <a:off x="762000" y="457200"/>
            <a:ext cx="7620000" cy="1579563"/>
            <a:chOff x="480" y="288"/>
            <a:chExt cx="4800" cy="995"/>
          </a:xfrm>
        </p:grpSpPr>
        <p:pic>
          <p:nvPicPr>
            <p:cNvPr id="17460" name="Picture 1027" descr="TITLE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0" y="288"/>
              <a:ext cx="4800" cy="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61" name="Text Box 1028"/>
            <p:cNvSpPr txBox="1">
              <a:spLocks noChangeArrowheads="1"/>
            </p:cNvSpPr>
            <p:nvPr/>
          </p:nvSpPr>
          <p:spPr bwMode="auto">
            <a:xfrm>
              <a:off x="2736" y="624"/>
              <a:ext cx="182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dirty="0">
                  <a:solidFill>
                    <a:srgbClr val="0000CC"/>
                  </a:solidFill>
                </a:rPr>
                <a:t>什么是数轴？</a:t>
              </a:r>
            </a:p>
          </p:txBody>
        </p:sp>
      </p:grpSp>
      <p:sp>
        <p:nvSpPr>
          <p:cNvPr id="28677" name="Text Box 1029"/>
          <p:cNvSpPr txBox="1">
            <a:spLocks noChangeArrowheads="1"/>
          </p:cNvSpPr>
          <p:nvPr/>
        </p:nvSpPr>
        <p:spPr bwMode="auto">
          <a:xfrm>
            <a:off x="381000" y="2667000"/>
            <a:ext cx="8340725" cy="1066800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FF00"/>
                </a:solidFill>
              </a:rPr>
              <a:t>        </a:t>
            </a:r>
            <a:r>
              <a:rPr lang="zh-CN" altLang="en-US" sz="3200" b="1" dirty="0">
                <a:solidFill>
                  <a:srgbClr val="FFFF00"/>
                </a:solidFill>
              </a:rPr>
              <a:t>在直线上规定了原点、正方向、单位长度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FF00"/>
                </a:solidFill>
              </a:rPr>
              <a:t>就构成了数轴．</a:t>
            </a:r>
          </a:p>
        </p:txBody>
      </p:sp>
      <p:grpSp>
        <p:nvGrpSpPr>
          <p:cNvPr id="3" name="Group 1030"/>
          <p:cNvGrpSpPr/>
          <p:nvPr/>
        </p:nvGrpSpPr>
        <p:grpSpPr bwMode="auto">
          <a:xfrm>
            <a:off x="2057400" y="3657600"/>
            <a:ext cx="4572000" cy="1822450"/>
            <a:chOff x="1200" y="2592"/>
            <a:chExt cx="2928" cy="1153"/>
          </a:xfrm>
        </p:grpSpPr>
        <p:sp>
          <p:nvSpPr>
            <p:cNvPr id="17416" name="Line 1031"/>
            <p:cNvSpPr>
              <a:spLocks noChangeShapeType="1"/>
            </p:cNvSpPr>
            <p:nvPr/>
          </p:nvSpPr>
          <p:spPr bwMode="auto">
            <a:xfrm>
              <a:off x="1200" y="3456"/>
              <a:ext cx="29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17" name="Text Box 1032"/>
            <p:cNvSpPr txBox="1">
              <a:spLocks noChangeArrowheads="1"/>
            </p:cNvSpPr>
            <p:nvPr/>
          </p:nvSpPr>
          <p:spPr bwMode="auto">
            <a:xfrm>
              <a:off x="2352" y="3169"/>
              <a:ext cx="250" cy="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800" b="1">
                  <a:solidFill>
                    <a:srgbClr val="FF0000"/>
                  </a:solidFill>
                </a:rPr>
                <a:t>·</a:t>
              </a:r>
            </a:p>
          </p:txBody>
        </p:sp>
        <p:grpSp>
          <p:nvGrpSpPr>
            <p:cNvPr id="17418" name="Group 1033"/>
            <p:cNvGrpSpPr/>
            <p:nvPr/>
          </p:nvGrpSpPr>
          <p:grpSpPr bwMode="auto">
            <a:xfrm>
              <a:off x="2736" y="3360"/>
              <a:ext cx="288" cy="96"/>
              <a:chOff x="1584" y="2832"/>
              <a:chExt cx="288" cy="96"/>
            </a:xfrm>
          </p:grpSpPr>
          <p:sp>
            <p:nvSpPr>
              <p:cNvPr id="17457" name="Line 1034"/>
              <p:cNvSpPr>
                <a:spLocks noChangeShapeType="1"/>
              </p:cNvSpPr>
              <p:nvPr/>
            </p:nvSpPr>
            <p:spPr bwMode="auto">
              <a:xfrm>
                <a:off x="1584" y="2928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8" name="Line 1035"/>
              <p:cNvSpPr>
                <a:spLocks noChangeShapeType="1"/>
              </p:cNvSpPr>
              <p:nvPr/>
            </p:nvSpPr>
            <p:spPr bwMode="auto">
              <a:xfrm flipV="1">
                <a:off x="1584" y="283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9" name="Line 1036"/>
              <p:cNvSpPr>
                <a:spLocks noChangeShapeType="1"/>
              </p:cNvSpPr>
              <p:nvPr/>
            </p:nvSpPr>
            <p:spPr bwMode="auto">
              <a:xfrm flipV="1">
                <a:off x="1872" y="283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419" name="Group 1037"/>
            <p:cNvGrpSpPr/>
            <p:nvPr/>
          </p:nvGrpSpPr>
          <p:grpSpPr bwMode="auto">
            <a:xfrm>
              <a:off x="2448" y="3408"/>
              <a:ext cx="288" cy="48"/>
              <a:chOff x="1584" y="2832"/>
              <a:chExt cx="288" cy="96"/>
            </a:xfrm>
          </p:grpSpPr>
          <p:sp>
            <p:nvSpPr>
              <p:cNvPr id="17454" name="Line 1038"/>
              <p:cNvSpPr>
                <a:spLocks noChangeShapeType="1"/>
              </p:cNvSpPr>
              <p:nvPr/>
            </p:nvSpPr>
            <p:spPr bwMode="auto">
              <a:xfrm>
                <a:off x="1584" y="2928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5" name="Line 1039"/>
              <p:cNvSpPr>
                <a:spLocks noChangeShapeType="1"/>
              </p:cNvSpPr>
              <p:nvPr/>
            </p:nvSpPr>
            <p:spPr bwMode="auto">
              <a:xfrm flipV="1">
                <a:off x="1584" y="283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6" name="Line 1040"/>
              <p:cNvSpPr>
                <a:spLocks noChangeShapeType="1"/>
              </p:cNvSpPr>
              <p:nvPr/>
            </p:nvSpPr>
            <p:spPr bwMode="auto">
              <a:xfrm flipV="1">
                <a:off x="1872" y="283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420" name="Group 1041"/>
            <p:cNvGrpSpPr/>
            <p:nvPr/>
          </p:nvGrpSpPr>
          <p:grpSpPr bwMode="auto">
            <a:xfrm>
              <a:off x="1872" y="3360"/>
              <a:ext cx="288" cy="96"/>
              <a:chOff x="1584" y="2832"/>
              <a:chExt cx="288" cy="96"/>
            </a:xfrm>
          </p:grpSpPr>
          <p:sp>
            <p:nvSpPr>
              <p:cNvPr id="17451" name="Line 1042"/>
              <p:cNvSpPr>
                <a:spLocks noChangeShapeType="1"/>
              </p:cNvSpPr>
              <p:nvPr/>
            </p:nvSpPr>
            <p:spPr bwMode="auto">
              <a:xfrm>
                <a:off x="1584" y="2928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2" name="Line 1043"/>
              <p:cNvSpPr>
                <a:spLocks noChangeShapeType="1"/>
              </p:cNvSpPr>
              <p:nvPr/>
            </p:nvSpPr>
            <p:spPr bwMode="auto">
              <a:xfrm flipV="1">
                <a:off x="1584" y="283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3" name="Line 1044"/>
              <p:cNvSpPr>
                <a:spLocks noChangeShapeType="1"/>
              </p:cNvSpPr>
              <p:nvPr/>
            </p:nvSpPr>
            <p:spPr bwMode="auto">
              <a:xfrm flipV="1">
                <a:off x="1872" y="283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421" name="Group 1045"/>
            <p:cNvGrpSpPr/>
            <p:nvPr/>
          </p:nvGrpSpPr>
          <p:grpSpPr bwMode="auto">
            <a:xfrm>
              <a:off x="2160" y="3360"/>
              <a:ext cx="288" cy="96"/>
              <a:chOff x="1584" y="2832"/>
              <a:chExt cx="288" cy="96"/>
            </a:xfrm>
          </p:grpSpPr>
          <p:sp>
            <p:nvSpPr>
              <p:cNvPr id="17448" name="Line 1046"/>
              <p:cNvSpPr>
                <a:spLocks noChangeShapeType="1"/>
              </p:cNvSpPr>
              <p:nvPr/>
            </p:nvSpPr>
            <p:spPr bwMode="auto">
              <a:xfrm>
                <a:off x="1584" y="2928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9" name="Line 1047"/>
              <p:cNvSpPr>
                <a:spLocks noChangeShapeType="1"/>
              </p:cNvSpPr>
              <p:nvPr/>
            </p:nvSpPr>
            <p:spPr bwMode="auto">
              <a:xfrm flipV="1">
                <a:off x="1584" y="283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0" name="Line 1048"/>
              <p:cNvSpPr>
                <a:spLocks noChangeShapeType="1"/>
              </p:cNvSpPr>
              <p:nvPr/>
            </p:nvSpPr>
            <p:spPr bwMode="auto">
              <a:xfrm flipV="1">
                <a:off x="1872" y="283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422" name="Group 1049"/>
            <p:cNvGrpSpPr/>
            <p:nvPr/>
          </p:nvGrpSpPr>
          <p:grpSpPr bwMode="auto">
            <a:xfrm>
              <a:off x="3312" y="3360"/>
              <a:ext cx="288" cy="96"/>
              <a:chOff x="1584" y="2832"/>
              <a:chExt cx="288" cy="96"/>
            </a:xfrm>
          </p:grpSpPr>
          <p:sp>
            <p:nvSpPr>
              <p:cNvPr id="17445" name="Line 1050"/>
              <p:cNvSpPr>
                <a:spLocks noChangeShapeType="1"/>
              </p:cNvSpPr>
              <p:nvPr/>
            </p:nvSpPr>
            <p:spPr bwMode="auto">
              <a:xfrm>
                <a:off x="1584" y="2928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6" name="Line 1051"/>
              <p:cNvSpPr>
                <a:spLocks noChangeShapeType="1"/>
              </p:cNvSpPr>
              <p:nvPr/>
            </p:nvSpPr>
            <p:spPr bwMode="auto">
              <a:xfrm flipV="1">
                <a:off x="1584" y="283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7" name="Line 1052"/>
              <p:cNvSpPr>
                <a:spLocks noChangeShapeType="1"/>
              </p:cNvSpPr>
              <p:nvPr/>
            </p:nvSpPr>
            <p:spPr bwMode="auto">
              <a:xfrm flipV="1">
                <a:off x="1872" y="283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423" name="Group 1053"/>
            <p:cNvGrpSpPr/>
            <p:nvPr/>
          </p:nvGrpSpPr>
          <p:grpSpPr bwMode="auto">
            <a:xfrm>
              <a:off x="3024" y="3360"/>
              <a:ext cx="288" cy="96"/>
              <a:chOff x="1584" y="2832"/>
              <a:chExt cx="288" cy="96"/>
            </a:xfrm>
          </p:grpSpPr>
          <p:sp>
            <p:nvSpPr>
              <p:cNvPr id="17442" name="Line 1054"/>
              <p:cNvSpPr>
                <a:spLocks noChangeShapeType="1"/>
              </p:cNvSpPr>
              <p:nvPr/>
            </p:nvSpPr>
            <p:spPr bwMode="auto">
              <a:xfrm>
                <a:off x="1584" y="2928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3" name="Line 1055"/>
              <p:cNvSpPr>
                <a:spLocks noChangeShapeType="1"/>
              </p:cNvSpPr>
              <p:nvPr/>
            </p:nvSpPr>
            <p:spPr bwMode="auto">
              <a:xfrm flipV="1">
                <a:off x="1584" y="283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4" name="Line 1056"/>
              <p:cNvSpPr>
                <a:spLocks noChangeShapeType="1"/>
              </p:cNvSpPr>
              <p:nvPr/>
            </p:nvSpPr>
            <p:spPr bwMode="auto">
              <a:xfrm flipV="1">
                <a:off x="1872" y="283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424" name="Group 1057"/>
            <p:cNvGrpSpPr/>
            <p:nvPr/>
          </p:nvGrpSpPr>
          <p:grpSpPr bwMode="auto">
            <a:xfrm>
              <a:off x="1584" y="3360"/>
              <a:ext cx="288" cy="96"/>
              <a:chOff x="1584" y="2832"/>
              <a:chExt cx="288" cy="96"/>
            </a:xfrm>
          </p:grpSpPr>
          <p:sp>
            <p:nvSpPr>
              <p:cNvPr id="17439" name="Line 1058"/>
              <p:cNvSpPr>
                <a:spLocks noChangeShapeType="1"/>
              </p:cNvSpPr>
              <p:nvPr/>
            </p:nvSpPr>
            <p:spPr bwMode="auto">
              <a:xfrm>
                <a:off x="1584" y="2928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0" name="Line 1059"/>
              <p:cNvSpPr>
                <a:spLocks noChangeShapeType="1"/>
              </p:cNvSpPr>
              <p:nvPr/>
            </p:nvSpPr>
            <p:spPr bwMode="auto">
              <a:xfrm flipV="1">
                <a:off x="1584" y="283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1" name="Line 1060"/>
              <p:cNvSpPr>
                <a:spLocks noChangeShapeType="1"/>
              </p:cNvSpPr>
              <p:nvPr/>
            </p:nvSpPr>
            <p:spPr bwMode="auto">
              <a:xfrm flipV="1">
                <a:off x="1872" y="283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425" name="Group 1061"/>
            <p:cNvGrpSpPr/>
            <p:nvPr/>
          </p:nvGrpSpPr>
          <p:grpSpPr bwMode="auto">
            <a:xfrm>
              <a:off x="3264" y="2880"/>
              <a:ext cx="288" cy="96"/>
              <a:chOff x="1584" y="2832"/>
              <a:chExt cx="288" cy="96"/>
            </a:xfrm>
          </p:grpSpPr>
          <p:sp>
            <p:nvSpPr>
              <p:cNvPr id="17436" name="Line 1062"/>
              <p:cNvSpPr>
                <a:spLocks noChangeShapeType="1"/>
              </p:cNvSpPr>
              <p:nvPr/>
            </p:nvSpPr>
            <p:spPr bwMode="auto">
              <a:xfrm>
                <a:off x="1584" y="2928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7" name="Line 1063"/>
              <p:cNvSpPr>
                <a:spLocks noChangeShapeType="1"/>
              </p:cNvSpPr>
              <p:nvPr/>
            </p:nvSpPr>
            <p:spPr bwMode="auto">
              <a:xfrm flipV="1">
                <a:off x="1584" y="283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8" name="Line 1064"/>
              <p:cNvSpPr>
                <a:spLocks noChangeShapeType="1"/>
              </p:cNvSpPr>
              <p:nvPr/>
            </p:nvSpPr>
            <p:spPr bwMode="auto">
              <a:xfrm flipV="1">
                <a:off x="1872" y="283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426" name="Text Box 1065"/>
            <p:cNvSpPr txBox="1">
              <a:spLocks noChangeArrowheads="1"/>
            </p:cNvSpPr>
            <p:nvPr/>
          </p:nvSpPr>
          <p:spPr bwMode="auto">
            <a:xfrm>
              <a:off x="3072" y="2592"/>
              <a:ext cx="707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800" b="1">
                  <a:solidFill>
                    <a:srgbClr val="000000"/>
                  </a:solidFill>
                </a:rPr>
                <a:t>单位长度</a:t>
              </a:r>
            </a:p>
          </p:txBody>
        </p:sp>
        <p:sp>
          <p:nvSpPr>
            <p:cNvPr id="17427" name="Text Box 1066"/>
            <p:cNvSpPr txBox="1">
              <a:spLocks noChangeArrowheads="1"/>
            </p:cNvSpPr>
            <p:nvPr/>
          </p:nvSpPr>
          <p:spPr bwMode="auto">
            <a:xfrm>
              <a:off x="2352" y="3456"/>
              <a:ext cx="21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7428" name="Text Box 1067"/>
            <p:cNvSpPr txBox="1">
              <a:spLocks noChangeArrowheads="1"/>
            </p:cNvSpPr>
            <p:nvPr/>
          </p:nvSpPr>
          <p:spPr bwMode="auto">
            <a:xfrm>
              <a:off x="2640" y="3456"/>
              <a:ext cx="21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7429" name="Text Box 1068"/>
            <p:cNvSpPr txBox="1">
              <a:spLocks noChangeArrowheads="1"/>
            </p:cNvSpPr>
            <p:nvPr/>
          </p:nvSpPr>
          <p:spPr bwMode="auto">
            <a:xfrm>
              <a:off x="2928" y="3456"/>
              <a:ext cx="21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7430" name="Text Box 1069"/>
            <p:cNvSpPr txBox="1">
              <a:spLocks noChangeArrowheads="1"/>
            </p:cNvSpPr>
            <p:nvPr/>
          </p:nvSpPr>
          <p:spPr bwMode="auto">
            <a:xfrm>
              <a:off x="3216" y="3456"/>
              <a:ext cx="21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7431" name="Text Box 1070"/>
            <p:cNvSpPr txBox="1">
              <a:spLocks noChangeArrowheads="1"/>
            </p:cNvSpPr>
            <p:nvPr/>
          </p:nvSpPr>
          <p:spPr bwMode="auto">
            <a:xfrm>
              <a:off x="3504" y="3456"/>
              <a:ext cx="21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7432" name="Text Box 1071"/>
            <p:cNvSpPr txBox="1">
              <a:spLocks noChangeArrowheads="1"/>
            </p:cNvSpPr>
            <p:nvPr/>
          </p:nvSpPr>
          <p:spPr bwMode="auto">
            <a:xfrm>
              <a:off x="1440" y="3456"/>
              <a:ext cx="28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17433" name="Text Box 1072"/>
            <p:cNvSpPr txBox="1">
              <a:spLocks noChangeArrowheads="1"/>
            </p:cNvSpPr>
            <p:nvPr/>
          </p:nvSpPr>
          <p:spPr bwMode="auto">
            <a:xfrm>
              <a:off x="1728" y="3456"/>
              <a:ext cx="280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-2</a:t>
              </a:r>
            </a:p>
          </p:txBody>
        </p:sp>
        <p:sp>
          <p:nvSpPr>
            <p:cNvPr id="17434" name="Text Box 1073"/>
            <p:cNvSpPr txBox="1">
              <a:spLocks noChangeArrowheads="1"/>
            </p:cNvSpPr>
            <p:nvPr/>
          </p:nvSpPr>
          <p:spPr bwMode="auto">
            <a:xfrm>
              <a:off x="2016" y="3456"/>
              <a:ext cx="28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-1</a:t>
              </a:r>
            </a:p>
          </p:txBody>
        </p:sp>
        <p:sp>
          <p:nvSpPr>
            <p:cNvPr id="17435" name="Text Box 1074"/>
            <p:cNvSpPr txBox="1">
              <a:spLocks noChangeArrowheads="1"/>
            </p:cNvSpPr>
            <p:nvPr/>
          </p:nvSpPr>
          <p:spPr bwMode="auto">
            <a:xfrm>
              <a:off x="2256" y="3072"/>
              <a:ext cx="413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800" b="1">
                  <a:solidFill>
                    <a:srgbClr val="000000"/>
                  </a:solidFill>
                </a:rPr>
                <a:t>原点</a:t>
              </a:r>
            </a:p>
          </p:txBody>
        </p:sp>
      </p:grpSp>
      <p:sp>
        <p:nvSpPr>
          <p:cNvPr id="28723" name="Text Box 1075"/>
          <p:cNvSpPr txBox="1">
            <a:spLocks noChangeArrowheads="1"/>
          </p:cNvSpPr>
          <p:nvPr/>
        </p:nvSpPr>
        <p:spPr bwMode="auto">
          <a:xfrm>
            <a:off x="1600200" y="5410200"/>
            <a:ext cx="6172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00000"/>
                </a:solidFill>
              </a:rPr>
              <a:t>数轴上的点与实数间的关系是什么？</a:t>
            </a:r>
          </a:p>
        </p:txBody>
      </p:sp>
      <p:sp>
        <p:nvSpPr>
          <p:cNvPr id="28724" name="Text Box 1076"/>
          <p:cNvSpPr txBox="1">
            <a:spLocks noChangeArrowheads="1"/>
          </p:cNvSpPr>
          <p:nvPr/>
        </p:nvSpPr>
        <p:spPr bwMode="auto">
          <a:xfrm>
            <a:off x="1676400" y="6019800"/>
            <a:ext cx="624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28725" name="Text Box 1077"/>
          <p:cNvSpPr txBox="1">
            <a:spLocks noChangeArrowheads="1"/>
          </p:cNvSpPr>
          <p:nvPr/>
        </p:nvSpPr>
        <p:spPr bwMode="auto">
          <a:xfrm>
            <a:off x="1600200" y="5943600"/>
            <a:ext cx="5105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00000"/>
                </a:solidFill>
              </a:rPr>
              <a:t>一一对应关系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 autoUpdateAnimBg="0"/>
      <p:bldP spid="28723" grpId="0" animBg="1" autoUpdateAnimBg="0"/>
      <p:bldP spid="28724" grpId="0" autoUpdateAnimBg="0"/>
      <p:bldP spid="2872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3" descr="J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"/>
            <a:ext cx="693420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28" name="Text Box 84"/>
          <p:cNvSpPr txBox="1">
            <a:spLocks noChangeArrowheads="1"/>
          </p:cNvSpPr>
          <p:nvPr/>
        </p:nvSpPr>
        <p:spPr bwMode="auto">
          <a:xfrm>
            <a:off x="4267200" y="2667000"/>
            <a:ext cx="3709988" cy="15525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FFFF00"/>
                </a:solidFill>
              </a:rPr>
              <a:t>       </a:t>
            </a:r>
            <a:r>
              <a:rPr lang="zh-CN" altLang="en-US" b="1" dirty="0">
                <a:solidFill>
                  <a:srgbClr val="FFFF00"/>
                </a:solidFill>
              </a:rPr>
              <a:t>数轴上的点</a:t>
            </a:r>
            <a:r>
              <a:rPr lang="en-US" altLang="zh-CN" b="1" dirty="0">
                <a:solidFill>
                  <a:srgbClr val="FFFF00"/>
                </a:solidFill>
              </a:rPr>
              <a:t>A</a:t>
            </a:r>
            <a:r>
              <a:rPr lang="zh-CN" altLang="en-US" b="1" dirty="0">
                <a:solidFill>
                  <a:srgbClr val="FFFF00"/>
                </a:solidFill>
              </a:rPr>
              <a:t>表示表示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FFFF00"/>
                </a:solidFill>
              </a:rPr>
              <a:t>数</a:t>
            </a:r>
            <a:r>
              <a:rPr lang="en-US" altLang="zh-CN" b="1" dirty="0">
                <a:solidFill>
                  <a:srgbClr val="FFFF00"/>
                </a:solidFill>
              </a:rPr>
              <a:t>1.</a:t>
            </a:r>
            <a:r>
              <a:rPr lang="zh-CN" altLang="en-US" b="1" dirty="0">
                <a:solidFill>
                  <a:srgbClr val="FFFF00"/>
                </a:solidFill>
              </a:rPr>
              <a:t>反过来，数</a:t>
            </a:r>
            <a:r>
              <a:rPr lang="en-US" altLang="zh-CN" b="1" dirty="0">
                <a:solidFill>
                  <a:srgbClr val="FFFF00"/>
                </a:solidFill>
              </a:rPr>
              <a:t>1</a:t>
            </a:r>
            <a:r>
              <a:rPr lang="zh-CN" altLang="en-US" b="1" dirty="0">
                <a:solidFill>
                  <a:srgbClr val="FFFF00"/>
                </a:solidFill>
              </a:rPr>
              <a:t>就是点</a:t>
            </a:r>
            <a:r>
              <a:rPr lang="en-US" altLang="zh-CN" b="1" dirty="0">
                <a:solidFill>
                  <a:srgbClr val="FFFF00"/>
                </a:solidFill>
              </a:rPr>
              <a:t>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FFFF00"/>
                </a:solidFill>
              </a:rPr>
              <a:t>的位置．我们说点</a:t>
            </a:r>
            <a:r>
              <a:rPr lang="en-US" altLang="zh-CN" b="1" dirty="0">
                <a:solidFill>
                  <a:srgbClr val="FFFF00"/>
                </a:solidFill>
              </a:rPr>
              <a:t>1</a:t>
            </a:r>
            <a:r>
              <a:rPr lang="zh-CN" altLang="en-US" b="1" dirty="0">
                <a:solidFill>
                  <a:srgbClr val="FFFF00"/>
                </a:solidFill>
              </a:rPr>
              <a:t>是点</a:t>
            </a:r>
            <a:r>
              <a:rPr lang="en-US" altLang="zh-CN" b="1" dirty="0">
                <a:solidFill>
                  <a:srgbClr val="FFFF00"/>
                </a:solidFill>
              </a:rPr>
              <a:t>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FFFF00"/>
                </a:solidFill>
              </a:rPr>
              <a:t>在数轴上的坐标．</a:t>
            </a:r>
          </a:p>
        </p:txBody>
      </p:sp>
      <p:sp>
        <p:nvSpPr>
          <p:cNvPr id="6229" name="Text Box 85"/>
          <p:cNvSpPr txBox="1">
            <a:spLocks noChangeArrowheads="1"/>
          </p:cNvSpPr>
          <p:nvPr/>
        </p:nvSpPr>
        <p:spPr bwMode="auto">
          <a:xfrm>
            <a:off x="4267200" y="4724400"/>
            <a:ext cx="3738563" cy="15525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FF00"/>
                </a:solidFill>
              </a:rPr>
              <a:t>       </a:t>
            </a:r>
            <a:r>
              <a:rPr lang="zh-CN" altLang="en-US" b="1">
                <a:solidFill>
                  <a:srgbClr val="FFFF00"/>
                </a:solidFill>
              </a:rPr>
              <a:t>同理可知，点</a:t>
            </a:r>
            <a:r>
              <a:rPr lang="en-US" altLang="zh-CN" b="1">
                <a:solidFill>
                  <a:srgbClr val="FFFF00"/>
                </a:solidFill>
              </a:rPr>
              <a:t>B</a:t>
            </a:r>
            <a:r>
              <a:rPr lang="zh-CN" altLang="en-US" b="1">
                <a:solidFill>
                  <a:srgbClr val="FFFF00"/>
                </a:solidFill>
              </a:rPr>
              <a:t>在数轴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rgbClr val="FFFF00"/>
                </a:solidFill>
              </a:rPr>
              <a:t>上的坐标是</a:t>
            </a:r>
            <a:r>
              <a:rPr lang="en-US" altLang="zh-CN" b="1">
                <a:solidFill>
                  <a:srgbClr val="FFFF00"/>
                </a:solidFill>
              </a:rPr>
              <a:t>-3</a:t>
            </a:r>
            <a:r>
              <a:rPr lang="zh-CN" altLang="en-US" b="1">
                <a:solidFill>
                  <a:srgbClr val="FFFF00"/>
                </a:solidFill>
              </a:rPr>
              <a:t>；点</a:t>
            </a:r>
            <a:r>
              <a:rPr lang="en-US" altLang="zh-CN" b="1">
                <a:solidFill>
                  <a:srgbClr val="FFFF00"/>
                </a:solidFill>
              </a:rPr>
              <a:t>C</a:t>
            </a:r>
            <a:r>
              <a:rPr lang="zh-CN" altLang="en-US" b="1">
                <a:solidFill>
                  <a:srgbClr val="FFFF00"/>
                </a:solidFill>
              </a:rPr>
              <a:t>在数轴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rgbClr val="FFFF00"/>
                </a:solidFill>
              </a:rPr>
              <a:t>上的坐标是</a:t>
            </a:r>
            <a:r>
              <a:rPr lang="en-US" altLang="zh-CN" b="1">
                <a:solidFill>
                  <a:srgbClr val="FFFF00"/>
                </a:solidFill>
              </a:rPr>
              <a:t>2.5</a:t>
            </a:r>
            <a:r>
              <a:rPr lang="zh-CN" altLang="en-US" b="1">
                <a:solidFill>
                  <a:srgbClr val="FFFF00"/>
                </a:solidFill>
              </a:rPr>
              <a:t>；点</a:t>
            </a:r>
            <a:r>
              <a:rPr lang="en-US" altLang="zh-CN" b="1">
                <a:solidFill>
                  <a:srgbClr val="FFFF00"/>
                </a:solidFill>
              </a:rPr>
              <a:t>D</a:t>
            </a:r>
            <a:r>
              <a:rPr lang="zh-CN" altLang="en-US" b="1">
                <a:solidFill>
                  <a:srgbClr val="FFFF00"/>
                </a:solidFill>
              </a:rPr>
              <a:t>在数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rgbClr val="FFFF00"/>
                </a:solidFill>
              </a:rPr>
              <a:t>轴上坐标是</a:t>
            </a:r>
            <a:r>
              <a:rPr lang="en-US" altLang="zh-CN" b="1">
                <a:solidFill>
                  <a:srgbClr val="FFFF00"/>
                </a:solidFill>
              </a:rPr>
              <a:t>0.</a:t>
            </a: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230" name="Text Box 86"/>
          <p:cNvSpPr txBox="1">
            <a:spLocks noChangeArrowheads="1"/>
          </p:cNvSpPr>
          <p:nvPr/>
        </p:nvSpPr>
        <p:spPr bwMode="auto">
          <a:xfrm>
            <a:off x="250825" y="3573463"/>
            <a:ext cx="4262438" cy="1739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600" b="1" dirty="0">
                <a:solidFill>
                  <a:srgbClr val="333399"/>
                </a:solidFill>
                <a:effectDag name="">
                  <a:cont type="tree" name="">
                    <a:effect ref="fillLine"/>
                    <a:outerShdw dist="38100" dir="13500000" algn="br">
                      <a:srgbClr val="7F80FF"/>
                    </a:outerShdw>
                  </a:cont>
                  <a:cont type="tree" name="">
                    <a:effect ref="fillLine"/>
                    <a:outerShdw dist="38100" dir="2700000" algn="tl">
                      <a:srgbClr val="1E1E7A"/>
                    </a:outerShdw>
                  </a:cont>
                  <a:effect ref="fillLine"/>
                </a:effectDag>
                <a:latin typeface="Times New Roman" panose="02020603050405020304" pitchFamily="18" charset="0"/>
              </a:rPr>
              <a:t>     </a:t>
            </a:r>
            <a:r>
              <a:rPr kumimoji="1" lang="zh-CN" altLang="en-US" sz="3600" b="1" dirty="0">
                <a:solidFill>
                  <a:srgbClr val="333399"/>
                </a:solidFill>
                <a:effectDag name="">
                  <a:cont type="tree" name="">
                    <a:effect ref="fillLine"/>
                    <a:outerShdw dist="38100" dir="13500000" algn="br">
                      <a:srgbClr val="7F80FF"/>
                    </a:outerShdw>
                  </a:cont>
                  <a:cont type="tree" name="">
                    <a:effect ref="fillLine"/>
                    <a:outerShdw dist="38100" dir="2700000" algn="tl">
                      <a:srgbClr val="1E1E7A"/>
                    </a:outerShdw>
                  </a:cont>
                  <a:effect ref="fillLine"/>
                </a:effectDag>
                <a:latin typeface="Times New Roman" panose="02020603050405020304" pitchFamily="18" charset="0"/>
              </a:rPr>
              <a:t>数轴上的点与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600" b="1" dirty="0">
                <a:solidFill>
                  <a:srgbClr val="333399"/>
                </a:solidFill>
                <a:effectDag name="">
                  <a:cont type="tree" name="">
                    <a:effect ref="fillLine"/>
                    <a:outerShdw dist="38100" dir="13500000" algn="br">
                      <a:srgbClr val="7F80FF"/>
                    </a:outerShdw>
                  </a:cont>
                  <a:cont type="tree" name="">
                    <a:effect ref="fillLine"/>
                    <a:outerShdw dist="38100" dir="2700000" algn="tl">
                      <a:srgbClr val="1E1E7A"/>
                    </a:outerShdw>
                  </a:cont>
                  <a:effect ref="fillLine"/>
                </a:effectDag>
                <a:latin typeface="Times New Roman" panose="02020603050405020304" pitchFamily="18" charset="0"/>
              </a:rPr>
              <a:t>实数之间存在着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600" b="1" dirty="0">
                <a:solidFill>
                  <a:srgbClr val="333399"/>
                </a:solidFill>
                <a:effectDag name="">
                  <a:cont type="tree" name="">
                    <a:effect ref="fillLine"/>
                    <a:outerShdw dist="38100" dir="13500000" algn="br">
                      <a:srgbClr val="7F80FF"/>
                    </a:outerShdw>
                  </a:cont>
                  <a:cont type="tree" name="">
                    <a:effect ref="fillLine"/>
                    <a:outerShdw dist="38100" dir="2700000" algn="tl">
                      <a:srgbClr val="1E1E7A"/>
                    </a:outerShdw>
                  </a:cont>
                  <a:effect ref="fillLine"/>
                </a:effectDag>
                <a:latin typeface="Times New Roman" panose="02020603050405020304" pitchFamily="18" charset="0"/>
              </a:rPr>
              <a:t>一一对应的关系．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75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8" grpId="0" animBg="1" autoUpdateAnimBg="0"/>
      <p:bldP spid="6229" grpId="0" animBg="1" autoUpdateAnimBg="0"/>
      <p:bldP spid="623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2"/>
          <p:cNvGrpSpPr/>
          <p:nvPr/>
        </p:nvGrpSpPr>
        <p:grpSpPr bwMode="auto">
          <a:xfrm>
            <a:off x="76200" y="762000"/>
            <a:ext cx="4191000" cy="4135438"/>
            <a:chOff x="48" y="480"/>
            <a:chExt cx="2640" cy="2605"/>
          </a:xfrm>
        </p:grpSpPr>
        <p:grpSp>
          <p:nvGrpSpPr>
            <p:cNvPr id="19499" name="Group 120"/>
            <p:cNvGrpSpPr/>
            <p:nvPr/>
          </p:nvGrpSpPr>
          <p:grpSpPr bwMode="auto">
            <a:xfrm>
              <a:off x="48" y="480"/>
              <a:ext cx="2640" cy="2112"/>
              <a:chOff x="48" y="864"/>
              <a:chExt cx="2640" cy="2112"/>
            </a:xfrm>
          </p:grpSpPr>
          <p:sp>
            <p:nvSpPr>
              <p:cNvPr id="19502" name="Line 3"/>
              <p:cNvSpPr>
                <a:spLocks noChangeShapeType="1"/>
              </p:cNvSpPr>
              <p:nvPr/>
            </p:nvSpPr>
            <p:spPr bwMode="auto">
              <a:xfrm>
                <a:off x="48" y="864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3" name="Line 48"/>
              <p:cNvSpPr>
                <a:spLocks noChangeShapeType="1"/>
              </p:cNvSpPr>
              <p:nvPr/>
            </p:nvSpPr>
            <p:spPr bwMode="auto">
              <a:xfrm>
                <a:off x="528" y="864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4" name="Line 49"/>
              <p:cNvSpPr>
                <a:spLocks noChangeShapeType="1"/>
              </p:cNvSpPr>
              <p:nvPr/>
            </p:nvSpPr>
            <p:spPr bwMode="auto">
              <a:xfrm>
                <a:off x="960" y="864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5" name="Line 50"/>
              <p:cNvSpPr>
                <a:spLocks noChangeShapeType="1"/>
              </p:cNvSpPr>
              <p:nvPr/>
            </p:nvSpPr>
            <p:spPr bwMode="auto">
              <a:xfrm>
                <a:off x="1440" y="864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6" name="Line 51"/>
              <p:cNvSpPr>
                <a:spLocks noChangeShapeType="1"/>
              </p:cNvSpPr>
              <p:nvPr/>
            </p:nvSpPr>
            <p:spPr bwMode="auto">
              <a:xfrm>
                <a:off x="1920" y="864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7" name="Line 52"/>
              <p:cNvSpPr>
                <a:spLocks noChangeShapeType="1"/>
              </p:cNvSpPr>
              <p:nvPr/>
            </p:nvSpPr>
            <p:spPr bwMode="auto">
              <a:xfrm>
                <a:off x="2400" y="864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8" name="Line 60"/>
              <p:cNvSpPr>
                <a:spLocks noChangeShapeType="1"/>
              </p:cNvSpPr>
              <p:nvPr/>
            </p:nvSpPr>
            <p:spPr bwMode="auto">
              <a:xfrm>
                <a:off x="48" y="1200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9" name="Line 61"/>
              <p:cNvSpPr>
                <a:spLocks noChangeShapeType="1"/>
              </p:cNvSpPr>
              <p:nvPr/>
            </p:nvSpPr>
            <p:spPr bwMode="auto">
              <a:xfrm>
                <a:off x="528" y="1200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10" name="Line 62"/>
              <p:cNvSpPr>
                <a:spLocks noChangeShapeType="1"/>
              </p:cNvSpPr>
              <p:nvPr/>
            </p:nvSpPr>
            <p:spPr bwMode="auto">
              <a:xfrm>
                <a:off x="960" y="1200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11" name="Line 63"/>
              <p:cNvSpPr>
                <a:spLocks noChangeShapeType="1"/>
              </p:cNvSpPr>
              <p:nvPr/>
            </p:nvSpPr>
            <p:spPr bwMode="auto">
              <a:xfrm>
                <a:off x="1440" y="1200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12" name="Line 64"/>
              <p:cNvSpPr>
                <a:spLocks noChangeShapeType="1"/>
              </p:cNvSpPr>
              <p:nvPr/>
            </p:nvSpPr>
            <p:spPr bwMode="auto">
              <a:xfrm>
                <a:off x="1920" y="1200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13" name="Line 65"/>
              <p:cNvSpPr>
                <a:spLocks noChangeShapeType="1"/>
              </p:cNvSpPr>
              <p:nvPr/>
            </p:nvSpPr>
            <p:spPr bwMode="auto">
              <a:xfrm>
                <a:off x="2400" y="1200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14" name="Line 66"/>
              <p:cNvSpPr>
                <a:spLocks noChangeShapeType="1"/>
              </p:cNvSpPr>
              <p:nvPr/>
            </p:nvSpPr>
            <p:spPr bwMode="auto">
              <a:xfrm>
                <a:off x="48" y="1536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15" name="Line 67"/>
              <p:cNvSpPr>
                <a:spLocks noChangeShapeType="1"/>
              </p:cNvSpPr>
              <p:nvPr/>
            </p:nvSpPr>
            <p:spPr bwMode="auto">
              <a:xfrm>
                <a:off x="528" y="1536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16" name="Line 68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17" name="Line 70"/>
              <p:cNvSpPr>
                <a:spLocks noChangeShapeType="1"/>
              </p:cNvSpPr>
              <p:nvPr/>
            </p:nvSpPr>
            <p:spPr bwMode="auto">
              <a:xfrm>
                <a:off x="1920" y="1536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18" name="Line 71"/>
              <p:cNvSpPr>
                <a:spLocks noChangeShapeType="1"/>
              </p:cNvSpPr>
              <p:nvPr/>
            </p:nvSpPr>
            <p:spPr bwMode="auto">
              <a:xfrm>
                <a:off x="2400" y="1536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19" name="Line 72"/>
              <p:cNvSpPr>
                <a:spLocks noChangeShapeType="1"/>
              </p:cNvSpPr>
              <p:nvPr/>
            </p:nvSpPr>
            <p:spPr bwMode="auto">
              <a:xfrm>
                <a:off x="48" y="1872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20" name="Line 73"/>
              <p:cNvSpPr>
                <a:spLocks noChangeShapeType="1"/>
              </p:cNvSpPr>
              <p:nvPr/>
            </p:nvSpPr>
            <p:spPr bwMode="auto">
              <a:xfrm>
                <a:off x="528" y="1872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21" name="Line 74"/>
              <p:cNvSpPr>
                <a:spLocks noChangeShapeType="1"/>
              </p:cNvSpPr>
              <p:nvPr/>
            </p:nvSpPr>
            <p:spPr bwMode="auto">
              <a:xfrm>
                <a:off x="960" y="1872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22" name="Line 75"/>
              <p:cNvSpPr>
                <a:spLocks noChangeShapeType="1"/>
              </p:cNvSpPr>
              <p:nvPr/>
            </p:nvSpPr>
            <p:spPr bwMode="auto">
              <a:xfrm>
                <a:off x="1440" y="1872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23" name="Line 76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24" name="Line 77"/>
              <p:cNvSpPr>
                <a:spLocks noChangeShapeType="1"/>
              </p:cNvSpPr>
              <p:nvPr/>
            </p:nvSpPr>
            <p:spPr bwMode="auto">
              <a:xfrm>
                <a:off x="2400" y="1872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25" name="Line 78"/>
              <p:cNvSpPr>
                <a:spLocks noChangeShapeType="1"/>
              </p:cNvSpPr>
              <p:nvPr/>
            </p:nvSpPr>
            <p:spPr bwMode="auto">
              <a:xfrm>
                <a:off x="48" y="2112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26" name="Line 79"/>
              <p:cNvSpPr>
                <a:spLocks noChangeShapeType="1"/>
              </p:cNvSpPr>
              <p:nvPr/>
            </p:nvSpPr>
            <p:spPr bwMode="auto">
              <a:xfrm>
                <a:off x="528" y="2112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27" name="Line 80"/>
              <p:cNvSpPr>
                <a:spLocks noChangeShapeType="1"/>
              </p:cNvSpPr>
              <p:nvPr/>
            </p:nvSpPr>
            <p:spPr bwMode="auto">
              <a:xfrm>
                <a:off x="960" y="2112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28" name="Line 81"/>
              <p:cNvSpPr>
                <a:spLocks noChangeShapeType="1"/>
              </p:cNvSpPr>
              <p:nvPr/>
            </p:nvSpPr>
            <p:spPr bwMode="auto">
              <a:xfrm>
                <a:off x="1440" y="2112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29" name="Line 82"/>
              <p:cNvSpPr>
                <a:spLocks noChangeShapeType="1"/>
              </p:cNvSpPr>
              <p:nvPr/>
            </p:nvSpPr>
            <p:spPr bwMode="auto">
              <a:xfrm>
                <a:off x="1920" y="2112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30" name="Line 83"/>
              <p:cNvSpPr>
                <a:spLocks noChangeShapeType="1"/>
              </p:cNvSpPr>
              <p:nvPr/>
            </p:nvSpPr>
            <p:spPr bwMode="auto">
              <a:xfrm>
                <a:off x="2400" y="2112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31" name="Line 84"/>
              <p:cNvSpPr>
                <a:spLocks noChangeShapeType="1"/>
              </p:cNvSpPr>
              <p:nvPr/>
            </p:nvSpPr>
            <p:spPr bwMode="auto">
              <a:xfrm>
                <a:off x="48" y="2400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32" name="Line 85"/>
              <p:cNvSpPr>
                <a:spLocks noChangeShapeType="1"/>
              </p:cNvSpPr>
              <p:nvPr/>
            </p:nvSpPr>
            <p:spPr bwMode="auto">
              <a:xfrm>
                <a:off x="528" y="2400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33" name="Line 86"/>
              <p:cNvSpPr>
                <a:spLocks noChangeShapeType="1"/>
              </p:cNvSpPr>
              <p:nvPr/>
            </p:nvSpPr>
            <p:spPr bwMode="auto">
              <a:xfrm>
                <a:off x="960" y="2400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34" name="Line 87"/>
              <p:cNvSpPr>
                <a:spLocks noChangeShapeType="1"/>
              </p:cNvSpPr>
              <p:nvPr/>
            </p:nvSpPr>
            <p:spPr bwMode="auto">
              <a:xfrm>
                <a:off x="1440" y="2400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35" name="Line 88"/>
              <p:cNvSpPr>
                <a:spLocks noChangeShapeType="1"/>
              </p:cNvSpPr>
              <p:nvPr/>
            </p:nvSpPr>
            <p:spPr bwMode="auto">
              <a:xfrm>
                <a:off x="1920" y="2400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36" name="Line 89"/>
              <p:cNvSpPr>
                <a:spLocks noChangeShapeType="1"/>
              </p:cNvSpPr>
              <p:nvPr/>
            </p:nvSpPr>
            <p:spPr bwMode="auto">
              <a:xfrm>
                <a:off x="2400" y="2400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37" name="Line 90"/>
              <p:cNvSpPr>
                <a:spLocks noChangeShapeType="1"/>
              </p:cNvSpPr>
              <p:nvPr/>
            </p:nvSpPr>
            <p:spPr bwMode="auto">
              <a:xfrm>
                <a:off x="48" y="2688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38" name="Line 91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39" name="Line 92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40" name="Line 93"/>
              <p:cNvSpPr>
                <a:spLocks noChangeShapeType="1"/>
              </p:cNvSpPr>
              <p:nvPr/>
            </p:nvSpPr>
            <p:spPr bwMode="auto">
              <a:xfrm>
                <a:off x="1440" y="2688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41" name="Line 94"/>
              <p:cNvSpPr>
                <a:spLocks noChangeShapeType="1"/>
              </p:cNvSpPr>
              <p:nvPr/>
            </p:nvSpPr>
            <p:spPr bwMode="auto">
              <a:xfrm>
                <a:off x="1920" y="2688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42" name="Line 95"/>
              <p:cNvSpPr>
                <a:spLocks noChangeShapeType="1"/>
              </p:cNvSpPr>
              <p:nvPr/>
            </p:nvSpPr>
            <p:spPr bwMode="auto">
              <a:xfrm>
                <a:off x="2400" y="2688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43" name="Line 96"/>
              <p:cNvSpPr>
                <a:spLocks noChangeShapeType="1"/>
              </p:cNvSpPr>
              <p:nvPr/>
            </p:nvSpPr>
            <p:spPr bwMode="auto">
              <a:xfrm>
                <a:off x="48" y="2976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44" name="Line 97"/>
              <p:cNvSpPr>
                <a:spLocks noChangeShapeType="1"/>
              </p:cNvSpPr>
              <p:nvPr/>
            </p:nvSpPr>
            <p:spPr bwMode="auto">
              <a:xfrm>
                <a:off x="528" y="2976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45" name="Line 98"/>
              <p:cNvSpPr>
                <a:spLocks noChangeShapeType="1"/>
              </p:cNvSpPr>
              <p:nvPr/>
            </p:nvSpPr>
            <p:spPr bwMode="auto">
              <a:xfrm>
                <a:off x="960" y="2976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46" name="Line 99"/>
              <p:cNvSpPr>
                <a:spLocks noChangeShapeType="1"/>
              </p:cNvSpPr>
              <p:nvPr/>
            </p:nvSpPr>
            <p:spPr bwMode="auto">
              <a:xfrm>
                <a:off x="1440" y="2976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47" name="Line 100"/>
              <p:cNvSpPr>
                <a:spLocks noChangeShapeType="1"/>
              </p:cNvSpPr>
              <p:nvPr/>
            </p:nvSpPr>
            <p:spPr bwMode="auto">
              <a:xfrm>
                <a:off x="1920" y="2976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548" name="Line 101"/>
              <p:cNvSpPr>
                <a:spLocks noChangeShapeType="1"/>
              </p:cNvSpPr>
              <p:nvPr/>
            </p:nvSpPr>
            <p:spPr bwMode="auto">
              <a:xfrm>
                <a:off x="2400" y="2976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500" name="Text Box 103"/>
            <p:cNvSpPr txBox="1">
              <a:spLocks noChangeArrowheads="1"/>
            </p:cNvSpPr>
            <p:nvPr/>
          </p:nvSpPr>
          <p:spPr bwMode="auto">
            <a:xfrm>
              <a:off x="1056" y="2797"/>
              <a:ext cx="592" cy="288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FFFF00"/>
                  </a:solidFill>
                </a:rPr>
                <a:t>讲  台</a:t>
              </a:r>
            </a:p>
          </p:txBody>
        </p:sp>
        <p:sp>
          <p:nvSpPr>
            <p:cNvPr id="19501" name="Text Box 104"/>
            <p:cNvSpPr txBox="1">
              <a:spLocks noChangeArrowheads="1"/>
            </p:cNvSpPr>
            <p:nvPr/>
          </p:nvSpPr>
          <p:spPr bwMode="auto">
            <a:xfrm>
              <a:off x="1296" y="995"/>
              <a:ext cx="500" cy="2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FFFFFF"/>
                  </a:solidFill>
                </a:rPr>
                <a:t>黎明</a:t>
              </a:r>
            </a:p>
          </p:txBody>
        </p:sp>
      </p:grpSp>
      <p:sp>
        <p:nvSpPr>
          <p:cNvPr id="7323" name="Line 155"/>
          <p:cNvSpPr>
            <a:spLocks noChangeShapeType="1"/>
          </p:cNvSpPr>
          <p:nvPr/>
        </p:nvSpPr>
        <p:spPr bwMode="auto">
          <a:xfrm flipV="1">
            <a:off x="7696200" y="2438400"/>
            <a:ext cx="0" cy="1524000"/>
          </a:xfrm>
          <a:prstGeom prst="line">
            <a:avLst/>
          </a:prstGeom>
          <a:noFill/>
          <a:ln w="57150">
            <a:solidFill>
              <a:srgbClr val="0000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24" name="Line 156"/>
          <p:cNvSpPr>
            <a:spLocks noChangeShapeType="1"/>
          </p:cNvSpPr>
          <p:nvPr/>
        </p:nvSpPr>
        <p:spPr bwMode="auto">
          <a:xfrm>
            <a:off x="5257800" y="2438400"/>
            <a:ext cx="2438400" cy="0"/>
          </a:xfrm>
          <a:prstGeom prst="line">
            <a:avLst/>
          </a:prstGeom>
          <a:noFill/>
          <a:ln w="57150">
            <a:solidFill>
              <a:srgbClr val="0000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25" name="Text Box 157"/>
          <p:cNvSpPr txBox="1">
            <a:spLocks noChangeArrowheads="1"/>
          </p:cNvSpPr>
          <p:nvPr/>
        </p:nvSpPr>
        <p:spPr bwMode="auto">
          <a:xfrm>
            <a:off x="7543800" y="1995488"/>
            <a:ext cx="3365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FF3300"/>
                </a:solidFill>
              </a:rPr>
              <a:t>·</a:t>
            </a:r>
          </a:p>
        </p:txBody>
      </p:sp>
      <p:sp>
        <p:nvSpPr>
          <p:cNvPr id="7326" name="Text Box 158"/>
          <p:cNvSpPr txBox="1">
            <a:spLocks noChangeArrowheads="1"/>
          </p:cNvSpPr>
          <p:nvPr/>
        </p:nvSpPr>
        <p:spPr bwMode="auto">
          <a:xfrm>
            <a:off x="6705600" y="1803400"/>
            <a:ext cx="1666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3300"/>
                </a:solidFill>
              </a:rPr>
              <a:t>m</a:t>
            </a:r>
            <a:r>
              <a:rPr lang="zh-CN" altLang="en-US" b="1">
                <a:solidFill>
                  <a:srgbClr val="FF3300"/>
                </a:solidFill>
              </a:rPr>
              <a:t>（</a:t>
            </a:r>
            <a:r>
              <a:rPr lang="en-US" altLang="zh-CN" b="1">
                <a:solidFill>
                  <a:srgbClr val="FF3300"/>
                </a:solidFill>
              </a:rPr>
              <a:t>4</a:t>
            </a:r>
            <a:r>
              <a:rPr lang="zh-CN" altLang="en-US" b="1">
                <a:solidFill>
                  <a:srgbClr val="FF3300"/>
                </a:solidFill>
              </a:rPr>
              <a:t>，</a:t>
            </a:r>
            <a:r>
              <a:rPr lang="en-US" altLang="zh-CN" b="1">
                <a:solidFill>
                  <a:srgbClr val="FF3300"/>
                </a:solidFill>
              </a:rPr>
              <a:t>6</a:t>
            </a:r>
            <a:r>
              <a:rPr lang="zh-CN" altLang="en-US" b="1">
                <a:solidFill>
                  <a:srgbClr val="FF3300"/>
                </a:solidFill>
              </a:rPr>
              <a:t>）</a:t>
            </a:r>
          </a:p>
        </p:txBody>
      </p:sp>
      <p:grpSp>
        <p:nvGrpSpPr>
          <p:cNvPr id="4" name="Group 164"/>
          <p:cNvGrpSpPr/>
          <p:nvPr/>
        </p:nvGrpSpPr>
        <p:grpSpPr bwMode="auto">
          <a:xfrm>
            <a:off x="4724400" y="304800"/>
            <a:ext cx="4225925" cy="4343400"/>
            <a:chOff x="2976" y="192"/>
            <a:chExt cx="2662" cy="2736"/>
          </a:xfrm>
        </p:grpSpPr>
        <p:sp>
          <p:nvSpPr>
            <p:cNvPr id="19464" name="Text Box 159"/>
            <p:cNvSpPr txBox="1">
              <a:spLocks noChangeArrowheads="1"/>
            </p:cNvSpPr>
            <p:nvPr/>
          </p:nvSpPr>
          <p:spPr bwMode="auto">
            <a:xfrm>
              <a:off x="5328" y="2544"/>
              <a:ext cx="3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000000"/>
                  </a:solidFill>
                </a:rPr>
                <a:t>列</a:t>
              </a:r>
            </a:p>
          </p:txBody>
        </p:sp>
        <p:sp>
          <p:nvSpPr>
            <p:cNvPr id="19465" name="Text Box 160"/>
            <p:cNvSpPr txBox="1">
              <a:spLocks noChangeArrowheads="1"/>
            </p:cNvSpPr>
            <p:nvPr/>
          </p:nvSpPr>
          <p:spPr bwMode="auto">
            <a:xfrm>
              <a:off x="2976" y="192"/>
              <a:ext cx="3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000000"/>
                  </a:solidFill>
                </a:rPr>
                <a:t>行</a:t>
              </a:r>
            </a:p>
          </p:txBody>
        </p:sp>
        <p:grpSp>
          <p:nvGrpSpPr>
            <p:cNvPr id="19466" name="Group 163"/>
            <p:cNvGrpSpPr/>
            <p:nvPr/>
          </p:nvGrpSpPr>
          <p:grpSpPr bwMode="auto">
            <a:xfrm>
              <a:off x="2976" y="288"/>
              <a:ext cx="2544" cy="2640"/>
              <a:chOff x="2976" y="288"/>
              <a:chExt cx="2544" cy="2640"/>
            </a:xfrm>
          </p:grpSpPr>
          <p:grpSp>
            <p:nvGrpSpPr>
              <p:cNvPr id="19467" name="Group 154"/>
              <p:cNvGrpSpPr/>
              <p:nvPr/>
            </p:nvGrpSpPr>
            <p:grpSpPr bwMode="auto">
              <a:xfrm>
                <a:off x="2976" y="288"/>
                <a:ext cx="2544" cy="2640"/>
                <a:chOff x="2976" y="672"/>
                <a:chExt cx="2544" cy="2640"/>
              </a:xfrm>
            </p:grpSpPr>
            <p:sp>
              <p:nvSpPr>
                <p:cNvPr id="19469" name="Line 105"/>
                <p:cNvSpPr>
                  <a:spLocks noChangeShapeType="1"/>
                </p:cNvSpPr>
                <p:nvPr/>
              </p:nvSpPr>
              <p:spPr bwMode="auto">
                <a:xfrm>
                  <a:off x="2976" y="2880"/>
                  <a:ext cx="2544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470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3312" y="672"/>
                  <a:ext cx="0" cy="264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9471" name="Group 121"/>
                <p:cNvGrpSpPr/>
                <p:nvPr/>
              </p:nvGrpSpPr>
              <p:grpSpPr bwMode="auto">
                <a:xfrm>
                  <a:off x="3312" y="2736"/>
                  <a:ext cx="384" cy="144"/>
                  <a:chOff x="2160" y="3888"/>
                  <a:chExt cx="192" cy="96"/>
                </a:xfrm>
              </p:grpSpPr>
              <p:sp>
                <p:nvSpPr>
                  <p:cNvPr id="19497" name="Line 122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498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9472" name="Group 124"/>
                <p:cNvGrpSpPr/>
                <p:nvPr/>
              </p:nvGrpSpPr>
              <p:grpSpPr bwMode="auto">
                <a:xfrm>
                  <a:off x="4080" y="2736"/>
                  <a:ext cx="384" cy="144"/>
                  <a:chOff x="2160" y="3888"/>
                  <a:chExt cx="192" cy="96"/>
                </a:xfrm>
              </p:grpSpPr>
              <p:sp>
                <p:nvSpPr>
                  <p:cNvPr id="19495" name="Line 125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496" name="Line 126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9473" name="Group 130"/>
                <p:cNvGrpSpPr/>
                <p:nvPr/>
              </p:nvGrpSpPr>
              <p:grpSpPr bwMode="auto">
                <a:xfrm>
                  <a:off x="4848" y="2736"/>
                  <a:ext cx="384" cy="144"/>
                  <a:chOff x="2160" y="3888"/>
                  <a:chExt cx="192" cy="96"/>
                </a:xfrm>
              </p:grpSpPr>
              <p:sp>
                <p:nvSpPr>
                  <p:cNvPr id="19493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494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9474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3600" y="2928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000000"/>
                      </a:solidFill>
                    </a:rPr>
                    <a:t>1</a:t>
                  </a:r>
                </a:p>
              </p:txBody>
            </p:sp>
            <p:sp>
              <p:nvSpPr>
                <p:cNvPr id="19475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3984" y="2928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  <p:sp>
              <p:nvSpPr>
                <p:cNvPr id="19476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4368" y="2928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19477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4752" y="2928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000000"/>
                      </a:solidFill>
                    </a:rPr>
                    <a:t>4</a:t>
                  </a:r>
                </a:p>
              </p:txBody>
            </p:sp>
            <p:sp>
              <p:nvSpPr>
                <p:cNvPr id="19478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3072" y="1776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000000"/>
                      </a:solidFill>
                    </a:rPr>
                    <a:t>6</a:t>
                  </a:r>
                </a:p>
              </p:txBody>
            </p:sp>
            <p:sp>
              <p:nvSpPr>
                <p:cNvPr id="19479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3072" y="2448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  <p:sp>
              <p:nvSpPr>
                <p:cNvPr id="19480" name="Text Box 139"/>
                <p:cNvSpPr txBox="1">
                  <a:spLocks noChangeArrowheads="1"/>
                </p:cNvSpPr>
                <p:nvPr/>
              </p:nvSpPr>
              <p:spPr bwMode="auto">
                <a:xfrm>
                  <a:off x="3072" y="1440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000000"/>
                      </a:solidFill>
                    </a:rPr>
                    <a:t>8</a:t>
                  </a:r>
                </a:p>
              </p:txBody>
            </p:sp>
            <p:sp>
              <p:nvSpPr>
                <p:cNvPr id="19481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3072" y="2064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000000"/>
                      </a:solidFill>
                    </a:rPr>
                    <a:t>4</a:t>
                  </a:r>
                </a:p>
              </p:txBody>
            </p:sp>
            <p:sp>
              <p:nvSpPr>
                <p:cNvPr id="19482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2976" y="1104"/>
                  <a:ext cx="30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000000"/>
                      </a:solidFill>
                    </a:rPr>
                    <a:t>10</a:t>
                  </a:r>
                </a:p>
              </p:txBody>
            </p:sp>
            <p:sp>
              <p:nvSpPr>
                <p:cNvPr id="19483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5136" y="2928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000000"/>
                      </a:solidFill>
                    </a:rPr>
                    <a:t>5</a:t>
                  </a:r>
                </a:p>
              </p:txBody>
            </p:sp>
            <p:grpSp>
              <p:nvGrpSpPr>
                <p:cNvPr id="19484" name="Group 145"/>
                <p:cNvGrpSpPr/>
                <p:nvPr/>
              </p:nvGrpSpPr>
              <p:grpSpPr bwMode="auto">
                <a:xfrm rot="-5362763">
                  <a:off x="3216" y="1320"/>
                  <a:ext cx="312" cy="168"/>
                  <a:chOff x="2160" y="3888"/>
                  <a:chExt cx="192" cy="96"/>
                </a:xfrm>
              </p:grpSpPr>
              <p:sp>
                <p:nvSpPr>
                  <p:cNvPr id="19491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492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9485" name="Group 148"/>
                <p:cNvGrpSpPr/>
                <p:nvPr/>
              </p:nvGrpSpPr>
              <p:grpSpPr bwMode="auto">
                <a:xfrm rot="-5362763">
                  <a:off x="3216" y="1992"/>
                  <a:ext cx="312" cy="168"/>
                  <a:chOff x="2160" y="3888"/>
                  <a:chExt cx="192" cy="96"/>
                </a:xfrm>
              </p:grpSpPr>
              <p:sp>
                <p:nvSpPr>
                  <p:cNvPr id="19489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490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9486" name="Group 151"/>
                <p:cNvGrpSpPr/>
                <p:nvPr/>
              </p:nvGrpSpPr>
              <p:grpSpPr bwMode="auto">
                <a:xfrm rot="-5362763">
                  <a:off x="3216" y="2640"/>
                  <a:ext cx="312" cy="168"/>
                  <a:chOff x="2160" y="3888"/>
                  <a:chExt cx="192" cy="96"/>
                </a:xfrm>
              </p:grpSpPr>
              <p:sp>
                <p:nvSpPr>
                  <p:cNvPr id="19487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488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9468" name="Text Box 161"/>
              <p:cNvSpPr txBox="1">
                <a:spLocks noChangeArrowheads="1"/>
              </p:cNvSpPr>
              <p:nvPr/>
            </p:nvSpPr>
            <p:spPr bwMode="auto">
              <a:xfrm>
                <a:off x="3084" y="2448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800">
                    <a:solidFill>
                      <a:srgbClr val="000000"/>
                    </a:solidFill>
                  </a:rPr>
                  <a:t>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3" grpId="0" animBg="1"/>
      <p:bldP spid="7324" grpId="0" animBg="1"/>
      <p:bldP spid="7325" grpId="0" autoUpdateAnimBg="0"/>
      <p:bldP spid="732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0"/>
          <p:cNvGrpSpPr/>
          <p:nvPr/>
        </p:nvGrpSpPr>
        <p:grpSpPr bwMode="auto">
          <a:xfrm>
            <a:off x="3429000" y="152400"/>
            <a:ext cx="685800" cy="5638800"/>
            <a:chOff x="2160" y="288"/>
            <a:chExt cx="432" cy="3552"/>
          </a:xfrm>
        </p:grpSpPr>
        <p:sp>
          <p:nvSpPr>
            <p:cNvPr id="20525" name="Line 54"/>
            <p:cNvSpPr>
              <a:spLocks noChangeShapeType="1"/>
            </p:cNvSpPr>
            <p:nvPr/>
          </p:nvSpPr>
          <p:spPr bwMode="auto">
            <a:xfrm flipV="1">
              <a:off x="2448" y="288"/>
              <a:ext cx="0" cy="35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26" name="Text Box 68"/>
            <p:cNvSpPr txBox="1">
              <a:spLocks noChangeArrowheads="1"/>
            </p:cNvSpPr>
            <p:nvPr/>
          </p:nvSpPr>
          <p:spPr bwMode="auto">
            <a:xfrm>
              <a:off x="2208" y="120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0527" name="Text Box 69"/>
            <p:cNvSpPr txBox="1">
              <a:spLocks noChangeArrowheads="1"/>
            </p:cNvSpPr>
            <p:nvPr/>
          </p:nvSpPr>
          <p:spPr bwMode="auto">
            <a:xfrm>
              <a:off x="2208" y="187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0528" name="Text Box 70"/>
            <p:cNvSpPr txBox="1">
              <a:spLocks noChangeArrowheads="1"/>
            </p:cNvSpPr>
            <p:nvPr/>
          </p:nvSpPr>
          <p:spPr bwMode="auto">
            <a:xfrm>
              <a:off x="2208" y="86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0529" name="Text Box 71"/>
            <p:cNvSpPr txBox="1">
              <a:spLocks noChangeArrowheads="1"/>
            </p:cNvSpPr>
            <p:nvPr/>
          </p:nvSpPr>
          <p:spPr bwMode="auto">
            <a:xfrm>
              <a:off x="2208" y="148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0530" name="Text Box 72"/>
            <p:cNvSpPr txBox="1">
              <a:spLocks noChangeArrowheads="1"/>
            </p:cNvSpPr>
            <p:nvPr/>
          </p:nvSpPr>
          <p:spPr bwMode="auto">
            <a:xfrm>
              <a:off x="2208" y="52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5</a:t>
              </a:r>
            </a:p>
          </p:txBody>
        </p:sp>
        <p:grpSp>
          <p:nvGrpSpPr>
            <p:cNvPr id="20531" name="Group 74"/>
            <p:cNvGrpSpPr/>
            <p:nvPr/>
          </p:nvGrpSpPr>
          <p:grpSpPr bwMode="auto">
            <a:xfrm rot="-5362763">
              <a:off x="2352" y="744"/>
              <a:ext cx="312" cy="168"/>
              <a:chOff x="2160" y="3888"/>
              <a:chExt cx="192" cy="96"/>
            </a:xfrm>
          </p:grpSpPr>
          <p:sp>
            <p:nvSpPr>
              <p:cNvPr id="20548" name="Line 75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49" name="Line 76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532" name="Group 77"/>
            <p:cNvGrpSpPr/>
            <p:nvPr/>
          </p:nvGrpSpPr>
          <p:grpSpPr bwMode="auto">
            <a:xfrm rot="-5362763">
              <a:off x="2352" y="1416"/>
              <a:ext cx="312" cy="168"/>
              <a:chOff x="2160" y="3888"/>
              <a:chExt cx="192" cy="96"/>
            </a:xfrm>
          </p:grpSpPr>
          <p:sp>
            <p:nvSpPr>
              <p:cNvPr id="20546" name="Line 78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47" name="Line 79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533" name="Group 80"/>
            <p:cNvGrpSpPr/>
            <p:nvPr/>
          </p:nvGrpSpPr>
          <p:grpSpPr bwMode="auto">
            <a:xfrm rot="-5362763">
              <a:off x="2352" y="2064"/>
              <a:ext cx="312" cy="168"/>
              <a:chOff x="2160" y="3888"/>
              <a:chExt cx="192" cy="96"/>
            </a:xfrm>
          </p:grpSpPr>
          <p:sp>
            <p:nvSpPr>
              <p:cNvPr id="20544" name="Line 81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45" name="Line 82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0534" name="Text Box 89"/>
            <p:cNvSpPr txBox="1">
              <a:spLocks noChangeArrowheads="1"/>
            </p:cNvSpPr>
            <p:nvPr/>
          </p:nvSpPr>
          <p:spPr bwMode="auto">
            <a:xfrm>
              <a:off x="2160" y="2832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-2</a:t>
              </a:r>
            </a:p>
          </p:txBody>
        </p:sp>
        <p:sp>
          <p:nvSpPr>
            <p:cNvPr id="20535" name="Text Box 90"/>
            <p:cNvSpPr txBox="1">
              <a:spLocks noChangeArrowheads="1"/>
            </p:cNvSpPr>
            <p:nvPr/>
          </p:nvSpPr>
          <p:spPr bwMode="auto">
            <a:xfrm>
              <a:off x="2160" y="3504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-4</a:t>
              </a:r>
            </a:p>
          </p:txBody>
        </p:sp>
        <p:sp>
          <p:nvSpPr>
            <p:cNvPr id="20536" name="Text Box 91"/>
            <p:cNvSpPr txBox="1">
              <a:spLocks noChangeArrowheads="1"/>
            </p:cNvSpPr>
            <p:nvPr/>
          </p:nvSpPr>
          <p:spPr bwMode="auto">
            <a:xfrm>
              <a:off x="2160" y="2496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-1</a:t>
              </a:r>
            </a:p>
          </p:txBody>
        </p:sp>
        <p:sp>
          <p:nvSpPr>
            <p:cNvPr id="20537" name="Text Box 92"/>
            <p:cNvSpPr txBox="1">
              <a:spLocks noChangeArrowheads="1"/>
            </p:cNvSpPr>
            <p:nvPr/>
          </p:nvSpPr>
          <p:spPr bwMode="auto">
            <a:xfrm>
              <a:off x="2160" y="3120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-3</a:t>
              </a:r>
            </a:p>
          </p:txBody>
        </p:sp>
        <p:grpSp>
          <p:nvGrpSpPr>
            <p:cNvPr id="20538" name="Group 93"/>
            <p:cNvGrpSpPr/>
            <p:nvPr/>
          </p:nvGrpSpPr>
          <p:grpSpPr bwMode="auto">
            <a:xfrm rot="-5362763">
              <a:off x="2352" y="2712"/>
              <a:ext cx="312" cy="168"/>
              <a:chOff x="2160" y="3888"/>
              <a:chExt cx="192" cy="96"/>
            </a:xfrm>
          </p:grpSpPr>
          <p:sp>
            <p:nvSpPr>
              <p:cNvPr id="20542" name="Line 94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43" name="Line 95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539" name="Group 96"/>
            <p:cNvGrpSpPr/>
            <p:nvPr/>
          </p:nvGrpSpPr>
          <p:grpSpPr bwMode="auto">
            <a:xfrm rot="-5362763">
              <a:off x="2352" y="3384"/>
              <a:ext cx="312" cy="168"/>
              <a:chOff x="2160" y="3888"/>
              <a:chExt cx="192" cy="96"/>
            </a:xfrm>
          </p:grpSpPr>
          <p:sp>
            <p:nvSpPr>
              <p:cNvPr id="20540" name="Line 97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41" name="Line 98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" name="Group 123"/>
          <p:cNvGrpSpPr/>
          <p:nvPr/>
        </p:nvGrpSpPr>
        <p:grpSpPr bwMode="auto">
          <a:xfrm>
            <a:off x="914400" y="3124200"/>
            <a:ext cx="6858000" cy="762000"/>
            <a:chOff x="576" y="2160"/>
            <a:chExt cx="4320" cy="480"/>
          </a:xfrm>
        </p:grpSpPr>
        <p:sp>
          <p:nvSpPr>
            <p:cNvPr id="20498" name="Text Box 102"/>
            <p:cNvSpPr txBox="1">
              <a:spLocks noChangeArrowheads="1"/>
            </p:cNvSpPr>
            <p:nvPr/>
          </p:nvSpPr>
          <p:spPr bwMode="auto">
            <a:xfrm>
              <a:off x="2256" y="225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3300"/>
                  </a:solidFill>
                </a:rPr>
                <a:t>0</a:t>
              </a:r>
            </a:p>
          </p:txBody>
        </p:sp>
        <p:grpSp>
          <p:nvGrpSpPr>
            <p:cNvPr id="20499" name="Group 118"/>
            <p:cNvGrpSpPr/>
            <p:nvPr/>
          </p:nvGrpSpPr>
          <p:grpSpPr bwMode="auto">
            <a:xfrm>
              <a:off x="576" y="2160"/>
              <a:ext cx="4320" cy="480"/>
              <a:chOff x="576" y="2160"/>
              <a:chExt cx="4320" cy="480"/>
            </a:xfrm>
          </p:grpSpPr>
          <p:sp>
            <p:nvSpPr>
              <p:cNvPr id="20500" name="Line 53"/>
              <p:cNvSpPr>
                <a:spLocks noChangeShapeType="1"/>
              </p:cNvSpPr>
              <p:nvPr/>
            </p:nvSpPr>
            <p:spPr bwMode="auto">
              <a:xfrm>
                <a:off x="576" y="2304"/>
                <a:ext cx="432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0501" name="Group 55"/>
              <p:cNvGrpSpPr/>
              <p:nvPr/>
            </p:nvGrpSpPr>
            <p:grpSpPr bwMode="auto">
              <a:xfrm>
                <a:off x="2448" y="2160"/>
                <a:ext cx="384" cy="144"/>
                <a:chOff x="2160" y="3888"/>
                <a:chExt cx="192" cy="96"/>
              </a:xfrm>
            </p:grpSpPr>
            <p:sp>
              <p:nvSpPr>
                <p:cNvPr id="20523" name="Line 56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24" name="Line 57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0502" name="Group 58"/>
              <p:cNvGrpSpPr/>
              <p:nvPr/>
            </p:nvGrpSpPr>
            <p:grpSpPr bwMode="auto">
              <a:xfrm>
                <a:off x="3216" y="2160"/>
                <a:ext cx="384" cy="144"/>
                <a:chOff x="2160" y="3888"/>
                <a:chExt cx="192" cy="96"/>
              </a:xfrm>
            </p:grpSpPr>
            <p:sp>
              <p:nvSpPr>
                <p:cNvPr id="20521" name="Line 59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22" name="Line 60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0503" name="Group 61"/>
              <p:cNvGrpSpPr/>
              <p:nvPr/>
            </p:nvGrpSpPr>
            <p:grpSpPr bwMode="auto">
              <a:xfrm>
                <a:off x="3984" y="2160"/>
                <a:ext cx="384" cy="144"/>
                <a:chOff x="2160" y="3888"/>
                <a:chExt cx="192" cy="96"/>
              </a:xfrm>
            </p:grpSpPr>
            <p:sp>
              <p:nvSpPr>
                <p:cNvPr id="20519" name="Line 62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20" name="Line 63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0504" name="Text Box 64"/>
              <p:cNvSpPr txBox="1">
                <a:spLocks noChangeArrowheads="1"/>
              </p:cNvSpPr>
              <p:nvPr/>
            </p:nvSpPr>
            <p:spPr bwMode="auto">
              <a:xfrm>
                <a:off x="2736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0505" name="Text Box 65"/>
              <p:cNvSpPr txBox="1">
                <a:spLocks noChangeArrowheads="1"/>
              </p:cNvSpPr>
              <p:nvPr/>
            </p:nvSpPr>
            <p:spPr bwMode="auto">
              <a:xfrm>
                <a:off x="3120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0506" name="Text Box 66"/>
              <p:cNvSpPr txBox="1">
                <a:spLocks noChangeArrowheads="1"/>
              </p:cNvSpPr>
              <p:nvPr/>
            </p:nvSpPr>
            <p:spPr bwMode="auto">
              <a:xfrm>
                <a:off x="3504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0507" name="Text Box 67"/>
              <p:cNvSpPr txBox="1">
                <a:spLocks noChangeArrowheads="1"/>
              </p:cNvSpPr>
              <p:nvPr/>
            </p:nvSpPr>
            <p:spPr bwMode="auto">
              <a:xfrm>
                <a:off x="3888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0508" name="Text Box 73"/>
              <p:cNvSpPr txBox="1">
                <a:spLocks noChangeArrowheads="1"/>
              </p:cNvSpPr>
              <p:nvPr/>
            </p:nvSpPr>
            <p:spPr bwMode="auto">
              <a:xfrm>
                <a:off x="4272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5</a:t>
                </a:r>
              </a:p>
            </p:txBody>
          </p:sp>
          <p:grpSp>
            <p:nvGrpSpPr>
              <p:cNvPr id="20509" name="Group 103"/>
              <p:cNvGrpSpPr/>
              <p:nvPr/>
            </p:nvGrpSpPr>
            <p:grpSpPr bwMode="auto">
              <a:xfrm>
                <a:off x="864" y="2160"/>
                <a:ext cx="384" cy="144"/>
                <a:chOff x="2160" y="3888"/>
                <a:chExt cx="192" cy="96"/>
              </a:xfrm>
            </p:grpSpPr>
            <p:sp>
              <p:nvSpPr>
                <p:cNvPr id="20517" name="Line 104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18" name="Line 105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0510" name="Group 106"/>
              <p:cNvGrpSpPr/>
              <p:nvPr/>
            </p:nvGrpSpPr>
            <p:grpSpPr bwMode="auto">
              <a:xfrm>
                <a:off x="1632" y="2160"/>
                <a:ext cx="384" cy="144"/>
                <a:chOff x="2160" y="3888"/>
                <a:chExt cx="192" cy="96"/>
              </a:xfrm>
            </p:grpSpPr>
            <p:sp>
              <p:nvSpPr>
                <p:cNvPr id="20515" name="Line 107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16" name="Line 108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0511" name="Text Box 110"/>
              <p:cNvSpPr txBox="1">
                <a:spLocks noChangeArrowheads="1"/>
              </p:cNvSpPr>
              <p:nvPr/>
            </p:nvSpPr>
            <p:spPr bwMode="auto">
              <a:xfrm>
                <a:off x="672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-4</a:t>
                </a:r>
              </a:p>
            </p:txBody>
          </p:sp>
          <p:sp>
            <p:nvSpPr>
              <p:cNvPr id="20512" name="Text Box 111"/>
              <p:cNvSpPr txBox="1">
                <a:spLocks noChangeArrowheads="1"/>
              </p:cNvSpPr>
              <p:nvPr/>
            </p:nvSpPr>
            <p:spPr bwMode="auto">
              <a:xfrm>
                <a:off x="1056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-3</a:t>
                </a:r>
              </a:p>
            </p:txBody>
          </p:sp>
          <p:sp>
            <p:nvSpPr>
              <p:cNvPr id="20513" name="Text Box 112"/>
              <p:cNvSpPr txBox="1">
                <a:spLocks noChangeArrowheads="1"/>
              </p:cNvSpPr>
              <p:nvPr/>
            </p:nvSpPr>
            <p:spPr bwMode="auto">
              <a:xfrm>
                <a:off x="1440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-2</a:t>
                </a:r>
              </a:p>
            </p:txBody>
          </p:sp>
          <p:sp>
            <p:nvSpPr>
              <p:cNvPr id="20514" name="Text Box 113"/>
              <p:cNvSpPr txBox="1">
                <a:spLocks noChangeArrowheads="1"/>
              </p:cNvSpPr>
              <p:nvPr/>
            </p:nvSpPr>
            <p:spPr bwMode="auto">
              <a:xfrm>
                <a:off x="1824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-1</a:t>
                </a:r>
              </a:p>
            </p:txBody>
          </p:sp>
        </p:grpSp>
      </p:grpSp>
      <p:grpSp>
        <p:nvGrpSpPr>
          <p:cNvPr id="15" name="Group 119"/>
          <p:cNvGrpSpPr/>
          <p:nvPr/>
        </p:nvGrpSpPr>
        <p:grpSpPr bwMode="auto">
          <a:xfrm>
            <a:off x="7543800" y="3429000"/>
            <a:ext cx="1355725" cy="457200"/>
            <a:chOff x="4752" y="2352"/>
            <a:chExt cx="854" cy="288"/>
          </a:xfrm>
        </p:grpSpPr>
        <p:sp>
          <p:nvSpPr>
            <p:cNvPr id="20496" name="Text Box 87"/>
            <p:cNvSpPr txBox="1">
              <a:spLocks noChangeArrowheads="1"/>
            </p:cNvSpPr>
            <p:nvPr/>
          </p:nvSpPr>
          <p:spPr bwMode="auto">
            <a:xfrm>
              <a:off x="4752" y="235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20497" name="Text Box 114"/>
            <p:cNvSpPr txBox="1">
              <a:spLocks noChangeArrowheads="1"/>
            </p:cNvSpPr>
            <p:nvPr/>
          </p:nvSpPr>
          <p:spPr bwMode="auto">
            <a:xfrm>
              <a:off x="5112" y="2352"/>
              <a:ext cx="4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FF3300"/>
                  </a:solidFill>
                </a:rPr>
                <a:t>横轴</a:t>
              </a:r>
            </a:p>
          </p:txBody>
        </p:sp>
      </p:grpSp>
      <p:grpSp>
        <p:nvGrpSpPr>
          <p:cNvPr id="16" name="Group 121"/>
          <p:cNvGrpSpPr/>
          <p:nvPr/>
        </p:nvGrpSpPr>
        <p:grpSpPr bwMode="auto">
          <a:xfrm>
            <a:off x="2476500" y="152400"/>
            <a:ext cx="1289050" cy="533400"/>
            <a:chOff x="1560" y="144"/>
            <a:chExt cx="812" cy="336"/>
          </a:xfrm>
        </p:grpSpPr>
        <p:sp>
          <p:nvSpPr>
            <p:cNvPr id="20494" name="Text Box 88"/>
            <p:cNvSpPr txBox="1">
              <a:spLocks noChangeArrowheads="1"/>
            </p:cNvSpPr>
            <p:nvPr/>
          </p:nvSpPr>
          <p:spPr bwMode="auto">
            <a:xfrm>
              <a:off x="2160" y="14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3300"/>
                  </a:solidFill>
                </a:rPr>
                <a:t>y</a:t>
              </a:r>
            </a:p>
          </p:txBody>
        </p:sp>
        <p:sp>
          <p:nvSpPr>
            <p:cNvPr id="20495" name="Text Box 115"/>
            <p:cNvSpPr txBox="1">
              <a:spLocks noChangeArrowheads="1"/>
            </p:cNvSpPr>
            <p:nvPr/>
          </p:nvSpPr>
          <p:spPr bwMode="auto">
            <a:xfrm>
              <a:off x="1560" y="192"/>
              <a:ext cx="5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FF3300"/>
                  </a:solidFill>
                </a:rPr>
                <a:t>纵轴</a:t>
              </a:r>
            </a:p>
          </p:txBody>
        </p:sp>
      </p:grpSp>
      <p:grpSp>
        <p:nvGrpSpPr>
          <p:cNvPr id="17" name="Group 122"/>
          <p:cNvGrpSpPr/>
          <p:nvPr/>
        </p:nvGrpSpPr>
        <p:grpSpPr bwMode="auto">
          <a:xfrm>
            <a:off x="2133600" y="3657600"/>
            <a:ext cx="1371600" cy="990600"/>
            <a:chOff x="1344" y="2496"/>
            <a:chExt cx="864" cy="624"/>
          </a:xfrm>
        </p:grpSpPr>
        <p:sp>
          <p:nvSpPr>
            <p:cNvPr id="20492" name="Text Box 116"/>
            <p:cNvSpPr txBox="1">
              <a:spLocks noChangeArrowheads="1"/>
            </p:cNvSpPr>
            <p:nvPr/>
          </p:nvSpPr>
          <p:spPr bwMode="auto">
            <a:xfrm>
              <a:off x="1344" y="2832"/>
              <a:ext cx="4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FF3300"/>
                  </a:solidFill>
                </a:rPr>
                <a:t>原点</a:t>
              </a:r>
            </a:p>
          </p:txBody>
        </p:sp>
        <p:sp>
          <p:nvSpPr>
            <p:cNvPr id="20493" name="Line 117"/>
            <p:cNvSpPr>
              <a:spLocks noChangeShapeType="1"/>
            </p:cNvSpPr>
            <p:nvPr/>
          </p:nvSpPr>
          <p:spPr bwMode="auto">
            <a:xfrm flipV="1">
              <a:off x="1824" y="2496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316" name="Text Box 124"/>
          <p:cNvSpPr txBox="1">
            <a:spLocks noChangeArrowheads="1"/>
          </p:cNvSpPr>
          <p:nvPr/>
        </p:nvSpPr>
        <p:spPr bwMode="auto">
          <a:xfrm>
            <a:off x="5562600" y="1206500"/>
            <a:ext cx="1993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ea typeface="黑体" panose="02010609060101010101" pitchFamily="2" charset="-122"/>
              </a:rPr>
              <a:t>第</a:t>
            </a:r>
            <a:r>
              <a:rPr lang="en-US" altLang="zh-CN" sz="3600" b="1">
                <a:solidFill>
                  <a:srgbClr val="FF3300"/>
                </a:solidFill>
                <a:ea typeface="黑体" panose="02010609060101010101" pitchFamily="2" charset="-122"/>
              </a:rPr>
              <a:t>Ⅰ</a:t>
            </a:r>
            <a:r>
              <a:rPr lang="zh-CN" altLang="en-US" sz="3600" b="1">
                <a:solidFill>
                  <a:srgbClr val="000000"/>
                </a:solidFill>
                <a:ea typeface="黑体" panose="02010609060101010101" pitchFamily="2" charset="-122"/>
              </a:rPr>
              <a:t>象限</a:t>
            </a:r>
          </a:p>
        </p:txBody>
      </p:sp>
      <p:sp>
        <p:nvSpPr>
          <p:cNvPr id="8317" name="Text Box 125"/>
          <p:cNvSpPr txBox="1">
            <a:spLocks noChangeArrowheads="1"/>
          </p:cNvSpPr>
          <p:nvPr/>
        </p:nvSpPr>
        <p:spPr bwMode="auto">
          <a:xfrm>
            <a:off x="5791200" y="4648200"/>
            <a:ext cx="19986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ea typeface="黑体" panose="02010609060101010101" pitchFamily="2" charset="-122"/>
              </a:rPr>
              <a:t>第</a:t>
            </a:r>
            <a:r>
              <a:rPr lang="en-US" altLang="zh-CN" sz="3600">
                <a:solidFill>
                  <a:srgbClr val="FF3300"/>
                </a:solidFill>
                <a:ea typeface="黑体" panose="02010609060101010101" pitchFamily="2" charset="-122"/>
              </a:rPr>
              <a:t>Ⅳ</a:t>
            </a:r>
            <a:r>
              <a:rPr lang="zh-CN" altLang="en-US" sz="3600" b="1">
                <a:solidFill>
                  <a:srgbClr val="000000"/>
                </a:solidFill>
                <a:ea typeface="黑体" panose="02010609060101010101" pitchFamily="2" charset="-122"/>
              </a:rPr>
              <a:t>象限</a:t>
            </a:r>
          </a:p>
        </p:txBody>
      </p:sp>
      <p:sp>
        <p:nvSpPr>
          <p:cNvPr id="8318" name="Text Box 126"/>
          <p:cNvSpPr txBox="1">
            <a:spLocks noChangeArrowheads="1"/>
          </p:cNvSpPr>
          <p:nvPr/>
        </p:nvSpPr>
        <p:spPr bwMode="auto">
          <a:xfrm>
            <a:off x="914400" y="4567238"/>
            <a:ext cx="2001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ea typeface="黑体" panose="02010609060101010101" pitchFamily="2" charset="-122"/>
              </a:rPr>
              <a:t>第</a:t>
            </a:r>
            <a:r>
              <a:rPr lang="en-US" altLang="zh-CN" sz="3600" b="1">
                <a:solidFill>
                  <a:srgbClr val="FF3300"/>
                </a:solidFill>
                <a:ea typeface="黑体" panose="02010609060101010101" pitchFamily="2" charset="-122"/>
              </a:rPr>
              <a:t>Ⅲ</a:t>
            </a:r>
            <a:r>
              <a:rPr lang="zh-CN" altLang="en-US" sz="3600" b="1">
                <a:solidFill>
                  <a:srgbClr val="000000"/>
                </a:solidFill>
                <a:ea typeface="黑体" panose="02010609060101010101" pitchFamily="2" charset="-122"/>
              </a:rPr>
              <a:t>象限</a:t>
            </a:r>
          </a:p>
        </p:txBody>
      </p:sp>
      <p:sp>
        <p:nvSpPr>
          <p:cNvPr id="8319" name="Text Box 127"/>
          <p:cNvSpPr txBox="1">
            <a:spLocks noChangeArrowheads="1"/>
          </p:cNvSpPr>
          <p:nvPr/>
        </p:nvSpPr>
        <p:spPr bwMode="auto">
          <a:xfrm>
            <a:off x="1130300" y="1214438"/>
            <a:ext cx="2001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ea typeface="黑体" panose="02010609060101010101" pitchFamily="2" charset="-122"/>
              </a:rPr>
              <a:t>第</a:t>
            </a:r>
            <a:r>
              <a:rPr lang="en-US" altLang="zh-CN" sz="3600" b="1">
                <a:solidFill>
                  <a:srgbClr val="FF3300"/>
                </a:solidFill>
                <a:ea typeface="黑体" panose="02010609060101010101" pitchFamily="2" charset="-122"/>
              </a:rPr>
              <a:t>Ⅱ</a:t>
            </a:r>
            <a:r>
              <a:rPr lang="zh-CN" altLang="en-US" sz="3600" b="1">
                <a:solidFill>
                  <a:srgbClr val="000000"/>
                </a:solidFill>
                <a:ea typeface="黑体" panose="02010609060101010101" pitchFamily="2" charset="-122"/>
              </a:rPr>
              <a:t>象限</a:t>
            </a:r>
          </a:p>
        </p:txBody>
      </p:sp>
      <p:sp>
        <p:nvSpPr>
          <p:cNvPr id="8321" name="Text Box 129"/>
          <p:cNvSpPr txBox="1">
            <a:spLocks noChangeArrowheads="1"/>
          </p:cNvSpPr>
          <p:nvPr/>
        </p:nvSpPr>
        <p:spPr bwMode="auto">
          <a:xfrm>
            <a:off x="990600" y="5916613"/>
            <a:ext cx="7296150" cy="57943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3399"/>
                </a:solidFill>
                <a:latin typeface="楷体_GB2312" pitchFamily="49" charset="-122"/>
                <a:ea typeface="楷体_GB2312" pitchFamily="49" charset="-122"/>
              </a:rPr>
              <a:t>注  意</a:t>
            </a:r>
            <a:r>
              <a:rPr lang="en-US" altLang="zh-CN" sz="3200" b="1">
                <a:solidFill>
                  <a:srgbClr val="FF3399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3200" b="1">
                <a:solidFill>
                  <a:srgbClr val="FF3399"/>
                </a:solidFill>
                <a:latin typeface="楷体_GB2312" pitchFamily="49" charset="-122"/>
                <a:ea typeface="楷体_GB2312" pitchFamily="49" charset="-122"/>
              </a:rPr>
              <a:t>坐标轴上的点不属于任何象限．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75" fill="hold"/>
                                        <p:tgtEl>
                                          <p:spTgt spid="8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" fill="hold"/>
                                        <p:tgtEl>
                                          <p:spTgt spid="8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" fill="hold"/>
                                        <p:tgtEl>
                                          <p:spTgt spid="8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" fill="hold"/>
                                        <p:tgtEl>
                                          <p:spTgt spid="8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6" grpId="0" autoUpdateAnimBg="0"/>
      <p:bldP spid="8317" grpId="0" autoUpdateAnimBg="0"/>
      <p:bldP spid="8318" grpId="0" autoUpdateAnimBg="0"/>
      <p:bldP spid="8319" grpId="0" autoUpdateAnimBg="0"/>
      <p:bldP spid="832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 flipV="1">
            <a:off x="6324600" y="2667000"/>
            <a:ext cx="0" cy="9906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3886200" y="2609850"/>
            <a:ext cx="24384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172200" y="2190750"/>
            <a:ext cx="336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0000FF"/>
                </a:solidFill>
              </a:rPr>
              <a:t>·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883275" y="21336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</a:rPr>
              <a:t>A</a:t>
            </a:r>
          </a:p>
        </p:txBody>
      </p:sp>
      <p:grpSp>
        <p:nvGrpSpPr>
          <p:cNvPr id="21510" name="Group 6"/>
          <p:cNvGrpSpPr/>
          <p:nvPr/>
        </p:nvGrpSpPr>
        <p:grpSpPr bwMode="auto">
          <a:xfrm>
            <a:off x="3429000" y="457200"/>
            <a:ext cx="685800" cy="5638800"/>
            <a:chOff x="2160" y="288"/>
            <a:chExt cx="432" cy="3552"/>
          </a:xfrm>
        </p:grpSpPr>
        <p:sp>
          <p:nvSpPr>
            <p:cNvPr id="21558" name="Line 7"/>
            <p:cNvSpPr>
              <a:spLocks noChangeShapeType="1"/>
            </p:cNvSpPr>
            <p:nvPr/>
          </p:nvSpPr>
          <p:spPr bwMode="auto">
            <a:xfrm flipV="1">
              <a:off x="2448" y="288"/>
              <a:ext cx="0" cy="35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59" name="Text Box 8"/>
            <p:cNvSpPr txBox="1">
              <a:spLocks noChangeArrowheads="1"/>
            </p:cNvSpPr>
            <p:nvPr/>
          </p:nvSpPr>
          <p:spPr bwMode="auto">
            <a:xfrm>
              <a:off x="2208" y="120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1560" name="Text Box 9"/>
            <p:cNvSpPr txBox="1">
              <a:spLocks noChangeArrowheads="1"/>
            </p:cNvSpPr>
            <p:nvPr/>
          </p:nvSpPr>
          <p:spPr bwMode="auto">
            <a:xfrm>
              <a:off x="2208" y="187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1561" name="Text Box 10"/>
            <p:cNvSpPr txBox="1">
              <a:spLocks noChangeArrowheads="1"/>
            </p:cNvSpPr>
            <p:nvPr/>
          </p:nvSpPr>
          <p:spPr bwMode="auto">
            <a:xfrm>
              <a:off x="2208" y="86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1562" name="Text Box 11"/>
            <p:cNvSpPr txBox="1">
              <a:spLocks noChangeArrowheads="1"/>
            </p:cNvSpPr>
            <p:nvPr/>
          </p:nvSpPr>
          <p:spPr bwMode="auto">
            <a:xfrm>
              <a:off x="2208" y="148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1563" name="Text Box 12"/>
            <p:cNvSpPr txBox="1">
              <a:spLocks noChangeArrowheads="1"/>
            </p:cNvSpPr>
            <p:nvPr/>
          </p:nvSpPr>
          <p:spPr bwMode="auto">
            <a:xfrm>
              <a:off x="2208" y="52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5</a:t>
              </a:r>
            </a:p>
          </p:txBody>
        </p:sp>
        <p:grpSp>
          <p:nvGrpSpPr>
            <p:cNvPr id="21564" name="Group 13"/>
            <p:cNvGrpSpPr/>
            <p:nvPr/>
          </p:nvGrpSpPr>
          <p:grpSpPr bwMode="auto">
            <a:xfrm rot="-5362763">
              <a:off x="2352" y="744"/>
              <a:ext cx="312" cy="168"/>
              <a:chOff x="2160" y="3888"/>
              <a:chExt cx="192" cy="96"/>
            </a:xfrm>
          </p:grpSpPr>
          <p:sp>
            <p:nvSpPr>
              <p:cNvPr id="21581" name="Line 14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82" name="Line 15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1565" name="Group 16"/>
            <p:cNvGrpSpPr/>
            <p:nvPr/>
          </p:nvGrpSpPr>
          <p:grpSpPr bwMode="auto">
            <a:xfrm rot="-5362763">
              <a:off x="2352" y="1416"/>
              <a:ext cx="312" cy="168"/>
              <a:chOff x="2160" y="3888"/>
              <a:chExt cx="192" cy="96"/>
            </a:xfrm>
          </p:grpSpPr>
          <p:sp>
            <p:nvSpPr>
              <p:cNvPr id="21579" name="Line 17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80" name="Line 18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1566" name="Group 19"/>
            <p:cNvGrpSpPr/>
            <p:nvPr/>
          </p:nvGrpSpPr>
          <p:grpSpPr bwMode="auto">
            <a:xfrm rot="-5362763">
              <a:off x="2352" y="2064"/>
              <a:ext cx="312" cy="168"/>
              <a:chOff x="2160" y="3888"/>
              <a:chExt cx="192" cy="96"/>
            </a:xfrm>
          </p:grpSpPr>
          <p:sp>
            <p:nvSpPr>
              <p:cNvPr id="21577" name="Line 20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78" name="Line 21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67" name="Text Box 22"/>
            <p:cNvSpPr txBox="1">
              <a:spLocks noChangeArrowheads="1"/>
            </p:cNvSpPr>
            <p:nvPr/>
          </p:nvSpPr>
          <p:spPr bwMode="auto">
            <a:xfrm>
              <a:off x="2160" y="2832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-2</a:t>
              </a:r>
            </a:p>
          </p:txBody>
        </p:sp>
        <p:sp>
          <p:nvSpPr>
            <p:cNvPr id="21568" name="Text Box 23"/>
            <p:cNvSpPr txBox="1">
              <a:spLocks noChangeArrowheads="1"/>
            </p:cNvSpPr>
            <p:nvPr/>
          </p:nvSpPr>
          <p:spPr bwMode="auto">
            <a:xfrm>
              <a:off x="2160" y="3504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-4</a:t>
              </a:r>
            </a:p>
          </p:txBody>
        </p:sp>
        <p:sp>
          <p:nvSpPr>
            <p:cNvPr id="21569" name="Text Box 24"/>
            <p:cNvSpPr txBox="1">
              <a:spLocks noChangeArrowheads="1"/>
            </p:cNvSpPr>
            <p:nvPr/>
          </p:nvSpPr>
          <p:spPr bwMode="auto">
            <a:xfrm>
              <a:off x="2160" y="2496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-1</a:t>
              </a:r>
            </a:p>
          </p:txBody>
        </p:sp>
        <p:sp>
          <p:nvSpPr>
            <p:cNvPr id="21570" name="Text Box 25"/>
            <p:cNvSpPr txBox="1">
              <a:spLocks noChangeArrowheads="1"/>
            </p:cNvSpPr>
            <p:nvPr/>
          </p:nvSpPr>
          <p:spPr bwMode="auto">
            <a:xfrm>
              <a:off x="2160" y="3120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-3</a:t>
              </a:r>
            </a:p>
          </p:txBody>
        </p:sp>
        <p:grpSp>
          <p:nvGrpSpPr>
            <p:cNvPr id="21571" name="Group 26"/>
            <p:cNvGrpSpPr/>
            <p:nvPr/>
          </p:nvGrpSpPr>
          <p:grpSpPr bwMode="auto">
            <a:xfrm rot="-5362763">
              <a:off x="2352" y="2712"/>
              <a:ext cx="312" cy="168"/>
              <a:chOff x="2160" y="3888"/>
              <a:chExt cx="192" cy="96"/>
            </a:xfrm>
          </p:grpSpPr>
          <p:sp>
            <p:nvSpPr>
              <p:cNvPr id="21575" name="Line 27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76" name="Line 28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1572" name="Group 29"/>
            <p:cNvGrpSpPr/>
            <p:nvPr/>
          </p:nvGrpSpPr>
          <p:grpSpPr bwMode="auto">
            <a:xfrm rot="-5362763">
              <a:off x="2352" y="3384"/>
              <a:ext cx="312" cy="168"/>
              <a:chOff x="2160" y="3888"/>
              <a:chExt cx="192" cy="96"/>
            </a:xfrm>
          </p:grpSpPr>
          <p:sp>
            <p:nvSpPr>
              <p:cNvPr id="21573" name="Line 30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74" name="Line 31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1511" name="Group 32"/>
          <p:cNvGrpSpPr/>
          <p:nvPr/>
        </p:nvGrpSpPr>
        <p:grpSpPr bwMode="auto">
          <a:xfrm>
            <a:off x="914400" y="3429000"/>
            <a:ext cx="6858000" cy="762000"/>
            <a:chOff x="576" y="2160"/>
            <a:chExt cx="4320" cy="480"/>
          </a:xfrm>
        </p:grpSpPr>
        <p:sp>
          <p:nvSpPr>
            <p:cNvPr id="21531" name="Text Box 33"/>
            <p:cNvSpPr txBox="1">
              <a:spLocks noChangeArrowheads="1"/>
            </p:cNvSpPr>
            <p:nvPr/>
          </p:nvSpPr>
          <p:spPr bwMode="auto">
            <a:xfrm>
              <a:off x="2256" y="225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3300"/>
                  </a:solidFill>
                </a:rPr>
                <a:t>0</a:t>
              </a:r>
            </a:p>
          </p:txBody>
        </p:sp>
        <p:grpSp>
          <p:nvGrpSpPr>
            <p:cNvPr id="21532" name="Group 34"/>
            <p:cNvGrpSpPr/>
            <p:nvPr/>
          </p:nvGrpSpPr>
          <p:grpSpPr bwMode="auto">
            <a:xfrm>
              <a:off x="576" y="2160"/>
              <a:ext cx="4320" cy="480"/>
              <a:chOff x="576" y="2160"/>
              <a:chExt cx="4320" cy="480"/>
            </a:xfrm>
          </p:grpSpPr>
          <p:sp>
            <p:nvSpPr>
              <p:cNvPr id="21533" name="Line 35"/>
              <p:cNvSpPr>
                <a:spLocks noChangeShapeType="1"/>
              </p:cNvSpPr>
              <p:nvPr/>
            </p:nvSpPr>
            <p:spPr bwMode="auto">
              <a:xfrm>
                <a:off x="576" y="2304"/>
                <a:ext cx="432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534" name="Group 36"/>
              <p:cNvGrpSpPr/>
              <p:nvPr/>
            </p:nvGrpSpPr>
            <p:grpSpPr bwMode="auto">
              <a:xfrm>
                <a:off x="2448" y="2160"/>
                <a:ext cx="384" cy="144"/>
                <a:chOff x="2160" y="3888"/>
                <a:chExt cx="192" cy="96"/>
              </a:xfrm>
            </p:grpSpPr>
            <p:sp>
              <p:nvSpPr>
                <p:cNvPr id="21556" name="Line 37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557" name="Line 38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1535" name="Group 39"/>
              <p:cNvGrpSpPr/>
              <p:nvPr/>
            </p:nvGrpSpPr>
            <p:grpSpPr bwMode="auto">
              <a:xfrm>
                <a:off x="3216" y="2160"/>
                <a:ext cx="384" cy="144"/>
                <a:chOff x="2160" y="3888"/>
                <a:chExt cx="192" cy="96"/>
              </a:xfrm>
            </p:grpSpPr>
            <p:sp>
              <p:nvSpPr>
                <p:cNvPr id="21554" name="Line 40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555" name="Line 41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1536" name="Group 42"/>
              <p:cNvGrpSpPr/>
              <p:nvPr/>
            </p:nvGrpSpPr>
            <p:grpSpPr bwMode="auto">
              <a:xfrm>
                <a:off x="3984" y="2160"/>
                <a:ext cx="384" cy="144"/>
                <a:chOff x="2160" y="3888"/>
                <a:chExt cx="192" cy="96"/>
              </a:xfrm>
            </p:grpSpPr>
            <p:sp>
              <p:nvSpPr>
                <p:cNvPr id="21552" name="Line 43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553" name="Line 44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537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1538" name="Text Box 46"/>
              <p:cNvSpPr txBox="1">
                <a:spLocks noChangeArrowheads="1"/>
              </p:cNvSpPr>
              <p:nvPr/>
            </p:nvSpPr>
            <p:spPr bwMode="auto">
              <a:xfrm>
                <a:off x="3120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1539" name="Text Box 47"/>
              <p:cNvSpPr txBox="1">
                <a:spLocks noChangeArrowheads="1"/>
              </p:cNvSpPr>
              <p:nvPr/>
            </p:nvSpPr>
            <p:spPr bwMode="auto">
              <a:xfrm>
                <a:off x="3504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1540" name="Text Box 48"/>
              <p:cNvSpPr txBox="1">
                <a:spLocks noChangeArrowheads="1"/>
              </p:cNvSpPr>
              <p:nvPr/>
            </p:nvSpPr>
            <p:spPr bwMode="auto">
              <a:xfrm>
                <a:off x="3888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1541" name="Text Box 49"/>
              <p:cNvSpPr txBox="1">
                <a:spLocks noChangeArrowheads="1"/>
              </p:cNvSpPr>
              <p:nvPr/>
            </p:nvSpPr>
            <p:spPr bwMode="auto">
              <a:xfrm>
                <a:off x="4272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5</a:t>
                </a:r>
              </a:p>
            </p:txBody>
          </p:sp>
          <p:grpSp>
            <p:nvGrpSpPr>
              <p:cNvPr id="21542" name="Group 50"/>
              <p:cNvGrpSpPr/>
              <p:nvPr/>
            </p:nvGrpSpPr>
            <p:grpSpPr bwMode="auto">
              <a:xfrm>
                <a:off x="864" y="2160"/>
                <a:ext cx="384" cy="144"/>
                <a:chOff x="2160" y="3888"/>
                <a:chExt cx="192" cy="96"/>
              </a:xfrm>
            </p:grpSpPr>
            <p:sp>
              <p:nvSpPr>
                <p:cNvPr id="21550" name="Line 51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551" name="Line 52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1543" name="Group 53"/>
              <p:cNvGrpSpPr/>
              <p:nvPr/>
            </p:nvGrpSpPr>
            <p:grpSpPr bwMode="auto">
              <a:xfrm>
                <a:off x="1632" y="2160"/>
                <a:ext cx="384" cy="144"/>
                <a:chOff x="2160" y="3888"/>
                <a:chExt cx="192" cy="96"/>
              </a:xfrm>
            </p:grpSpPr>
            <p:sp>
              <p:nvSpPr>
                <p:cNvPr id="21548" name="Line 54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549" name="Line 55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544" name="Text Box 56"/>
              <p:cNvSpPr txBox="1">
                <a:spLocks noChangeArrowheads="1"/>
              </p:cNvSpPr>
              <p:nvPr/>
            </p:nvSpPr>
            <p:spPr bwMode="auto">
              <a:xfrm>
                <a:off x="672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-4</a:t>
                </a:r>
              </a:p>
            </p:txBody>
          </p:sp>
          <p:sp>
            <p:nvSpPr>
              <p:cNvPr id="21545" name="Text Box 57"/>
              <p:cNvSpPr txBox="1">
                <a:spLocks noChangeArrowheads="1"/>
              </p:cNvSpPr>
              <p:nvPr/>
            </p:nvSpPr>
            <p:spPr bwMode="auto">
              <a:xfrm>
                <a:off x="1056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-3</a:t>
                </a:r>
              </a:p>
            </p:txBody>
          </p:sp>
          <p:sp>
            <p:nvSpPr>
              <p:cNvPr id="21546" name="Text Box 58"/>
              <p:cNvSpPr txBox="1">
                <a:spLocks noChangeArrowheads="1"/>
              </p:cNvSpPr>
              <p:nvPr/>
            </p:nvSpPr>
            <p:spPr bwMode="auto">
              <a:xfrm>
                <a:off x="1440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-2</a:t>
                </a:r>
              </a:p>
            </p:txBody>
          </p:sp>
          <p:sp>
            <p:nvSpPr>
              <p:cNvPr id="21547" name="Text Box 59"/>
              <p:cNvSpPr txBox="1">
                <a:spLocks noChangeArrowheads="1"/>
              </p:cNvSpPr>
              <p:nvPr/>
            </p:nvSpPr>
            <p:spPr bwMode="auto">
              <a:xfrm>
                <a:off x="1824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-1</a:t>
                </a:r>
              </a:p>
            </p:txBody>
          </p:sp>
        </p:grpSp>
      </p:grpSp>
      <p:grpSp>
        <p:nvGrpSpPr>
          <p:cNvPr id="21512" name="Group 60"/>
          <p:cNvGrpSpPr/>
          <p:nvPr/>
        </p:nvGrpSpPr>
        <p:grpSpPr bwMode="auto">
          <a:xfrm>
            <a:off x="7543800" y="3733800"/>
            <a:ext cx="1371600" cy="457200"/>
            <a:chOff x="4752" y="2352"/>
            <a:chExt cx="864" cy="288"/>
          </a:xfrm>
        </p:grpSpPr>
        <p:sp>
          <p:nvSpPr>
            <p:cNvPr id="21529" name="Text Box 61"/>
            <p:cNvSpPr txBox="1">
              <a:spLocks noChangeArrowheads="1"/>
            </p:cNvSpPr>
            <p:nvPr/>
          </p:nvSpPr>
          <p:spPr bwMode="auto">
            <a:xfrm>
              <a:off x="4752" y="235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21530" name="Text Box 62"/>
            <p:cNvSpPr txBox="1">
              <a:spLocks noChangeArrowheads="1"/>
            </p:cNvSpPr>
            <p:nvPr/>
          </p:nvSpPr>
          <p:spPr bwMode="auto">
            <a:xfrm>
              <a:off x="5112" y="2352"/>
              <a:ext cx="5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FF3300"/>
                  </a:solidFill>
                </a:rPr>
                <a:t>横轴</a:t>
              </a:r>
            </a:p>
          </p:txBody>
        </p:sp>
      </p:grpSp>
      <p:grpSp>
        <p:nvGrpSpPr>
          <p:cNvPr id="21513" name="Group 63"/>
          <p:cNvGrpSpPr/>
          <p:nvPr/>
        </p:nvGrpSpPr>
        <p:grpSpPr bwMode="auto">
          <a:xfrm>
            <a:off x="2476500" y="228600"/>
            <a:ext cx="1289050" cy="533400"/>
            <a:chOff x="1560" y="144"/>
            <a:chExt cx="812" cy="336"/>
          </a:xfrm>
        </p:grpSpPr>
        <p:sp>
          <p:nvSpPr>
            <p:cNvPr id="21527" name="Text Box 64"/>
            <p:cNvSpPr txBox="1">
              <a:spLocks noChangeArrowheads="1"/>
            </p:cNvSpPr>
            <p:nvPr/>
          </p:nvSpPr>
          <p:spPr bwMode="auto">
            <a:xfrm>
              <a:off x="2160" y="14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3300"/>
                  </a:solidFill>
                </a:rPr>
                <a:t>y</a:t>
              </a:r>
            </a:p>
          </p:txBody>
        </p:sp>
        <p:sp>
          <p:nvSpPr>
            <p:cNvPr id="21528" name="Text Box 65"/>
            <p:cNvSpPr txBox="1">
              <a:spLocks noChangeArrowheads="1"/>
            </p:cNvSpPr>
            <p:nvPr/>
          </p:nvSpPr>
          <p:spPr bwMode="auto">
            <a:xfrm>
              <a:off x="1560" y="192"/>
              <a:ext cx="5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FF3300"/>
                  </a:solidFill>
                </a:rPr>
                <a:t>纵轴</a:t>
              </a:r>
            </a:p>
          </p:txBody>
        </p:sp>
      </p:grpSp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4506913" y="277813"/>
            <a:ext cx="269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</a:rPr>
              <a:t>A</a:t>
            </a:r>
            <a:r>
              <a:rPr lang="zh-CN" altLang="en-US" sz="2000" b="1">
                <a:solidFill>
                  <a:srgbClr val="000000"/>
                </a:solidFill>
              </a:rPr>
              <a:t>点在</a:t>
            </a:r>
            <a:r>
              <a:rPr lang="en-US" altLang="zh-CN" sz="2000" b="1">
                <a:solidFill>
                  <a:srgbClr val="000000"/>
                </a:solidFill>
              </a:rPr>
              <a:t>x </a:t>
            </a:r>
            <a:r>
              <a:rPr lang="zh-CN" altLang="en-US" sz="2000" b="1">
                <a:solidFill>
                  <a:srgbClr val="000000"/>
                </a:solidFill>
              </a:rPr>
              <a:t>轴上的坐标为</a:t>
            </a:r>
            <a:r>
              <a:rPr lang="en-US" altLang="zh-CN" sz="20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9290" name="Text Box 74"/>
          <p:cNvSpPr txBox="1">
            <a:spLocks noChangeArrowheads="1"/>
          </p:cNvSpPr>
          <p:nvPr/>
        </p:nvSpPr>
        <p:spPr bwMode="auto">
          <a:xfrm>
            <a:off x="4522788" y="735013"/>
            <a:ext cx="2730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</a:rPr>
              <a:t>A</a:t>
            </a:r>
            <a:r>
              <a:rPr lang="zh-CN" altLang="en-US" sz="2000" b="1">
                <a:solidFill>
                  <a:srgbClr val="000000"/>
                </a:solidFill>
              </a:rPr>
              <a:t>点在</a:t>
            </a:r>
            <a:r>
              <a:rPr lang="en-US" altLang="zh-CN" sz="2000" b="1">
                <a:solidFill>
                  <a:srgbClr val="000000"/>
                </a:solidFill>
              </a:rPr>
              <a:t>y </a:t>
            </a:r>
            <a:r>
              <a:rPr lang="zh-CN" altLang="en-US" sz="2000" b="1">
                <a:solidFill>
                  <a:srgbClr val="000000"/>
                </a:solidFill>
              </a:rPr>
              <a:t>轴上的坐标为</a:t>
            </a:r>
            <a:r>
              <a:rPr lang="en-US" altLang="zh-CN" sz="20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291" name="Text Box 75"/>
          <p:cNvSpPr txBox="1">
            <a:spLocks noChangeArrowheads="1"/>
          </p:cNvSpPr>
          <p:nvPr/>
        </p:nvSpPr>
        <p:spPr bwMode="auto">
          <a:xfrm>
            <a:off x="4495800" y="1192213"/>
            <a:ext cx="445293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</a:rPr>
              <a:t>A</a:t>
            </a:r>
            <a:r>
              <a:rPr lang="zh-CN" altLang="en-US" sz="2000" b="1">
                <a:solidFill>
                  <a:srgbClr val="000000"/>
                </a:solidFill>
              </a:rPr>
              <a:t>点在平面直角坐标系中的坐标为</a:t>
            </a:r>
            <a:r>
              <a:rPr lang="en-US" altLang="zh-CN" sz="2000" b="1">
                <a:solidFill>
                  <a:srgbClr val="FF3300"/>
                </a:solidFill>
              </a:rPr>
              <a:t>(4, 2)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3300"/>
                </a:solidFill>
              </a:rPr>
              <a:t>记作：</a:t>
            </a:r>
            <a:r>
              <a:rPr lang="en-US" altLang="zh-CN" sz="2800" b="1">
                <a:solidFill>
                  <a:srgbClr val="FF3300"/>
                </a:solidFill>
              </a:rPr>
              <a:t>A</a:t>
            </a:r>
            <a:r>
              <a:rPr lang="zh-CN" altLang="en-US" sz="2800" b="1">
                <a:solidFill>
                  <a:srgbClr val="FF3300"/>
                </a:solidFill>
              </a:rPr>
              <a:t>（</a:t>
            </a:r>
            <a:r>
              <a:rPr lang="en-US" altLang="zh-CN" sz="2800" b="1">
                <a:solidFill>
                  <a:srgbClr val="FF3300"/>
                </a:solidFill>
              </a:rPr>
              <a:t>4</a:t>
            </a:r>
            <a:r>
              <a:rPr lang="zh-CN" altLang="en-US" sz="2800" b="1">
                <a:solidFill>
                  <a:srgbClr val="FF3300"/>
                </a:solidFill>
              </a:rPr>
              <a:t>，</a:t>
            </a:r>
            <a:r>
              <a:rPr lang="en-US" altLang="zh-CN" sz="2800" b="1">
                <a:solidFill>
                  <a:srgbClr val="FF3300"/>
                </a:solidFill>
              </a:rPr>
              <a:t>2</a:t>
            </a:r>
            <a:r>
              <a:rPr lang="zh-CN" altLang="en-US" sz="2800" b="1">
                <a:solidFill>
                  <a:srgbClr val="FF3300"/>
                </a:solidFill>
              </a:rPr>
              <a:t>）</a:t>
            </a:r>
          </a:p>
        </p:txBody>
      </p:sp>
      <p:grpSp>
        <p:nvGrpSpPr>
          <p:cNvPr id="17" name="Group 79"/>
          <p:cNvGrpSpPr/>
          <p:nvPr/>
        </p:nvGrpSpPr>
        <p:grpSpPr bwMode="auto">
          <a:xfrm>
            <a:off x="6858000" y="1905000"/>
            <a:ext cx="1912938" cy="1600200"/>
            <a:chOff x="4320" y="1145"/>
            <a:chExt cx="1205" cy="1008"/>
          </a:xfrm>
        </p:grpSpPr>
        <p:sp>
          <p:nvSpPr>
            <p:cNvPr id="21525" name="AutoShape 77"/>
            <p:cNvSpPr>
              <a:spLocks noChangeArrowheads="1"/>
            </p:cNvSpPr>
            <p:nvPr/>
          </p:nvSpPr>
          <p:spPr bwMode="auto">
            <a:xfrm rot="5766319">
              <a:off x="4419" y="1049"/>
              <a:ext cx="1008" cy="1200"/>
            </a:xfrm>
            <a:prstGeom prst="wedgeEllipseCallout">
              <a:avLst>
                <a:gd name="adj1" fmla="val -36380"/>
                <a:gd name="adj2" fmla="val 76986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zh-CN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26" name="Text Box 78"/>
            <p:cNvSpPr txBox="1">
              <a:spLocks noChangeArrowheads="1"/>
            </p:cNvSpPr>
            <p:nvPr/>
          </p:nvSpPr>
          <p:spPr bwMode="auto">
            <a:xfrm>
              <a:off x="4320" y="1402"/>
              <a:ext cx="120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FF00"/>
                  </a:solidFill>
                </a:rPr>
                <a:t>X</a:t>
              </a:r>
              <a:r>
                <a:rPr lang="zh-CN" altLang="en-US" b="1">
                  <a:solidFill>
                    <a:srgbClr val="FFFF00"/>
                  </a:solidFill>
                </a:rPr>
                <a:t>轴上的坐标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FFFF00"/>
                  </a:solidFill>
                </a:rPr>
                <a:t>写在前面</a:t>
              </a:r>
            </a:p>
          </p:txBody>
        </p:sp>
      </p:grpSp>
      <p:grpSp>
        <p:nvGrpSpPr>
          <p:cNvPr id="18" name="Group 85"/>
          <p:cNvGrpSpPr/>
          <p:nvPr/>
        </p:nvGrpSpPr>
        <p:grpSpPr bwMode="auto">
          <a:xfrm>
            <a:off x="838200" y="2590800"/>
            <a:ext cx="3048000" cy="1066800"/>
            <a:chOff x="528" y="1440"/>
            <a:chExt cx="1920" cy="672"/>
          </a:xfrm>
        </p:grpSpPr>
        <p:sp>
          <p:nvSpPr>
            <p:cNvPr id="21520" name="Line 80"/>
            <p:cNvSpPr>
              <a:spLocks noChangeShapeType="1"/>
            </p:cNvSpPr>
            <p:nvPr/>
          </p:nvSpPr>
          <p:spPr bwMode="auto">
            <a:xfrm flipV="1">
              <a:off x="864" y="1776"/>
              <a:ext cx="0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1521" name="Group 84"/>
            <p:cNvGrpSpPr/>
            <p:nvPr/>
          </p:nvGrpSpPr>
          <p:grpSpPr bwMode="auto">
            <a:xfrm>
              <a:off x="528" y="1440"/>
              <a:ext cx="1920" cy="634"/>
              <a:chOff x="528" y="1622"/>
              <a:chExt cx="1920" cy="634"/>
            </a:xfrm>
          </p:grpSpPr>
          <p:sp>
            <p:nvSpPr>
              <p:cNvPr id="21522" name="Line 81"/>
              <p:cNvSpPr>
                <a:spLocks noChangeShapeType="1"/>
              </p:cNvSpPr>
              <p:nvPr/>
            </p:nvSpPr>
            <p:spPr bwMode="auto">
              <a:xfrm>
                <a:off x="864" y="1968"/>
                <a:ext cx="1584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3" name="Text Box 82"/>
              <p:cNvSpPr txBox="1">
                <a:spLocks noChangeArrowheads="1"/>
              </p:cNvSpPr>
              <p:nvPr/>
            </p:nvSpPr>
            <p:spPr bwMode="auto">
              <a:xfrm>
                <a:off x="768" y="1622"/>
                <a:ext cx="236" cy="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6000" b="1">
                    <a:solidFill>
                      <a:srgbClr val="0000FF"/>
                    </a:solidFill>
                  </a:rPr>
                  <a:t>·</a:t>
                </a:r>
              </a:p>
            </p:txBody>
          </p:sp>
          <p:sp>
            <p:nvSpPr>
              <p:cNvPr id="21524" name="Text Box 83"/>
              <p:cNvSpPr txBox="1">
                <a:spLocks noChangeArrowheads="1"/>
              </p:cNvSpPr>
              <p:nvPr/>
            </p:nvSpPr>
            <p:spPr bwMode="auto">
              <a:xfrm>
                <a:off x="528" y="1680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800" b="1">
                    <a:solidFill>
                      <a:srgbClr val="FFFF00"/>
                    </a:solidFill>
                  </a:rPr>
                  <a:t>B</a:t>
                </a:r>
              </a:p>
            </p:txBody>
          </p:sp>
        </p:grpSp>
      </p:grpSp>
      <p:sp>
        <p:nvSpPr>
          <p:cNvPr id="9302" name="Text Box 86"/>
          <p:cNvSpPr txBox="1">
            <a:spLocks noChangeArrowheads="1"/>
          </p:cNvSpPr>
          <p:nvPr/>
        </p:nvSpPr>
        <p:spPr bwMode="auto">
          <a:xfrm>
            <a:off x="1101725" y="2057400"/>
            <a:ext cx="2216150" cy="5794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FFFF"/>
                </a:solidFill>
              </a:rPr>
              <a:t>B</a:t>
            </a:r>
            <a:r>
              <a:rPr lang="zh-CN" altLang="en-US" sz="3200" b="1">
                <a:solidFill>
                  <a:srgbClr val="FFFFFF"/>
                </a:solidFill>
              </a:rPr>
              <a:t>（</a:t>
            </a:r>
            <a:r>
              <a:rPr lang="en-US" altLang="zh-CN" sz="3200" b="1">
                <a:solidFill>
                  <a:srgbClr val="FFFFFF"/>
                </a:solidFill>
              </a:rPr>
              <a:t>-4</a:t>
            </a:r>
            <a:r>
              <a:rPr lang="zh-CN" altLang="en-US" sz="3200" b="1">
                <a:solidFill>
                  <a:srgbClr val="FFFFFF"/>
                </a:solidFill>
              </a:rPr>
              <a:t>，</a:t>
            </a:r>
            <a:r>
              <a:rPr lang="en-US" altLang="zh-CN" sz="3200" b="1">
                <a:solidFill>
                  <a:srgbClr val="FFFFFF"/>
                </a:solidFill>
              </a:rPr>
              <a:t>1</a:t>
            </a:r>
            <a:r>
              <a:rPr lang="zh-CN" altLang="en-US" sz="3200" b="1">
                <a:solidFill>
                  <a:srgbClr val="FFFFFF"/>
                </a:solidFill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" fill="hold"/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" fill="hold"/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" fill="hold"/>
                                        <p:tgtEl>
                                          <p:spTgt spid="9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" fill="hold"/>
                                        <p:tgtEl>
                                          <p:spTgt spid="9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89" grpId="0" autoUpdateAnimBg="0"/>
      <p:bldP spid="9290" grpId="0" autoUpdateAnimBg="0"/>
      <p:bldP spid="9291" grpId="0" autoUpdateAnimBg="0"/>
      <p:bldP spid="9302" grpId="0" animBg="1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1052</Words>
  <Application>Microsoft Office PowerPoint</Application>
  <PresentationFormat>全屏显示(4:3)</PresentationFormat>
  <Paragraphs>207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黑体</vt:lpstr>
      <vt:lpstr>华文行楷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2018-07-13T06:04:00Z</dcterms:created>
  <dcterms:modified xsi:type="dcterms:W3CDTF">2023-01-16T13:59:51Z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385817BD9FC24D75A1F28B156853A93D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