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2"/>
    <p:sldId id="264" r:id="rId3"/>
    <p:sldId id="306" r:id="rId4"/>
    <p:sldId id="307" r:id="rId5"/>
    <p:sldId id="308" r:id="rId6"/>
    <p:sldId id="260" r:id="rId7"/>
    <p:sldId id="309" r:id="rId8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100"/>
    <a:srgbClr val="00A1E9"/>
    <a:srgbClr val="17B7FF"/>
    <a:srgbClr val="0066CC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333" autoAdjust="0"/>
  </p:normalViewPr>
  <p:slideViewPr>
    <p:cSldViewPr snapToGrid="0">
      <p:cViewPr varScale="1">
        <p:scale>
          <a:sx n="105" d="100"/>
          <a:sy n="105" d="100"/>
        </p:scale>
        <p:origin x="-90" y="-720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790700"/>
            <a:ext cx="9144000" cy="13811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33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131471" y="352409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4233767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rId2" action="ppaction://hlinksldjump" tooltip="点击进入"/>
          </p:cNvPr>
          <p:cNvSpPr/>
          <p:nvPr userDrawn="1"/>
        </p:nvSpPr>
        <p:spPr>
          <a:xfrm>
            <a:off x="6259666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9058" y="0"/>
            <a:ext cx="6829425" cy="350535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52551"/>
            <a:ext cx="7886700" cy="32801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6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9058" y="350535"/>
            <a:ext cx="6272543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0" y="5053785"/>
            <a:ext cx="9157036" cy="9619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172400" y="350535"/>
            <a:ext cx="971600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1817694" cy="6815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第三章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124980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8226106" y="368538"/>
            <a:ext cx="917895" cy="30075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4231894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同侧圆角矩形 18">
            <a:hlinkClick r:id="rId15" action="ppaction://hlinksldjump" tooltip="点击进入"/>
          </p:cNvPr>
          <p:cNvSpPr/>
          <p:nvPr/>
        </p:nvSpPr>
        <p:spPr>
          <a:xfrm>
            <a:off x="6256921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039558" y="0"/>
            <a:ext cx="6829425" cy="350535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3</a:t>
            </a:r>
            <a:r>
              <a:rPr lang="en-US" altLang="zh-CN" i="1" dirty="0" smtClean="0"/>
              <a:t>.</a:t>
            </a:r>
            <a:r>
              <a:rPr lang="en-US" altLang="zh-CN" dirty="0" smtClean="0"/>
              <a:t>2</a:t>
            </a:r>
            <a:r>
              <a:rPr lang="zh-CN" altLang="zh-CN" i="1" dirty="0" smtClean="0"/>
              <a:t>　</a:t>
            </a:r>
            <a:r>
              <a:rPr lang="zh-CN" altLang="zh-CN" dirty="0" smtClean="0"/>
              <a:t>用关系式表示的变量间关系</a:t>
            </a:r>
            <a:endParaRPr lang="zh-CN" altLang="zh-CN" sz="15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altLang="zh-CN" sz="15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__2.docx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3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zh-CN" sz="4100" dirty="0"/>
              <a:t>用关系式表示的变量间关系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4268823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724864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变量之间的关系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>
            <a:spLocks noChangeAspect="1"/>
          </p:cNvSpPr>
          <p:nvPr/>
        </p:nvSpPr>
        <p:spPr>
          <a:xfrm>
            <a:off x="285750" y="834684"/>
            <a:ext cx="8572500" cy="206364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zh-CN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用关系式表示的变量间关系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汽车离开甲站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千米后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千米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小时的速度匀速前进了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则汽车离开甲站所走的路程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千米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与时间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之间的关系式是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观察表格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则变量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的关系式为</a:t>
            </a:r>
            <a:r>
              <a:rPr lang="zh-CN" altLang="zh-CN" sz="18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ea typeface="Times New Roman" panose="02020603050405020304" pitchFamily="18" charset="0"/>
              </a:rPr>
              <a:t>( 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)</a:t>
            </a:r>
            <a:endParaRPr lang="zh-CN" altLang="en-US" sz="1800" dirty="0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285749" y="2888742"/>
          <a:ext cx="8581323" cy="10517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文档" r:id="rId3" imgW="4975860" imgH="610870" progId="Word.Document.12">
                  <p:embed/>
                </p:oleObj>
              </mc:Choice>
              <mc:Fallback>
                <p:oleObj name="文档" r:id="rId3" imgW="4975860" imgH="610870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49" y="2888742"/>
                        <a:ext cx="8581323" cy="10517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>
            <a:spLocks noChangeAspect="1"/>
          </p:cNvSpPr>
          <p:nvPr/>
        </p:nvSpPr>
        <p:spPr>
          <a:xfrm>
            <a:off x="285750" y="3557847"/>
            <a:ext cx="8572500" cy="10664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=x-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半径为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的圆的面积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S=</a:t>
            </a:r>
            <a:r>
              <a:rPr lang="zh-CN" altLang="zh-CN" sz="1800" i="1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π</a:t>
            </a:r>
            <a:r>
              <a:rPr lang="en-US" altLang="zh-CN" sz="1800" i="1" u="sng" dirty="0" err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CN" sz="1800" u="sng" baseline="30000" dirty="0" err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i="1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S=</a:t>
            </a:r>
            <a:r>
              <a:rPr lang="zh-CN" altLang="zh-CN" sz="1800" i="1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r>
              <a:rPr lang="en-US" altLang="zh-CN" sz="18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π</a:t>
            </a:r>
            <a:r>
              <a:rPr lang="zh-CN" altLang="zh-CN" sz="1800" i="1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196255" y="1582359"/>
            <a:ext cx="243091" cy="26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3884290" y="2538579"/>
            <a:ext cx="243091" cy="26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829686" y="4269247"/>
            <a:ext cx="600521" cy="237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4895995" y="4269247"/>
            <a:ext cx="600521" cy="237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955521"/>
            <a:ext cx="6212278" cy="4016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根据流程图中的程序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当输出数值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输入数值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 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322263" y="2378075"/>
          <a:ext cx="8482012" cy="161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文档" r:id="rId3" imgW="4919345" imgH="938530" progId="Word.Document.12">
                  <p:embed/>
                </p:oleObj>
              </mc:Choice>
              <mc:Fallback>
                <p:oleObj name="文档" r:id="rId3" imgW="4919345" imgH="938530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3" y="2378075"/>
                        <a:ext cx="8482012" cy="161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17ZKXSJ878.EPS" descr="id:2147493838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3750684" y="1357169"/>
            <a:ext cx="2591896" cy="2591896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5961568" y="1056526"/>
            <a:ext cx="243091" cy="26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285750" y="912017"/>
            <a:ext cx="8572500" cy="2396041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按图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的方式摆放餐桌和椅子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照这样的方式继续摆放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如果摆放的餐桌为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张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摆放的椅子为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把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之间的关系式为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.y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.y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.y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.y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某人购进一批苹果到农贸市场零售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已知卖出苹果数量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与售价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的关系如下表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  <a:endParaRPr lang="zh-CN" altLang="en-US" sz="1800" dirty="0"/>
          </a:p>
        </p:txBody>
      </p:sp>
      <p:pic>
        <p:nvPicPr>
          <p:cNvPr id="7" name="18ZKXSD71.EPS" descr="id:2147493845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2941368" y="1671946"/>
            <a:ext cx="4446985" cy="950825"/>
          </a:xfrm>
          <a:prstGeom prst="rect">
            <a:avLst/>
          </a:prstGeom>
        </p:spPr>
      </p:pic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285749" y="3257906"/>
          <a:ext cx="8582565" cy="1119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文档" r:id="rId4" imgW="4977130" imgH="650875" progId="Word.Document.12">
                  <p:embed/>
                </p:oleObj>
              </mc:Choice>
              <mc:Fallback>
                <p:oleObj name="文档" r:id="rId4" imgW="4977130" imgH="650875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49" y="3257906"/>
                        <a:ext cx="8582565" cy="11195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矩形 10"/>
          <p:cNvSpPr>
            <a:spLocks noChangeAspect="1"/>
          </p:cNvSpPr>
          <p:nvPr/>
        </p:nvSpPr>
        <p:spPr>
          <a:xfrm>
            <a:off x="285751" y="4002599"/>
            <a:ext cx="4628511" cy="4016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则售价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与数量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之间的关系式是</a:t>
            </a:r>
            <a:r>
              <a:rPr lang="zh-CN" altLang="zh-CN" sz="1800" i="1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i="1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sz="1800" dirty="0" err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 err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 err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 err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i="1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 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182464" y="1304067"/>
            <a:ext cx="243091" cy="26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3566517" y="4089962"/>
            <a:ext cx="980100" cy="237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cxnSp>
        <p:nvCxnSpPr>
          <p:cNvPr id="9" name="直接连接符 8"/>
          <p:cNvCxnSpPr/>
          <p:nvPr/>
        </p:nvCxnSpPr>
        <p:spPr>
          <a:xfrm>
            <a:off x="3560321" y="4335813"/>
            <a:ext cx="9801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115899"/>
            <a:ext cx="8572500" cy="306083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某车站规定旅客可以免费携带不超过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千克的行李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超过部分每千克收取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元的行李费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则旅客需交的行李费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与携带行李重量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千克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)( 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x&gt;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的函数关系式为</a:t>
            </a:r>
            <a:r>
              <a:rPr lang="zh-CN" altLang="zh-CN" sz="1800" i="1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i="1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sz="1800" dirty="0" err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 err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 err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800" i="1" dirty="0" err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i="1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zh-CN" altLang="zh-CN" sz="1800" i="1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某地区现有果树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24000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棵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计划今后每年栽果树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棵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( 1 )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试用含年数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的式子表示果树总棵数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棵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( 2 )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预计到第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年该地区有多少棵果树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( 1 )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根据题意得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sz="18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24000</a:t>
            </a:r>
            <a:r>
              <a:rPr lang="en-US" altLang="zh-CN" sz="18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3000</a:t>
            </a:r>
            <a:r>
              <a:rPr lang="en-US" altLang="zh-CN" sz="18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( 2 )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39000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答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预计到第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年该地区有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39000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棵果树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26727" y="1862223"/>
            <a:ext cx="1185921" cy="237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cxnSp>
        <p:nvCxnSpPr>
          <p:cNvPr id="4" name="直接连接符 3"/>
          <p:cNvCxnSpPr/>
          <p:nvPr/>
        </p:nvCxnSpPr>
        <p:spPr>
          <a:xfrm>
            <a:off x="320531" y="2108074"/>
            <a:ext cx="118592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877690"/>
            <a:ext cx="8572500" cy="7340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9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南方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市欲将一批水果运往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市销售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若有飞机、火车、汽车三种运输方式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现只选择其中一种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这三种运输方式的主要参考数据如下表所示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  <a:endParaRPr lang="zh-CN" altLang="en-US" sz="1800" dirty="0"/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285749" y="1591557"/>
          <a:ext cx="8582565" cy="1760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文档" r:id="rId3" imgW="4977130" imgH="1022350" progId="Word.Document.12">
                  <p:embed/>
                </p:oleObj>
              </mc:Choice>
              <mc:Fallback>
                <p:oleObj name="文档" r:id="rId3" imgW="4977130" imgH="1022350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49" y="1591557"/>
                        <a:ext cx="8582565" cy="17608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>
            <a:spLocks noChangeAspect="1"/>
          </p:cNvSpPr>
          <p:nvPr/>
        </p:nvSpPr>
        <p:spPr>
          <a:xfrm>
            <a:off x="285750" y="2971024"/>
            <a:ext cx="8572500" cy="139884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若这批水果在运输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包括装卸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过程中的损耗为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记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两市间的距离为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km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( 1 )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如果用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1800" baseline="-2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1800" baseline="-2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1800" baseline="-2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分别表示使用飞机、火车、汽车运输时的总支出费用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包括损耗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1800" baseline="-2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1800" baseline="-2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1800" baseline="-2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之间的关系式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( 2 )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应采用哪种运输方式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才使运输时的总支出费用最小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>
            <a:spLocks noChangeAspect="1"/>
          </p:cNvSpPr>
          <p:nvPr/>
        </p:nvSpPr>
        <p:spPr>
          <a:xfrm>
            <a:off x="285750" y="1817273"/>
            <a:ext cx="8572500" cy="1731243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( 1 )</a:t>
            </a:r>
            <a:r>
              <a:rPr lang="en-US" altLang="zh-CN" sz="18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1800" baseline="-250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altLang="zh-CN" sz="18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8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1400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1800" baseline="-250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8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8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2800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1800" baseline="-250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18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8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1400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( 2 )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250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1800" baseline="-250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5650( 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),</a:t>
            </a:r>
            <a:r>
              <a:rPr lang="en-US" altLang="zh-CN" sz="18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1800" baseline="-250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4300( 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),</a:t>
            </a:r>
            <a:r>
              <a:rPr lang="en-US" altLang="zh-CN" sz="18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1800" baseline="-250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4400( 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因为</a:t>
            </a:r>
            <a:r>
              <a:rPr lang="en-US" altLang="zh-CN" sz="18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1800" baseline="-250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altLang="zh-CN" sz="18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1800" baseline="-250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altLang="zh-CN" sz="18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1800" baseline="-250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所以应采用火车运输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才能使运输时的总支出费用最小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339</Words>
  <Application>Microsoft Office PowerPoint</Application>
  <PresentationFormat>全屏显示(16:9)</PresentationFormat>
  <Paragraphs>35</Paragraphs>
  <Slides>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21" baseType="lpstr">
      <vt:lpstr>Adobe 黑体 Std R</vt:lpstr>
      <vt:lpstr>NEU-BZ-S92</vt:lpstr>
      <vt:lpstr>方正书宋_GBK</vt:lpstr>
      <vt:lpstr>黑体</vt:lpstr>
      <vt:lpstr>华文楷体</vt:lpstr>
      <vt:lpstr>宋体</vt:lpstr>
      <vt:lpstr>微软雅黑</vt:lpstr>
      <vt:lpstr>Arial</vt:lpstr>
      <vt:lpstr>Calibri</vt:lpstr>
      <vt:lpstr>Calibri Light</vt:lpstr>
      <vt:lpstr>Microsoft Yi Baiti</vt:lpstr>
      <vt:lpstr>Times New Roman</vt:lpstr>
      <vt:lpstr>WWW.2PPT.COM
</vt:lpstr>
      <vt:lpstr>文档</vt:lpstr>
      <vt:lpstr>用关系式表示的变量间关系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2018-10-20T02:37:00Z</dcterms:created>
  <dcterms:modified xsi:type="dcterms:W3CDTF">2023-01-16T14:00:04Z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C990002DDF234E6F9BE617E56429716C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