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F9881-989E-4089-B1E9-1BB80F7183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0301B-FDEE-41EB-9913-F4355C3019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0301B-FDEE-41EB-9913-F4355C3019B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&#20864;&#25945;\&#20864;&#25945;&#33521;&#35821;&#20061;&#24180;&#32423;&#19978;&#31532;&#20845;&#21333;&#20803;&#31532;&#20116;&#35838;&#26102;\Lesson35.mp3" TargetMode="External"/><Relationship Id="rId1" Type="http://schemas.microsoft.com/office/2007/relationships/media" Target="file:///E:\&#20864;&#25945;\&#20864;&#25945;&#33521;&#35821;&#20061;&#24180;&#32423;&#19978;&#31532;&#20845;&#21333;&#20803;&#31532;&#20116;&#35838;&#26102;\Lesson35.mp3" TargetMode="Externa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117792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6  Movies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and Theatre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270892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Theatres </a:t>
            </a:r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Fun!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1520" y="260648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  新课标 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899592" y="980728"/>
            <a:ext cx="69977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1.Guess what?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在本句中表示“不清楚的人或事物”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请求确认或重复。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2.I saw a big poster for the new Kung Fu Dinosaur movie on my way home.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 one’s way to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意为“在某人去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的路上”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后跟的是副词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则要把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省略。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on my way home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意为“在我回家的路上”。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3.Kung Fu Dinosaur really looks like Danny.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like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意为“看起来像”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强调外表。此处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为介词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一样”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后面跟名词或动名词形式。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467544" y="1196752"/>
            <a:ext cx="806489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4.We performed a play in class.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perform a play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中play为名词,意为“话剧,剧”,perform为及物动词,意为“表演,扮演,执行”,后接名词或代词作宾语。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5.I played the poor but handsome </a:t>
            </a:r>
            <a:r>
              <a:rPr lang="en-US" altLang="zh-CN" sz="2400" b="1" u="sng" dirty="0" err="1">
                <a:solidFill>
                  <a:srgbClr val="902086"/>
                </a:solidFill>
                <a:latin typeface="Times New Roman" panose="02020603050405020304" pitchFamily="18" charset="0"/>
              </a:rPr>
              <a:t>fisherman,and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 Jenny was the fisherman’s wife.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play the poor but handsome fisherman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中play为动词,意为“扮演”。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6.I can’t wait to see them.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can’t wait to do sth.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意为“迫不及待去做某事”。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683568" y="1052736"/>
            <a:ext cx="78488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7.Some research was done in order to make the play.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order 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意为“为了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”,表示目的,在用法和意义上相当于so as to结构,但是in order to可以用于句首、句中,而so as to多用于句中。两者的否定式分别为:in order not to和so as not to。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order 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as 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在句中表示目的时,常可以转化为in order that或so that引导的目的状语从句。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8.We learned about some good plays and famous playwrights!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playwright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为可数名词,意为“剧作家”,指主要进行剧本创作的人,而writer为可数名词,意为“作家”,指进行文学作品创作的作家。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755576" y="1124744"/>
            <a:ext cx="77768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9.Yes,many famous works in English were written by him.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many famous works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意为“许多名著”,其中work为可数名词,表示“著作”。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written by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意为“由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写,被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写”。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10.Actually,his early plays were mainly comedies and historical pieces.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mainly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为副词,意为“主要地,大体上”,由形容词main加后缀-ly构成。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historical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为形容词,意为“历史的”,在句中常作定语。而history为名词,意为“历史”,在句中作主语、宾语或表语。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1044575" y="1052513"/>
            <a:ext cx="64897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</a:rPr>
              <a:t>11.They are well known around the world.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 well known around the world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意为“举世闻名”,known是know的过去分词形式。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</a:rPr>
              <a:t>12.We have some excellent playwrights and famous plays in China.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本句是表达“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某处有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”的句型之一,与there be,there lie/stand等句型作用相同。</a:t>
            </a:r>
          </a:p>
          <a:p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828675" y="1196975"/>
            <a:ext cx="62849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13.I would love to go to the teahouse one day.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one day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意为“有一天”,可用于将来时态或过去时态。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14.But we do have a Lao She Teahouse in Beijing. 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在本句中用作助动词,起强调谓语的作用。主语是单数第三人称时,用does;句子是一般过去时态时,用did。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611188" y="981075"/>
            <a:ext cx="78184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Ⅰ.</a:t>
            </a:r>
            <a:r>
              <a:rPr lang="zh-CN" altLang="en-US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根据汉语提示完成句子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1.Look!The students are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表演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)a new play.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2.This is a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历史的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play.Do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you like it?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3.She was nervous when she stood on the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舞台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4.What a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英俊的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)boy he is!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5.We can watch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戏剧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)in this theatre.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3857625" y="1268413"/>
            <a:ext cx="201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performing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07" name="文本框 2"/>
          <p:cNvSpPr txBox="1">
            <a:spLocks noChangeArrowheads="1"/>
          </p:cNvSpPr>
          <p:nvPr/>
        </p:nvSpPr>
        <p:spPr bwMode="auto">
          <a:xfrm>
            <a:off x="2195513" y="1701800"/>
            <a:ext cx="148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historical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08" name="文本框 3"/>
          <p:cNvSpPr txBox="1">
            <a:spLocks noChangeArrowheads="1"/>
          </p:cNvSpPr>
          <p:nvPr/>
        </p:nvSpPr>
        <p:spPr bwMode="auto">
          <a:xfrm>
            <a:off x="6215063" y="207168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stage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09" name="文本框 4"/>
          <p:cNvSpPr txBox="1">
            <a:spLocks noChangeArrowheads="1"/>
          </p:cNvSpPr>
          <p:nvPr/>
        </p:nvSpPr>
        <p:spPr bwMode="auto">
          <a:xfrm>
            <a:off x="2143125" y="2428875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handsome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510" name="文本框 5"/>
          <p:cNvSpPr txBox="1">
            <a:spLocks noChangeArrowheads="1"/>
          </p:cNvSpPr>
          <p:nvPr/>
        </p:nvSpPr>
        <p:spPr bwMode="auto">
          <a:xfrm>
            <a:off x="3000375" y="2786063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plays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415" name="矩形 8"/>
          <p:cNvSpPr>
            <a:spLocks noChangeArrowheads="1"/>
          </p:cNvSpPr>
          <p:nvPr/>
        </p:nvSpPr>
        <p:spPr bwMode="auto">
          <a:xfrm>
            <a:off x="1214438" y="0"/>
            <a:ext cx="2643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 dirty="0">
                <a:solidFill>
                  <a:srgbClr val="FF00FF"/>
                </a:solidFill>
                <a:latin typeface="Times New Roman" panose="02020603050405020304" pitchFamily="18" charset="0"/>
              </a:rPr>
              <a:t>Practice</a:t>
            </a:r>
            <a:endParaRPr lang="en-US" altLang="zh-CN" sz="5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99"/>
          <p:cNvSpPr txBox="1">
            <a:spLocks noChangeArrowheads="1"/>
          </p:cNvSpPr>
          <p:nvPr/>
        </p:nvSpPr>
        <p:spPr bwMode="auto">
          <a:xfrm>
            <a:off x="828675" y="981075"/>
            <a:ext cx="7343775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用所给词的适当形式填空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1.This novel is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(write)by Mo Yan.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2.We would love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(see)that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play.What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about you?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3.She enjoys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(watch)plays on TV.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4.They hope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(visit)that old teahouse soon.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5.That writer is writing a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(history)novel.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2786063" y="1341438"/>
            <a:ext cx="1350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written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531" name="文本框 2"/>
          <p:cNvSpPr txBox="1">
            <a:spLocks noChangeArrowheads="1"/>
          </p:cNvSpPr>
          <p:nvPr/>
        </p:nvSpPr>
        <p:spPr bwMode="auto">
          <a:xfrm>
            <a:off x="3348038" y="1701800"/>
            <a:ext cx="13477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to see</a:t>
            </a:r>
            <a:r>
              <a:rPr lang="zh-CN" altLang="en-US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532" name="文本框 3"/>
          <p:cNvSpPr txBox="1">
            <a:spLocks noChangeArrowheads="1"/>
          </p:cNvSpPr>
          <p:nvPr/>
        </p:nvSpPr>
        <p:spPr bwMode="auto">
          <a:xfrm>
            <a:off x="2571750" y="2420938"/>
            <a:ext cx="163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watching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533" name="文本框 5"/>
          <p:cNvSpPr txBox="1">
            <a:spLocks noChangeArrowheads="1"/>
          </p:cNvSpPr>
          <p:nvPr/>
        </p:nvSpPr>
        <p:spPr bwMode="auto">
          <a:xfrm>
            <a:off x="2700338" y="27813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to visit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534" name="文本框 6"/>
          <p:cNvSpPr txBox="1">
            <a:spLocks noChangeArrowheads="1"/>
          </p:cNvSpPr>
          <p:nvPr/>
        </p:nvSpPr>
        <p:spPr bwMode="auto">
          <a:xfrm>
            <a:off x="4286250" y="3140075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Arial" panose="020B0604020202020204" pitchFamily="34" charset="0"/>
              </a:rPr>
              <a:t>historical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99"/>
          <p:cNvSpPr txBox="1">
            <a:spLocks noChangeArrowheads="1"/>
          </p:cNvSpPr>
          <p:nvPr/>
        </p:nvSpPr>
        <p:spPr bwMode="auto">
          <a:xfrm>
            <a:off x="605631" y="967581"/>
            <a:ext cx="7500938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Ⅲ.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根据汉语意思完成句子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李明刚才迫不及待地打开了礼物。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 Ming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gift just now.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为了赶上他们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我们正在努力工作。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up with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them,we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are working hard.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这部电影上映一周的时间了。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film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 a week.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李明和丹尼同时到了影院。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 Ming and Danny arrived at the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cinema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我喜欢读莫言写的书。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reading books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 Yan.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文本框 1"/>
          <p:cNvSpPr txBox="1">
            <a:spLocks noChangeArrowheads="1"/>
          </p:cNvSpPr>
          <p:nvPr/>
        </p:nvSpPr>
        <p:spPr bwMode="auto">
          <a:xfrm>
            <a:off x="2261394" y="1688306"/>
            <a:ext cx="2963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couldn’t wait to open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文本框 2"/>
          <p:cNvSpPr txBox="1">
            <a:spLocks noChangeArrowheads="1"/>
          </p:cNvSpPr>
          <p:nvPr/>
        </p:nvSpPr>
        <p:spPr bwMode="auto">
          <a:xfrm>
            <a:off x="1396206" y="2767806"/>
            <a:ext cx="2308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 order to keep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文本框 3"/>
          <p:cNvSpPr txBox="1">
            <a:spLocks noChangeArrowheads="1"/>
          </p:cNvSpPr>
          <p:nvPr/>
        </p:nvSpPr>
        <p:spPr bwMode="auto">
          <a:xfrm>
            <a:off x="2261394" y="3848894"/>
            <a:ext cx="1725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been on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文本框 4"/>
          <p:cNvSpPr txBox="1">
            <a:spLocks noChangeArrowheads="1"/>
          </p:cNvSpPr>
          <p:nvPr/>
        </p:nvSpPr>
        <p:spPr bwMode="auto">
          <a:xfrm>
            <a:off x="2188369" y="4928394"/>
            <a:ext cx="232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same time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8" name="文本框 5"/>
          <p:cNvSpPr txBox="1">
            <a:spLocks noChangeArrowheads="1"/>
          </p:cNvSpPr>
          <p:nvPr/>
        </p:nvSpPr>
        <p:spPr bwMode="auto">
          <a:xfrm>
            <a:off x="3917156" y="5649119"/>
            <a:ext cx="154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written by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99"/>
          <p:cNvSpPr txBox="1">
            <a:spLocks noChangeArrowheads="1"/>
          </p:cNvSpPr>
          <p:nvPr/>
        </p:nvSpPr>
        <p:spPr bwMode="auto">
          <a:xfrm>
            <a:off x="827584" y="980728"/>
            <a:ext cx="6877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Times New Roman" panose="02020603050405020304" pitchFamily="18" charset="0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1.Complete Let’s Do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It!No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3.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2.Finish off the exercises in the activity 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3.Preview Lesson 36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图片 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2" y="3933056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235825" y="5229225"/>
            <a:ext cx="576263" cy="576263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657350"/>
            <a:ext cx="54292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1692275" y="908050"/>
            <a:ext cx="52308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Think About It !</a:t>
            </a:r>
            <a:endParaRPr lang="en-US" altLang="zh-CN" sz="5600" b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116013" y="1989138"/>
            <a:ext cx="73406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Can you name some famous playwrights? Who are they?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What kinds of plays do you like? Why?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9"/>
          <p:cNvSpPr>
            <a:spLocks noChangeArrowheads="1"/>
          </p:cNvSpPr>
          <p:nvPr/>
        </p:nvSpPr>
        <p:spPr bwMode="auto">
          <a:xfrm>
            <a:off x="1908175" y="692150"/>
            <a:ext cx="51133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7000" b="1" i="1">
                <a:solidFill>
                  <a:srgbClr val="9900FF"/>
                </a:solidFill>
                <a:latin typeface="Times New Roman" panose="02020603050405020304" pitchFamily="18" charset="0"/>
              </a:rPr>
              <a:t>New Words</a:t>
            </a:r>
            <a:endParaRPr lang="en-US" altLang="zh-CN" sz="7000" b="1" i="1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611188" y="1989138"/>
            <a:ext cx="31226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handsome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文本框 2"/>
          <p:cNvSpPr txBox="1">
            <a:spLocks noChangeArrowheads="1"/>
          </p:cNvSpPr>
          <p:nvPr/>
        </p:nvSpPr>
        <p:spPr bwMode="auto">
          <a:xfrm>
            <a:off x="611188" y="2997200"/>
            <a:ext cx="31765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playwright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文本框 3"/>
          <p:cNvSpPr txBox="1">
            <a:spLocks noChangeArrowheads="1"/>
          </p:cNvSpPr>
          <p:nvPr/>
        </p:nvSpPr>
        <p:spPr bwMode="auto">
          <a:xfrm>
            <a:off x="684213" y="4076700"/>
            <a:ext cx="24463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tragedy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文本框 4"/>
          <p:cNvSpPr txBox="1">
            <a:spLocks noChangeArrowheads="1"/>
          </p:cNvSpPr>
          <p:nvPr/>
        </p:nvSpPr>
        <p:spPr bwMode="auto">
          <a:xfrm>
            <a:off x="4643438" y="1917700"/>
            <a:ext cx="25717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teahouse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文本框 5"/>
          <p:cNvSpPr txBox="1">
            <a:spLocks noChangeArrowheads="1"/>
          </p:cNvSpPr>
          <p:nvPr/>
        </p:nvSpPr>
        <p:spPr bwMode="auto">
          <a:xfrm>
            <a:off x="4787900" y="2924175"/>
            <a:ext cx="20637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actress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99"/>
          <p:cNvSpPr txBox="1">
            <a:spLocks noChangeArrowheads="1"/>
          </p:cNvSpPr>
          <p:nvPr/>
        </p:nvSpPr>
        <p:spPr bwMode="auto">
          <a:xfrm>
            <a:off x="900113" y="1484313"/>
            <a:ext cx="77089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(1)William Shakespeare is a world-famous playwright.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(2)Shakespeare’s works are all comedies and historical pieces.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Hamlet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famous comedy.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Teahouse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was written by Lao She.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(5)Cao Yu wrote the play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Thunderstorm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(6)In Lao She Teahouse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Theatre,you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can drink tea while enjoying a play.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755650" y="260350"/>
            <a:ext cx="7637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Read the lesson and write true(T)or false(F).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文本框 2"/>
          <p:cNvSpPr txBox="1">
            <a:spLocks noChangeArrowheads="1"/>
          </p:cNvSpPr>
          <p:nvPr/>
        </p:nvSpPr>
        <p:spPr bwMode="auto">
          <a:xfrm>
            <a:off x="3276600" y="1989138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文本框 3"/>
          <p:cNvSpPr txBox="1">
            <a:spLocks noChangeArrowheads="1"/>
          </p:cNvSpPr>
          <p:nvPr/>
        </p:nvSpPr>
        <p:spPr bwMode="auto">
          <a:xfrm>
            <a:off x="4716463" y="278130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文本框 4"/>
          <p:cNvSpPr txBox="1">
            <a:spLocks noChangeArrowheads="1"/>
          </p:cNvSpPr>
          <p:nvPr/>
        </p:nvSpPr>
        <p:spPr bwMode="auto">
          <a:xfrm>
            <a:off x="6443663" y="321310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文本框 5"/>
          <p:cNvSpPr txBox="1">
            <a:spLocks noChangeArrowheads="1"/>
          </p:cNvSpPr>
          <p:nvPr/>
        </p:nvSpPr>
        <p:spPr bwMode="auto">
          <a:xfrm>
            <a:off x="7500938" y="3571875"/>
            <a:ext cx="40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文本框 6"/>
          <p:cNvSpPr txBox="1">
            <a:spLocks noChangeArrowheads="1"/>
          </p:cNvSpPr>
          <p:nvPr/>
        </p:nvSpPr>
        <p:spPr bwMode="auto">
          <a:xfrm>
            <a:off x="7929563" y="4000500"/>
            <a:ext cx="404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文本框 7"/>
          <p:cNvSpPr txBox="1">
            <a:spLocks noChangeArrowheads="1"/>
          </p:cNvSpPr>
          <p:nvPr/>
        </p:nvSpPr>
        <p:spPr bwMode="auto">
          <a:xfrm>
            <a:off x="6588125" y="4940300"/>
            <a:ext cx="404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Lesson35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714375"/>
            <a:ext cx="447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15950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1187450" y="333375"/>
            <a:ext cx="72723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Times New Roman" panose="02020603050405020304" pitchFamily="18" charset="0"/>
              </a:rPr>
              <a:t>Match each play with its playwright.You can search the Internet for help.</a:t>
            </a:r>
            <a:endParaRPr lang="en-US" altLang="zh-CN" sz="3200">
              <a:solidFill>
                <a:srgbClr val="9020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971550" y="2781300"/>
            <a:ext cx="30067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B60A9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Cao Yu</a:t>
            </a:r>
          </a:p>
          <a:p>
            <a:endParaRPr lang="en-US" altLang="zh-CN" sz="2800">
              <a:solidFill>
                <a:srgbClr val="B60A9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r>
              <a:rPr lang="en-US" altLang="zh-CN" sz="2800">
                <a:solidFill>
                  <a:srgbClr val="B60A9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LaoShe</a:t>
            </a:r>
          </a:p>
          <a:p>
            <a:r>
              <a:rPr lang="en-US" altLang="zh-CN" sz="2800">
                <a:solidFill>
                  <a:srgbClr val="B60A9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r>
              <a:rPr lang="en-US" altLang="zh-CN" sz="2800">
                <a:solidFill>
                  <a:srgbClr val="B60A9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Shakespeare</a:t>
            </a:r>
            <a:endParaRPr lang="en-US" altLang="zh-CN" sz="2800">
              <a:solidFill>
                <a:srgbClr val="B60A9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71" name="文本框 2"/>
          <p:cNvSpPr txBox="1">
            <a:spLocks noChangeArrowheads="1"/>
          </p:cNvSpPr>
          <p:nvPr/>
        </p:nvSpPr>
        <p:spPr bwMode="auto">
          <a:xfrm>
            <a:off x="4643438" y="2636838"/>
            <a:ext cx="408781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Romeo</a:t>
            </a:r>
            <a:r>
              <a:rPr lang="en-US" altLang="zh-CN" sz="2800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and</a:t>
            </a:r>
            <a:r>
              <a:rPr lang="en-US" altLang="zh-CN" sz="2800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Juliet 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Hamlet 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Sunrise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Longxu</a:t>
            </a:r>
            <a:r>
              <a:rPr lang="en-US" altLang="zh-CN" sz="2800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Slum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Teahouse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Thunderstorm</a:t>
            </a:r>
          </a:p>
          <a:p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Camel</a:t>
            </a:r>
            <a:r>
              <a:rPr lang="en-US" altLang="zh-CN" sz="2800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00206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Xiangzi</a:t>
            </a:r>
            <a:endParaRPr lang="en-US" altLang="zh-CN" sz="2800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>
            <a:off x="2266950" y="3068638"/>
            <a:ext cx="2665413" cy="18716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2266950" y="3933825"/>
            <a:ext cx="2665413" cy="14398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2266950" y="3068638"/>
            <a:ext cx="2593975" cy="57626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2266950" y="3933825"/>
            <a:ext cx="2665413" cy="5746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2266950" y="3933825"/>
            <a:ext cx="2665413" cy="2159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3276600" y="3429000"/>
            <a:ext cx="1655763" cy="1295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276600" y="2997200"/>
            <a:ext cx="1655763" cy="172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835150" y="1628775"/>
            <a:ext cx="5080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Main phrases: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on one’s way home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perform a play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can’t wait to do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in order to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look like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be on stage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one day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547813" y="404813"/>
            <a:ext cx="69230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Read the text and find out main phrases and sentences.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611560" y="1268760"/>
            <a:ext cx="7493000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Main sentences: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Guess what?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 played the poor but handsome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fisherman,and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Jenny was the fisherman’s wife.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We learned about some good plays and famous playwrights!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Yes,many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famous works in English were written by him.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Actually,his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early plays were mainly comedies and historical pieces.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755576" y="1412776"/>
            <a:ext cx="73358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are well known around the world.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 have some excellent playwrights and famous plays in China.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Cao Yu’s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Thunderstorm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and Lao She’s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Teahouse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have been on stage for many years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and still are today.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would love to go to the teahouse one day.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But we do have a Lao She Teahouse in Beijing.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941</Words>
  <Application>Microsoft Office PowerPoint</Application>
  <PresentationFormat>全屏显示(4:3)</PresentationFormat>
  <Paragraphs>136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Aharoni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2023-01-16T14:00:11Z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9A544A675B2C4367A107EDD048BAB409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