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59" r:id="rId3"/>
    <p:sldId id="301" r:id="rId4"/>
    <p:sldId id="302" r:id="rId5"/>
    <p:sldId id="303" r:id="rId6"/>
    <p:sldId id="304" r:id="rId7"/>
    <p:sldId id="305" r:id="rId8"/>
    <p:sldId id="299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06" r:id="rId17"/>
    <p:sldId id="314" r:id="rId18"/>
    <p:sldId id="315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">
          <p15:clr>
            <a:srgbClr val="A4A3A4"/>
          </p15:clr>
        </p15:guide>
        <p15:guide id="2" pos="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99"/>
        <p:guide pos="1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858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5BC4F28-E094-445D-B06E-A0B7090D9B5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47AA4-4C26-4151-8267-B32F8BAB922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996BE-8291-40D1-B5AF-6B8CF40F01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96BE-8291-40D1-B5AF-6B8CF40F01E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147" y="0"/>
            <a:ext cx="9176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1922462" y="17491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B2E613C-602B-4FAA-AB45-AA813EAC401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3006FEE4-08CA-4A9A-B3F4-2F74B87150E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单击图标添加图表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3006FEE4-08CA-4A9A-B3F4-2F74B87150E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06FEE4-08CA-4A9A-B3F4-2F74B87150E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D96A6B9A-72BF-4066-A9B8-B819FEB67D9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68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22108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021388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76988" y="599281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17317791-973F-4FC8-9C4F-59F642CDFFD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521565C4-BF37-4018-8C2B-2FE14723787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7750F6B8-442B-4319-B233-5A3170567E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717A1058-AB0A-47F4-A7EC-EAD5675758C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02150E50-CEC6-40E7-9651-7CC6634C335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A38E4F94-907B-4123-A0CF-1CC555C2982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68B4827A-2BF5-4ED8-BEA8-6025FE160AD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17575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5123" name="文本占位符 5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2030414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just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1182688"/>
            <a:ext cx="79200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Unit5  Family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and Home</a:t>
            </a:r>
          </a:p>
          <a:p>
            <a:pPr algn="ctr">
              <a:lnSpc>
                <a:spcPct val="200000"/>
              </a:lnSpc>
            </a:pPr>
            <a:r>
              <a:rPr lang="it-IT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Lesson </a:t>
            </a:r>
            <a:r>
              <a:rPr lang="it-IT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26  Li </a:t>
            </a:r>
            <a:r>
              <a:rPr lang="it-IT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Ming’s Family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3639" y="551622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point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" y="785813"/>
            <a:ext cx="884238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00025" y="485775"/>
            <a:ext cx="8801100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or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的用法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此句是个否定句，否定句中并列的两个成分用</a:t>
            </a:r>
            <a:r>
              <a:rPr lang="en-US" altLang="zh-CN" sz="2800" b="1" dirty="0">
                <a:latin typeface="Times New Roman" panose="02020603050405020304" pitchFamily="18" charset="0"/>
              </a:rPr>
              <a:t>or</a:t>
            </a:r>
            <a:r>
              <a:rPr lang="zh-CN" altLang="en-US" sz="2800" b="1" dirty="0">
                <a:latin typeface="Times New Roman" panose="02020603050405020304" pitchFamily="18" charset="0"/>
              </a:rPr>
              <a:t>连接。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易混辨析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】</a:t>
            </a:r>
            <a:r>
              <a:rPr lang="en-US" altLang="zh-CN" sz="2800" b="1" dirty="0">
                <a:latin typeface="Times New Roman" panose="02020603050405020304" pitchFamily="18" charset="0"/>
              </a:rPr>
              <a:t> or</a:t>
            </a:r>
            <a:r>
              <a:rPr lang="zh-CN" altLang="en-US" sz="2800" b="1" dirty="0">
                <a:latin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</a:rPr>
              <a:t>and</a:t>
            </a:r>
          </a:p>
        </p:txBody>
      </p:sp>
      <p:graphicFrame>
        <p:nvGraphicFramePr>
          <p:cNvPr id="78880" name="Group 32"/>
          <p:cNvGraphicFramePr>
            <a:graphicFrameLocks noGrp="1"/>
          </p:cNvGraphicFramePr>
          <p:nvPr/>
        </p:nvGraphicFramePr>
        <p:xfrm>
          <a:off x="200025" y="2387600"/>
          <a:ext cx="8562975" cy="3864356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用于疑问句中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意为“或者”；用于否定句中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意为“和”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 your friend tall or short?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你的朋友高还是矮？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作连词，意为“和”，一般用于肯定句中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My uncle and aunt are both teachers.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我的叔叔和婶婶都是老师。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4463" y="858838"/>
            <a:ext cx="8772525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注意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】</a:t>
            </a:r>
            <a:r>
              <a:rPr lang="en-US" altLang="zh-CN" sz="2800" b="1" dirty="0">
                <a:latin typeface="Times New Roman" panose="02020603050405020304" pitchFamily="18" charset="0"/>
              </a:rPr>
              <a:t> ①</a:t>
            </a:r>
            <a:r>
              <a:rPr lang="zh-CN" altLang="en-US" sz="2800" b="1" dirty="0">
                <a:latin typeface="Times New Roman" panose="02020603050405020304" pitchFamily="18" charset="0"/>
              </a:rPr>
              <a:t>连接三个或三个以上的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并列成分时，只在最后两个并列成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分之间用</a:t>
            </a:r>
            <a:r>
              <a:rPr lang="en-US" altLang="zh-CN" sz="2800" b="1" dirty="0">
                <a:latin typeface="Times New Roman" panose="02020603050405020304" pitchFamily="18" charset="0"/>
              </a:rPr>
              <a:t>and</a:t>
            </a:r>
            <a:r>
              <a:rPr lang="zh-CN" altLang="en-US" sz="2800" b="1" dirty="0">
                <a:latin typeface="Times New Roman" panose="02020603050405020304" pitchFamily="18" charset="0"/>
              </a:rPr>
              <a:t>或</a:t>
            </a:r>
            <a:r>
              <a:rPr lang="en-US" altLang="zh-CN" sz="2800" b="1" dirty="0">
                <a:latin typeface="Times New Roman" panose="02020603050405020304" pitchFamily="18" charset="0"/>
              </a:rPr>
              <a:t>or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I have a brother, a sister and two cousins.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我有一个弟弟、一个妹妹和两个堂兄。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②在否定句中如果所连接的两个词前都有否定词</a:t>
            </a:r>
            <a:r>
              <a:rPr lang="en-US" altLang="zh-CN" sz="2800" b="1" dirty="0"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latin typeface="Times New Roman" panose="02020603050405020304" pitchFamily="18" charset="0"/>
              </a:rPr>
              <a:t>则用</a:t>
            </a:r>
            <a:r>
              <a:rPr lang="en-US" altLang="zh-CN" sz="2800" b="1" dirty="0">
                <a:latin typeface="Times New Roman" panose="02020603050405020304" pitchFamily="18" charset="0"/>
              </a:rPr>
              <a:t>and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Tom has no sisters and no brothers. </a:t>
            </a:r>
            <a:r>
              <a:rPr lang="zh-CN" altLang="en-US" sz="2800" b="1" dirty="0">
                <a:latin typeface="Times New Roman" panose="02020603050405020304" pitchFamily="18" charset="0"/>
              </a:rPr>
              <a:t>汤姆没有兄弟姐妹。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38125" y="2782888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＊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09575" y="5205413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＊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5550" y="819150"/>
            <a:ext cx="2509838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975" y="966788"/>
            <a:ext cx="20939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80975" y="1819275"/>
            <a:ext cx="8734425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(2016·</a:t>
            </a:r>
            <a:r>
              <a:rPr lang="zh-CN" altLang="en-US" sz="2800" b="1">
                <a:latin typeface="Times New Roman" panose="02020603050405020304" pitchFamily="18" charset="0"/>
              </a:rPr>
              <a:t>湖南湘西中考，</a:t>
            </a:r>
            <a:r>
              <a:rPr lang="en-US" altLang="zh-CN" sz="2800" b="1">
                <a:latin typeface="Times New Roman" panose="02020603050405020304" pitchFamily="18" charset="0"/>
              </a:rPr>
              <a:t>3)Tina doesn’t like meat___  eggs. She’s afraid to be heavy.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A.orB.andC.but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解析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】or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用于否定句中连接并列成分，表示“和，与”之意；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也表示“和，与”，用于肯定句；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意为“但是”，表转折。本句为否定句，故选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答案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】A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80975" y="523875"/>
            <a:ext cx="87630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02</a:t>
            </a:r>
            <a:r>
              <a:rPr lang="en-US" altLang="zh-CN" sz="2800" b="1" dirty="0">
                <a:latin typeface="Times New Roman" panose="02020603050405020304" pitchFamily="18" charset="0"/>
              </a:rPr>
              <a:t>I can talk to him about everything.</a:t>
            </a:r>
            <a:r>
              <a:rPr lang="zh-CN" altLang="en-US" sz="2800" b="1" dirty="0">
                <a:latin typeface="Times New Roman" panose="02020603050405020304" pitchFamily="18" charset="0"/>
              </a:rPr>
              <a:t>我可以和他谈论所有的事情。</a:t>
            </a:r>
            <a:r>
              <a:rPr lang="en-US" altLang="zh-CN" sz="2800" b="1" dirty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</a:rPr>
              <a:t>教材</a:t>
            </a:r>
            <a:r>
              <a:rPr lang="en-US" altLang="zh-CN" sz="2800" b="1" dirty="0">
                <a:latin typeface="Times New Roman" panose="02020603050405020304" pitchFamily="18" charset="0"/>
              </a:rPr>
              <a:t>P68)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析句式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】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can talk to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him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about everything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talk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的用法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talk</a:t>
            </a:r>
            <a:r>
              <a:rPr lang="zh-CN" altLang="en-US" sz="2800" b="1" dirty="0">
                <a:latin typeface="Times New Roman" panose="02020603050405020304" pitchFamily="18" charset="0"/>
              </a:rPr>
              <a:t>作不及物动词，意为“谈话；交谈”。</a:t>
            </a:r>
          </a:p>
        </p:txBody>
      </p:sp>
      <p:pic>
        <p:nvPicPr>
          <p:cNvPr id="81925" name="Picture 5" descr="point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975" y="3228975"/>
            <a:ext cx="903288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430838" y="2341563"/>
            <a:ext cx="987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状语</a:t>
            </a:r>
            <a:r>
              <a:rPr lang="en-US" altLang="zh-CN" sz="28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60575" y="2359025"/>
            <a:ext cx="3349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4475" y="2359025"/>
            <a:ext cx="327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4175" y="2387600"/>
            <a:ext cx="3190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11288" y="4191000"/>
            <a:ext cx="229393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7050" y="4379913"/>
            <a:ext cx="19621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80975" y="523875"/>
            <a:ext cx="87820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03</a:t>
            </a:r>
            <a:r>
              <a:rPr lang="en-US" altLang="zh-CN" sz="2800" b="1" dirty="0">
                <a:latin typeface="Times New Roman" panose="02020603050405020304" pitchFamily="18" charset="0"/>
              </a:rPr>
              <a:t>On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weekends,we</a:t>
            </a:r>
            <a:r>
              <a:rPr lang="en-US" altLang="zh-CN" sz="2800" b="1" dirty="0">
                <a:latin typeface="Times New Roman" panose="02020603050405020304" pitchFamily="18" charset="0"/>
              </a:rPr>
              <a:t> play football together.(</a:t>
            </a:r>
            <a:r>
              <a:rPr lang="zh-CN" altLang="en-US" sz="2800" b="1" dirty="0">
                <a:latin typeface="Times New Roman" panose="02020603050405020304" pitchFamily="18" charset="0"/>
              </a:rPr>
              <a:t>在</a:t>
            </a:r>
            <a:r>
              <a:rPr lang="en-US" altLang="zh-CN" sz="2800" b="1" dirty="0">
                <a:latin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</a:rPr>
              <a:t>周末，我们一起踢足球。</a:t>
            </a:r>
            <a:r>
              <a:rPr lang="en-US" altLang="zh-CN" sz="2800" b="1" dirty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</a:rPr>
              <a:t>教材</a:t>
            </a:r>
            <a:r>
              <a:rPr lang="en-US" altLang="zh-CN" sz="2800" b="1" dirty="0">
                <a:latin typeface="Times New Roman" panose="02020603050405020304" pitchFamily="18" charset="0"/>
              </a:rPr>
              <a:t>P68)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      on weekends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的用法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weekend</a:t>
            </a:r>
            <a:r>
              <a:rPr lang="zh-CN" altLang="en-US" sz="2800" b="1" dirty="0">
                <a:latin typeface="Times New Roman" panose="02020603050405020304" pitchFamily="18" charset="0"/>
              </a:rPr>
              <a:t>为可数名词，意为“周末”。</a:t>
            </a:r>
            <a:r>
              <a:rPr lang="en-US" altLang="zh-CN" sz="2800" b="1" dirty="0">
                <a:latin typeface="Times New Roman" panose="02020603050405020304" pitchFamily="18" charset="0"/>
              </a:rPr>
              <a:t>on weekends</a:t>
            </a:r>
            <a:r>
              <a:rPr lang="zh-CN" altLang="en-US" sz="2800" b="1" dirty="0">
                <a:latin typeface="Times New Roman" panose="02020603050405020304" pitchFamily="18" charset="0"/>
              </a:rPr>
              <a:t>为固定搭配，意为“在周末”。其同义表达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还有</a:t>
            </a:r>
            <a:r>
              <a:rPr lang="en-US" altLang="zh-CN" sz="2800" b="1" dirty="0">
                <a:latin typeface="Times New Roman" panose="02020603050405020304" pitchFamily="18" charset="0"/>
              </a:rPr>
              <a:t>on/at the weekend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I never work at the weekend.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=I never work on the weekend.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=I never work on weekends.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周末我从不工作。</a:t>
            </a:r>
          </a:p>
        </p:txBody>
      </p:sp>
      <p:pic>
        <p:nvPicPr>
          <p:cNvPr id="82950" name="Picture 6" descr="point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800" y="2008188"/>
            <a:ext cx="123825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39725" y="4341813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＊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3288" y="3492500"/>
            <a:ext cx="2389187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80975" y="611188"/>
            <a:ext cx="8963025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play</a:t>
            </a:r>
            <a:r>
              <a:rPr lang="zh-CN" altLang="en-US" sz="2800" b="1">
                <a:latin typeface="Times New Roman" panose="02020603050405020304" pitchFamily="18" charset="0"/>
              </a:rPr>
              <a:t>的用法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play football</a:t>
            </a:r>
            <a:r>
              <a:rPr lang="zh-CN" altLang="en-US" sz="2800" b="1">
                <a:latin typeface="Times New Roman" panose="02020603050405020304" pitchFamily="18" charset="0"/>
              </a:rPr>
              <a:t>是动词短语</a:t>
            </a:r>
            <a:r>
              <a:rPr lang="en-US" altLang="zh-CN" sz="2800" b="1">
                <a:latin typeface="Times New Roman" panose="02020603050405020304" pitchFamily="18" charset="0"/>
              </a:rPr>
              <a:t>, </a:t>
            </a:r>
            <a:r>
              <a:rPr lang="zh-CN" altLang="en-US" sz="2800" b="1">
                <a:latin typeface="Times New Roman" panose="02020603050405020304" pitchFamily="18" charset="0"/>
              </a:rPr>
              <a:t>意为“踢足球”。</a:t>
            </a:r>
            <a:r>
              <a:rPr lang="en-US" altLang="zh-CN" sz="2800" b="1">
                <a:latin typeface="Times New Roman" panose="02020603050405020304" pitchFamily="18" charset="0"/>
              </a:rPr>
              <a:t>play</a:t>
            </a:r>
            <a:r>
              <a:rPr lang="zh-CN" altLang="en-US" sz="2800" b="1">
                <a:latin typeface="Times New Roman" panose="02020603050405020304" pitchFamily="18" charset="0"/>
              </a:rPr>
              <a:t>后跟某种球类运动时，球类名词前面不加任何冠词，即“</a:t>
            </a:r>
            <a:r>
              <a:rPr lang="en-US" altLang="zh-CN" sz="2800" b="1">
                <a:latin typeface="Times New Roman" panose="02020603050405020304" pitchFamily="18" charset="0"/>
              </a:rPr>
              <a:t>play+</a:t>
            </a:r>
            <a:r>
              <a:rPr lang="zh-CN" altLang="en-US" sz="2800" b="1">
                <a:latin typeface="Times New Roman" panose="02020603050405020304" pitchFamily="18" charset="0"/>
              </a:rPr>
              <a:t>球类名词”。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</a:rPr>
              <a:t>The boys like to play basketball. </a:t>
            </a:r>
            <a:r>
              <a:rPr lang="zh-CN" altLang="en-US" sz="2800" b="1">
                <a:latin typeface="Times New Roman" panose="02020603050405020304" pitchFamily="18" charset="0"/>
              </a:rPr>
              <a:t>男孩们喜欢打篮球。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拓展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】</a:t>
            </a:r>
            <a:r>
              <a:rPr lang="en-US" altLang="zh-CN" sz="2800" b="1">
                <a:latin typeface="Times New Roman" panose="02020603050405020304" pitchFamily="18" charset="0"/>
              </a:rPr>
              <a:t> play</a:t>
            </a:r>
            <a:r>
              <a:rPr lang="zh-CN" altLang="en-US" sz="2800" b="1">
                <a:latin typeface="Times New Roman" panose="02020603050405020304" pitchFamily="18" charset="0"/>
              </a:rPr>
              <a:t>与西洋乐器类名词连用时，西洋乐器类名词前要加定冠词</a:t>
            </a:r>
            <a:r>
              <a:rPr lang="en-US" altLang="zh-CN" sz="2800" b="1">
                <a:latin typeface="Times New Roman" panose="02020603050405020304" pitchFamily="18" charset="0"/>
              </a:rPr>
              <a:t>the</a:t>
            </a:r>
            <a:r>
              <a:rPr lang="zh-CN" altLang="en-US" sz="2800" b="1">
                <a:latin typeface="Times New Roman" panose="02020603050405020304" pitchFamily="18" charset="0"/>
              </a:rPr>
              <a:t>，即“</a:t>
            </a:r>
            <a:r>
              <a:rPr lang="en-US" altLang="zh-CN" sz="2800" b="1">
                <a:latin typeface="Times New Roman" panose="02020603050405020304" pitchFamily="18" charset="0"/>
              </a:rPr>
              <a:t>play+the+</a:t>
            </a:r>
            <a:r>
              <a:rPr lang="zh-CN" altLang="en-US" sz="2800" b="1">
                <a:latin typeface="Times New Roman" panose="02020603050405020304" pitchFamily="18" charset="0"/>
              </a:rPr>
              <a:t>西洋乐器类名词”。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</a:rPr>
              <a:t>Jenny is playing the piano.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</a:t>
            </a:r>
            <a:r>
              <a:rPr lang="zh-CN" altLang="en-US" sz="2800" b="1">
                <a:latin typeface="Times New Roman" panose="02020603050405020304" pitchFamily="18" charset="0"/>
              </a:rPr>
              <a:t>詹妮正在弹钢琴。</a:t>
            </a:r>
          </a:p>
        </p:txBody>
      </p:sp>
      <p:pic>
        <p:nvPicPr>
          <p:cNvPr id="83973" name="Picture 5" descr="point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975" y="890588"/>
            <a:ext cx="884238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96850" y="4941888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＊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80975" y="3130550"/>
            <a:ext cx="54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＊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750" y="4870450"/>
            <a:ext cx="915988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" y="823913"/>
            <a:ext cx="20939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80975" y="1571625"/>
            <a:ext cx="8772525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(2016·</a:t>
            </a:r>
            <a:r>
              <a:rPr lang="zh-CN" altLang="en-US" sz="2800" b="1">
                <a:latin typeface="Times New Roman" panose="02020603050405020304" pitchFamily="18" charset="0"/>
              </a:rPr>
              <a:t>江苏盐城中考，</a:t>
            </a:r>
            <a:r>
              <a:rPr lang="en-US" altLang="zh-CN" sz="2800" b="1">
                <a:latin typeface="Times New Roman" panose="02020603050405020304" pitchFamily="18" charset="0"/>
              </a:rPr>
              <a:t>1)I think playing  football is a good way to learn the spirit of teamwork.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A.aB.anC.theD./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解析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句意：我认为踢足球是学习团队精神的一个好途径。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play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后跟球类名词时，球类名词前不加任何冠词。故选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答案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】D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80975" y="847725"/>
            <a:ext cx="87630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04</a:t>
            </a:r>
            <a:r>
              <a:rPr lang="en-US" altLang="zh-CN" sz="2800" b="1">
                <a:latin typeface="Times New Roman" panose="02020603050405020304" pitchFamily="18" charset="0"/>
              </a:rPr>
              <a:t>I am close to her.</a:t>
            </a:r>
            <a:r>
              <a:rPr lang="zh-CN" altLang="en-US" sz="2800" b="1">
                <a:latin typeface="Times New Roman" panose="02020603050405020304" pitchFamily="18" charset="0"/>
              </a:rPr>
              <a:t>我和她很亲近。</a:t>
            </a:r>
            <a:r>
              <a:rPr lang="en-US" altLang="zh-CN" sz="2800" b="1">
                <a:latin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</a:rPr>
              <a:t>教材</a:t>
            </a:r>
            <a:r>
              <a:rPr lang="en-US" altLang="zh-CN" sz="2800" b="1">
                <a:latin typeface="Times New Roman" panose="02020603050405020304" pitchFamily="18" charset="0"/>
              </a:rPr>
              <a:t>P68)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  be close to</a:t>
            </a:r>
            <a:r>
              <a:rPr lang="zh-CN" altLang="en-US" sz="2800" b="1">
                <a:latin typeface="Times New Roman" panose="02020603050405020304" pitchFamily="18" charset="0"/>
              </a:rPr>
              <a:t>的用法</a:t>
            </a:r>
          </a:p>
        </p:txBody>
      </p:sp>
      <p:pic>
        <p:nvPicPr>
          <p:cNvPr id="84998" name="Picture 6" descr="point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663" y="1724025"/>
            <a:ext cx="90328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250" y="2417763"/>
            <a:ext cx="5608638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4238" y="2836863"/>
            <a:ext cx="29146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0975" y="819150"/>
            <a:ext cx="88487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05</a:t>
            </a:r>
            <a:r>
              <a:rPr lang="en-US" altLang="zh-CN" sz="2800" b="1">
                <a:latin typeface="Times New Roman" panose="02020603050405020304" pitchFamily="18" charset="0"/>
              </a:rPr>
              <a:t>I work hard at school.</a:t>
            </a:r>
            <a:r>
              <a:rPr lang="zh-CN" altLang="en-US" sz="2800" b="1">
                <a:latin typeface="Times New Roman" panose="02020603050405020304" pitchFamily="18" charset="0"/>
              </a:rPr>
              <a:t>我在学校努力学习。</a:t>
            </a:r>
            <a:r>
              <a:rPr lang="en-US" altLang="zh-CN" sz="2800" b="1">
                <a:latin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</a:rPr>
              <a:t>教材</a:t>
            </a:r>
            <a:r>
              <a:rPr lang="en-US" altLang="zh-CN" sz="2800" b="1">
                <a:latin typeface="Times New Roman" panose="02020603050405020304" pitchFamily="18" charset="0"/>
              </a:rPr>
              <a:t>P68)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   hard</a:t>
            </a:r>
            <a:r>
              <a:rPr lang="zh-CN" altLang="en-US" sz="2800" b="1">
                <a:latin typeface="Times New Roman" panose="02020603050405020304" pitchFamily="18" charset="0"/>
              </a:rPr>
              <a:t>的用法</a:t>
            </a:r>
          </a:p>
        </p:txBody>
      </p:sp>
      <p:pic>
        <p:nvPicPr>
          <p:cNvPr id="86021" name="Picture 5" descr="point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" y="1714500"/>
            <a:ext cx="903288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475" y="2432050"/>
            <a:ext cx="546735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61975" y="4762500"/>
            <a:ext cx="8753475" cy="12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This work is hard.</a:t>
            </a:r>
            <a:r>
              <a:rPr lang="zh-CN" altLang="en-US" sz="2800" b="1" dirty="0">
                <a:latin typeface="Times New Roman" panose="02020603050405020304" pitchFamily="18" charset="0"/>
              </a:rPr>
              <a:t>这项工作是困难的。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It often rains hard in summer. </a:t>
            </a:r>
            <a:r>
              <a:rPr lang="zh-CN" altLang="en-US" sz="2800" b="1" dirty="0">
                <a:latin typeface="Times New Roman" panose="02020603050405020304" pitchFamily="18" charset="0"/>
              </a:rPr>
              <a:t>夏天经常下大雨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。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80975" y="4875213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＊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180975" y="5521325"/>
            <a:ext cx="54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＊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3275" y="1752600"/>
            <a:ext cx="29718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5850" y="841375"/>
            <a:ext cx="4137025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71" name="Group 51"/>
          <p:cNvGrpSpPr/>
          <p:nvPr/>
        </p:nvGrpSpPr>
        <p:grpSpPr bwMode="auto">
          <a:xfrm>
            <a:off x="180975" y="1387475"/>
            <a:ext cx="1974850" cy="581025"/>
            <a:chOff x="114" y="874"/>
            <a:chExt cx="1244" cy="366"/>
          </a:xfrm>
        </p:grpSpPr>
        <p:pic>
          <p:nvPicPr>
            <p:cNvPr id="5165" name="Picture 4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" y="874"/>
              <a:ext cx="1120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66" name="Text Box 46"/>
            <p:cNvSpPr txBox="1">
              <a:spLocks noChangeArrowheads="1"/>
            </p:cNvSpPr>
            <p:nvPr/>
          </p:nvSpPr>
          <p:spPr bwMode="auto">
            <a:xfrm>
              <a:off x="185" y="912"/>
              <a:ext cx="117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教材原文</a:t>
              </a:r>
            </a:p>
          </p:txBody>
        </p:sp>
      </p:grp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219075" y="2324100"/>
            <a:ext cx="87249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 </a:t>
            </a:r>
            <a:r>
              <a:rPr lang="en-US" altLang="zh-CN" sz="2800" b="1" dirty="0">
                <a:latin typeface="Times New Roman" panose="02020603050405020304" pitchFamily="18" charset="0"/>
              </a:rPr>
              <a:t>Li Ming’s family tree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This is my family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tree.We</a:t>
            </a:r>
            <a:r>
              <a:rPr lang="en-US" altLang="zh-CN" sz="2800" b="1" dirty="0">
                <a:latin typeface="Times New Roman" panose="02020603050405020304" pitchFamily="18" charset="0"/>
              </a:rPr>
              <a:t> live in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China.I</a:t>
            </a:r>
            <a:r>
              <a:rPr lang="en-US" altLang="zh-CN" sz="2800" b="1" dirty="0">
                <a:latin typeface="Times New Roman" panose="02020603050405020304" pitchFamily="18" charset="0"/>
              </a:rPr>
              <a:t> have two grandmothers and two grandfathers. 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①</a:t>
            </a:r>
            <a:r>
              <a:rPr lang="en-US" altLang="zh-CN" sz="2800" b="1" dirty="0">
                <a:latin typeface="Times New Roman" panose="02020603050405020304" pitchFamily="18" charset="0"/>
              </a:rPr>
              <a:t>I have no brothers or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sisters.My</a:t>
            </a:r>
            <a:r>
              <a:rPr lang="en-US" altLang="zh-CN" sz="2800" b="1" dirty="0">
                <a:latin typeface="Times New Roman" panose="02020603050405020304" pitchFamily="18" charset="0"/>
              </a:rPr>
              <a:t> parents have one son,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me!My</a:t>
            </a:r>
            <a:r>
              <a:rPr lang="en-US" altLang="zh-CN" sz="2800" b="1" dirty="0">
                <a:latin typeface="Times New Roman" panose="02020603050405020304" pitchFamily="18" charset="0"/>
              </a:rPr>
              <a:t> uncle and aunt have one daughter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</a:rPr>
              <a:t>Li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Jing.She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very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young.I</a:t>
            </a:r>
            <a:r>
              <a:rPr lang="en-US" altLang="zh-CN" sz="2800" b="1" dirty="0">
                <a:latin typeface="Times New Roman" panose="02020603050405020304" pitchFamily="18" charset="0"/>
              </a:rPr>
              <a:t> love my family.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42875" y="485775"/>
            <a:ext cx="87249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</a:rPr>
              <a:t> Father and Mother, I love you.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I have a great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dad.He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tall and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strong.He</a:t>
            </a:r>
            <a:r>
              <a:rPr lang="en-US" altLang="zh-CN" sz="2800" b="1" dirty="0">
                <a:latin typeface="Times New Roman" panose="02020603050405020304" pitchFamily="18" charset="0"/>
              </a:rPr>
              <a:t> has many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friends.What</a:t>
            </a:r>
            <a:r>
              <a:rPr lang="en-US" altLang="zh-CN" sz="2800" b="1" dirty="0">
                <a:latin typeface="Times New Roman" panose="02020603050405020304" pitchFamily="18" charset="0"/>
              </a:rPr>
              <a:t> does my father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do?He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a businessman. 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②</a:t>
            </a:r>
            <a:r>
              <a:rPr lang="en-US" altLang="zh-CN" sz="2800" b="1" dirty="0">
                <a:latin typeface="Times New Roman" panose="02020603050405020304" pitchFamily="18" charset="0"/>
              </a:rPr>
              <a:t>I can talk to him about everything. 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③</a:t>
            </a:r>
            <a:r>
              <a:rPr lang="en-US" altLang="zh-CN" sz="2800" b="1" dirty="0">
                <a:latin typeface="Times New Roman" panose="02020603050405020304" pitchFamily="18" charset="0"/>
              </a:rPr>
              <a:t>On weekends, we play football together.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I love my mum. 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④</a:t>
            </a:r>
            <a:r>
              <a:rPr lang="en-US" altLang="zh-CN" sz="2800" b="1" dirty="0">
                <a:latin typeface="Times New Roman" panose="02020603050405020304" pitchFamily="18" charset="0"/>
              </a:rPr>
              <a:t>I am close to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her.She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a doctor and she is very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kind.She</a:t>
            </a:r>
            <a:r>
              <a:rPr lang="en-US" altLang="zh-CN" sz="2800" b="1" dirty="0">
                <a:latin typeface="Times New Roman" panose="02020603050405020304" pitchFamily="18" charset="0"/>
              </a:rPr>
              <a:t> is always ready to help others.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I am a student. 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⑤</a:t>
            </a:r>
            <a:r>
              <a:rPr lang="en-US" altLang="zh-CN" sz="2800" b="1" dirty="0">
                <a:latin typeface="Times New Roman" panose="02020603050405020304" pitchFamily="18" charset="0"/>
              </a:rPr>
              <a:t>I work hard at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school.I</a:t>
            </a:r>
            <a:r>
              <a:rPr lang="en-US" altLang="zh-CN" sz="2800" b="1" dirty="0">
                <a:latin typeface="Times New Roman" panose="02020603050405020304" pitchFamily="18" charset="0"/>
              </a:rPr>
              <a:t> love my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family.We</a:t>
            </a:r>
            <a:r>
              <a:rPr lang="en-US" altLang="zh-CN" sz="2800" b="1" dirty="0">
                <a:latin typeface="Times New Roman" panose="02020603050405020304" pitchFamily="18" charset="0"/>
              </a:rPr>
              <a:t> always have fun together.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err="1">
                <a:latin typeface="Times New Roman" panose="02020603050405020304" pitchFamily="18" charset="0"/>
              </a:rPr>
              <a:t>Family→Father</a:t>
            </a:r>
            <a:r>
              <a:rPr lang="en-US" altLang="zh-CN" sz="2800" b="1" dirty="0">
                <a:latin typeface="Times New Roman" panose="02020603050405020304" pitchFamily="18" charset="0"/>
              </a:rPr>
              <a:t> and Mother, I love you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23850" y="1601788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</a:rPr>
              <a:t> Search for family words and write them down.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01663" y="2419351"/>
            <a:ext cx="1349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brother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38150" y="3354388"/>
            <a:ext cx="790575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答案不唯一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)grandmother; sister; aunt; mother; grandfather; father; son; cousin; uncle; daughter</a:t>
            </a:r>
          </a:p>
        </p:txBody>
      </p:sp>
      <p:sp>
        <p:nvSpPr>
          <p:cNvPr id="2" name="矩形 1"/>
          <p:cNvSpPr/>
          <p:nvPr/>
        </p:nvSpPr>
        <p:spPr>
          <a:xfrm>
            <a:off x="438150" y="707234"/>
            <a:ext cx="2198807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</a:rPr>
              <a:t>Let’s Do It!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33350" y="847725"/>
            <a:ext cx="87630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2800" b="1" dirty="0">
                <a:latin typeface="Times New Roman" panose="02020603050405020304" pitchFamily="18" charset="0"/>
              </a:rPr>
              <a:t>Read Part 1 of the lesson and answer the questions.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1.Does Li Ming’s mother have any brothers or sisters?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2.Does Li Ming’s father have any brothers or sisters?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3.How many aunts and uncles does Li Ming have?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4.How many cousins does Li Ming have?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80975" y="3867150"/>
            <a:ext cx="87344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1.No, she doesn’t have any brothers or sisters. 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2.Yes. He has a brother.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3.Li Ming has one aunt and one uncle.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4.Li Ming has one cousin. She is Li Jing.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42875" y="952500"/>
            <a:ext cx="882967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latin typeface="Times New Roman" panose="02020603050405020304" pitchFamily="18" charset="0"/>
              </a:rPr>
              <a:t>Read Part 2 of the lesson and fill in the blanks.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Li Ming’s father is ________ and ________ .He is a ________________ .Li Ming can talk to his father about everything.On ________ , they play football ________. Li Ming is ________ to his mother.She is a ________ .She is very ________. She is always ready to help ________.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6821488" y="4065588"/>
            <a:ext cx="113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others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57638" y="1636713"/>
            <a:ext cx="677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tall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034088" y="1627188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strong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568325" y="2274888"/>
            <a:ext cx="2122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businessman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2378075" y="2874963"/>
            <a:ext cx="1646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weekends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6934200" y="2855913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together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1687513" y="3503613"/>
            <a:ext cx="912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close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6453188" y="3513138"/>
            <a:ext cx="117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doctor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1219200" y="4103688"/>
            <a:ext cx="87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kind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8" grpId="0"/>
      <p:bldP spid="74759" grpId="0"/>
      <p:bldP spid="74760" grpId="0"/>
      <p:bldP spid="74761" grpId="0"/>
      <p:bldP spid="74762" grpId="0"/>
      <p:bldP spid="74763" grpId="0"/>
      <p:bldP spid="74764" grpId="0"/>
      <p:bldP spid="747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00025" y="914400"/>
            <a:ext cx="88011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>
                <a:latin typeface="Times New Roman" panose="02020603050405020304" pitchFamily="18" charset="0"/>
              </a:rPr>
              <a:t> Work in groups.Draw and label your own family tree.Then talk about it.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Task tips:Who is the family member?What is his/her name?Is he/she young or old, tall or short? What colour is his/her hair or eyes? What does he/she do?</a:t>
            </a: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My Family Tree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3925" y="933450"/>
            <a:ext cx="46355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209550" y="1857375"/>
            <a:ext cx="870585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01</a:t>
            </a:r>
            <a:r>
              <a:rPr lang="en-US" altLang="zh-CN" sz="2800" b="1" dirty="0">
                <a:latin typeface="Times New Roman" panose="02020603050405020304" pitchFamily="18" charset="0"/>
              </a:rPr>
              <a:t>I have no brothers or sisters.</a:t>
            </a:r>
            <a:r>
              <a:rPr lang="zh-CN" altLang="en-US" sz="2800" b="1" dirty="0">
                <a:latin typeface="Times New Roman" panose="02020603050405020304" pitchFamily="18" charset="0"/>
              </a:rPr>
              <a:t>我没有兄弟姐妹。</a:t>
            </a:r>
            <a:r>
              <a:rPr lang="en-US" altLang="zh-CN" sz="2800" b="1" dirty="0"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</a:rPr>
              <a:t>教材</a:t>
            </a:r>
            <a:r>
              <a:rPr lang="en-US" altLang="zh-CN" sz="2800" b="1" dirty="0">
                <a:latin typeface="Times New Roman" panose="02020603050405020304" pitchFamily="18" charset="0"/>
              </a:rPr>
              <a:t>P68)</a:t>
            </a:r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304800" y="3314700"/>
            <a:ext cx="8620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析句式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】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have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no brothers or sisters.</a:t>
            </a:r>
          </a:p>
        </p:txBody>
      </p:sp>
      <p:pic>
        <p:nvPicPr>
          <p:cNvPr id="69671" name="Picture 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1075" y="3803650"/>
            <a:ext cx="182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2" name="Picture 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36850" y="3803650"/>
            <a:ext cx="1968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3" name="Picture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51375" y="3832225"/>
            <a:ext cx="222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80975" y="838200"/>
            <a:ext cx="8963025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    no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的用法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本句中，</a:t>
            </a:r>
            <a:r>
              <a:rPr lang="en-US" altLang="zh-CN" sz="2800" b="1" dirty="0">
                <a:latin typeface="Times New Roman" panose="02020603050405020304" pitchFamily="18" charset="0"/>
              </a:rPr>
              <a:t>no</a:t>
            </a:r>
            <a:r>
              <a:rPr lang="zh-CN" altLang="en-US" sz="2800" b="1" dirty="0">
                <a:latin typeface="Times New Roman" panose="02020603050405020304" pitchFamily="18" charset="0"/>
              </a:rPr>
              <a:t>在此处充当形容词，意为“没有”，常位于可数名词单数前，相当于</a:t>
            </a:r>
            <a:r>
              <a:rPr lang="en-US" altLang="zh-CN" sz="2800" b="1" dirty="0">
                <a:latin typeface="Times New Roman" panose="02020603050405020304" pitchFamily="18" charset="0"/>
              </a:rPr>
              <a:t>not a(n)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  <a:r>
              <a:rPr lang="en-US" altLang="zh-CN" sz="2800" b="1" dirty="0">
                <a:latin typeface="Times New Roman" panose="02020603050405020304" pitchFamily="18" charset="0"/>
              </a:rPr>
              <a:t>no</a:t>
            </a:r>
            <a:r>
              <a:rPr lang="zh-CN" altLang="en-US" sz="2800" b="1" dirty="0">
                <a:latin typeface="Times New Roman" panose="02020603050405020304" pitchFamily="18" charset="0"/>
              </a:rPr>
              <a:t>放在不可数名词或可数名词复数前，相当于</a:t>
            </a:r>
            <a:r>
              <a:rPr lang="en-US" altLang="zh-CN" sz="2800" b="1" dirty="0">
                <a:latin typeface="Times New Roman" panose="02020603050405020304" pitchFamily="18" charset="0"/>
              </a:rPr>
              <a:t>not any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I have no pen.=I don’t have a pen.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我没有钢笔。 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The old man has no teeth.=The old man doesn’t have any teeth.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那个老人没有牙齿。</a:t>
            </a:r>
          </a:p>
        </p:txBody>
      </p:sp>
      <p:pic>
        <p:nvPicPr>
          <p:cNvPr id="77829" name="Picture 5" descr="point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650" y="1152525"/>
            <a:ext cx="903288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73050" y="3970338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＊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19075" y="3349625"/>
            <a:ext cx="54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＊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25400" cmpd="sng">
          <a:solidFill>
            <a:srgbClr val="C00000"/>
          </a:solidFill>
          <a:round/>
        </a:ln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主题23</Template>
  <TotalTime>0</TotalTime>
  <Words>1138</Words>
  <Application>Microsoft Office PowerPoint</Application>
  <PresentationFormat>全屏显示(4:3)</PresentationFormat>
  <Paragraphs>105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68</cp:revision>
  <dcterms:created xsi:type="dcterms:W3CDTF">2017-07-08T03:13:00Z</dcterms:created>
  <dcterms:modified xsi:type="dcterms:W3CDTF">2023-01-16T14:00:18Z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C978540BCB324E9E848D220F30526D78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