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2" r:id="rId2"/>
    <p:sldId id="345" r:id="rId3"/>
    <p:sldId id="334" r:id="rId4"/>
    <p:sldId id="350" r:id="rId5"/>
    <p:sldId id="260" r:id="rId6"/>
    <p:sldId id="337" r:id="rId7"/>
    <p:sldId id="286" r:id="rId8"/>
    <p:sldId id="317" r:id="rId9"/>
    <p:sldId id="314" r:id="rId10"/>
    <p:sldId id="315" r:id="rId11"/>
    <p:sldId id="331" r:id="rId12"/>
    <p:sldId id="333" r:id="rId13"/>
    <p:sldId id="330" r:id="rId14"/>
    <p:sldId id="351" r:id="rId15"/>
    <p:sldId id="258" r:id="rId16"/>
    <p:sldId id="347" r:id="rId17"/>
    <p:sldId id="276" r:id="rId18"/>
    <p:sldId id="274" r:id="rId19"/>
    <p:sldId id="320" r:id="rId20"/>
    <p:sldId id="318" r:id="rId21"/>
    <p:sldId id="332" r:id="rId22"/>
    <p:sldId id="348" r:id="rId23"/>
    <p:sldId id="259" r:id="rId24"/>
    <p:sldId id="349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等线" panose="02010600030101010101" pitchFamily="2" charset="-122"/>
      <p:regular r:id="rId32"/>
      <p:bold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036B20-6072-43A2-B73B-00FF8856E975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039698C-FC8C-4FB7-904E-015ECDB2387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717DA9-280F-44C5-90FC-BCABDB879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3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418590" y="4597400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副标题 2"/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2.3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十几减</a:t>
            </a: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grpSp>
        <p:nvGrpSpPr>
          <p:cNvPr id="14" name="PA_组合 42"/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/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21495" y="1569444"/>
            <a:ext cx="334258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：想加算减法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62534" y="2685538"/>
            <a:ext cx="2689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   7  =   13</a:t>
            </a:r>
          </a:p>
        </p:txBody>
      </p:sp>
      <p:sp>
        <p:nvSpPr>
          <p:cNvPr id="27" name="矩形: 圆角 21"/>
          <p:cNvSpPr/>
          <p:nvPr/>
        </p:nvSpPr>
        <p:spPr>
          <a:xfrm>
            <a:off x="4367179" y="2627108"/>
            <a:ext cx="650240" cy="6400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87945" y="3928082"/>
            <a:ext cx="34601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 -  7  = 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897" y="3859846"/>
            <a:ext cx="664522" cy="65842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483468" y="2675872"/>
            <a:ext cx="650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125620" y="3927446"/>
            <a:ext cx="101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1" name="矩形 10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337" y="2468497"/>
            <a:ext cx="4497705" cy="18624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图片 2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68737" y="2349117"/>
            <a:ext cx="628015" cy="1602105"/>
          </a:xfrm>
          <a:prstGeom prst="rect">
            <a:avLst/>
          </a:prstGeom>
        </p:spPr>
      </p:pic>
      <p:pic>
        <p:nvPicPr>
          <p:cNvPr id="19" name="图片 18" descr="图片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60" y="2202430"/>
            <a:ext cx="722630" cy="119253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7399745" y="1758169"/>
            <a:ext cx="1991060" cy="888522"/>
          </a:xfrm>
          <a:prstGeom prst="wedgeRoundRectCallout">
            <a:avLst>
              <a:gd name="adj1" fmla="val -57227"/>
              <a:gd name="adj2" fmla="val 32403"/>
              <a:gd name="adj3" fmla="val 16667"/>
            </a:avLst>
          </a:prstGeom>
          <a:solidFill>
            <a:schemeClr val="bg1"/>
          </a:solidFill>
          <a:ln w="19050"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条金鱼。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2744789" y="1787131"/>
            <a:ext cx="1477645" cy="873125"/>
          </a:xfrm>
          <a:prstGeom prst="wedgeRoundRectCallout">
            <a:avLst>
              <a:gd name="adj1" fmla="val 64380"/>
              <a:gd name="adj2" fmla="val 31884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红色的有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条。</a:t>
            </a:r>
          </a:p>
        </p:txBody>
      </p: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385" y="4101465"/>
            <a:ext cx="1212850" cy="12128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53676" y="4446280"/>
            <a:ext cx="571502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有多少条黑色的金鱼呢？</a:t>
            </a:r>
          </a:p>
        </p:txBody>
      </p:sp>
      <p:sp>
        <p:nvSpPr>
          <p:cNvPr id="11" name="矩形 10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9"/>
          <p:cNvSpPr txBox="1"/>
          <p:nvPr/>
        </p:nvSpPr>
        <p:spPr>
          <a:xfrm>
            <a:off x="4860192" y="1622492"/>
            <a:ext cx="346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 -  6  =   </a:t>
            </a:r>
          </a:p>
        </p:txBody>
      </p:sp>
      <p:sp>
        <p:nvSpPr>
          <p:cNvPr id="3" name="文本框 29"/>
          <p:cNvSpPr txBox="1"/>
          <p:nvPr/>
        </p:nvSpPr>
        <p:spPr>
          <a:xfrm>
            <a:off x="2407413" y="2170953"/>
            <a:ext cx="7812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自主思考：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想一想应该怎样计算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13-6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你能将自己的想法用算式表示出来吗？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投影展示你的答案，并说说你的思考过程。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71973" y="1468110"/>
            <a:ext cx="21968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 -  6  =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83865" y="2250460"/>
            <a:ext cx="208262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14A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破十法：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38351" y="2229655"/>
            <a:ext cx="3031599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14A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想加算减法：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909185" y="3192440"/>
            <a:ext cx="2827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10 - 6 = 4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015527" y="3907999"/>
            <a:ext cx="2707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 + 3 = 7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984463" y="3048329"/>
            <a:ext cx="2551430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 + 7 = 13</a:t>
            </a:r>
          </a:p>
        </p:txBody>
      </p:sp>
      <p:sp>
        <p:nvSpPr>
          <p:cNvPr id="2" name="矩形 1"/>
          <p:cNvSpPr/>
          <p:nvPr/>
        </p:nvSpPr>
        <p:spPr>
          <a:xfrm>
            <a:off x="7002170" y="3976888"/>
            <a:ext cx="1720343" cy="445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13 - 6 = 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13"/>
          <p:cNvSpPr txBox="1"/>
          <p:nvPr/>
        </p:nvSpPr>
        <p:spPr>
          <a:xfrm>
            <a:off x="2841057" y="4736960"/>
            <a:ext cx="645240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你更喜欢哪种方法，为什么？</a:t>
            </a:r>
          </a:p>
        </p:txBody>
      </p:sp>
      <p:sp>
        <p:nvSpPr>
          <p:cNvPr id="23" name="矩形 22"/>
          <p:cNvSpPr/>
          <p:nvPr/>
        </p:nvSpPr>
        <p:spPr>
          <a:xfrm>
            <a:off x="6870861" y="1501299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56" grpId="0"/>
      <p:bldP spid="57" grpId="0"/>
      <p:bldP spid="29" grpId="0"/>
      <p:bldP spid="2" grpId="0"/>
      <p:bldP spid="31" grpId="0"/>
      <p:bldP spid="2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363166" y="1535714"/>
            <a:ext cx="3031599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414A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想加算减法：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002168" y="2255663"/>
            <a:ext cx="2551430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 + 7 = 13</a:t>
            </a:r>
          </a:p>
        </p:txBody>
      </p:sp>
      <p:sp>
        <p:nvSpPr>
          <p:cNvPr id="2" name="矩形 1"/>
          <p:cNvSpPr/>
          <p:nvPr/>
        </p:nvSpPr>
        <p:spPr>
          <a:xfrm>
            <a:off x="7045299" y="3229309"/>
            <a:ext cx="1720343" cy="445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13 - 6 = 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24"/>
          <p:cNvSpPr txBox="1"/>
          <p:nvPr/>
        </p:nvSpPr>
        <p:spPr>
          <a:xfrm>
            <a:off x="3087741" y="2363383"/>
            <a:ext cx="268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 + 7 = 13</a:t>
            </a:r>
          </a:p>
        </p:txBody>
      </p:sp>
      <p:sp>
        <p:nvSpPr>
          <p:cNvPr id="12" name="文本框 29"/>
          <p:cNvSpPr txBox="1"/>
          <p:nvPr/>
        </p:nvSpPr>
        <p:spPr>
          <a:xfrm>
            <a:off x="3090475" y="3135754"/>
            <a:ext cx="34601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13 - 7 = 6</a:t>
            </a:r>
          </a:p>
        </p:txBody>
      </p:sp>
      <p:sp>
        <p:nvSpPr>
          <p:cNvPr id="13" name="文本框 24"/>
          <p:cNvSpPr txBox="1"/>
          <p:nvPr/>
        </p:nvSpPr>
        <p:spPr>
          <a:xfrm>
            <a:off x="5171501" y="2363383"/>
            <a:ext cx="268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 + 7 = 13</a:t>
            </a:r>
          </a:p>
        </p:txBody>
      </p:sp>
      <p:sp>
        <p:nvSpPr>
          <p:cNvPr id="15" name="文本框 13"/>
          <p:cNvSpPr txBox="1"/>
          <p:nvPr/>
        </p:nvSpPr>
        <p:spPr>
          <a:xfrm>
            <a:off x="3261250" y="3929655"/>
            <a:ext cx="6032421" cy="13179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想加算减法可以一步解决问题。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一个加法算式可以对应两道减法。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29" grpId="1"/>
      <p:bldP spid="2" grpId="0"/>
      <p:bldP spid="11" grpId="0"/>
      <p:bldP spid="11" grpId="1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b="49034"/>
          <a:stretch>
            <a:fillRect/>
          </a:stretch>
        </p:blipFill>
        <p:spPr>
          <a:xfrm>
            <a:off x="2267956" y="2030812"/>
            <a:ext cx="7556500" cy="11576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83938" y="4554188"/>
            <a:ext cx="3779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14 -          =  </a:t>
            </a:r>
          </a:p>
        </p:txBody>
      </p:sp>
      <p:sp>
        <p:nvSpPr>
          <p:cNvPr id="12" name="矩形: 圆角 5"/>
          <p:cNvSpPr/>
          <p:nvPr/>
        </p:nvSpPr>
        <p:spPr>
          <a:xfrm>
            <a:off x="3161524" y="4517307"/>
            <a:ext cx="538386" cy="571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062" y="3485382"/>
            <a:ext cx="554784" cy="5913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575" y="3498005"/>
            <a:ext cx="554784" cy="5913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194" y="4446752"/>
            <a:ext cx="554784" cy="5913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981" y="3505692"/>
            <a:ext cx="554784" cy="5913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325" y="3512592"/>
            <a:ext cx="554784" cy="59136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981" y="4486047"/>
            <a:ext cx="554784" cy="59136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283938" y="3580733"/>
            <a:ext cx="3413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14 -         =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071693" y="3538816"/>
            <a:ext cx="3017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13 -         =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728" y="4420356"/>
            <a:ext cx="554784" cy="59136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7104096" y="4407828"/>
            <a:ext cx="31628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13 -         =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218166" y="4532591"/>
            <a:ext cx="89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456973" y="4532591"/>
            <a:ext cx="70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18166" y="3559136"/>
            <a:ext cx="67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469268" y="3539761"/>
            <a:ext cx="94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045357" y="4490071"/>
            <a:ext cx="73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216342" y="4451784"/>
            <a:ext cx="581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979504" y="3554634"/>
            <a:ext cx="63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212087" y="3538816"/>
            <a:ext cx="75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38" name="矩形 37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85060" y="1379222"/>
            <a:ext cx="1757680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算一算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05879" y="2323784"/>
            <a:ext cx="9320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36340" y="2959863"/>
            <a:ext cx="103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59202" y="3603562"/>
            <a:ext cx="100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99766" y="2324059"/>
            <a:ext cx="7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24832" y="2957038"/>
            <a:ext cx="65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24832" y="3612613"/>
            <a:ext cx="102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73260" y="2301169"/>
            <a:ext cx="65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01173" y="2949759"/>
            <a:ext cx="7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85935" y="3608718"/>
            <a:ext cx="82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7" name="矩形 6"/>
          <p:cNvSpPr/>
          <p:nvPr/>
        </p:nvSpPr>
        <p:spPr>
          <a:xfrm>
            <a:off x="2359182" y="2213127"/>
            <a:ext cx="6680200" cy="196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8 + 9=         9 + 6=        7 + 9=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17 - 8=        15 - 9=       16 - 7=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17 - 9=        15 - 6=       16 - 9=</a:t>
            </a:r>
          </a:p>
        </p:txBody>
      </p:sp>
      <p:sp>
        <p:nvSpPr>
          <p:cNvPr id="19" name="矩形 18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  <p:bldP spid="14" grpId="0"/>
      <p:bldP spid="15" grpId="0"/>
      <p:bldP spid="4" grpId="0"/>
      <p:bldP spid="5" grpId="0"/>
      <p:bldP spid="18" grpId="0"/>
      <p:bldP spid="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4752" y="1460184"/>
            <a:ext cx="3015615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填一填，算一算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11680" y="2616271"/>
            <a:ext cx="1155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 +       = 11  8 +           = 13             + 6 = 12      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2685324" y="2735275"/>
            <a:ext cx="446123" cy="44232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33" y="2600417"/>
            <a:ext cx="624463" cy="6218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662" y="2570624"/>
            <a:ext cx="624463" cy="62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919" y="3679792"/>
            <a:ext cx="624463" cy="6218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83" y="3695022"/>
            <a:ext cx="624409" cy="621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393" y="3693675"/>
            <a:ext cx="624463" cy="62184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11680" y="3742988"/>
            <a:ext cx="30582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11 - 7 =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14969" y="3731785"/>
            <a:ext cx="3089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13 - 8 =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25988" y="3756550"/>
            <a:ext cx="2652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12 - 6 =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05196" y="2691145"/>
            <a:ext cx="146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92260" y="3755234"/>
            <a:ext cx="51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58147" y="2671093"/>
            <a:ext cx="45158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95953" y="3733120"/>
            <a:ext cx="6244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26848" y="2631367"/>
            <a:ext cx="4441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88272" y="3729069"/>
            <a:ext cx="3766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46" y="3803650"/>
            <a:ext cx="1864489" cy="308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74925" y="1599937"/>
            <a:ext cx="7838440" cy="1016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只小鸭，有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只到河里游泳了，还剩下几只在岸上？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62148" y="3163901"/>
            <a:ext cx="3395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12 - 7 = 5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（只）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74773" y="4077984"/>
            <a:ext cx="4570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答：还剩下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只在岸上。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7" t="21258" b="8561"/>
          <a:stretch>
            <a:fillRect/>
          </a:stretch>
        </p:blipFill>
        <p:spPr>
          <a:xfrm>
            <a:off x="1030167" y="3113230"/>
            <a:ext cx="4429344" cy="1885588"/>
          </a:xfrm>
          <a:prstGeom prst="roundRect">
            <a:avLst>
              <a:gd name="adj" fmla="val 27749"/>
            </a:avLst>
          </a:prstGeom>
        </p:spPr>
      </p:pic>
      <p:sp>
        <p:nvSpPr>
          <p:cNvPr id="6" name="矩形 5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6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7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8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9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1"/>
          <p:cNvSpPr txBox="1"/>
          <p:nvPr>
            <p:custDataLst>
              <p:tags r:id="rId10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26" name="MH_Others_2"/>
          <p:cNvSpPr txBox="1"/>
          <p:nvPr>
            <p:custDataLst>
              <p:tags r:id="rId11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" y="1866507"/>
            <a:ext cx="5179261" cy="49914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65934" y="1511302"/>
            <a:ext cx="7718976" cy="1016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小美一共得到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朵小红花，但是粗心的小美弄丢了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朵，她现在还有多少朵小红花？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71921" y="3921305"/>
            <a:ext cx="3393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15 - 6 = 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（朵）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34342" y="4621490"/>
            <a:ext cx="4582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答：她现在还有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朵小红花。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6" y="2644468"/>
            <a:ext cx="1348740" cy="9017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943" y="2645105"/>
            <a:ext cx="1348105" cy="9010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/>
          <a:srcRect b="50000"/>
          <a:stretch>
            <a:fillRect/>
          </a:stretch>
        </p:blipFill>
        <p:spPr>
          <a:xfrm>
            <a:off x="6913081" y="2645103"/>
            <a:ext cx="1350010" cy="4508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278" y="3702050"/>
            <a:ext cx="1925957" cy="3183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45782" y="1564649"/>
            <a:ext cx="7624086" cy="109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停车场门前一共停了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辆车，开走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辆，还剩下几辆？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46707" y="3093011"/>
            <a:ext cx="3393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12 - 6 = 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（辆）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13603" y="4202308"/>
            <a:ext cx="3927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答：还剩下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辆小汽车。</a:t>
            </a:r>
          </a:p>
        </p:txBody>
      </p:sp>
      <p:pic>
        <p:nvPicPr>
          <p:cNvPr id="4" name="图片 3" descr="d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9045" y="3354300"/>
            <a:ext cx="2930942" cy="22179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672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435953" y="1530934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327" y="2195449"/>
            <a:ext cx="8020685" cy="32683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05990" y="2468042"/>
            <a:ext cx="7780020" cy="27938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十几减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的计算方法：（以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13-7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破十法：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10-7=3 3+3=6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想加算减法：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6+7=13 13-7=6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一道加法算式可以对应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两道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减法算式。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7+6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=13  13-6=7  13-7=6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95" y="3174423"/>
            <a:ext cx="2274918" cy="350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418590" y="4597400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副标题 2"/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PA_组合 42"/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/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16364" y="1395575"/>
            <a:ext cx="6246799" cy="2586738"/>
            <a:chOff x="1192362" y="616502"/>
            <a:chExt cx="6246799" cy="2586738"/>
          </a:xfrm>
        </p:grpSpPr>
        <p:pic>
          <p:nvPicPr>
            <p:cNvPr id="6" name="图片 5" descr="图片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2362" y="616502"/>
              <a:ext cx="6246799" cy="2586738"/>
            </a:xfrm>
            <a:prstGeom prst="rect">
              <a:avLst/>
            </a:prstGeom>
          </p:spPr>
        </p:pic>
        <p:pic>
          <p:nvPicPr>
            <p:cNvPr id="7" name="图片 6" descr="图片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406843" y="1366329"/>
              <a:ext cx="552400" cy="1409207"/>
            </a:xfrm>
            <a:prstGeom prst="rect">
              <a:avLst/>
            </a:prstGeom>
          </p:spPr>
        </p:pic>
        <p:pic>
          <p:nvPicPr>
            <p:cNvPr id="8" name="图片 7" descr="图片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2630" y="773082"/>
              <a:ext cx="718971" cy="1186493"/>
            </a:xfrm>
            <a:prstGeom prst="rect">
              <a:avLst/>
            </a:prstGeom>
          </p:spPr>
        </p:pic>
      </p:grpSp>
      <p:sp>
        <p:nvSpPr>
          <p:cNvPr id="10" name="文本框 31"/>
          <p:cNvSpPr txBox="1"/>
          <p:nvPr/>
        </p:nvSpPr>
        <p:spPr>
          <a:xfrm>
            <a:off x="2184720" y="4410017"/>
            <a:ext cx="731008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小朋友们在游园会中发现了可爱的小金鱼。你能说一说上图中包含着怎样的数学信息吗？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768391" y="1953895"/>
            <a:ext cx="6246799" cy="2591220"/>
            <a:chOff x="1313402" y="773082"/>
            <a:chExt cx="6246799" cy="2591220"/>
          </a:xfrm>
        </p:grpSpPr>
        <p:pic>
          <p:nvPicPr>
            <p:cNvPr id="13" name="图片 12" descr="图片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3402" y="777564"/>
              <a:ext cx="6246799" cy="258673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4" name="图片 13" descr="图片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406843" y="1366329"/>
              <a:ext cx="552400" cy="1409207"/>
            </a:xfrm>
            <a:prstGeom prst="rect">
              <a:avLst/>
            </a:prstGeom>
          </p:spPr>
        </p:pic>
        <p:pic>
          <p:nvPicPr>
            <p:cNvPr id="15" name="图片 14" descr="图片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2630" y="773082"/>
              <a:ext cx="718971" cy="1186493"/>
            </a:xfrm>
            <a:prstGeom prst="rect">
              <a:avLst/>
            </a:prstGeom>
          </p:spPr>
        </p:pic>
      </p:grp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468" y="4307027"/>
            <a:ext cx="1212850" cy="1212850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7395510" y="1653068"/>
            <a:ext cx="1896170" cy="896263"/>
          </a:xfrm>
          <a:prstGeom prst="wedgeRoundRectCallout">
            <a:avLst>
              <a:gd name="adj1" fmla="val -59958"/>
              <a:gd name="adj2" fmla="val 35551"/>
              <a:gd name="adj3" fmla="val 16667"/>
            </a:avLst>
          </a:prstGeom>
          <a:solidFill>
            <a:schemeClr val="bg1"/>
          </a:solidFill>
          <a:ln w="19050"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条金鱼。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3010318" y="1958379"/>
            <a:ext cx="1556918" cy="873125"/>
          </a:xfrm>
          <a:prstGeom prst="wedgeRoundRectCallout">
            <a:avLst>
              <a:gd name="adj1" fmla="val 65212"/>
              <a:gd name="adj2" fmla="val 31884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黑色的有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条。</a:t>
            </a:r>
          </a:p>
        </p:txBody>
      </p:sp>
      <p:sp>
        <p:nvSpPr>
          <p:cNvPr id="18" name="文本框 9"/>
          <p:cNvSpPr txBox="1"/>
          <p:nvPr/>
        </p:nvSpPr>
        <p:spPr>
          <a:xfrm>
            <a:off x="3482689" y="4721478"/>
            <a:ext cx="571502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有多少条红色的金鱼呢？</a:t>
            </a:r>
          </a:p>
        </p:txBody>
      </p:sp>
      <p:sp>
        <p:nvSpPr>
          <p:cNvPr id="10" name="矩形 9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672" y="616725"/>
            <a:ext cx="435292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14"/>
          <p:cNvSpPr/>
          <p:nvPr/>
        </p:nvSpPr>
        <p:spPr>
          <a:xfrm>
            <a:off x="3759056" y="4567405"/>
            <a:ext cx="629920" cy="609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083" y="4540013"/>
            <a:ext cx="652329" cy="62794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924" y="4543188"/>
            <a:ext cx="652329" cy="62794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458325" y="4607638"/>
            <a:ext cx="558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473833" y="4610585"/>
            <a:ext cx="50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－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830426" y="4605505"/>
            <a:ext cx="389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807208" y="4611468"/>
            <a:ext cx="883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178918" y="4609315"/>
            <a:ext cx="399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066137" y="4596615"/>
            <a:ext cx="126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（条）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 t="4868" r="16815" b="4311"/>
          <a:stretch>
            <a:fillRect/>
          </a:stretch>
        </p:blipFill>
        <p:spPr>
          <a:xfrm>
            <a:off x="2847831" y="2553976"/>
            <a:ext cx="508000" cy="5384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3547794" y="3687749"/>
            <a:ext cx="506012" cy="5364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4757193" y="2553639"/>
            <a:ext cx="506012" cy="5364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4251457" y="3687749"/>
            <a:ext cx="506012" cy="5364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4157836" y="2553997"/>
            <a:ext cx="506012" cy="5364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3484460" y="2553997"/>
            <a:ext cx="506012" cy="5364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4954786" y="3688086"/>
            <a:ext cx="506012" cy="53649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571602" y="3079123"/>
            <a:ext cx="3648434" cy="547587"/>
            <a:chOff x="5198741" y="1635281"/>
            <a:chExt cx="3648434" cy="54758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8741" y="1646374"/>
              <a:ext cx="506012" cy="53649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7507" y="1646374"/>
              <a:ext cx="506012" cy="53649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2657" y="1646374"/>
              <a:ext cx="506012" cy="53649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3036" y="1646374"/>
              <a:ext cx="506012" cy="536494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6719" y="1646374"/>
              <a:ext cx="506012" cy="536494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1163" y="1635281"/>
              <a:ext cx="506012" cy="536494"/>
            </a:xfrm>
            <a:prstGeom prst="rect">
              <a:avLst/>
            </a:prstGeom>
          </p:spPr>
        </p:pic>
      </p:grpSp>
      <p:sp>
        <p:nvSpPr>
          <p:cNvPr id="32" name="文本框 31"/>
          <p:cNvSpPr txBox="1"/>
          <p:nvPr/>
        </p:nvSpPr>
        <p:spPr>
          <a:xfrm>
            <a:off x="1937866" y="1625001"/>
            <a:ext cx="866455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可以用我们前两节课学过的方法计算吗？</a:t>
            </a:r>
          </a:p>
        </p:txBody>
      </p:sp>
      <p:sp>
        <p:nvSpPr>
          <p:cNvPr id="34" name="矩形 33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88611 0.019383 " pathEditMode="relative" ptsTypes="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88611 0.019383 " pathEditMode="relative" ptsTypes="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88611 0.019383 " pathEditMode="relative" ptsTypes="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88611 0.019383 " pathEditMode="relative" ptsTypes="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78611 -0.024444 " pathEditMode="relative" rAng="0" ptsTypes="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10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79583 -0.031852 " pathEditMode="relative" rAng="0" ptsTypes="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10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80486 -0.037778 " pathEditMode="relative" rAng="0" ptsTypes="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31" grpId="0"/>
      <p:bldP spid="37" grpId="0"/>
      <p:bldP spid="38" grpId="0"/>
      <p:bldP spid="39" grpId="0"/>
      <p:bldP spid="40" grpId="0"/>
      <p:bldP spid="41" grpId="0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1355" y="1548358"/>
            <a:ext cx="260520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：破十法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247463" y="2470006"/>
            <a:ext cx="2824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 -  7  =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3222063" y="2993226"/>
            <a:ext cx="299720" cy="4851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521783" y="2991976"/>
            <a:ext cx="264160" cy="486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3015039" y="3409181"/>
            <a:ext cx="80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507059" y="3409181"/>
            <a:ext cx="118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cxnSp>
        <p:nvCxnSpPr>
          <p:cNvPr id="41" name="直接连接符 40"/>
          <p:cNvCxnSpPr>
            <a:stCxn id="36" idx="2"/>
          </p:cNvCxnSpPr>
          <p:nvPr/>
        </p:nvCxnSpPr>
        <p:spPr>
          <a:xfrm flipH="1">
            <a:off x="4657800" y="2991978"/>
            <a:ext cx="1905" cy="121989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3785943" y="3932401"/>
            <a:ext cx="0" cy="27947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817679" y="4214571"/>
            <a:ext cx="78786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4071765" y="4185920"/>
            <a:ext cx="93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509169" y="2470006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0" name="箭头: 右 39"/>
          <p:cNvSpPr/>
          <p:nvPr/>
        </p:nvSpPr>
        <p:spPr>
          <a:xfrm>
            <a:off x="5660381" y="3475297"/>
            <a:ext cx="611973" cy="30285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945523" y="3017134"/>
            <a:ext cx="2827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10 - 7 = 3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007307" y="3626724"/>
            <a:ext cx="2707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 + 3 = 6</a:t>
            </a:r>
          </a:p>
        </p:txBody>
      </p:sp>
      <p:sp>
        <p:nvSpPr>
          <p:cNvPr id="17" name="矩形 16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6" grpId="0"/>
      <p:bldP spid="48" grpId="0"/>
      <p:bldP spid="50" grpId="0" bldLvl="0" animBg="1"/>
      <p:bldP spid="56" grpId="0"/>
      <p:bldP spid="57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691982" y="1546584"/>
            <a:ext cx="260520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：平十法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08654" y="2266997"/>
            <a:ext cx="3586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 -  7  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4151021" y="2765192"/>
            <a:ext cx="323215" cy="49277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74236" y="2765192"/>
            <a:ext cx="266539" cy="51563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954259" y="3174132"/>
            <a:ext cx="558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85162" y="3172459"/>
            <a:ext cx="558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3188678" y="2765192"/>
            <a:ext cx="4129" cy="12149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184551" y="3980190"/>
            <a:ext cx="95694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141496" y="3696102"/>
            <a:ext cx="0" cy="2840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3314302" y="3936181"/>
            <a:ext cx="89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16213" y="2255847"/>
            <a:ext cx="66916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1" name="箭头: 右 40"/>
          <p:cNvSpPr/>
          <p:nvPr/>
        </p:nvSpPr>
        <p:spPr>
          <a:xfrm>
            <a:off x="5324858" y="3280562"/>
            <a:ext cx="812800" cy="34111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750711" y="3054099"/>
            <a:ext cx="3449955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13 - 3 = 10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10 - 4 =  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768239" y="3696104"/>
            <a:ext cx="0" cy="10852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3906306" y="4592724"/>
            <a:ext cx="0" cy="81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573769" y="4459401"/>
            <a:ext cx="7344" cy="3149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3604286" y="4781391"/>
            <a:ext cx="1158875" cy="444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3930034" y="4759945"/>
            <a:ext cx="6774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9" grpId="0"/>
      <p:bldP spid="40" grpId="0"/>
      <p:bldP spid="41" grpId="0" bldLvl="0" animBg="1"/>
      <p:bldP spid="42" grpId="0"/>
      <p:bldP spid="51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宽屏</PresentationFormat>
  <Paragraphs>189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Calibri</vt:lpstr>
      <vt:lpstr>思源黑体 CN Regular</vt:lpstr>
      <vt:lpstr>FandolFang R</vt:lpstr>
      <vt:lpstr>Arial</vt:lpstr>
      <vt:lpstr>宋体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dcterms:created xsi:type="dcterms:W3CDTF">2020-06-10T05:17:00Z</dcterms:created>
  <dcterms:modified xsi:type="dcterms:W3CDTF">2023-01-16T14:00:39Z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ECB36BE55E8E4F18B7B455A3D7ECBC4F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