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notesSlides/notesSlide18.xml" ContentType="application/vnd.openxmlformats-officedocument.presentationml.notesSlide+xml"/>
  <Override PartName="/ppt/tags/tag39.xml" ContentType="application/vnd.openxmlformats-officedocument.presentationml.tags+xml"/>
  <Override PartName="/ppt/notesSlides/notesSlide19.xml" ContentType="application/vnd.openxmlformats-officedocument.presentationml.notesSlide+xml"/>
  <Override PartName="/ppt/tags/tag40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2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257" r:id="rId22"/>
  </p:sldIdLst>
  <p:sldSz cx="12192000" cy="6858000"/>
  <p:notesSz cx="6858000" cy="9144000"/>
  <p:embeddedFontLst>
    <p:embeddedFont>
      <p:font typeface="黑体" panose="02010609060101010101" pitchFamily="49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方正舒体" panose="02010601030101010101" pitchFamily="2" charset="-122"/>
      <p:regular r:id="rId32"/>
    </p:embeddedFont>
    <p:embeddedFont>
      <p:font typeface="FandolFang R" panose="02010600030101010101" charset="-122"/>
      <p:regular r:id="rId33"/>
    </p:embeddedFont>
    <p:embeddedFont>
      <p:font typeface="演示斜黑体" panose="02010600030101010101" charset="-122"/>
      <p:regular r:id="rId34"/>
    </p:embeddedFont>
    <p:embeddedFont>
      <p:font typeface="楷体" panose="02010609060101010101" pitchFamily="49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6CDE5A62-1ACA-457D-BD59-E8FFA1F9AA2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37E33F66-CFBA-4C3C-9320-D7AFEC21328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33F66-CFBA-4C3C-9320-D7AFEC21328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1"/>
          <p:cNvSpPr/>
          <p:nvPr userDrawn="1"/>
        </p:nvSpPr>
        <p:spPr>
          <a:xfrm>
            <a:off x="162560" y="284480"/>
            <a:ext cx="2694940" cy="638056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miling-tooth-with-hands_33918"/>
          <p:cNvSpPr>
            <a:spLocks noChangeAspect="1"/>
          </p:cNvSpPr>
          <p:nvPr userDrawn="1"/>
        </p:nvSpPr>
        <p:spPr bwMode="auto">
          <a:xfrm>
            <a:off x="473896" y="453715"/>
            <a:ext cx="340631" cy="340631"/>
          </a:xfrm>
          <a:custGeom>
            <a:avLst/>
            <a:gdLst>
              <a:gd name="T0" fmla="*/ 12000 w 12800"/>
              <a:gd name="T1" fmla="*/ 11200 h 12800"/>
              <a:gd name="T2" fmla="*/ 7176 w 12800"/>
              <a:gd name="T3" fmla="*/ 12121 h 12800"/>
              <a:gd name="T4" fmla="*/ 6400 w 12800"/>
              <a:gd name="T5" fmla="*/ 12800 h 12800"/>
              <a:gd name="T6" fmla="*/ 5624 w 12800"/>
              <a:gd name="T7" fmla="*/ 12121 h 12800"/>
              <a:gd name="T8" fmla="*/ 800 w 12800"/>
              <a:gd name="T9" fmla="*/ 11200 h 12800"/>
              <a:gd name="T10" fmla="*/ 0 w 12800"/>
              <a:gd name="T11" fmla="*/ 10400 h 12800"/>
              <a:gd name="T12" fmla="*/ 0 w 12800"/>
              <a:gd name="T13" fmla="*/ 800 h 12800"/>
              <a:gd name="T14" fmla="*/ 800 w 12800"/>
              <a:gd name="T15" fmla="*/ 0 h 12800"/>
              <a:gd name="T16" fmla="*/ 879 w 12800"/>
              <a:gd name="T17" fmla="*/ 16 h 12800"/>
              <a:gd name="T18" fmla="*/ 6400 w 12800"/>
              <a:gd name="T19" fmla="*/ 1600 h 12800"/>
              <a:gd name="T20" fmla="*/ 11921 w 12800"/>
              <a:gd name="T21" fmla="*/ 16 h 12800"/>
              <a:gd name="T22" fmla="*/ 12000 w 12800"/>
              <a:gd name="T23" fmla="*/ 0 h 12800"/>
              <a:gd name="T24" fmla="*/ 12800 w 12800"/>
              <a:gd name="T25" fmla="*/ 800 h 12800"/>
              <a:gd name="T26" fmla="*/ 12800 w 12800"/>
              <a:gd name="T27" fmla="*/ 10400 h 12800"/>
              <a:gd name="T28" fmla="*/ 12000 w 12800"/>
              <a:gd name="T29" fmla="*/ 11200 h 12800"/>
              <a:gd name="T30" fmla="*/ 5600 w 12800"/>
              <a:gd name="T31" fmla="*/ 2507 h 12800"/>
              <a:gd name="T32" fmla="*/ 1600 w 12800"/>
              <a:gd name="T33" fmla="*/ 1670 h 12800"/>
              <a:gd name="T34" fmla="*/ 1600 w 12800"/>
              <a:gd name="T35" fmla="*/ 9643 h 12800"/>
              <a:gd name="T36" fmla="*/ 5600 w 12800"/>
              <a:gd name="T37" fmla="*/ 10400 h 12800"/>
              <a:gd name="T38" fmla="*/ 5600 w 12800"/>
              <a:gd name="T39" fmla="*/ 2507 h 12800"/>
              <a:gd name="T40" fmla="*/ 11200 w 12800"/>
              <a:gd name="T41" fmla="*/ 1670 h 12800"/>
              <a:gd name="T42" fmla="*/ 7200 w 12800"/>
              <a:gd name="T43" fmla="*/ 2506 h 12800"/>
              <a:gd name="T44" fmla="*/ 7200 w 12800"/>
              <a:gd name="T45" fmla="*/ 10400 h 12800"/>
              <a:gd name="T46" fmla="*/ 11200 w 12800"/>
              <a:gd name="T47" fmla="*/ 9644 h 12800"/>
              <a:gd name="T48" fmla="*/ 11200 w 12800"/>
              <a:gd name="T49" fmla="*/ 1670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2800" h="12800">
                <a:moveTo>
                  <a:pt x="12000" y="11200"/>
                </a:moveTo>
                <a:cubicBezTo>
                  <a:pt x="10776" y="11254"/>
                  <a:pt x="8442" y="11463"/>
                  <a:pt x="7176" y="12121"/>
                </a:cubicBezTo>
                <a:cubicBezTo>
                  <a:pt x="7116" y="12503"/>
                  <a:pt x="6799" y="12800"/>
                  <a:pt x="6400" y="12800"/>
                </a:cubicBezTo>
                <a:cubicBezTo>
                  <a:pt x="6002" y="12800"/>
                  <a:pt x="5684" y="12503"/>
                  <a:pt x="5624" y="12121"/>
                </a:cubicBezTo>
                <a:cubicBezTo>
                  <a:pt x="4358" y="11463"/>
                  <a:pt x="2024" y="11254"/>
                  <a:pt x="800" y="11200"/>
                </a:cubicBezTo>
                <a:cubicBezTo>
                  <a:pt x="358" y="11200"/>
                  <a:pt x="0" y="10842"/>
                  <a:pt x="0" y="10400"/>
                </a:cubicBezTo>
                <a:lnTo>
                  <a:pt x="0" y="800"/>
                </a:lnTo>
                <a:cubicBezTo>
                  <a:pt x="0" y="358"/>
                  <a:pt x="358" y="0"/>
                  <a:pt x="800" y="0"/>
                </a:cubicBezTo>
                <a:cubicBezTo>
                  <a:pt x="828" y="0"/>
                  <a:pt x="851" y="14"/>
                  <a:pt x="879" y="16"/>
                </a:cubicBezTo>
                <a:cubicBezTo>
                  <a:pt x="6381" y="158"/>
                  <a:pt x="6400" y="1600"/>
                  <a:pt x="6400" y="1600"/>
                </a:cubicBezTo>
                <a:cubicBezTo>
                  <a:pt x="6400" y="1600"/>
                  <a:pt x="6419" y="158"/>
                  <a:pt x="11921" y="16"/>
                </a:cubicBezTo>
                <a:cubicBezTo>
                  <a:pt x="11949" y="14"/>
                  <a:pt x="11972" y="0"/>
                  <a:pt x="12000" y="0"/>
                </a:cubicBezTo>
                <a:cubicBezTo>
                  <a:pt x="12442" y="0"/>
                  <a:pt x="12800" y="358"/>
                  <a:pt x="12800" y="800"/>
                </a:cubicBezTo>
                <a:lnTo>
                  <a:pt x="12800" y="10400"/>
                </a:lnTo>
                <a:cubicBezTo>
                  <a:pt x="12800" y="10842"/>
                  <a:pt x="12442" y="11200"/>
                  <a:pt x="12000" y="11200"/>
                </a:cubicBezTo>
                <a:close/>
                <a:moveTo>
                  <a:pt x="5600" y="2507"/>
                </a:moveTo>
                <a:cubicBezTo>
                  <a:pt x="4568" y="1982"/>
                  <a:pt x="2861" y="1764"/>
                  <a:pt x="1600" y="1670"/>
                </a:cubicBezTo>
                <a:lnTo>
                  <a:pt x="1600" y="9643"/>
                </a:lnTo>
                <a:cubicBezTo>
                  <a:pt x="3747" y="9753"/>
                  <a:pt x="4949" y="10074"/>
                  <a:pt x="5600" y="10400"/>
                </a:cubicBezTo>
                <a:lnTo>
                  <a:pt x="5600" y="2507"/>
                </a:lnTo>
                <a:close/>
                <a:moveTo>
                  <a:pt x="11200" y="1670"/>
                </a:moveTo>
                <a:cubicBezTo>
                  <a:pt x="9940" y="1764"/>
                  <a:pt x="8232" y="1982"/>
                  <a:pt x="7200" y="2506"/>
                </a:cubicBezTo>
                <a:lnTo>
                  <a:pt x="7200" y="10400"/>
                </a:lnTo>
                <a:cubicBezTo>
                  <a:pt x="7851" y="10074"/>
                  <a:pt x="9052" y="9753"/>
                  <a:pt x="11200" y="9644"/>
                </a:cubicBezTo>
                <a:lnTo>
                  <a:pt x="11200" y="16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Medium" panose="020B0600000000000000" pitchFamily="34" charset="-122"/>
              <a:cs typeface="+mn-cs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0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1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350" y="0"/>
            <a:ext cx="12058650" cy="6858000"/>
          </a:xfrm>
          <a:prstGeom prst="rect">
            <a:avLst/>
          </a:prstGeom>
          <a:gradFill>
            <a:gsLst>
              <a:gs pos="0">
                <a:srgbClr val="65B5EA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7387473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9574207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7667207" y="1608612"/>
            <a:ext cx="38250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en-US" altLang="zh-CN" sz="9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《</a:t>
            </a:r>
            <a:r>
              <a:rPr lang="zh-CN" altLang="en-US" sz="9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桥</a:t>
            </a:r>
            <a:r>
              <a:rPr lang="en-US" altLang="zh-CN" sz="9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》</a:t>
            </a:r>
          </a:p>
        </p:txBody>
      </p:sp>
      <p:sp>
        <p:nvSpPr>
          <p:cNvPr id="10" name="矩形 9"/>
          <p:cNvSpPr/>
          <p:nvPr/>
        </p:nvSpPr>
        <p:spPr>
          <a:xfrm>
            <a:off x="7487292" y="3547901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8387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矩形 9"/>
          <p:cNvSpPr/>
          <p:nvPr/>
        </p:nvSpPr>
        <p:spPr>
          <a:xfrm>
            <a:off x="890216" y="1866703"/>
            <a:ext cx="4786513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人们翻身下床，却一脚踩进水里。是谁惊慌地喊了一嗓子，一百多号人你拥我挤地往南跑。近 一米高的洪水已经在路面上跳舞了。人们又疯了似的折回来。</a:t>
            </a:r>
          </a:p>
        </p:txBody>
      </p:sp>
      <p:sp>
        <p:nvSpPr>
          <p:cNvPr id="11" name="圆角矩形 29"/>
          <p:cNvSpPr/>
          <p:nvPr/>
        </p:nvSpPr>
        <p:spPr>
          <a:xfrm>
            <a:off x="1883718" y="3089035"/>
            <a:ext cx="1245439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圆角矩形 30"/>
          <p:cNvSpPr/>
          <p:nvPr/>
        </p:nvSpPr>
        <p:spPr>
          <a:xfrm>
            <a:off x="2238182" y="2563970"/>
            <a:ext cx="595771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38"/>
          <p:cNvSpPr/>
          <p:nvPr/>
        </p:nvSpPr>
        <p:spPr>
          <a:xfrm>
            <a:off x="1873825" y="4196925"/>
            <a:ext cx="2158213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72857" y="1672610"/>
            <a:ext cx="3542058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惊慌失措、六神无主</a:t>
            </a:r>
          </a:p>
        </p:txBody>
      </p:sp>
      <p:sp>
        <p:nvSpPr>
          <p:cNvPr id="15" name="矩形 14"/>
          <p:cNvSpPr/>
          <p:nvPr/>
        </p:nvSpPr>
        <p:spPr>
          <a:xfrm>
            <a:off x="735901" y="5030997"/>
            <a:ext cx="4786513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人们跌跌撞撞地向那木桥拥去。</a:t>
            </a:r>
          </a:p>
        </p:txBody>
      </p:sp>
      <p:sp>
        <p:nvSpPr>
          <p:cNvPr id="16" name="圆角矩形 33"/>
          <p:cNvSpPr/>
          <p:nvPr/>
        </p:nvSpPr>
        <p:spPr>
          <a:xfrm>
            <a:off x="4692528" y="5128719"/>
            <a:ext cx="409575" cy="4248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圆角矩形 34"/>
          <p:cNvSpPr/>
          <p:nvPr/>
        </p:nvSpPr>
        <p:spPr>
          <a:xfrm>
            <a:off x="1945661" y="5161062"/>
            <a:ext cx="1289542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40766" y="2311212"/>
            <a:ext cx="2715177" cy="114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惊慌逃命的狼狈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混乱的场面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88502" y="1398270"/>
            <a:ext cx="5640070" cy="4692650"/>
            <a:chOff x="9350" y="2319"/>
            <a:chExt cx="8882" cy="7390"/>
          </a:xfrm>
          <a:solidFill>
            <a:srgbClr val="92D050"/>
          </a:solidFill>
        </p:grpSpPr>
        <p:cxnSp>
          <p:nvCxnSpPr>
            <p:cNvPr id="20" name="直接连接符 19"/>
            <p:cNvCxnSpPr/>
            <p:nvPr>
              <p:custDataLst>
                <p:tags r:id="rId2"/>
              </p:custDataLst>
            </p:nvPr>
          </p:nvCxnSpPr>
          <p:spPr>
            <a:xfrm>
              <a:off x="10367" y="6143"/>
              <a:ext cx="7865" cy="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3"/>
              </p:custDataLst>
            </p:nvPr>
          </p:nvCxnSpPr>
          <p:spPr>
            <a:xfrm flipH="1">
              <a:off x="9946" y="2319"/>
              <a:ext cx="1" cy="739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菱形 81"/>
            <p:cNvSpPr/>
            <p:nvPr>
              <p:custDataLst>
                <p:tags r:id="rId4"/>
              </p:custDataLst>
            </p:nvPr>
          </p:nvSpPr>
          <p:spPr>
            <a:xfrm>
              <a:off x="9350" y="5649"/>
              <a:ext cx="1017" cy="101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6650519" y="4206837"/>
            <a:ext cx="3933995" cy="114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作用：与后文老汉的沉着、镇定形成了鲜明的对比。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 animBg="1"/>
      <p:bldP spid="17" grpId="0" animBg="1"/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48366" y="2150535"/>
            <a:ext cx="5376746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老汉清瘦的脸上淌着雨水。他不说话，盯着乱哄哄的人们。他像一座山。</a:t>
            </a:r>
          </a:p>
        </p:txBody>
      </p:sp>
      <p:sp>
        <p:nvSpPr>
          <p:cNvPr id="4" name="矩形 3"/>
          <p:cNvSpPr/>
          <p:nvPr/>
        </p:nvSpPr>
        <p:spPr>
          <a:xfrm>
            <a:off x="6758940" y="1573680"/>
            <a:ext cx="1756887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比喻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055287" y="1208430"/>
            <a:ext cx="5531485" cy="4692650"/>
            <a:chOff x="9626" y="2319"/>
            <a:chExt cx="8711" cy="7390"/>
          </a:xfrm>
          <a:solidFill>
            <a:srgbClr val="92D050"/>
          </a:solidFill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>
              <a:off x="10472" y="5220"/>
              <a:ext cx="7865" cy="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 flipH="1">
              <a:off x="9946" y="2319"/>
              <a:ext cx="1" cy="739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菱形 81"/>
            <p:cNvSpPr/>
            <p:nvPr>
              <p:custDataLst>
                <p:tags r:id="rId4"/>
              </p:custDataLst>
            </p:nvPr>
          </p:nvSpPr>
          <p:spPr>
            <a:xfrm>
              <a:off x="9626" y="4846"/>
              <a:ext cx="1017" cy="101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706061" y="2089790"/>
            <a:ext cx="4600214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老汉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一座山</a:t>
            </a:r>
          </a:p>
        </p:txBody>
      </p:sp>
      <p:sp>
        <p:nvSpPr>
          <p:cNvPr id="10" name="矩形 9"/>
          <p:cNvSpPr/>
          <p:nvPr/>
        </p:nvSpPr>
        <p:spPr>
          <a:xfrm>
            <a:off x="6612022" y="3242293"/>
            <a:ext cx="469425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既写出了老汉的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威严、冷静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，与人们在山洪暴发时的慌乱表现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形成鲜明的对比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，又写出了老汉在人们心目中的地位，这座“山”是人们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获得生的希望的“靠山”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pic>
        <p:nvPicPr>
          <p:cNvPr id="11" name="Picture 4" descr="图片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8414" y="3679731"/>
            <a:ext cx="3417544" cy="25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4238366" y="3263600"/>
            <a:ext cx="169507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660400" y="2208044"/>
            <a:ext cx="5376746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老汉突然冲上前，从队伍里揪出一个小伙子，吼道：“你还算是个党员吗？排到后面去！”老汉凶得像只豹子。 </a:t>
            </a:r>
          </a:p>
        </p:txBody>
      </p:sp>
      <p:sp>
        <p:nvSpPr>
          <p:cNvPr id="4" name="矩形 3"/>
          <p:cNvSpPr/>
          <p:nvPr/>
        </p:nvSpPr>
        <p:spPr>
          <a:xfrm>
            <a:off x="6876879" y="1498206"/>
            <a:ext cx="4318635" cy="114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动词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果断、毫不犹豫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无私无畏、威望极高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132336" y="1543050"/>
            <a:ext cx="5531485" cy="4692650"/>
            <a:chOff x="9626" y="2319"/>
            <a:chExt cx="8711" cy="7390"/>
          </a:xfrm>
          <a:solidFill>
            <a:srgbClr val="92D050"/>
          </a:solidFill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>
              <a:off x="10472" y="5220"/>
              <a:ext cx="7865" cy="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 flipH="1">
              <a:off x="9946" y="2319"/>
              <a:ext cx="1" cy="739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菱形 81"/>
            <p:cNvSpPr/>
            <p:nvPr>
              <p:custDataLst>
                <p:tags r:id="rId4"/>
              </p:custDataLst>
            </p:nvPr>
          </p:nvSpPr>
          <p:spPr>
            <a:xfrm>
              <a:off x="9626" y="4846"/>
              <a:ext cx="1017" cy="101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910078" y="2739166"/>
            <a:ext cx="4600214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比喻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愤怒之情</a:t>
            </a:r>
          </a:p>
        </p:txBody>
      </p:sp>
      <p:sp>
        <p:nvSpPr>
          <p:cNvPr id="10" name="矩形 9"/>
          <p:cNvSpPr/>
          <p:nvPr/>
        </p:nvSpPr>
        <p:spPr>
          <a:xfrm>
            <a:off x="6634561" y="4043966"/>
            <a:ext cx="4694253" cy="1142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语言、动作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把生的希望留给了小伙子。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2911330" y="3843995"/>
            <a:ext cx="2361501" cy="19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圆角矩形 29"/>
          <p:cNvSpPr/>
          <p:nvPr/>
        </p:nvSpPr>
        <p:spPr>
          <a:xfrm>
            <a:off x="2484541" y="2317139"/>
            <a:ext cx="426790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圆角矩形 30"/>
          <p:cNvSpPr/>
          <p:nvPr/>
        </p:nvSpPr>
        <p:spPr>
          <a:xfrm>
            <a:off x="4927240" y="2346286"/>
            <a:ext cx="426790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圆角矩形 31"/>
          <p:cNvSpPr/>
          <p:nvPr/>
        </p:nvSpPr>
        <p:spPr>
          <a:xfrm>
            <a:off x="2193565" y="2919337"/>
            <a:ext cx="426790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400" y="4232092"/>
            <a:ext cx="5376746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老汉吼道：“少废话，快走。”他用力把小伙子推上木桥。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2" grpId="0" animBg="1"/>
      <p:bldP spid="13" grpId="0" animBg="1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395195" y="2597081"/>
            <a:ext cx="5700805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五天之后，洪水退了。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一个老太太，被人搀扶着，来这里祭奠。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她来祭奠两个人。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她丈夫和她儿子。</a:t>
            </a:r>
          </a:p>
        </p:txBody>
      </p:sp>
      <p:sp>
        <p:nvSpPr>
          <p:cNvPr id="4" name="矩形 3"/>
          <p:cNvSpPr/>
          <p:nvPr/>
        </p:nvSpPr>
        <p:spPr>
          <a:xfrm>
            <a:off x="7050789" y="1873017"/>
            <a:ext cx="1756887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揭开悬念：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445673" y="1441450"/>
            <a:ext cx="5543550" cy="4692650"/>
            <a:chOff x="9600" y="2319"/>
            <a:chExt cx="8730" cy="7390"/>
          </a:xfrm>
          <a:solidFill>
            <a:srgbClr val="92D050"/>
          </a:solidFill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>
              <a:off x="10465" y="5099"/>
              <a:ext cx="7865" cy="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 flipH="1">
              <a:off x="9946" y="2319"/>
              <a:ext cx="1" cy="739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菱形 81"/>
            <p:cNvSpPr/>
            <p:nvPr>
              <p:custDataLst>
                <p:tags r:id="rId4"/>
              </p:custDataLst>
            </p:nvPr>
          </p:nvSpPr>
          <p:spPr>
            <a:xfrm>
              <a:off x="9600" y="4610"/>
              <a:ext cx="1017" cy="101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050789" y="2381944"/>
            <a:ext cx="4600214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小伙子和老汉的关系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父子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矩形 9"/>
          <p:cNvSpPr/>
          <p:nvPr/>
        </p:nvSpPr>
        <p:spPr>
          <a:xfrm>
            <a:off x="606211" y="2208044"/>
            <a:ext cx="5376746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老汉突然冲上前，从队伍里揪出一个小伙子，吼道：“你还算是个党员吗？排到后面去！”老汉凶得像只豹子。 </a:t>
            </a:r>
          </a:p>
        </p:txBody>
      </p:sp>
      <p:sp>
        <p:nvSpPr>
          <p:cNvPr id="11" name="矩形 10"/>
          <p:cNvSpPr/>
          <p:nvPr/>
        </p:nvSpPr>
        <p:spPr>
          <a:xfrm>
            <a:off x="6801325" y="1694788"/>
            <a:ext cx="4318635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老党支部书记崇高的党性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078147" y="1543050"/>
            <a:ext cx="5531485" cy="4692650"/>
            <a:chOff x="9626" y="2319"/>
            <a:chExt cx="8711" cy="7390"/>
          </a:xfrm>
          <a:solidFill>
            <a:srgbClr val="92D050"/>
          </a:solidFill>
        </p:grpSpPr>
        <p:cxnSp>
          <p:nvCxnSpPr>
            <p:cNvPr id="13" name="直接连接符 12"/>
            <p:cNvCxnSpPr/>
            <p:nvPr>
              <p:custDataLst>
                <p:tags r:id="rId2"/>
              </p:custDataLst>
            </p:nvPr>
          </p:nvCxnSpPr>
          <p:spPr>
            <a:xfrm>
              <a:off x="10472" y="5220"/>
              <a:ext cx="7865" cy="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>
              <p:custDataLst>
                <p:tags r:id="rId3"/>
              </p:custDataLst>
            </p:nvPr>
          </p:nvCxnSpPr>
          <p:spPr>
            <a:xfrm flipH="1">
              <a:off x="9946" y="2319"/>
              <a:ext cx="1" cy="739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菱形 81"/>
            <p:cNvSpPr/>
            <p:nvPr>
              <p:custDataLst>
                <p:tags r:id="rId4"/>
              </p:custDataLst>
            </p:nvPr>
          </p:nvSpPr>
          <p:spPr>
            <a:xfrm>
              <a:off x="9626" y="4846"/>
              <a:ext cx="1017" cy="101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6855889" y="2336784"/>
            <a:ext cx="4600214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一个父亲的伟大父爱</a:t>
            </a: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3408813" y="3319453"/>
            <a:ext cx="2361501" cy="19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06211" y="4232092"/>
            <a:ext cx="5376746" cy="11350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老汉吼道：“少废话，快走。”他用力把小伙子推上木桥。 </a:t>
            </a: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2977034" y="4818049"/>
            <a:ext cx="2174168" cy="96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pic_251460h"/>
          <p:cNvPicPr>
            <a:picLocks noChangeAspect="1" noChangeArrowheads="1"/>
          </p:cNvPicPr>
          <p:nvPr/>
        </p:nvPicPr>
        <p:blipFill>
          <a:blip r:embed="rId7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042" y="3376977"/>
            <a:ext cx="2723915" cy="27277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接连接符 20"/>
          <p:cNvCxnSpPr/>
          <p:nvPr/>
        </p:nvCxnSpPr>
        <p:spPr>
          <a:xfrm flipV="1">
            <a:off x="690821" y="3879709"/>
            <a:ext cx="1773682" cy="19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395195" y="2088288"/>
            <a:ext cx="5700805" cy="28623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五天之后，洪水退了。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一个老太太，被人搀扶着，老这里祭奠。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她来祭奠两个人。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她丈夫和她儿子。</a:t>
            </a:r>
          </a:p>
        </p:txBody>
      </p:sp>
      <p:sp>
        <p:nvSpPr>
          <p:cNvPr id="4" name="矩形 3"/>
          <p:cNvSpPr/>
          <p:nvPr/>
        </p:nvSpPr>
        <p:spPr>
          <a:xfrm>
            <a:off x="7050789" y="1364224"/>
            <a:ext cx="1756887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揭开悬念：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445673" y="932657"/>
            <a:ext cx="5543550" cy="4692650"/>
            <a:chOff x="9600" y="2319"/>
            <a:chExt cx="8730" cy="7390"/>
          </a:xfrm>
          <a:solidFill>
            <a:srgbClr val="92D050"/>
          </a:solidFill>
        </p:grpSpPr>
        <p:cxnSp>
          <p:nvCxnSpPr>
            <p:cNvPr id="6" name="直接连接符 5"/>
            <p:cNvCxnSpPr/>
            <p:nvPr>
              <p:custDataLst>
                <p:tags r:id="rId2"/>
              </p:custDataLst>
            </p:nvPr>
          </p:nvCxnSpPr>
          <p:spPr>
            <a:xfrm>
              <a:off x="10465" y="5099"/>
              <a:ext cx="7865" cy="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>
              <p:custDataLst>
                <p:tags r:id="rId3"/>
              </p:custDataLst>
            </p:nvPr>
          </p:nvCxnSpPr>
          <p:spPr>
            <a:xfrm flipH="1">
              <a:off x="9946" y="2319"/>
              <a:ext cx="1" cy="7390"/>
            </a:xfrm>
            <a:prstGeom prst="line">
              <a:avLst/>
            </a:prstGeom>
            <a:grpFill/>
            <a:ln w="31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菱形 81"/>
            <p:cNvSpPr/>
            <p:nvPr>
              <p:custDataLst>
                <p:tags r:id="rId4"/>
              </p:custDataLst>
            </p:nvPr>
          </p:nvSpPr>
          <p:spPr>
            <a:xfrm>
              <a:off x="9600" y="4610"/>
              <a:ext cx="1017" cy="101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050789" y="1873151"/>
            <a:ext cx="4600214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小伙子和老汉的关系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父子</a:t>
            </a:r>
          </a:p>
        </p:txBody>
      </p:sp>
      <p:sp>
        <p:nvSpPr>
          <p:cNvPr id="10" name="矩形 9"/>
          <p:cNvSpPr/>
          <p:nvPr/>
        </p:nvSpPr>
        <p:spPr>
          <a:xfrm>
            <a:off x="6862020" y="3130525"/>
            <a:ext cx="526012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    篇末点明老支书和小伙子的关系，让人感到在意料之外，联系前文看却又在情理之中。这样构思目的是塑造老支书舍己为人、不徇私情的高大形象。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楷体_GB2312" panose="02010609030101010101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93699" y="1821188"/>
            <a:ext cx="10182029" cy="4312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课文以“桥”为题目，原因有二：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一是在洪水狂奔而来时，这座桥起到了应有的作用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挽救了村民们的生命。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是“桥”有丰富的而深刻的含义。在生死攸关的时刻，老支书做出重大的抉择。他把生的希望让给别人，把死的危险留给自己，终于将村民们送上了跨越死亡的生命桥。他用身躯筑起了一座永不坍塌的桥梁。这座桥是以老支书为代表的优秀共产党员密切联系群众的“桥”，这正是以“桥”为题目的深刻内涵。</a:t>
            </a:r>
          </a:p>
        </p:txBody>
      </p:sp>
      <p:sp>
        <p:nvSpPr>
          <p:cNvPr id="4" name="文本框 7"/>
          <p:cNvSpPr txBox="1"/>
          <p:nvPr/>
        </p:nvSpPr>
        <p:spPr>
          <a:xfrm>
            <a:off x="951423" y="1554480"/>
            <a:ext cx="4456430" cy="5334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2400" b="1"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课文为什么以“桥”为题目？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5" name="矩形 2"/>
          <p:cNvSpPr/>
          <p:nvPr/>
        </p:nvSpPr>
        <p:spPr>
          <a:xfrm>
            <a:off x="3933124" y="2417736"/>
            <a:ext cx="7149503" cy="24929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本文写了一位老共产党员面对狂奔而来的洪水，把生的希望让给别人，把死的危险留给自己，以自己的血肉之躯筑起了一座不朽的桥梁的故事，赞扬了以老支书为代表的的优秀共产党员，在危难面前无私无畏、不徇私情、英勇献身的崇高精神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44880" y="1931620"/>
            <a:ext cx="2673818" cy="2400782"/>
            <a:chOff x="7861363" y="1365506"/>
            <a:chExt cx="2673818" cy="240078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363" y="1365506"/>
              <a:ext cx="2673818" cy="2400782"/>
            </a:xfrm>
            <a:prstGeom prst="rect">
              <a:avLst/>
            </a:prstGeom>
          </p:spPr>
        </p:pic>
        <p:sp>
          <p:nvSpPr>
            <p:cNvPr id="8" name="矩形: 圆角 7"/>
            <p:cNvSpPr/>
            <p:nvPr/>
          </p:nvSpPr>
          <p:spPr>
            <a:xfrm rot="21247853">
              <a:off x="8206585" y="2174296"/>
              <a:ext cx="1980695" cy="69088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主题思想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9" name="矩形 2"/>
          <p:cNvSpPr/>
          <p:nvPr/>
        </p:nvSpPr>
        <p:spPr>
          <a:xfrm>
            <a:off x="1200632" y="1607905"/>
            <a:ext cx="6237758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看拼音，写词语。</a:t>
            </a:r>
          </a:p>
        </p:txBody>
      </p:sp>
      <p:sp>
        <p:nvSpPr>
          <p:cNvPr id="10" name="圆角矩形 27"/>
          <p:cNvSpPr/>
          <p:nvPr/>
        </p:nvSpPr>
        <p:spPr>
          <a:xfrm>
            <a:off x="763783" y="1494068"/>
            <a:ext cx="8440366" cy="3223847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9"/>
          <p:cNvSpPr/>
          <p:nvPr/>
        </p:nvSpPr>
        <p:spPr>
          <a:xfrm>
            <a:off x="1200632" y="2256044"/>
            <a:ext cx="8097038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山洪还在咆哮，雨水仍然在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dǎng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zhī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bù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     ）书记的脸上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liú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tǎng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），他用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shā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）的声音指挥者群众转移，还从废旧的老房子里背出来一个正在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shēn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yín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 ）着的古孤老太太。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537140" y="2371705"/>
            <a:ext cx="219737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党支部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151630" y="2948541"/>
            <a:ext cx="93753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流淌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04792" y="2916499"/>
            <a:ext cx="87075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沙哑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21449" y="4012881"/>
            <a:ext cx="1030181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呻吟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28" y="3033312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6" name="Text Box 3"/>
          <p:cNvSpPr txBox="1"/>
          <p:nvPr/>
        </p:nvSpPr>
        <p:spPr>
          <a:xfrm>
            <a:off x="989330" y="1820587"/>
            <a:ext cx="6594475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给下面句中加点的词语找近义词，写在括号里。</a:t>
            </a:r>
          </a:p>
        </p:txBody>
      </p:sp>
      <p:sp>
        <p:nvSpPr>
          <p:cNvPr id="17" name="矩形 8"/>
          <p:cNvSpPr/>
          <p:nvPr/>
        </p:nvSpPr>
        <p:spPr>
          <a:xfrm>
            <a:off x="906501" y="2317991"/>
            <a:ext cx="8144232" cy="168507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山洪来临的时候，人们惊慌失措。（  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大公无私的老支书受到了人们的拥戴。（          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肆虐的洪水转眼之间就吞没了小山村。（          ）</a:t>
            </a:r>
          </a:p>
        </p:txBody>
      </p:sp>
      <p:sp>
        <p:nvSpPr>
          <p:cNvPr id="18" name="圆角矩形 8"/>
          <p:cNvSpPr/>
          <p:nvPr/>
        </p:nvSpPr>
        <p:spPr>
          <a:xfrm>
            <a:off x="660400" y="1725062"/>
            <a:ext cx="8585835" cy="2900129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41889" y="2317991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慌张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2"/>
          <p:cNvSpPr/>
          <p:nvPr/>
        </p:nvSpPr>
        <p:spPr>
          <a:xfrm>
            <a:off x="4446270" y="2593558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1" name="Rectangle 2"/>
          <p:cNvSpPr/>
          <p:nvPr/>
        </p:nvSpPr>
        <p:spPr>
          <a:xfrm>
            <a:off x="5622813" y="3158524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2" name="Rectangle 2"/>
          <p:cNvSpPr/>
          <p:nvPr/>
        </p:nvSpPr>
        <p:spPr>
          <a:xfrm>
            <a:off x="4403860" y="3699503"/>
            <a:ext cx="76054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. 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78569" y="2864116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拥护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736159" y="3389356"/>
            <a:ext cx="1441916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淹没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28" y="3033312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565775" y="1259801"/>
            <a:ext cx="580224" cy="83708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" b="2097"/>
          <a:stretch>
            <a:fillRect/>
          </a:stretch>
        </p:blipFill>
        <p:spPr>
          <a:xfrm>
            <a:off x="1467485" y="2747727"/>
            <a:ext cx="2649855" cy="1690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r="4255"/>
          <a:stretch>
            <a:fillRect/>
          </a:stretch>
        </p:blipFill>
        <p:spPr>
          <a:xfrm>
            <a:off x="4659828" y="2486677"/>
            <a:ext cx="2972341" cy="1950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3730" y="2218397"/>
            <a:ext cx="3090545" cy="2060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540403" y="4697065"/>
            <a:ext cx="6894715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生命之桥，友谊之桥、和平之桥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40402" y="5426484"/>
            <a:ext cx="6894715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本文围绕“桥”讲了一个什么故事呢？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 bldLvl="0"/>
      <p:bldP spid="12" grpId="0"/>
      <p:bldP spid="12" grpId="1" bldLvl="0"/>
      <p:bldP spid="13" grpId="0"/>
      <p:bldP spid="13" grpId="1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12" name="矩形 19"/>
          <p:cNvSpPr/>
          <p:nvPr/>
        </p:nvSpPr>
        <p:spPr>
          <a:xfrm>
            <a:off x="965916" y="1852783"/>
            <a:ext cx="8751114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读下面的句子，说说用了什么修辞手法，这样写有什么好处。</a:t>
            </a:r>
          </a:p>
        </p:txBody>
      </p:sp>
      <p:sp>
        <p:nvSpPr>
          <p:cNvPr id="13" name="Rectangle 2"/>
          <p:cNvSpPr/>
          <p:nvPr/>
        </p:nvSpPr>
        <p:spPr>
          <a:xfrm>
            <a:off x="1225036" y="2504172"/>
            <a:ext cx="74064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木桥开始发抖，开始痛苦地呻吟。</a:t>
            </a:r>
          </a:p>
        </p:txBody>
      </p:sp>
      <p:sp>
        <p:nvSpPr>
          <p:cNvPr id="14" name="圆角矩形 8"/>
          <p:cNvSpPr/>
          <p:nvPr/>
        </p:nvSpPr>
        <p:spPr>
          <a:xfrm>
            <a:off x="835052" y="1725916"/>
            <a:ext cx="9117293" cy="3187018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07004" y="2973048"/>
            <a:ext cx="7642514" cy="169681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这句话运用了拟人的修辞手法，不仅形象地写出了木桥在洪水的冲击中、在人们的重压下即将倒塌的危急情景，也为下文写木桥的轰塌埋下了伏笔。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28" y="3033312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3350" y="0"/>
            <a:ext cx="12058650" cy="6858000"/>
          </a:xfrm>
          <a:prstGeom prst="rect">
            <a:avLst/>
          </a:prstGeom>
          <a:gradFill>
            <a:gsLst>
              <a:gs pos="0">
                <a:srgbClr val="65B5EA">
                  <a:alpha val="0"/>
                </a:srgbClr>
              </a:gs>
              <a:gs pos="10000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7387473" y="4696221"/>
            <a:ext cx="1977177" cy="3168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 defTabSz="457200">
              <a:spcBef>
                <a:spcPts val="0"/>
              </a:spcBef>
              <a:buNone/>
              <a:defRPr/>
            </a:pPr>
            <a:r>
              <a:rPr lang="zh-CN" altLang="en-US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主讲人：</a:t>
            </a:r>
            <a:r>
              <a:rPr lang="en-US" altLang="zh-CN" sz="1600" kern="0" smtClean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PPT818</a:t>
            </a:r>
            <a:endParaRPr lang="en-US" altLang="zh-CN" sz="1600" kern="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9574207" y="4694552"/>
            <a:ext cx="1738171" cy="31892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时间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: xxx</a:t>
            </a:r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6248400" y="1608612"/>
            <a:ext cx="524389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dist" defTabSz="457200">
              <a:buFont typeface="Arial" panose="020B0604020202020204" pitchFamily="34" charset="0"/>
              <a:buNone/>
            </a:pPr>
            <a:r>
              <a:rPr lang="zh-CN" altLang="en-US" sz="9600" dirty="0">
                <a:solidFill>
                  <a:schemeClr val="bg1"/>
                </a:solidFill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rPr>
              <a:t>感谢聆听</a:t>
            </a:r>
            <a:endParaRPr lang="en-US" altLang="zh-CN" sz="9600" dirty="0">
              <a:solidFill>
                <a:schemeClr val="bg1"/>
              </a:solidFill>
              <a:latin typeface="演示斜黑体" panose="02010600030101010101" pitchFamily="50" charset="-122"/>
              <a:ea typeface="演示斜黑体" panose="02010600030101010101" pitchFamily="50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487292" y="3547901"/>
            <a:ext cx="3825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defTabSz="457200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语文 六年级 上册 配人教版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838708" y="3316920"/>
            <a:ext cx="5473670" cy="0"/>
          </a:xfrm>
          <a:prstGeom prst="line">
            <a:avLst/>
          </a:prstGeom>
          <a:ln w="25400" cap="rnd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829774" y="2179029"/>
            <a:ext cx="6307121" cy="2954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谈歌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著名作家。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1954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年生于河北保定。其与作家何申、关仁山被文坛称作河北“三驾马车”。中篇小说集有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大厂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天下荒年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等，长篇小说有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城市守望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家园笔记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等，短片小说集有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人间笔记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绝唱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34" y="2395676"/>
            <a:ext cx="3028135" cy="2859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5" name="文本框 3"/>
          <p:cNvSpPr txBox="1"/>
          <p:nvPr/>
        </p:nvSpPr>
        <p:spPr>
          <a:xfrm>
            <a:off x="1163626" y="2054962"/>
            <a:ext cx="9670415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咆哮    嗓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子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流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淌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沙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哑</a:t>
            </a:r>
          </a:p>
        </p:txBody>
      </p:sp>
      <p:sp>
        <p:nvSpPr>
          <p:cNvPr id="6" name="矩形 5"/>
          <p:cNvSpPr/>
          <p:nvPr/>
        </p:nvSpPr>
        <p:spPr>
          <a:xfrm>
            <a:off x="835052" y="1641888"/>
            <a:ext cx="959593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páo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xiào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sǎng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dǎng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tǎng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yǎ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7" name="文本框 7"/>
          <p:cNvSpPr txBox="1"/>
          <p:nvPr/>
        </p:nvSpPr>
        <p:spPr>
          <a:xfrm>
            <a:off x="1163626" y="3301712"/>
            <a:ext cx="9373356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揪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出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吟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废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话     跌跌撞撞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搀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扶</a:t>
            </a:r>
          </a:p>
        </p:txBody>
      </p:sp>
      <p:sp>
        <p:nvSpPr>
          <p:cNvPr id="8" name="矩形 7"/>
          <p:cNvSpPr/>
          <p:nvPr/>
        </p:nvSpPr>
        <p:spPr>
          <a:xfrm>
            <a:off x="660400" y="2893025"/>
            <a:ext cx="9271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shēn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fèi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        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chān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08" y="2819952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字词认读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28" y="3033312"/>
            <a:ext cx="2667000" cy="35814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082326" y="2278063"/>
            <a:ext cx="1612340" cy="775335"/>
            <a:chOff x="11338" y="3255"/>
            <a:chExt cx="2316" cy="1221"/>
          </a:xfrm>
        </p:grpSpPr>
        <p:grpSp>
          <p:nvGrpSpPr>
            <p:cNvPr id="12" name="组合 11"/>
            <p:cNvGrpSpPr/>
            <p:nvPr/>
          </p:nvGrpSpPr>
          <p:grpSpPr>
            <a:xfrm>
              <a:off x="12481" y="3255"/>
              <a:ext cx="1173" cy="1221"/>
              <a:chOff x="8219" y="2269"/>
              <a:chExt cx="1255" cy="1288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8219" y="2269"/>
                <a:ext cx="1255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8" name="直接连接符 17"/>
              <p:cNvCxnSpPr>
                <a:stCxn id="17" idx="1"/>
                <a:endCxn id="17" idx="3"/>
              </p:cNvCxnSpPr>
              <p:nvPr/>
            </p:nvCxnSpPr>
            <p:spPr>
              <a:xfrm>
                <a:off x="8219" y="2913"/>
                <a:ext cx="1255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>
                <a:stCxn id="17" idx="0"/>
                <a:endCxn id="17" idx="2"/>
              </p:cNvCxnSpPr>
              <p:nvPr/>
            </p:nvCxnSpPr>
            <p:spPr>
              <a:xfrm>
                <a:off x="884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/>
          </p:nvGrpSpPr>
          <p:grpSpPr>
            <a:xfrm>
              <a:off x="11338" y="3255"/>
              <a:ext cx="1143" cy="1221"/>
              <a:chOff x="8365" y="2269"/>
              <a:chExt cx="1223" cy="1288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365" y="2269"/>
                <a:ext cx="1223" cy="1288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15" name="直接连接符 14"/>
              <p:cNvCxnSpPr>
                <a:stCxn id="14" idx="1"/>
                <a:endCxn id="14" idx="3"/>
              </p:cNvCxnSpPr>
              <p:nvPr/>
            </p:nvCxnSpPr>
            <p:spPr>
              <a:xfrm>
                <a:off x="8365" y="2914"/>
                <a:ext cx="1223" cy="0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>
                <a:stCxn id="14" idx="0"/>
                <a:endCxn id="14" idx="2"/>
              </p:cNvCxnSpPr>
              <p:nvPr/>
            </p:nvCxnSpPr>
            <p:spPr>
              <a:xfrm>
                <a:off x="8977" y="2269"/>
                <a:ext cx="0" cy="1288"/>
              </a:xfrm>
              <a:prstGeom prst="line">
                <a:avLst/>
              </a:prstGeom>
              <a:ln w="15875" cmpd="sng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矩形 10"/>
          <p:cNvSpPr/>
          <p:nvPr/>
        </p:nvSpPr>
        <p:spPr>
          <a:xfrm flipH="1">
            <a:off x="4622736" y="3688932"/>
            <a:ext cx="3493040" cy="2292943"/>
          </a:xfrm>
          <a:custGeom>
            <a:avLst/>
            <a:gdLst>
              <a:gd name="connsiteX0" fmla="*/ 0 w 5963288"/>
              <a:gd name="connsiteY0" fmla="*/ 0 h 504056"/>
              <a:gd name="connsiteX1" fmla="*/ 5963288 w 5963288"/>
              <a:gd name="connsiteY1" fmla="*/ 0 h 504056"/>
              <a:gd name="connsiteX2" fmla="*/ 5963288 w 5963288"/>
              <a:gd name="connsiteY2" fmla="*/ 504056 h 504056"/>
              <a:gd name="connsiteX3" fmla="*/ 0 w 5963288"/>
              <a:gd name="connsiteY3" fmla="*/ 504056 h 504056"/>
              <a:gd name="connsiteX4" fmla="*/ 0 w 5963288"/>
              <a:gd name="connsiteY4" fmla="*/ 0 h 504056"/>
              <a:gd name="connsiteX0-1" fmla="*/ 0 w 5963288"/>
              <a:gd name="connsiteY0-2" fmla="*/ 0 h 531765"/>
              <a:gd name="connsiteX1-3" fmla="*/ 5963288 w 5963288"/>
              <a:gd name="connsiteY1-4" fmla="*/ 0 h 531765"/>
              <a:gd name="connsiteX2-5" fmla="*/ 5963288 w 5963288"/>
              <a:gd name="connsiteY2-6" fmla="*/ 504056 h 531765"/>
              <a:gd name="connsiteX3-7" fmla="*/ 193964 w 5963288"/>
              <a:gd name="connsiteY3-8" fmla="*/ 531765 h 531765"/>
              <a:gd name="connsiteX4-9" fmla="*/ 0 w 5963288"/>
              <a:gd name="connsiteY4-10" fmla="*/ 0 h 531765"/>
              <a:gd name="connsiteX0-11" fmla="*/ 0 w 5963288"/>
              <a:gd name="connsiteY0-12" fmla="*/ 0 h 517910"/>
              <a:gd name="connsiteX1-13" fmla="*/ 5963288 w 5963288"/>
              <a:gd name="connsiteY1-14" fmla="*/ 0 h 517910"/>
              <a:gd name="connsiteX2-15" fmla="*/ 5963288 w 5963288"/>
              <a:gd name="connsiteY2-16" fmla="*/ 504056 h 517910"/>
              <a:gd name="connsiteX3-17" fmla="*/ 235528 w 5963288"/>
              <a:gd name="connsiteY3-18" fmla="*/ 517910 h 517910"/>
              <a:gd name="connsiteX4-19" fmla="*/ 0 w 5963288"/>
              <a:gd name="connsiteY4-20" fmla="*/ 0 h 517910"/>
              <a:gd name="connsiteX0-21" fmla="*/ 5963288 w 6054728"/>
              <a:gd name="connsiteY0-22" fmla="*/ 504056 h 595496"/>
              <a:gd name="connsiteX1-23" fmla="*/ 235528 w 6054728"/>
              <a:gd name="connsiteY1-24" fmla="*/ 517910 h 595496"/>
              <a:gd name="connsiteX2-25" fmla="*/ 0 w 6054728"/>
              <a:gd name="connsiteY2-26" fmla="*/ 0 h 595496"/>
              <a:gd name="connsiteX3-27" fmla="*/ 5963288 w 6054728"/>
              <a:gd name="connsiteY3-28" fmla="*/ 0 h 595496"/>
              <a:gd name="connsiteX4-29" fmla="*/ 6054728 w 6054728"/>
              <a:gd name="connsiteY4-30" fmla="*/ 595496 h 595496"/>
              <a:gd name="connsiteX0-31" fmla="*/ 5963288 w 5963288"/>
              <a:gd name="connsiteY0-32" fmla="*/ 504056 h 517910"/>
              <a:gd name="connsiteX1-33" fmla="*/ 235528 w 5963288"/>
              <a:gd name="connsiteY1-34" fmla="*/ 517910 h 517910"/>
              <a:gd name="connsiteX2-35" fmla="*/ 0 w 5963288"/>
              <a:gd name="connsiteY2-36" fmla="*/ 0 h 517910"/>
              <a:gd name="connsiteX3-37" fmla="*/ 5963288 w 5963288"/>
              <a:gd name="connsiteY3-38" fmla="*/ 0 h 51791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3288" h="517910">
                <a:moveTo>
                  <a:pt x="5963288" y="504056"/>
                </a:moveTo>
                <a:lnTo>
                  <a:pt x="235528" y="517910"/>
                </a:lnTo>
                <a:lnTo>
                  <a:pt x="0" y="0"/>
                </a:lnTo>
                <a:lnTo>
                  <a:pt x="5963288" y="0"/>
                </a:lnTo>
              </a:path>
            </a:pathLst>
          </a:custGeom>
          <a:pattFill prst="openDmnd">
            <a:fgClr>
              <a:srgbClr val="259F90"/>
            </a:fgClr>
            <a:bgClr>
              <a:srgbClr val="29B1A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87120" y="3407444"/>
            <a:ext cx="3296285" cy="243386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643531" y="2382609"/>
            <a:ext cx="795020" cy="775335"/>
            <a:chOff x="8365" y="2269"/>
            <a:chExt cx="1340" cy="1288"/>
          </a:xfrm>
        </p:grpSpPr>
        <p:sp>
          <p:nvSpPr>
            <p:cNvPr id="24" name="矩形 23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5" name="直接连接符 24"/>
            <p:cNvCxnSpPr>
              <a:stCxn id="24" idx="1"/>
              <a:endCxn id="24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>
              <a:stCxn id="24" idx="0"/>
              <a:endCxn id="24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5229909" y="2133531"/>
            <a:ext cx="244729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咆 哮</a:t>
            </a:r>
          </a:p>
        </p:txBody>
      </p:sp>
      <p:sp>
        <p:nvSpPr>
          <p:cNvPr id="28" name="矩形 27"/>
          <p:cNvSpPr/>
          <p:nvPr/>
        </p:nvSpPr>
        <p:spPr>
          <a:xfrm>
            <a:off x="1619062" y="2213508"/>
            <a:ext cx="2167890" cy="919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山 洪</a:t>
            </a:r>
          </a:p>
        </p:txBody>
      </p:sp>
      <p:sp>
        <p:nvSpPr>
          <p:cNvPr id="29" name="矩形 28"/>
          <p:cNvSpPr/>
          <p:nvPr/>
        </p:nvSpPr>
        <p:spPr>
          <a:xfrm>
            <a:off x="1326451" y="3508869"/>
            <a:ext cx="29876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山区骤发性的洪水。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具有坡陡流急、泥沙俱下、来势凶猛和暴涨暴落的特点。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785296" y="3703463"/>
            <a:ext cx="29749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形容水流的奔腾轰鸣，也形容人的暴怒喊叫。文中指洪水来势凶猛，奔腾呼啸。</a:t>
            </a:r>
          </a:p>
        </p:txBody>
      </p:sp>
      <p:sp>
        <p:nvSpPr>
          <p:cNvPr id="31" name="矩形 30"/>
          <p:cNvSpPr/>
          <p:nvPr/>
        </p:nvSpPr>
        <p:spPr>
          <a:xfrm flipH="1">
            <a:off x="4972483" y="1738406"/>
            <a:ext cx="22777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páo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xiào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269744" y="1804055"/>
            <a:ext cx="2423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shān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hóng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2438841" y="2382203"/>
            <a:ext cx="795020" cy="775335"/>
            <a:chOff x="8365" y="2269"/>
            <a:chExt cx="1340" cy="1288"/>
          </a:xfrm>
        </p:grpSpPr>
        <p:sp>
          <p:nvSpPr>
            <p:cNvPr id="34" name="矩形 33"/>
            <p:cNvSpPr/>
            <p:nvPr/>
          </p:nvSpPr>
          <p:spPr>
            <a:xfrm>
              <a:off x="8365" y="2269"/>
              <a:ext cx="1341" cy="1288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5" name="直接连接符 34"/>
            <p:cNvCxnSpPr>
              <a:stCxn id="34" idx="1"/>
              <a:endCxn id="34" idx="3"/>
            </p:cNvCxnSpPr>
            <p:nvPr/>
          </p:nvCxnSpPr>
          <p:spPr>
            <a:xfrm>
              <a:off x="8365" y="2913"/>
              <a:ext cx="1341" cy="0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4" idx="0"/>
              <a:endCxn id="34" idx="2"/>
            </p:cNvCxnSpPr>
            <p:nvPr/>
          </p:nvCxnSpPr>
          <p:spPr>
            <a:xfrm>
              <a:off x="9036" y="2269"/>
              <a:ext cx="0" cy="1288"/>
            </a:xfrm>
            <a:prstGeom prst="line">
              <a:avLst/>
            </a:prstGeom>
            <a:ln w="15875" cmpd="sng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  <p:bldP spid="29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7" name="TextBox 7"/>
          <p:cNvSpPr txBox="1"/>
          <p:nvPr/>
        </p:nvSpPr>
        <p:spPr bwMode="auto">
          <a:xfrm>
            <a:off x="4288254" y="2168244"/>
            <a:ext cx="334258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课文写了一件什么事？</a:t>
            </a:r>
          </a:p>
        </p:txBody>
      </p:sp>
      <p:sp>
        <p:nvSpPr>
          <p:cNvPr id="38" name="TextBox 7"/>
          <p:cNvSpPr txBox="1"/>
          <p:nvPr/>
        </p:nvSpPr>
        <p:spPr bwMode="auto">
          <a:xfrm>
            <a:off x="3983123" y="3158651"/>
            <a:ext cx="7304002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defTabSz="1218565">
              <a:defRPr sz="2400" b="1" kern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121856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深夜，当洪水袭来时，老村支部书记冒着生命危险，不存私念地指挥一百多号人有秩序地过桥，最后自己和儿子却被洪水卷走了。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" y="3819525"/>
            <a:ext cx="3152775" cy="3038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1212632" y="2321555"/>
            <a:ext cx="8448578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黎明的时候，雨突然大了。像泼。像倒。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656455" y="3360714"/>
            <a:ext cx="4429125" cy="2646967"/>
            <a:chOff x="10325" y="3610"/>
            <a:chExt cx="6769" cy="4396"/>
          </a:xfrm>
        </p:grpSpPr>
        <p:sp>
          <p:nvSpPr>
            <p:cNvPr id="5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10325" y="3610"/>
              <a:ext cx="6769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908" y="4166"/>
              <a:ext cx="5602" cy="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“像泼。像倒。”短短四个字构成了两句话，写出了雨水之大和来势之猛，为下文山洪爆发做了铺垫。</a:t>
              </a:r>
            </a:p>
          </p:txBody>
        </p:sp>
      </p:grpSp>
      <p:sp>
        <p:nvSpPr>
          <p:cNvPr id="8" name="圆角矩形 29"/>
          <p:cNvSpPr/>
          <p:nvPr/>
        </p:nvSpPr>
        <p:spPr>
          <a:xfrm>
            <a:off x="3993812" y="2433909"/>
            <a:ext cx="564538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圆角矩形 30"/>
          <p:cNvSpPr/>
          <p:nvPr/>
        </p:nvSpPr>
        <p:spPr>
          <a:xfrm>
            <a:off x="1768838" y="2425507"/>
            <a:ext cx="1683341" cy="430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5475179" y="2864034"/>
            <a:ext cx="161555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3647684" y="1586213"/>
            <a:ext cx="1760524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点明了时间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591447" y="2019705"/>
            <a:ext cx="1056237" cy="308097"/>
            <a:chOff x="2329716" y="2089989"/>
            <a:chExt cx="1056237" cy="308097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2329716" y="2089989"/>
              <a:ext cx="1056237" cy="106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329716" y="2092709"/>
              <a:ext cx="0" cy="3053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4176792" y="2199365"/>
            <a:ext cx="2056567" cy="233371"/>
            <a:chOff x="2329716" y="2089989"/>
            <a:chExt cx="1056237" cy="30809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2329716" y="2089989"/>
              <a:ext cx="1056237" cy="1066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2329716" y="2092709"/>
              <a:ext cx="0" cy="30537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6346986" y="1769010"/>
            <a:ext cx="3125822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楷体_GB2312" panose="02010609030101010101" charset="-122"/>
                <a:sym typeface="Arial" panose="020B0604020202020204" pitchFamily="34" charset="0"/>
              </a:rPr>
              <a:t>雨由小变大十分迅猛</a:t>
            </a:r>
          </a:p>
        </p:txBody>
      </p:sp>
      <p:pic>
        <p:nvPicPr>
          <p:cNvPr id="19" name="Picture 5" descr="pic_251459h"/>
          <p:cNvPicPr>
            <a:picLocks noChangeAspect="1" noChangeArrowheads="1"/>
          </p:cNvPicPr>
          <p:nvPr/>
        </p:nvPicPr>
        <p:blipFill>
          <a:blip r:embed="rId5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4" y="3534852"/>
            <a:ext cx="2759883" cy="23631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928" y="3033312"/>
            <a:ext cx="2667000" cy="3581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346070" y="2075207"/>
            <a:ext cx="9982839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山洪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咆哮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着，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像一群受惊的野马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，从山谷里狂奔而来，势不可当。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427941" y="3309481"/>
            <a:ext cx="4620642" cy="2646967"/>
            <a:chOff x="10404" y="3147"/>
            <a:chExt cx="6769" cy="4396"/>
          </a:xfrm>
        </p:grpSpPr>
        <p:sp>
          <p:nvSpPr>
            <p:cNvPr id="5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10404" y="3147"/>
              <a:ext cx="6769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617" y="3853"/>
              <a:ext cx="6330" cy="25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这句话把咆哮的山洪比作受惊的野马，生动形象地写出了山洪来势凶猛、不可阻挡的气势。</a:t>
              </a:r>
            </a:p>
          </p:txBody>
        </p:sp>
      </p:grpSp>
      <p:pic>
        <p:nvPicPr>
          <p:cNvPr id="8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63" y="4235423"/>
            <a:ext cx="1746885" cy="205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710328" y="4659430"/>
            <a:ext cx="988183" cy="6715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5052" y="325761"/>
            <a:ext cx="1867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856611" y="2361394"/>
            <a:ext cx="8448578" cy="5888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死亡在洪水的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狞笑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声中逼近。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988161" y="3684797"/>
            <a:ext cx="4620642" cy="2646967"/>
            <a:chOff x="10325" y="3610"/>
            <a:chExt cx="6769" cy="4396"/>
          </a:xfrm>
        </p:grpSpPr>
        <p:sp>
          <p:nvSpPr>
            <p:cNvPr id="5" name="任意多边形 10"/>
            <p:cNvSpPr/>
            <p:nvPr>
              <p:custDataLst>
                <p:tags r:id="rId2"/>
              </p:custDataLst>
            </p:nvPr>
          </p:nvSpPr>
          <p:spPr>
            <a:xfrm>
              <a:off x="10325" y="3610"/>
              <a:ext cx="6769" cy="4396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617" y="3853"/>
              <a:ext cx="6330" cy="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</a:t>
              </a:r>
              <a:r>
                <a:rPr kumimoji="0" lang="en-US" altLang="zh-C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</a:t>
              </a: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“狞笑”生动形象地写出了洪水猛兽般狰狞的面目，渲染了一种分外紧张的气氛，暗示了村里的人们面临着死亡的危险。</a:t>
              </a:r>
            </a:p>
          </p:txBody>
        </p:sp>
      </p:grpSp>
      <p:pic>
        <p:nvPicPr>
          <p:cNvPr id="7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47" y="4434257"/>
            <a:ext cx="1746885" cy="205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050012" y="4858264"/>
            <a:ext cx="988183" cy="6715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拟人</a:t>
            </a:r>
          </a:p>
        </p:txBody>
      </p:sp>
      <p:sp>
        <p:nvSpPr>
          <p:cNvPr id="9" name="矩形 8"/>
          <p:cNvSpPr/>
          <p:nvPr/>
        </p:nvSpPr>
        <p:spPr>
          <a:xfrm>
            <a:off x="8097791" y="1423755"/>
            <a:ext cx="3440662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大量运用比喻、拟人等修辞手法，写出了雨的大、急，洪水的疯狂肆虐，为后文写人们的慌乱蓄势，烘托出了主人公老汉崇高的精神品质。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菱形 8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菱形 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菱形 8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菱形 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菱形 8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Straight Connector 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926"/>
  <p:tag name="MH_LIBRARY" val="GRAPHIC"/>
  <p:tag name="MH_ORDER" val="菱形 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1391</Words>
  <Application>Microsoft Office PowerPoint</Application>
  <PresentationFormat>宽屏</PresentationFormat>
  <Paragraphs>135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Times New Roman</vt:lpstr>
      <vt:lpstr>黑体</vt:lpstr>
      <vt:lpstr>微软雅黑</vt:lpstr>
      <vt:lpstr>Calibri</vt:lpstr>
      <vt:lpstr>Arial</vt:lpstr>
      <vt:lpstr>思源黑体 CN Regular</vt:lpstr>
      <vt:lpstr>方正舒体</vt:lpstr>
      <vt:lpstr>FandolFang R</vt:lpstr>
      <vt:lpstr>演示斜黑体</vt:lpstr>
      <vt:lpstr>楷体_GB2312</vt:lpstr>
      <vt:lpstr>楷体</vt:lpstr>
      <vt:lpstr>宋体</vt:lpstr>
      <vt:lpstr>思源黑体 CN Medium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2020-11-17T07:09:00Z</dcterms:created>
  <dcterms:modified xsi:type="dcterms:W3CDTF">2023-01-10T09:49:44Z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B39B578CB83A4CEAAA62E4B647103B43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