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0"/>
  </p:notesMasterIdLst>
  <p:handoutMasterIdLst>
    <p:handoutMasterId r:id="rId51"/>
  </p:handoutMasterIdLst>
  <p:sldIdLst>
    <p:sldId id="1682" r:id="rId2"/>
    <p:sldId id="1494" r:id="rId3"/>
    <p:sldId id="1495" r:id="rId4"/>
    <p:sldId id="1576" r:id="rId5"/>
    <p:sldId id="1658" r:id="rId6"/>
    <p:sldId id="1659" r:id="rId7"/>
    <p:sldId id="1681" r:id="rId8"/>
    <p:sldId id="1661" r:id="rId9"/>
    <p:sldId id="1643" r:id="rId10"/>
    <p:sldId id="1679" r:id="rId11"/>
    <p:sldId id="1577" r:id="rId12"/>
    <p:sldId id="1683" r:id="rId13"/>
    <p:sldId id="1464" r:id="rId14"/>
    <p:sldId id="1621" r:id="rId15"/>
    <p:sldId id="1618" r:id="rId16"/>
    <p:sldId id="1684" r:id="rId17"/>
    <p:sldId id="1685" r:id="rId18"/>
    <p:sldId id="1686" r:id="rId19"/>
    <p:sldId id="1687" r:id="rId20"/>
    <p:sldId id="1622" r:id="rId21"/>
    <p:sldId id="1623" r:id="rId22"/>
    <p:sldId id="1662" r:id="rId23"/>
    <p:sldId id="1625" r:id="rId24"/>
    <p:sldId id="1688" r:id="rId25"/>
    <p:sldId id="1627" r:id="rId26"/>
    <p:sldId id="1628" r:id="rId27"/>
    <p:sldId id="1689" r:id="rId28"/>
    <p:sldId id="1629" r:id="rId29"/>
    <p:sldId id="1630" r:id="rId30"/>
    <p:sldId id="1631" r:id="rId31"/>
    <p:sldId id="1632" r:id="rId32"/>
    <p:sldId id="1633" r:id="rId33"/>
    <p:sldId id="1634" r:id="rId34"/>
    <p:sldId id="1690" r:id="rId35"/>
    <p:sldId id="1691" r:id="rId36"/>
    <p:sldId id="1692" r:id="rId37"/>
    <p:sldId id="1693" r:id="rId38"/>
    <p:sldId id="1694" r:id="rId39"/>
    <p:sldId id="1583" r:id="rId40"/>
    <p:sldId id="1677" r:id="rId41"/>
    <p:sldId id="1586" r:id="rId42"/>
    <p:sldId id="1695" r:id="rId43"/>
    <p:sldId id="1696" r:id="rId44"/>
    <p:sldId id="1587" r:id="rId45"/>
    <p:sldId id="1564" r:id="rId46"/>
    <p:sldId id="1565" r:id="rId47"/>
    <p:sldId id="1567" r:id="rId48"/>
    <p:sldId id="1697" r:id="rId49"/>
  </p:sldIdLst>
  <p:sldSz cx="9144000" cy="5143500" type="screen16x9"/>
  <p:notesSz cx="6858000" cy="9144000"/>
  <p:defaultTex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DB4313"/>
    <a:srgbClr val="F25B1B"/>
    <a:srgbClr val="00CCFF"/>
    <a:srgbClr val="9BBD59"/>
    <a:srgbClr val="F2F2F2"/>
    <a:srgbClr val="7BC14A"/>
    <a:srgbClr val="0066FF"/>
    <a:srgbClr val="B4C7E7"/>
    <a:srgbClr val="FFD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6962" autoAdjust="0"/>
  </p:normalViewPr>
  <p:slideViewPr>
    <p:cSldViewPr>
      <p:cViewPr varScale="1">
        <p:scale>
          <a:sx n="108" d="100"/>
          <a:sy n="108" d="100"/>
        </p:scale>
        <p:origin x="-78" y="-642"/>
      </p:cViewPr>
      <p:guideLst>
        <p:guide orient="horz" pos="1620"/>
        <p:guide pos="2880"/>
      </p:guideLst>
    </p:cSldViewPr>
  </p:slideViewPr>
  <p:notesTextViewPr>
    <p:cViewPr>
      <p:scale>
        <a:sx n="100" d="100"/>
        <a:sy n="100" d="100"/>
      </p:scale>
      <p:origin x="0" y="0"/>
    </p:cViewPr>
  </p:notesTextViewPr>
  <p:sorterViewPr>
    <p:cViewPr>
      <p:scale>
        <a:sx n="168" d="100"/>
        <a:sy n="168" d="100"/>
      </p:scale>
      <p:origin x="0" y="0"/>
    </p:cViewPr>
  </p:sorterViewPr>
  <p:notesViewPr>
    <p:cSldViewPr>
      <p:cViewPr varScale="1">
        <p:scale>
          <a:sx n="79" d="100"/>
          <a:sy n="79" d="100"/>
        </p:scale>
        <p:origin x="-396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D594FB-2808-45A5-BDC8-80C0F481B27E}"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5B4082-C5AE-46D0-A000-D929E8B25956}"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9FAA0F-2349-45DA-9EBD-9D94C9A1CFA0}"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F37086-15D0-443D-AF17-A3F21825C04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3765" rtl="0" eaLnBrk="1" latinLnBrk="0" hangingPunct="1">
      <a:defRPr sz="1200" kern="1200">
        <a:solidFill>
          <a:schemeClr val="tx1"/>
        </a:solidFill>
        <a:latin typeface="+mn-lt"/>
        <a:ea typeface="+mn-ea"/>
        <a:cs typeface="+mn-cs"/>
      </a:defRPr>
    </a:lvl1pPr>
    <a:lvl2pPr marL="457200" algn="l" defTabSz="913765" rtl="0" eaLnBrk="1" latinLnBrk="0" hangingPunct="1">
      <a:defRPr sz="1200" kern="1200">
        <a:solidFill>
          <a:schemeClr val="tx1"/>
        </a:solidFill>
        <a:latin typeface="+mn-lt"/>
        <a:ea typeface="+mn-ea"/>
        <a:cs typeface="+mn-cs"/>
      </a:defRPr>
    </a:lvl2pPr>
    <a:lvl3pPr marL="914400" algn="l" defTabSz="913765" rtl="0" eaLnBrk="1" latinLnBrk="0" hangingPunct="1">
      <a:defRPr sz="1200" kern="1200">
        <a:solidFill>
          <a:schemeClr val="tx1"/>
        </a:solidFill>
        <a:latin typeface="+mn-lt"/>
        <a:ea typeface="+mn-ea"/>
        <a:cs typeface="+mn-cs"/>
      </a:defRPr>
    </a:lvl3pPr>
    <a:lvl4pPr marL="1371600" algn="l" defTabSz="913765" rtl="0" eaLnBrk="1" latinLnBrk="0" hangingPunct="1">
      <a:defRPr sz="1200" kern="1200">
        <a:solidFill>
          <a:schemeClr val="tx1"/>
        </a:solidFill>
        <a:latin typeface="+mn-lt"/>
        <a:ea typeface="+mn-ea"/>
        <a:cs typeface="+mn-cs"/>
      </a:defRPr>
    </a:lvl4pPr>
    <a:lvl5pPr marL="1828800" algn="l" defTabSz="913765" rtl="0" eaLnBrk="1" latinLnBrk="0" hangingPunct="1">
      <a:defRPr sz="1200" kern="1200">
        <a:solidFill>
          <a:schemeClr val="tx1"/>
        </a:solidFill>
        <a:latin typeface="+mn-lt"/>
        <a:ea typeface="+mn-ea"/>
        <a:cs typeface="+mn-cs"/>
      </a:defRPr>
    </a:lvl5pPr>
    <a:lvl6pPr marL="2286000" algn="l" defTabSz="913765" rtl="0" eaLnBrk="1" latinLnBrk="0" hangingPunct="1">
      <a:defRPr sz="1200" kern="1200">
        <a:solidFill>
          <a:schemeClr val="tx1"/>
        </a:solidFill>
        <a:latin typeface="+mn-lt"/>
        <a:ea typeface="+mn-ea"/>
        <a:cs typeface="+mn-cs"/>
      </a:defRPr>
    </a:lvl6pPr>
    <a:lvl7pPr marL="2743200" algn="l" defTabSz="913765" rtl="0" eaLnBrk="1" latinLnBrk="0" hangingPunct="1">
      <a:defRPr sz="1200" kern="1200">
        <a:solidFill>
          <a:schemeClr val="tx1"/>
        </a:solidFill>
        <a:latin typeface="+mn-lt"/>
        <a:ea typeface="+mn-ea"/>
        <a:cs typeface="+mn-cs"/>
      </a:defRPr>
    </a:lvl7pPr>
    <a:lvl8pPr marL="3200400" algn="l" defTabSz="913765" rtl="0" eaLnBrk="1" latinLnBrk="0" hangingPunct="1">
      <a:defRPr sz="1200" kern="1200">
        <a:solidFill>
          <a:schemeClr val="tx1"/>
        </a:solidFill>
        <a:latin typeface="+mn-lt"/>
        <a:ea typeface="+mn-ea"/>
        <a:cs typeface="+mn-cs"/>
      </a:defRPr>
    </a:lvl8pPr>
    <a:lvl9pPr marL="3657600" algn="l" defTabSz="91376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3F37086-15D0-443D-AF17-A3F21825C045}" type="slidenum">
              <a:rPr lang="zh-CN" altLang="en-US" smtClean="0">
                <a:solidFill>
                  <a:prstClr val="black"/>
                </a:solidFill>
              </a:rPr>
              <a:t>4</a:t>
            </a:fld>
            <a:endParaRPr lang="zh-CN"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3F37086-15D0-443D-AF17-A3F21825C045}" type="slidenum">
              <a:rPr lang="zh-CN" altLang="en-US" smtClean="0">
                <a:solidFill>
                  <a:prstClr val="black"/>
                </a:solidFill>
              </a:rPr>
              <a:t>5</a:t>
            </a:fld>
            <a:endParaRPr lang="zh-CN" alt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3F37086-15D0-443D-AF17-A3F21825C045}" type="slidenum">
              <a:rPr lang="zh-CN" altLang="en-US" smtClean="0">
                <a:solidFill>
                  <a:prstClr val="black"/>
                </a:solidFill>
              </a:rPr>
              <a:t>6</a:t>
            </a:fld>
            <a:endParaRPr lang="zh-CN" alt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3F37086-15D0-443D-AF17-A3F21825C045}" type="slidenum">
              <a:rPr lang="zh-CN" altLang="en-US" smtClean="0">
                <a:solidFill>
                  <a:prstClr val="black"/>
                </a:solidFill>
              </a:rPr>
              <a:t>7</a:t>
            </a:fld>
            <a:endParaRPr lang="zh-CN" alt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3F37086-15D0-443D-AF17-A3F21825C045}" type="slidenum">
              <a:rPr lang="zh-CN" altLang="en-US" smtClean="0">
                <a:solidFill>
                  <a:prstClr val="black"/>
                </a:solidFill>
              </a:rPr>
              <a:t>8</a:t>
            </a:fld>
            <a:endParaRPr lang="zh-CN" alt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3F37086-15D0-443D-AF17-A3F21825C045}" type="slidenum">
              <a:rPr lang="zh-CN" altLang="en-US" smtClean="0">
                <a:solidFill>
                  <a:prstClr val="black"/>
                </a:solidFill>
              </a:rPr>
              <a:t>9</a:t>
            </a:fld>
            <a:endParaRPr lang="zh-CN" alt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3F37086-15D0-443D-AF17-A3F21825C045}" type="slidenum">
              <a:rPr lang="zh-CN" altLang="en-US" smtClean="0">
                <a:solidFill>
                  <a:prstClr val="black"/>
                </a:solidFill>
              </a:rPr>
              <a:t>10</a:t>
            </a:fld>
            <a:endParaRPr lang="zh-CN"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两栏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57200" y="4767263"/>
            <a:ext cx="2133600" cy="273844"/>
          </a:xfrm>
          <a:prstGeom prst="rect">
            <a:avLst/>
          </a:prstGeom>
        </p:spPr>
        <p:txBody>
          <a:bodyPr lIns="68571" tIns="34285" rIns="68571" bIns="34285"/>
          <a:lstStyle/>
          <a:p>
            <a:fld id="{7CD490C1-7E7E-423A-91D8-058624AF834B}" type="datetimeFigureOut">
              <a:rPr lang="zh-CN" altLang="en-US" smtClean="0"/>
              <a:t>2023-01-16</a:t>
            </a:fld>
            <a:endParaRPr lang="zh-CN" altLang="en-US"/>
          </a:p>
        </p:txBody>
      </p:sp>
      <p:sp>
        <p:nvSpPr>
          <p:cNvPr id="3" name="页脚占位符 2"/>
          <p:cNvSpPr>
            <a:spLocks noGrp="1"/>
          </p:cNvSpPr>
          <p:nvPr>
            <p:ph type="ftr" sz="quarter" idx="11"/>
          </p:nvPr>
        </p:nvSpPr>
        <p:spPr>
          <a:xfrm>
            <a:off x="3124200" y="4767263"/>
            <a:ext cx="2895600" cy="273844"/>
          </a:xfrm>
          <a:prstGeom prst="rect">
            <a:avLst/>
          </a:prstGeom>
        </p:spPr>
        <p:txBody>
          <a:bodyPr lIns="68571" tIns="34285" rIns="68571" bIns="34285"/>
          <a:lstStyle/>
          <a:p>
            <a:endParaRPr lang="zh-CN" altLang="en-US"/>
          </a:p>
        </p:txBody>
      </p:sp>
      <p:sp>
        <p:nvSpPr>
          <p:cNvPr id="4" name="灯片编号占位符 3"/>
          <p:cNvSpPr>
            <a:spLocks noGrp="1"/>
          </p:cNvSpPr>
          <p:nvPr>
            <p:ph type="sldNum" sz="quarter" idx="12"/>
          </p:nvPr>
        </p:nvSpPr>
        <p:spPr>
          <a:xfrm>
            <a:off x="6553200" y="4767263"/>
            <a:ext cx="2133600" cy="273844"/>
          </a:xfrm>
          <a:prstGeom prst="rect">
            <a:avLst/>
          </a:prstGeom>
        </p:spPr>
        <p:txBody>
          <a:bodyPr lIns="68571" tIns="34285" rIns="68571" bIns="34285"/>
          <a:lstStyle/>
          <a:p>
            <a:fld id="{EA5C5624-0453-40A9-9FFF-DD435B6A2D1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2023-01-16</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mc:AlternateContent xmlns:mc="http://schemas.openxmlformats.org/markup-compatibility/2006" xmlns:p14="http://schemas.microsoft.com/office/powerpoint/2010/main">
    <mc:Choice Requires="p14">
      <p:transition spd="slow" p14:dur="2250"/>
    </mc:Choice>
    <mc:Fallback xmlns="">
      <p:transition spd="slow"/>
    </mc:Fallback>
  </mc:AlternateContent>
  <p:txStyles>
    <p:titleStyle>
      <a:lvl1pPr algn="ctr" defTabSz="913765"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3765"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3765"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376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slide" Target="slide45.xml"/><Relationship Id="rId4" Type="http://schemas.openxmlformats.org/officeDocument/2006/relationships/slide" Target="slide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package" Target="../embeddings/Microsoft_Word___.docx"/><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6" name="任意多边形: 形状 18"/>
          <p:cNvSpPr/>
          <p:nvPr/>
        </p:nvSpPr>
        <p:spPr>
          <a:xfrm>
            <a:off x="286131" y="2733136"/>
            <a:ext cx="8859060" cy="1801727"/>
          </a:xfrm>
          <a:custGeom>
            <a:avLst/>
            <a:gdLst>
              <a:gd name="connsiteX0" fmla="*/ 1402300 w 11787648"/>
              <a:gd name="connsiteY0" fmla="*/ 0 h 2443656"/>
              <a:gd name="connsiteX1" fmla="*/ 11787648 w 11787648"/>
              <a:gd name="connsiteY1" fmla="*/ 0 h 2443656"/>
              <a:gd name="connsiteX2" fmla="*/ 11787648 w 11787648"/>
              <a:gd name="connsiteY2" fmla="*/ 2443656 h 2443656"/>
              <a:gd name="connsiteX3" fmla="*/ 0 w 11787648"/>
              <a:gd name="connsiteY3" fmla="*/ 2443656 h 2443656"/>
            </a:gdLst>
            <a:ahLst/>
            <a:cxnLst>
              <a:cxn ang="0">
                <a:pos x="connsiteX0" y="connsiteY0"/>
              </a:cxn>
              <a:cxn ang="0">
                <a:pos x="connsiteX1" y="connsiteY1"/>
              </a:cxn>
              <a:cxn ang="0">
                <a:pos x="connsiteX2" y="connsiteY2"/>
              </a:cxn>
              <a:cxn ang="0">
                <a:pos x="connsiteX3" y="connsiteY3"/>
              </a:cxn>
            </a:cxnLst>
            <a:rect l="l" t="t" r="r" b="b"/>
            <a:pathLst>
              <a:path w="11787648" h="2443656">
                <a:moveTo>
                  <a:pt x="1402300" y="0"/>
                </a:moveTo>
                <a:lnTo>
                  <a:pt x="11787648" y="0"/>
                </a:lnTo>
                <a:lnTo>
                  <a:pt x="11787648" y="2443656"/>
                </a:lnTo>
                <a:lnTo>
                  <a:pt x="0" y="2443656"/>
                </a:lnTo>
                <a:close/>
              </a:path>
            </a:pathLst>
          </a:cu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71" tIns="34285" rIns="68571" bIns="34285" rtlCol="0" anchor="ctr">
            <a:noAutofit/>
          </a:bodyPr>
          <a:lstStyle/>
          <a:p>
            <a:pPr algn="ctr"/>
            <a:endParaRPr lang="zh-CN" altLang="en-US">
              <a:solidFill>
                <a:prstClr val="white"/>
              </a:solidFill>
            </a:endParaRPr>
          </a:p>
        </p:txBody>
      </p:sp>
      <p:cxnSp>
        <p:nvCxnSpPr>
          <p:cNvPr id="27" name="直接连接符 15"/>
          <p:cNvCxnSpPr/>
          <p:nvPr/>
        </p:nvCxnSpPr>
        <p:spPr>
          <a:xfrm flipH="1">
            <a:off x="2196022" y="0"/>
            <a:ext cx="238503" cy="413705"/>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直接连接符 17"/>
          <p:cNvCxnSpPr/>
          <p:nvPr/>
        </p:nvCxnSpPr>
        <p:spPr>
          <a:xfrm flipH="1">
            <a:off x="35501" y="1"/>
            <a:ext cx="2963874" cy="5141119"/>
          </a:xfrm>
          <a:prstGeom prst="line">
            <a:avLst/>
          </a:prstGeom>
          <a:ln w="12700">
            <a:solidFill>
              <a:srgbClr val="7BC14A"/>
            </a:solidFill>
          </a:ln>
        </p:spPr>
        <p:style>
          <a:lnRef idx="1">
            <a:schemeClr val="accent1"/>
          </a:lnRef>
          <a:fillRef idx="0">
            <a:schemeClr val="accent1"/>
          </a:fillRef>
          <a:effectRef idx="0">
            <a:schemeClr val="accent1"/>
          </a:effectRef>
          <a:fontRef idx="minor">
            <a:schemeClr val="tx1"/>
          </a:fontRef>
        </p:style>
      </p:cxnSp>
      <p:sp>
        <p:nvSpPr>
          <p:cNvPr id="29" name="平行四边形 28"/>
          <p:cNvSpPr/>
          <p:nvPr/>
        </p:nvSpPr>
        <p:spPr>
          <a:xfrm>
            <a:off x="593647" y="3004321"/>
            <a:ext cx="746917" cy="1051511"/>
          </a:xfrm>
          <a:prstGeom prst="parallelogram">
            <a:avLst>
              <a:gd name="adj" fmla="val 81010"/>
            </a:avLst>
          </a:prstGeom>
          <a:solidFill>
            <a:srgbClr val="7BC14A">
              <a:alpha val="7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5" tIns="34277" rIns="68555" bIns="34277" numCol="1" spcCol="0" rtlCol="0" fromWordArt="0" anchor="ctr" anchorCtr="0" forceAA="0" compatLnSpc="1">
            <a:noAutofit/>
          </a:bodyPr>
          <a:lstStyle/>
          <a:p>
            <a:pPr algn="ctr"/>
            <a:endParaRPr lang="zh-CN" altLang="en-US">
              <a:solidFill>
                <a:prstClr val="white"/>
              </a:solidFill>
            </a:endParaRPr>
          </a:p>
        </p:txBody>
      </p:sp>
      <p:sp>
        <p:nvSpPr>
          <p:cNvPr id="9" name="矩形 259"/>
          <p:cNvSpPr>
            <a:spLocks noChangeArrowheads="1"/>
          </p:cNvSpPr>
          <p:nvPr/>
        </p:nvSpPr>
        <p:spPr bwMode="auto">
          <a:xfrm>
            <a:off x="1401983" y="3080129"/>
            <a:ext cx="7219094" cy="553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Font typeface="Arial" panose="020B0604020202020204" pitchFamily="34" charset="0"/>
              <a:buNone/>
            </a:pPr>
            <a:r>
              <a:rPr lang="en-US" altLang="zh-CN" dirty="0">
                <a:solidFill>
                  <a:prstClr val="black"/>
                </a:solidFill>
                <a:latin typeface="Arial" panose="020B0604020202020204" pitchFamily="34" charset="0"/>
                <a:cs typeface="Times New Roman" panose="02020603050405020304" pitchFamily="18" charset="0"/>
              </a:rPr>
              <a:t>Unit </a:t>
            </a:r>
            <a:r>
              <a:rPr lang="en-US" altLang="zh-CN" dirty="0" smtClean="0">
                <a:solidFill>
                  <a:prstClr val="black"/>
                </a:solidFill>
                <a:latin typeface="Arial" panose="020B0604020202020204" pitchFamily="34" charset="0"/>
                <a:cs typeface="Times New Roman" panose="02020603050405020304" pitchFamily="18" charset="0"/>
              </a:rPr>
              <a:t>2</a:t>
            </a:r>
            <a:r>
              <a:rPr lang="zh-CN" altLang="en-US" sz="3300" b="1" dirty="0">
                <a:solidFill>
                  <a:srgbClr val="00B050"/>
                </a:solidFill>
                <a:latin typeface="Times New Roman" panose="02020603050405020304" pitchFamily="18" charset="0"/>
                <a:cs typeface="Times New Roman" panose="02020603050405020304" pitchFamily="18" charset="0"/>
              </a:rPr>
              <a:t>　</a:t>
            </a:r>
            <a:r>
              <a:rPr lang="en-US" altLang="zh-CN" sz="3600" b="1" dirty="0">
                <a:solidFill>
                  <a:srgbClr val="00B050"/>
                </a:solidFill>
                <a:cs typeface="Times New Roman" panose="02020603050405020304" pitchFamily="18" charset="0"/>
              </a:rPr>
              <a:t>Let</a:t>
            </a:r>
            <a:r>
              <a:rPr lang="en-US" altLang="zh-CN" sz="3600" b="1" dirty="0">
                <a:solidFill>
                  <a:srgbClr val="00B050"/>
                </a:solidFill>
                <a:latin typeface="宋体" panose="02010600030101010101" pitchFamily="2" charset="-122"/>
                <a:ea typeface="宋体" panose="02010600030101010101" pitchFamily="2" charset="-122"/>
                <a:cs typeface="Times New Roman" panose="02020603050405020304" pitchFamily="18" charset="0"/>
              </a:rPr>
              <a:t>’</a:t>
            </a:r>
            <a:r>
              <a:rPr lang="en-US" altLang="zh-CN" sz="3600" b="1" dirty="0">
                <a:solidFill>
                  <a:srgbClr val="00B050"/>
                </a:solidFill>
                <a:cs typeface="Times New Roman" panose="02020603050405020304" pitchFamily="18" charset="0"/>
              </a:rPr>
              <a:t>s celebrate!</a:t>
            </a:r>
          </a:p>
        </p:txBody>
      </p:sp>
      <p:sp>
        <p:nvSpPr>
          <p:cNvPr id="8" name="矩形 7"/>
          <p:cNvSpPr/>
          <p:nvPr/>
        </p:nvSpPr>
        <p:spPr>
          <a:xfrm>
            <a:off x="962125" y="3859670"/>
            <a:ext cx="8180650" cy="377016"/>
          </a:xfrm>
          <a:prstGeom prst="rect">
            <a:avLst/>
          </a:prstGeom>
        </p:spPr>
        <p:txBody>
          <a:bodyPr wrap="square" lIns="68571" tIns="34285" rIns="68571" bIns="34285">
            <a:spAutoFit/>
          </a:bodyPr>
          <a:lstStyle/>
          <a:p>
            <a:pPr algn="ctr"/>
            <a:r>
              <a:rPr lang="en-US" altLang="zh-CN" sz="2000" b="1" kern="100" dirty="0">
                <a:latin typeface="Times New Roman" panose="02020603050405020304" pitchFamily="18" charset="0"/>
                <a:ea typeface="微软雅黑" panose="020B0503020204020204" pitchFamily="34" charset="-122"/>
                <a:cs typeface="Times New Roman" panose="02020603050405020304" pitchFamily="18" charset="0"/>
              </a:rPr>
              <a:t>Period Two</a:t>
            </a:r>
            <a:r>
              <a:rPr lang="zh-CN" altLang="en-US" sz="2000" b="1" kern="10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000" b="1" kern="100" dirty="0">
                <a:latin typeface="Times New Roman" panose="02020603050405020304" pitchFamily="18" charset="0"/>
                <a:ea typeface="微软雅黑" panose="020B0503020204020204" pitchFamily="34" charset="-122"/>
                <a:cs typeface="Times New Roman" panose="02020603050405020304" pitchFamily="18" charset="0"/>
              </a:rPr>
              <a:t>Starting out &amp; Understanding ideas—Language points</a:t>
            </a:r>
            <a:endParaRPr lang="zh-CN" altLang="zh-CN" sz="2000" b="1" kern="100"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 name="矩形 9"/>
          <p:cNvSpPr/>
          <p:nvPr/>
        </p:nvSpPr>
        <p:spPr>
          <a:xfrm>
            <a:off x="0" y="4559414"/>
            <a:ext cx="9142775"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51197" y="268436"/>
            <a:ext cx="8641605" cy="1015632"/>
          </a:xfrm>
          <a:prstGeom prst="rect">
            <a:avLst/>
          </a:prstGeom>
        </p:spPr>
        <p:txBody>
          <a:bodyPr wrap="square" lIns="91411" tIns="45705" rIns="91411" bIns="4570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11.</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代替；而不是</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12.</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除了</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之外</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也</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616420" y="366413"/>
            <a:ext cx="1198067"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instead of</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3" name="矩形 2"/>
          <p:cNvSpPr/>
          <p:nvPr/>
        </p:nvSpPr>
        <p:spPr>
          <a:xfrm>
            <a:off x="625661" y="813417"/>
            <a:ext cx="1162801"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as well as</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51437" y="466004"/>
            <a:ext cx="8892563" cy="4247286"/>
          </a:xfrm>
          <a:prstGeom prst="rect">
            <a:avLst/>
          </a:prstGeom>
        </p:spPr>
        <p:txBody>
          <a:bodyPr wrap="square" lIns="91411" tIns="45705" rIns="91411" bIns="45705">
            <a:spAutoFit/>
          </a:bodyPr>
          <a:lstStyle/>
          <a:p>
            <a:pPr algn="just">
              <a:lnSpc>
                <a:spcPct val="150000"/>
              </a:lnSpc>
            </a:pPr>
            <a:r>
              <a:rPr lang="en-US" altLang="zh-CN" sz="2000" b="1" kern="100" dirty="0">
                <a:solidFill>
                  <a:srgbClr val="0000FF"/>
                </a:solidFill>
                <a:latin typeface="宋体" panose="02010600030101010101" pitchFamily="2" charset="-122"/>
                <a:ea typeface="华文细黑" panose="02010600040101010101" pitchFamily="2" charset="-122"/>
                <a:cs typeface="Times New Roman" panose="02020603050405020304" pitchFamily="18" charset="0"/>
              </a:rPr>
              <a:t>Ⅲ</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经典句式</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过去分词短语作后置定语</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It was the first traditional Chinese festival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UNESCO</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s List of Intangible Cultural Heritage.</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这是第一个被联合国教科文组织列入非物质文化遗产名录的中国传统节日。</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2.as long as</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只要</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As parents</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they try to keep that magic alive for their children for </a:t>
            </a:r>
            <a:r>
              <a:rPr lang="en-US" altLang="zh-CN" sz="2000" kern="100" dirty="0">
                <a:latin typeface="Times New Roman" panose="02020603050405020304" pitchFamily="18" charset="0"/>
                <a:ea typeface="华文细黑" panose="02010600040101010101" pitchFamily="2" charset="-122"/>
                <a:cs typeface="Courier New" panose="02070309020205020404" pitchFamily="49" charset="0"/>
              </a:rPr>
              <a:t>___________</a:t>
            </a:r>
          </a:p>
          <a:p>
            <a:pPr algn="just">
              <a:lnSpc>
                <a:spcPct val="150000"/>
              </a:lnSpc>
            </a:pP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作为父母，人们尽其所能给孩子们保持这种魔力。</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5256300" y="1446595"/>
            <a:ext cx="1085857"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added to</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3" name="矩形 2"/>
          <p:cNvSpPr/>
          <p:nvPr/>
        </p:nvSpPr>
        <p:spPr>
          <a:xfrm>
            <a:off x="7542716" y="3228891"/>
            <a:ext cx="1191655"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as long as</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5" name="矩形 4"/>
          <p:cNvSpPr/>
          <p:nvPr/>
        </p:nvSpPr>
        <p:spPr>
          <a:xfrm>
            <a:off x="420371" y="3645583"/>
            <a:ext cx="1057002"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they can</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51437" y="394055"/>
            <a:ext cx="8641125" cy="1477297"/>
          </a:xfrm>
          <a:prstGeom prst="rect">
            <a:avLst/>
          </a:prstGeom>
        </p:spPr>
        <p:txBody>
          <a:bodyPr wrap="square" lIns="91411" tIns="45705" rIns="91411" bIns="4570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3.do</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强调动词</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The letters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however</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as Tolkien</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s children got older</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然而，随着托尔金的孩子们年龄的增长，这些信确实发生了变化：</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1546171" y="951945"/>
            <a:ext cx="49434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did</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3" name="矩形 2"/>
          <p:cNvSpPr/>
          <p:nvPr/>
        </p:nvSpPr>
        <p:spPr>
          <a:xfrm>
            <a:off x="3368963" y="920069"/>
            <a:ext cx="907923"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change</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pic>
        <p:nvPicPr>
          <p:cNvPr id="6" name="返回">
            <a:hlinkClick r:id="rId2" action="ppaction://hlinksldjump"/>
          </p:cNvPr>
          <p:cNvPicPr>
            <a:picLocks noChangeAspect="1"/>
          </p:cNvPicPr>
          <p:nvPr/>
        </p:nvPicPr>
        <p:blipFill>
          <a:blip r:embed="rId3" cstate="email"/>
          <a:stretch>
            <a:fillRect/>
          </a:stretch>
        </p:blipFill>
        <p:spPr>
          <a:xfrm>
            <a:off x="8502099" y="4515516"/>
            <a:ext cx="534949" cy="53475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椭圆 7"/>
          <p:cNvSpPr/>
          <p:nvPr/>
        </p:nvSpPr>
        <p:spPr>
          <a:xfrm>
            <a:off x="4037304" y="1220462"/>
            <a:ext cx="1069392" cy="1069005"/>
          </a:xfrm>
          <a:prstGeom prst="ellipse">
            <a:avLst/>
          </a:prstGeom>
          <a:solidFill>
            <a:srgbClr val="F25B1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srgbClr val="9BBD59"/>
              </a:solidFill>
            </a:endParaRPr>
          </a:p>
        </p:txBody>
      </p:sp>
      <p:sp>
        <p:nvSpPr>
          <p:cNvPr id="9" name="文本框 8"/>
          <p:cNvSpPr txBox="1"/>
          <p:nvPr/>
        </p:nvSpPr>
        <p:spPr>
          <a:xfrm>
            <a:off x="4037304" y="1517271"/>
            <a:ext cx="1069392" cy="623103"/>
          </a:xfrm>
          <a:prstGeom prst="rect">
            <a:avLst/>
          </a:prstGeom>
          <a:noFill/>
        </p:spPr>
        <p:txBody>
          <a:bodyPr wrap="square" lIns="68571" tIns="34285" rIns="68571" bIns="34285" rtlCol="0">
            <a:spAutoFit/>
          </a:bodyPr>
          <a:lstStyle/>
          <a:p>
            <a:pPr algn="ctr"/>
            <a:r>
              <a:rPr lang="en-US" altLang="zh-CN" b="1" dirty="0">
                <a:solidFill>
                  <a:schemeClr val="bg1"/>
                </a:solidFill>
                <a:latin typeface="微软雅黑" panose="020B0503020204020204" pitchFamily="34" charset="-122"/>
                <a:ea typeface="微软雅黑" panose="020B0503020204020204" pitchFamily="34" charset="-122"/>
              </a:rPr>
              <a:t>PART</a:t>
            </a:r>
          </a:p>
          <a:p>
            <a:pPr algn="ctr"/>
            <a:r>
              <a:rPr lang="en-US" altLang="zh-CN" dirty="0">
                <a:solidFill>
                  <a:schemeClr val="bg1"/>
                </a:solidFill>
                <a:latin typeface="Arial" panose="020B0604020202020204" pitchFamily="34" charset="0"/>
              </a:rPr>
              <a:t> </a:t>
            </a:r>
            <a:r>
              <a:rPr lang="en-US" altLang="zh-CN" dirty="0" smtClean="0">
                <a:solidFill>
                  <a:schemeClr val="bg1"/>
                </a:solidFill>
                <a:latin typeface="Arial" panose="020B0604020202020204" pitchFamily="34" charset="0"/>
              </a:rPr>
              <a:t>2</a:t>
            </a:r>
            <a:endParaRPr lang="en-US" altLang="zh-CN" dirty="0">
              <a:solidFill>
                <a:schemeClr val="bg1"/>
              </a:solidFill>
              <a:latin typeface="Arial" panose="020B0604020202020204" pitchFamily="34" charset="0"/>
            </a:endParaRPr>
          </a:p>
        </p:txBody>
      </p:sp>
      <p:sp>
        <p:nvSpPr>
          <p:cNvPr id="11" name="圆角矩形 10"/>
          <p:cNvSpPr/>
          <p:nvPr/>
        </p:nvSpPr>
        <p:spPr>
          <a:xfrm>
            <a:off x="2627531" y="2679737"/>
            <a:ext cx="3942951" cy="485941"/>
          </a:xfrm>
          <a:prstGeom prst="roundRect">
            <a:avLst>
              <a:gd name="adj" fmla="val 50000"/>
            </a:avLst>
          </a:prstGeom>
          <a:solidFill>
            <a:srgbClr val="F25B1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p>
        </p:txBody>
      </p:sp>
      <p:sp>
        <p:nvSpPr>
          <p:cNvPr id="15" name="文本框 14"/>
          <p:cNvSpPr txBox="1"/>
          <p:nvPr/>
        </p:nvSpPr>
        <p:spPr>
          <a:xfrm>
            <a:off x="3032628" y="2744758"/>
            <a:ext cx="3132756" cy="392324"/>
          </a:xfrm>
          <a:prstGeom prst="rect">
            <a:avLst/>
          </a:prstGeom>
          <a:noFill/>
        </p:spPr>
        <p:txBody>
          <a:bodyPr wrap="square" lIns="68571" tIns="34285" rIns="68571" bIns="34285" rtlCol="0">
            <a:spAutoFit/>
          </a:bodyPr>
          <a:lstStyle/>
          <a:p>
            <a:pPr algn="ctr"/>
            <a:r>
              <a:rPr lang="zh-CN" altLang="en-US" sz="2100" b="1" spc="150" dirty="0">
                <a:solidFill>
                  <a:schemeClr val="bg1"/>
                </a:solidFill>
                <a:latin typeface="+mj-ea"/>
                <a:ea typeface="+mj-ea"/>
              </a:rPr>
              <a:t>互动探究</a:t>
            </a:r>
            <a:endParaRPr lang="en-US" altLang="zh-CN" sz="2100" b="1" spc="150" dirty="0">
              <a:solidFill>
                <a:schemeClr val="bg1"/>
              </a:solidFill>
              <a:latin typeface="+mj-ea"/>
              <a:ea typeface="+mj-ea"/>
            </a:endParaRPr>
          </a:p>
        </p:txBody>
      </p:sp>
      <p:sp>
        <p:nvSpPr>
          <p:cNvPr id="18" name="文本框 17"/>
          <p:cNvSpPr txBox="1"/>
          <p:nvPr/>
        </p:nvSpPr>
        <p:spPr>
          <a:xfrm>
            <a:off x="2789570" y="3328964"/>
            <a:ext cx="3618873" cy="284683"/>
          </a:xfrm>
          <a:prstGeom prst="rect">
            <a:avLst/>
          </a:prstGeom>
          <a:noFill/>
        </p:spPr>
        <p:txBody>
          <a:bodyPr wrap="square" lIns="68571" tIns="34285" rIns="68571" bIns="34285" rtlCol="0">
            <a:spAutoFit/>
          </a:bodyPr>
          <a:lstStyle/>
          <a:p>
            <a:pPr algn="ctr"/>
            <a:r>
              <a:rPr lang="zh-CN" altLang="en-US" sz="1400" kern="100" dirty="0">
                <a:solidFill>
                  <a:schemeClr val="tx1">
                    <a:lumMod val="50000"/>
                    <a:lumOff val="50000"/>
                  </a:schemeClr>
                </a:solidFill>
                <a:latin typeface="+mj-ea"/>
                <a:ea typeface="+mj-ea"/>
                <a:cs typeface="Courier New" panose="02070309020205020404"/>
              </a:rPr>
              <a:t>探究重点   互动撞击思维</a:t>
            </a:r>
            <a:endParaRPr kumimoji="1" lang="zh-CN" altLang="en-US" sz="1400" dirty="0">
              <a:solidFill>
                <a:schemeClr val="tx1">
                  <a:lumMod val="50000"/>
                  <a:lumOff val="50000"/>
                </a:schemeClr>
              </a:solidFill>
              <a:latin typeface="+mj-ea"/>
              <a:ea typeface="+mj-ea"/>
            </a:endParaRPr>
          </a:p>
        </p:txBody>
      </p:sp>
      <p:sp>
        <p:nvSpPr>
          <p:cNvPr id="19" name="矩形 18"/>
          <p:cNvSpPr/>
          <p:nvPr/>
        </p:nvSpPr>
        <p:spPr>
          <a:xfrm flipH="1">
            <a:off x="9024207" y="1319741"/>
            <a:ext cx="136225" cy="2504019"/>
          </a:xfrm>
          <a:prstGeom prst="rect">
            <a:avLst/>
          </a:prstGeom>
          <a:solidFill>
            <a:srgbClr val="F25B1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20" name="矩形 19"/>
          <p:cNvSpPr/>
          <p:nvPr/>
        </p:nvSpPr>
        <p:spPr>
          <a:xfrm flipH="1">
            <a:off x="0" y="1319741"/>
            <a:ext cx="136225" cy="2504019"/>
          </a:xfrm>
          <a:prstGeom prst="rect">
            <a:avLst/>
          </a:prstGeom>
          <a:solidFill>
            <a:srgbClr val="F25B1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1" y="904683"/>
            <a:ext cx="406400" cy="4321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9" name="矩形 8"/>
          <p:cNvSpPr/>
          <p:nvPr/>
        </p:nvSpPr>
        <p:spPr>
          <a:xfrm>
            <a:off x="619601" y="2031815"/>
            <a:ext cx="8259152" cy="530904"/>
          </a:xfrm>
          <a:prstGeom prst="rect">
            <a:avLst/>
          </a:prstGeom>
        </p:spPr>
        <p:txBody>
          <a:bodyPr lIns="68571" tIns="34285" rIns="68571" bIns="34285">
            <a:spAutoFit/>
          </a:bodyPr>
          <a:lstStyle/>
          <a:p>
            <a:pPr algn="just">
              <a:lnSpc>
                <a:spcPct val="150000"/>
              </a:lnSpc>
            </a:pPr>
            <a:r>
              <a:rPr lang="zh-CN" altLang="zh-CN" sz="2000" b="1" kern="100" dirty="0">
                <a:solidFill>
                  <a:srgbClr val="0000FF"/>
                </a:solidFill>
                <a:ea typeface="C-KT" panose="03000509000000000000" pitchFamily="65" charset="-122"/>
                <a:cs typeface="Times New Roman" panose="02020603050405020304" pitchFamily="18" charset="0"/>
              </a:rPr>
              <a:t></a:t>
            </a:r>
            <a:r>
              <a:rPr lang="en-US" altLang="zh-CN" sz="2000" b="1" kern="100" dirty="0">
                <a:solidFill>
                  <a:srgbClr val="0000FF"/>
                </a:solidFill>
                <a:latin typeface="Times New Roman" panose="02020603050405020304" pitchFamily="18" charset="0"/>
                <a:ea typeface="华文细黑" panose="02010600040101010101" pitchFamily="2" charset="-122"/>
              </a:rPr>
              <a:t>celebration </a:t>
            </a:r>
            <a:r>
              <a:rPr lang="en-US" altLang="zh-CN" sz="2000" b="1" i="1" kern="100" dirty="0">
                <a:solidFill>
                  <a:srgbClr val="0000FF"/>
                </a:solidFill>
                <a:latin typeface="Times New Roman" panose="02020603050405020304" pitchFamily="18" charset="0"/>
                <a:ea typeface="华文细黑" panose="02010600040101010101" pitchFamily="2" charset="-122"/>
              </a:rPr>
              <a:t>n</a:t>
            </a:r>
            <a:r>
              <a:rPr lang="en-US" altLang="zh-CN" sz="2000" b="1" kern="100" dirty="0">
                <a:solidFill>
                  <a:srgbClr val="0000FF"/>
                </a:solidFill>
                <a:latin typeface="Times New Roman" panose="02020603050405020304" pitchFamily="18" charset="0"/>
                <a:ea typeface="华文细黑" panose="02010600040101010101" pitchFamily="2" charset="-122"/>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庆祝；祝贺；庆典，庆祝活动</a:t>
            </a:r>
            <a:endParaRPr lang="zh-CN" altLang="zh-CN" sz="2000" kern="100" dirty="0">
              <a:solidFill>
                <a:srgbClr val="0000FF"/>
              </a:solidFill>
              <a:latin typeface="宋体" panose="02010600030101010101" pitchFamily="2" charset="-122"/>
              <a:cs typeface="Courier New" panose="02070309020205020404"/>
            </a:endParaRPr>
          </a:p>
        </p:txBody>
      </p:sp>
      <p:sp>
        <p:nvSpPr>
          <p:cNvPr id="17" name="矩形 16"/>
          <p:cNvSpPr/>
          <p:nvPr/>
        </p:nvSpPr>
        <p:spPr>
          <a:xfrm>
            <a:off x="629256" y="904648"/>
            <a:ext cx="8514744" cy="944781"/>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sz="2100" dirty="0">
              <a:solidFill>
                <a:prstClr val="white"/>
              </a:solidFill>
            </a:endParaRPr>
          </a:p>
        </p:txBody>
      </p:sp>
      <p:sp>
        <p:nvSpPr>
          <p:cNvPr id="19" name="TextBox 18"/>
          <p:cNvSpPr txBox="1"/>
          <p:nvPr/>
        </p:nvSpPr>
        <p:spPr>
          <a:xfrm>
            <a:off x="42484" y="913409"/>
            <a:ext cx="532552" cy="392324"/>
          </a:xfrm>
          <a:prstGeom prst="rect">
            <a:avLst/>
          </a:prstGeom>
          <a:noFill/>
        </p:spPr>
        <p:txBody>
          <a:bodyPr wrap="square" lIns="68571" tIns="34285" rIns="68571" bIns="34285" rtlCol="0">
            <a:spAutoFit/>
          </a:bodyPr>
          <a:lstStyle/>
          <a:p>
            <a:r>
              <a:rPr lang="en-US" altLang="zh-CN" sz="2100" b="1" dirty="0">
                <a:solidFill>
                  <a:prstClr val="white"/>
                </a:solidFill>
              </a:rPr>
              <a:t>1</a:t>
            </a:r>
            <a:endParaRPr lang="zh-CN" altLang="en-US" sz="2100" b="1" dirty="0">
              <a:solidFill>
                <a:prstClr val="white"/>
              </a:solidFill>
            </a:endParaRPr>
          </a:p>
        </p:txBody>
      </p:sp>
      <p:sp>
        <p:nvSpPr>
          <p:cNvPr id="21" name="矩形 20"/>
          <p:cNvSpPr/>
          <p:nvPr/>
        </p:nvSpPr>
        <p:spPr>
          <a:xfrm>
            <a:off x="456330" y="904683"/>
            <a:ext cx="118533" cy="432196"/>
          </a:xfrm>
          <a:prstGeom prst="rect">
            <a:avLst/>
          </a:prstGeom>
          <a:solidFill>
            <a:srgbClr val="F5C13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22" name="矩形 21"/>
          <p:cNvSpPr/>
          <p:nvPr/>
        </p:nvSpPr>
        <p:spPr>
          <a:xfrm>
            <a:off x="638909" y="824897"/>
            <a:ext cx="8362160" cy="1038506"/>
          </a:xfrm>
          <a:prstGeom prst="rect">
            <a:avLst/>
          </a:prstGeom>
        </p:spPr>
        <p:txBody>
          <a:bodyPr wrap="square" lIns="68571" tIns="34285" rIns="68571" bIns="34285">
            <a:spAutoFit/>
          </a:bodyPr>
          <a:lstStyle/>
          <a:p>
            <a:pPr algn="just">
              <a:lnSpc>
                <a:spcPct val="150000"/>
              </a:lnSpc>
            </a:pP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Dragon Boat Festival </a:t>
            </a:r>
            <a:r>
              <a:rPr lang="en-US" altLang="zh-CN" sz="2100" b="1" u="wavy" kern="100" dirty="0">
                <a:latin typeface="Times New Roman" panose="02020603050405020304" pitchFamily="18" charset="0"/>
                <a:ea typeface="微软雅黑" panose="020B0503020204020204" pitchFamily="34" charset="-122"/>
                <a:cs typeface="Courier New" panose="02070309020205020404" pitchFamily="49" charset="0"/>
              </a:rPr>
              <a:t>celebrations</a:t>
            </a:r>
            <a:r>
              <a:rPr lang="en-US" altLang="zh-CN" sz="2100" b="1" kern="100" dirty="0">
                <a:latin typeface="Times New Roman" panose="02020603050405020304" pitchFamily="18" charset="0"/>
                <a:ea typeface="微软雅黑" panose="020B0503020204020204" pitchFamily="34" charset="-122"/>
                <a:cs typeface="Courier New" panose="02070309020205020404" pitchFamily="49" charset="0"/>
              </a:rPr>
              <a:t> </a:t>
            </a:r>
            <a:r>
              <a:rPr lang="en-US" altLang="zh-CN" sz="2100" b="1" u="wavy" kern="100" dirty="0">
                <a:latin typeface="Times New Roman" panose="02020603050405020304" pitchFamily="18" charset="0"/>
                <a:ea typeface="微软雅黑" panose="020B0503020204020204" pitchFamily="34" charset="-122"/>
                <a:cs typeface="Courier New" panose="02070309020205020404" pitchFamily="49" charset="0"/>
              </a:rPr>
              <a:t>take place</a:t>
            </a: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 in China on the fifth day of the fifth lunar month.</a:t>
            </a:r>
            <a:r>
              <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rPr>
              <a:t>在中国，端午节的庆祝活动在农历的五月初五举行。</a:t>
            </a:r>
            <a:endParaRPr lang="zh-CN" altLang="zh-CN" kern="100" dirty="0">
              <a:effectLst/>
              <a:latin typeface="微软雅黑" panose="020B0503020204020204" pitchFamily="34" charset="-122"/>
              <a:ea typeface="微软雅黑" panose="020B0503020204020204" pitchFamily="34" charset="-122"/>
              <a:cs typeface="Courier New" panose="02070309020205020404" pitchFamily="49" charset="0"/>
            </a:endParaRPr>
          </a:p>
        </p:txBody>
      </p:sp>
      <p:sp>
        <p:nvSpPr>
          <p:cNvPr id="8" name="矩形 7"/>
          <p:cNvSpPr/>
          <p:nvPr/>
        </p:nvSpPr>
        <p:spPr>
          <a:xfrm>
            <a:off x="619601" y="2616381"/>
            <a:ext cx="8327454" cy="992569"/>
          </a:xfrm>
          <a:prstGeom prst="rect">
            <a:avLst/>
          </a:prstGeom>
        </p:spPr>
        <p:txBody>
          <a:bodyPr wrap="square" lIns="68571" tIns="34285" rIns="68571" bIns="34285">
            <a:spAutoFit/>
          </a:bodyPr>
          <a:lstStyle/>
          <a:p>
            <a:pPr algn="just">
              <a:lnSpc>
                <a:spcPct val="150000"/>
              </a:lnSpc>
            </a:pPr>
            <a:r>
              <a:rPr lang="en-US" altLang="zh-CN" sz="2000" b="1" kern="100" dirty="0">
                <a:latin typeface="宋体" panose="02010600030101010101" pitchFamily="2" charset="-122"/>
                <a:ea typeface="楷体_GB2312" panose="02010609030101010101" pitchFamily="49" charset="-122"/>
              </a:rPr>
              <a:t>※</a:t>
            </a:r>
            <a:r>
              <a:rPr lang="en-US" altLang="zh-CN" sz="2000" b="1" kern="100" dirty="0">
                <a:latin typeface="Times New Roman" panose="02020603050405020304" pitchFamily="18" charset="0"/>
                <a:ea typeface="楷体_GB2312" panose="02010609030101010101" pitchFamily="49" charset="-122"/>
              </a:rPr>
              <a:t>in celebration of</a:t>
            </a:r>
            <a:r>
              <a:rPr lang="zh-CN" altLang="zh-CN" sz="2000" b="1" kern="100" dirty="0">
                <a:latin typeface="Times New Roman" panose="02020603050405020304" pitchFamily="18" charset="0"/>
                <a:ea typeface="楷体_GB2312" panose="02010609030101010101" pitchFamily="49" charset="-122"/>
              </a:rPr>
              <a:t>庆祝</a:t>
            </a:r>
            <a:endParaRPr lang="zh-CN" altLang="zh-CN" sz="800" kern="100" dirty="0">
              <a:latin typeface="Times New Roman" panose="02020603050405020304" pitchFamily="18" charset="0"/>
              <a:ea typeface="楷体_GB2312" panose="02010609030101010101" pitchFamily="49" charset="-122"/>
            </a:endParaRPr>
          </a:p>
          <a:p>
            <a:pPr>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rPr>
              <a:t>celebrate </a:t>
            </a:r>
            <a:r>
              <a:rPr lang="en-US" altLang="zh-CN" sz="2000" b="1" i="1" kern="100" dirty="0">
                <a:latin typeface="Book Antiqua" panose="02040602050305030304" pitchFamily="18" charset="0"/>
                <a:ea typeface="楷体_GB2312" panose="02010609030101010101" pitchFamily="49" charset="-122"/>
                <a:cs typeface="Times New Roman" panose="02020603050405020304" pitchFamily="18" charset="0"/>
              </a:rPr>
              <a:t>v</a:t>
            </a:r>
            <a:r>
              <a:rPr lang="en-US" altLang="zh-CN" sz="2000" b="1" kern="100" dirty="0">
                <a:latin typeface="Times New Roman" panose="02020603050405020304" pitchFamily="18" charset="0"/>
                <a:ea typeface="楷体_GB2312" panose="02010609030101010101" pitchFamily="49" charset="-122"/>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庆祝，庆贺</a:t>
            </a:r>
            <a:endParaRPr lang="zh-CN" altLang="zh-CN" sz="2000" b="1" kern="100" dirty="0">
              <a:solidFill>
                <a:prstClr val="black"/>
              </a:solidFill>
              <a:latin typeface="楷体_GB2312" panose="02010609030101010101" pitchFamily="49" charset="-122"/>
              <a:ea typeface="楷体_GB2312" panose="02010609030101010101" pitchFamily="49" charset="-122"/>
              <a:cs typeface="Courier New" panose="02070309020205020404"/>
            </a:endParaRPr>
          </a:p>
        </p:txBody>
      </p:sp>
      <p:sp>
        <p:nvSpPr>
          <p:cNvPr id="10" name="圆角矩形 9"/>
          <p:cNvSpPr/>
          <p:nvPr/>
        </p:nvSpPr>
        <p:spPr>
          <a:xfrm>
            <a:off x="3815817" y="272247"/>
            <a:ext cx="1350326" cy="297963"/>
          </a:xfrm>
          <a:prstGeom prst="roundRect">
            <a:avLst>
              <a:gd name="adj" fmla="val 50000"/>
            </a:avLst>
          </a:prstGeom>
          <a:solidFill>
            <a:srgbClr val="DB4313"/>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p>
        </p:txBody>
      </p:sp>
      <p:sp>
        <p:nvSpPr>
          <p:cNvPr id="11" name="文本框 10"/>
          <p:cNvSpPr txBox="1"/>
          <p:nvPr/>
        </p:nvSpPr>
        <p:spPr>
          <a:xfrm>
            <a:off x="3923843" y="143348"/>
            <a:ext cx="1178034" cy="484738"/>
          </a:xfrm>
          <a:prstGeom prst="rect">
            <a:avLst/>
          </a:prstGeom>
          <a:noFill/>
        </p:spPr>
        <p:txBody>
          <a:bodyPr wrap="square" lIns="68571" tIns="34285" rIns="68571" bIns="34285" rtlCol="0">
            <a:spAutoFit/>
          </a:bodyPr>
          <a:lstStyle/>
          <a:p>
            <a:pPr algn="ctr">
              <a:lnSpc>
                <a:spcPct val="150000"/>
              </a:lnSpc>
              <a:tabLst>
                <a:tab pos="1823085" algn="l"/>
              </a:tabLst>
            </a:pPr>
            <a:r>
              <a:rPr lang="zh-CN" altLang="zh-CN" b="1" kern="100" dirty="0">
                <a:solidFill>
                  <a:schemeClr val="bg1"/>
                </a:solidFill>
                <a:latin typeface="Times New Roman" panose="02020603050405020304"/>
                <a:ea typeface="华文细黑" panose="02010600040101010101" pitchFamily="2" charset="-122"/>
                <a:cs typeface="Times New Roman" panose="02020603050405020304"/>
              </a:rPr>
              <a:t>重点词汇</a:t>
            </a:r>
            <a:endParaRPr lang="en-US" altLang="zh-CN" b="1" kern="100" dirty="0">
              <a:solidFill>
                <a:schemeClr val="bg1"/>
              </a:solidFill>
              <a:latin typeface="Times New Roman" panose="02020603050405020304"/>
              <a:ea typeface="华文细黑" panose="02010600040101010101" pitchFamily="2" charset="-122"/>
              <a:cs typeface="Times New Roman" panose="020206030504050203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51437" y="419152"/>
            <a:ext cx="8641125" cy="3762558"/>
          </a:xfrm>
          <a:prstGeom prst="rect">
            <a:avLst/>
          </a:prstGeom>
        </p:spPr>
        <p:txBody>
          <a:bodyPr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(1)Food plays an important role in many New Year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celebrations</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食物在许多新年庆祝活动中起着重要作用。</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(2)I used it to kill bad feelings</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to make myself feel better</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and to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celebrate</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我过去常用它来消除坏情绪，使自己感觉好些，也用来庆祝。</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一句多译</a:t>
            </a: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endParaRPr lang="zh-CN" altLang="zh-CN" sz="800" kern="100" dirty="0">
              <a:solidFill>
                <a:srgbClr val="7030A0"/>
              </a:solidFill>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他们会做什么来庆祝他们最后的成功？</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①</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What will they do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their final success</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(celebrate)</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②</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What will they do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their final success</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(celebration)</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7" name="矩形 6"/>
          <p:cNvSpPr/>
          <p:nvPr/>
        </p:nvSpPr>
        <p:spPr>
          <a:xfrm>
            <a:off x="2505177" y="3181759"/>
            <a:ext cx="1411266"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to celebrate</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4" name="矩形 3"/>
          <p:cNvSpPr/>
          <p:nvPr/>
        </p:nvSpPr>
        <p:spPr>
          <a:xfrm>
            <a:off x="2465491" y="3628451"/>
            <a:ext cx="1916212"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in celebration of</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51437" y="466004"/>
            <a:ext cx="8641125" cy="1915899"/>
          </a:xfrm>
          <a:prstGeom prst="rect">
            <a:avLst/>
          </a:prstGeom>
          <a:solidFill>
            <a:schemeClr val="accent6">
              <a:lumMod val="40000"/>
              <a:lumOff val="60000"/>
            </a:schemeClr>
          </a:solidFill>
        </p:spPr>
        <p:txBody>
          <a:bodyPr wrap="square" lIns="68571" tIns="34285" rIns="68571" bIns="34285">
            <a:spAutoFit/>
          </a:bodyPr>
          <a:lstStyle/>
          <a:p>
            <a:pPr algn="just">
              <a:lnSpc>
                <a:spcPct val="150000"/>
              </a:lnSpc>
            </a:pP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易混辨析</a:t>
            </a: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solidFill>
                  <a:srgbClr val="7030A0"/>
                </a:solidFill>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celebrate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congratulate</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celebrate</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庆祝，后面不能接人，而是接节日、婚礼等。</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gn="just">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congratulate</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祝贺，后面只能接某人。常用表达：</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congratulate sb. on/upon </a:t>
            </a:r>
          </a:p>
          <a:p>
            <a:pPr algn="just">
              <a:lnSpc>
                <a:spcPct val="150000"/>
              </a:lnSpc>
            </a:pP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    </a:t>
            </a:r>
            <a:r>
              <a:rPr lang="en-US" altLang="zh-CN" sz="2000" b="1" kern="100" dirty="0" err="1">
                <a:latin typeface="Times New Roman" panose="02020603050405020304" pitchFamily="18" charset="0"/>
                <a:ea typeface="楷体_GB2312" panose="02010609030101010101" pitchFamily="49" charset="-122"/>
                <a:cs typeface="Courier New" panose="02070309020205020404" pitchFamily="49" charset="0"/>
              </a:rPr>
              <a:t>sth</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 </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p:txBody>
      </p:sp>
      <p:sp>
        <p:nvSpPr>
          <p:cNvPr id="7" name="矩形 6"/>
          <p:cNvSpPr/>
          <p:nvPr/>
        </p:nvSpPr>
        <p:spPr>
          <a:xfrm>
            <a:off x="251437" y="2463763"/>
            <a:ext cx="8892563" cy="1454234"/>
          </a:xfrm>
          <a:prstGeom prst="rect">
            <a:avLst/>
          </a:prstGeom>
        </p:spPr>
        <p:txBody>
          <a:bodyPr wrap="square" lIns="68571" tIns="34285" rIns="68571" bIns="34285">
            <a:spAutoFit/>
          </a:bodyPr>
          <a:lstStyle/>
          <a:p>
            <a:pPr algn="just">
              <a:lnSpc>
                <a:spcPct val="150000"/>
              </a:lnSpc>
            </a:pP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选词填空</a:t>
            </a: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celebrate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congratulate</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(4)We went to the party to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his birthday and we also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him on his success this time.</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4" name="矩形 3"/>
          <p:cNvSpPr/>
          <p:nvPr/>
        </p:nvSpPr>
        <p:spPr>
          <a:xfrm>
            <a:off x="3128398" y="3012406"/>
            <a:ext cx="1133947"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celebrate</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5" name="矩形 4"/>
          <p:cNvSpPr/>
          <p:nvPr/>
        </p:nvSpPr>
        <p:spPr>
          <a:xfrm>
            <a:off x="6804355" y="2981581"/>
            <a:ext cx="1661334"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congratulated</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51437" y="142042"/>
            <a:ext cx="8641125" cy="530904"/>
          </a:xfrm>
          <a:prstGeom prst="rect">
            <a:avLst/>
          </a:prstGeom>
        </p:spPr>
        <p:txBody>
          <a:bodyPr lIns="68571" tIns="34285" rIns="68571" bIns="34285">
            <a:spAutoFit/>
          </a:bodyPr>
          <a:lstStyle/>
          <a:p>
            <a:pPr algn="just">
              <a:lnSpc>
                <a:spcPct val="150000"/>
              </a:lnSpc>
            </a:pPr>
            <a:r>
              <a:rPr lang="zh-CN" altLang="zh-CN" sz="2000" b="1" kern="100" dirty="0">
                <a:solidFill>
                  <a:srgbClr val="0000FF"/>
                </a:solidFill>
                <a:ea typeface="C-KT" panose="03000509000000000000" pitchFamily="65" charset="-122"/>
                <a:cs typeface="Times New Roman" panose="02020603050405020304" pitchFamily="18" charset="0"/>
              </a:rPr>
              <a:t></a:t>
            </a:r>
            <a:r>
              <a:rPr lang="en-US" altLang="zh-CN" sz="2000" b="1" kern="100" dirty="0">
                <a:solidFill>
                  <a:srgbClr val="0000FF"/>
                </a:solidFill>
                <a:latin typeface="Times New Roman" panose="02020603050405020304" pitchFamily="18" charset="0"/>
                <a:ea typeface="华文细黑" panose="02010600040101010101" pitchFamily="2" charset="-122"/>
              </a:rPr>
              <a:t>take place</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发生；举行</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6" name="矩形 5"/>
          <p:cNvSpPr/>
          <p:nvPr/>
        </p:nvSpPr>
        <p:spPr>
          <a:xfrm>
            <a:off x="251437" y="728829"/>
            <a:ext cx="8641125" cy="1915899"/>
          </a:xfrm>
          <a:prstGeom prst="rect">
            <a:avLst/>
          </a:prstGeom>
        </p:spPr>
        <p:txBody>
          <a:bodyPr lIns="68571" tIns="34285" rIns="68571" bIns="34285">
            <a:spAutoFit/>
          </a:bodyPr>
          <a:lstStyle/>
          <a:p>
            <a:pPr algn="just">
              <a:lnSpc>
                <a:spcPct val="150000"/>
              </a:lnSpc>
            </a:pPr>
            <a:r>
              <a:rPr lang="en-US" altLang="zh-CN" sz="2000" b="1" kern="100" dirty="0">
                <a:latin typeface="Times New Roman" panose="02020603050405020304" pitchFamily="18" charset="0"/>
                <a:ea typeface="楷体_GB2312" panose="02010609030101010101" pitchFamily="49" charset="-122"/>
              </a:rPr>
              <a:t>take the place of</a:t>
            </a:r>
            <a:r>
              <a:rPr lang="zh-CN" altLang="zh-CN" sz="2000" b="1" kern="100" dirty="0">
                <a:latin typeface="Times New Roman" panose="02020603050405020304" pitchFamily="18" charset="0"/>
                <a:ea typeface="楷体_GB2312" panose="02010609030101010101" pitchFamily="49" charset="-122"/>
              </a:rPr>
              <a:t>代替</a:t>
            </a:r>
            <a:endParaRPr lang="zh-CN" altLang="zh-CN" sz="800" kern="100" dirty="0">
              <a:latin typeface="Times New Roman" panose="02020603050405020304" pitchFamily="18" charset="0"/>
              <a:ea typeface="楷体_GB2312" panose="02010609030101010101" pitchFamily="49" charset="-122"/>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rPr>
              <a:t>take one</a:t>
            </a:r>
            <a:r>
              <a:rPr lang="en-US" altLang="zh-CN" sz="2000" b="1" kern="100" dirty="0">
                <a:latin typeface="宋体" panose="02010600030101010101" pitchFamily="2" charset="-122"/>
                <a:ea typeface="楷体_GB2312" panose="02010609030101010101" pitchFamily="49" charset="-122"/>
              </a:rPr>
              <a:t>’</a:t>
            </a:r>
            <a:r>
              <a:rPr lang="en-US" altLang="zh-CN" sz="2000" b="1" kern="100" dirty="0">
                <a:latin typeface="Times New Roman" panose="02020603050405020304" pitchFamily="18" charset="0"/>
                <a:ea typeface="楷体_GB2312" panose="02010609030101010101" pitchFamily="49" charset="-122"/>
              </a:rPr>
              <a:t>s place</a:t>
            </a:r>
            <a:r>
              <a:rPr lang="zh-CN" altLang="zh-CN" sz="2000" b="1" kern="100" dirty="0">
                <a:latin typeface="Times New Roman" panose="02020603050405020304" pitchFamily="18" charset="0"/>
                <a:ea typeface="楷体_GB2312" panose="02010609030101010101" pitchFamily="49" charset="-122"/>
              </a:rPr>
              <a:t>入座；代替某人</a:t>
            </a:r>
            <a:endParaRPr lang="zh-CN" altLang="zh-CN" sz="800" kern="100" dirty="0">
              <a:latin typeface="Times New Roman" panose="02020603050405020304" pitchFamily="18" charset="0"/>
              <a:ea typeface="楷体_GB2312" panose="02010609030101010101" pitchFamily="49" charset="-122"/>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rPr>
              <a:t>in place of sb. /</a:t>
            </a:r>
            <a:r>
              <a:rPr lang="en-US" altLang="zh-CN" sz="2000" b="1" kern="100" dirty="0" err="1">
                <a:latin typeface="Times New Roman" panose="02020603050405020304" pitchFamily="18" charset="0"/>
                <a:ea typeface="楷体_GB2312" panose="02010609030101010101" pitchFamily="49" charset="-122"/>
              </a:rPr>
              <a:t>sth</a:t>
            </a:r>
            <a:r>
              <a:rPr lang="en-US" altLang="zh-CN" sz="2000" b="1" kern="100" dirty="0">
                <a:latin typeface="Times New Roman" panose="02020603050405020304" pitchFamily="18" charset="0"/>
                <a:ea typeface="楷体_GB2312" panose="02010609030101010101" pitchFamily="49" charset="-122"/>
              </a:rPr>
              <a:t>. </a:t>
            </a:r>
            <a:r>
              <a:rPr lang="zh-CN" altLang="zh-CN" sz="2000" b="1" kern="100" dirty="0">
                <a:latin typeface="Times New Roman" panose="02020603050405020304" pitchFamily="18" charset="0"/>
                <a:ea typeface="楷体_GB2312" panose="02010609030101010101" pitchFamily="49" charset="-122"/>
              </a:rPr>
              <a:t>＝</a:t>
            </a:r>
            <a:r>
              <a:rPr lang="en-US" altLang="zh-CN" sz="2000" b="1" kern="100" dirty="0">
                <a:latin typeface="Times New Roman" panose="02020603050405020304" pitchFamily="18" charset="0"/>
                <a:ea typeface="楷体_GB2312" panose="02010609030101010101" pitchFamily="49" charset="-122"/>
              </a:rPr>
              <a:t>in sb. </a:t>
            </a:r>
            <a:r>
              <a:rPr lang="en-US" altLang="zh-CN" sz="2000" b="1" kern="100" dirty="0">
                <a:latin typeface="宋体" panose="02010600030101010101" pitchFamily="2" charset="-122"/>
                <a:ea typeface="楷体_GB2312" panose="02010609030101010101" pitchFamily="49" charset="-122"/>
              </a:rPr>
              <a:t>’</a:t>
            </a:r>
            <a:r>
              <a:rPr lang="en-US" altLang="zh-CN" sz="2000" b="1" kern="100" dirty="0">
                <a:latin typeface="Times New Roman" panose="02020603050405020304" pitchFamily="18" charset="0"/>
                <a:ea typeface="楷体_GB2312" panose="02010609030101010101" pitchFamily="49" charset="-122"/>
              </a:rPr>
              <a:t>s/</a:t>
            </a:r>
            <a:r>
              <a:rPr lang="en-US" altLang="zh-CN" sz="2000" b="1" kern="100" dirty="0" err="1">
                <a:latin typeface="Times New Roman" panose="02020603050405020304" pitchFamily="18" charset="0"/>
                <a:ea typeface="楷体_GB2312" panose="02010609030101010101" pitchFamily="49" charset="-122"/>
              </a:rPr>
              <a:t>sth</a:t>
            </a:r>
            <a:r>
              <a:rPr lang="en-US" altLang="zh-CN" sz="2000" b="1" kern="100" dirty="0">
                <a:latin typeface="Times New Roman" panose="02020603050405020304" pitchFamily="18" charset="0"/>
                <a:ea typeface="楷体_GB2312" panose="02010609030101010101" pitchFamily="49" charset="-122"/>
              </a:rPr>
              <a:t>. </a:t>
            </a:r>
            <a:r>
              <a:rPr lang="en-US" altLang="zh-CN" sz="2000" b="1" kern="100" dirty="0">
                <a:latin typeface="宋体" panose="02010600030101010101" pitchFamily="2" charset="-122"/>
                <a:ea typeface="楷体_GB2312" panose="02010609030101010101" pitchFamily="49" charset="-122"/>
              </a:rPr>
              <a:t>’</a:t>
            </a:r>
            <a:r>
              <a:rPr lang="en-US" altLang="zh-CN" sz="2000" b="1" kern="100" dirty="0">
                <a:latin typeface="Times New Roman" panose="02020603050405020304" pitchFamily="18" charset="0"/>
                <a:ea typeface="楷体_GB2312" panose="02010609030101010101" pitchFamily="49" charset="-122"/>
              </a:rPr>
              <a:t>s place</a:t>
            </a:r>
            <a:r>
              <a:rPr lang="zh-CN" altLang="zh-CN" sz="2000" b="1" kern="100" dirty="0">
                <a:latin typeface="Times New Roman" panose="02020603050405020304" pitchFamily="18" charset="0"/>
                <a:ea typeface="楷体_GB2312" panose="02010609030101010101" pitchFamily="49" charset="-122"/>
              </a:rPr>
              <a:t>代替某人</a:t>
            </a:r>
            <a:r>
              <a:rPr lang="en-US" altLang="zh-CN" sz="2000" b="1" kern="100" dirty="0">
                <a:latin typeface="Times New Roman" panose="02020603050405020304" pitchFamily="18" charset="0"/>
                <a:ea typeface="楷体_GB2312" panose="02010609030101010101" pitchFamily="49" charset="-122"/>
              </a:rPr>
              <a:t>/</a:t>
            </a:r>
            <a:r>
              <a:rPr lang="zh-CN" altLang="zh-CN" sz="2000" b="1" kern="100" dirty="0">
                <a:latin typeface="Times New Roman" panose="02020603050405020304" pitchFamily="18" charset="0"/>
                <a:ea typeface="楷体_GB2312" panose="02010609030101010101" pitchFamily="49" charset="-122"/>
              </a:rPr>
              <a:t>某物</a:t>
            </a:r>
            <a:endParaRPr lang="zh-CN" altLang="zh-CN" sz="800" kern="100" dirty="0">
              <a:latin typeface="Times New Roman" panose="02020603050405020304" pitchFamily="18" charset="0"/>
              <a:ea typeface="楷体_GB2312" panose="02010609030101010101" pitchFamily="49" charset="-122"/>
            </a:endParaRPr>
          </a:p>
          <a:p>
            <a:pPr>
              <a:lnSpc>
                <a:spcPct val="150000"/>
              </a:lnSpc>
            </a:pPr>
            <a:r>
              <a:rPr lang="en-US" altLang="zh-CN" sz="2000" b="1" kern="100" dirty="0">
                <a:latin typeface="Times New Roman" panose="02020603050405020304" pitchFamily="18" charset="0"/>
                <a:ea typeface="楷体_GB2312" panose="02010609030101010101" pitchFamily="49" charset="-122"/>
              </a:rPr>
              <a:t>in place</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在适当的位置</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p:txBody>
      </p:sp>
      <p:sp>
        <p:nvSpPr>
          <p:cNvPr id="8" name="矩形 7"/>
          <p:cNvSpPr/>
          <p:nvPr/>
        </p:nvSpPr>
        <p:spPr>
          <a:xfrm>
            <a:off x="251437" y="2592213"/>
            <a:ext cx="8641125" cy="1915899"/>
          </a:xfrm>
          <a:prstGeom prst="rect">
            <a:avLst/>
          </a:prstGeom>
        </p:spPr>
        <p:txBody>
          <a:bodyPr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(5)In recent years</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great changes have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taken place</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in my hometown.</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近几年，我的家乡发生了很大的变化。</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(6)After the chairman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the meeting began.</a:t>
            </a: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主席入座后，会议开始了。</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9" name="矩形 8"/>
          <p:cNvSpPr/>
          <p:nvPr/>
        </p:nvSpPr>
        <p:spPr>
          <a:xfrm>
            <a:off x="2666794" y="3552341"/>
            <a:ext cx="1632480"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took his place</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51437" y="466004"/>
            <a:ext cx="8641125" cy="3762558"/>
          </a:xfrm>
          <a:prstGeom prst="rect">
            <a:avLst/>
          </a:prstGeom>
        </p:spPr>
        <p:txBody>
          <a:bodyPr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(7)The young woman likes keeping everything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这个年轻女人喜欢把一切放整齐。</a:t>
            </a:r>
            <a:endPar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endParaRPr>
          </a:p>
          <a:p>
            <a:pPr algn="just">
              <a:lnSpc>
                <a:spcPct val="150000"/>
              </a:lnSpc>
            </a:pP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一句多译</a:t>
            </a: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(8)</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这个人将要代替经理出席会议。</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①</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The man will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to attend the meeting.</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②</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The man will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to attend the meeting.</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7" name="矩形 6"/>
          <p:cNvSpPr/>
          <p:nvPr/>
        </p:nvSpPr>
        <p:spPr>
          <a:xfrm>
            <a:off x="5259419" y="519997"/>
            <a:ext cx="984867"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in place</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4" name="矩形 3"/>
          <p:cNvSpPr/>
          <p:nvPr/>
        </p:nvSpPr>
        <p:spPr>
          <a:xfrm>
            <a:off x="2173493" y="2294410"/>
            <a:ext cx="6330882"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take the place of the manager/take the manager</a:t>
            </a:r>
            <a:r>
              <a:rPr lang="en-US" altLang="zh-CN" sz="2000" b="1" kern="100" dirty="0">
                <a:solidFill>
                  <a:srgbClr val="DB4313"/>
                </a:solidFill>
                <a:latin typeface="宋体" panose="02010600030101010101" pitchFamily="2" charset="-122"/>
                <a:ea typeface="宋体" panose="02010600030101010101" pitchFamily="2" charset="-122"/>
                <a:cs typeface="Courier New" panose="02070309020205020404" pitchFamily="49" charset="0"/>
              </a:rPr>
              <a:t>’</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s place</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8" name="矩形 7"/>
          <p:cNvSpPr/>
          <p:nvPr/>
        </p:nvSpPr>
        <p:spPr>
          <a:xfrm>
            <a:off x="2195427" y="3197555"/>
            <a:ext cx="5732962"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be in place of the manager/in the manager</a:t>
            </a:r>
            <a:r>
              <a:rPr lang="en-US" altLang="zh-CN" sz="2000" b="1" kern="100" dirty="0">
                <a:solidFill>
                  <a:srgbClr val="DB4313"/>
                </a:solidFill>
                <a:latin typeface="宋体" panose="02010600030101010101" pitchFamily="2" charset="-122"/>
                <a:ea typeface="宋体" panose="02010600030101010101" pitchFamily="2" charset="-122"/>
                <a:cs typeface="Courier New" panose="02070309020205020404" pitchFamily="49" charset="0"/>
              </a:rPr>
              <a:t>’</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s place</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51437" y="250030"/>
            <a:ext cx="8641125" cy="2839229"/>
          </a:xfrm>
          <a:prstGeom prst="rect">
            <a:avLst/>
          </a:prstGeom>
          <a:solidFill>
            <a:schemeClr val="accent6">
              <a:lumMod val="40000"/>
              <a:lumOff val="60000"/>
            </a:schemeClr>
          </a:solidFill>
        </p:spPr>
        <p:txBody>
          <a:bodyPr wrap="square" lIns="68571" tIns="34285" rIns="68571" bIns="34285">
            <a:spAutoFit/>
          </a:bodyPr>
          <a:lstStyle/>
          <a:p>
            <a:pPr algn="just">
              <a:lnSpc>
                <a:spcPct val="150000"/>
              </a:lnSpc>
            </a:pP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易混辨析</a:t>
            </a: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solidFill>
                  <a:srgbClr val="7030A0"/>
                </a:solidFill>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take place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happen</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break out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take place</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一般指非偶然性事件的</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发生</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，即这种事件的发生一定有某种</a:t>
            </a:r>
            <a:endParaRPr lang="en-US" altLang="zh-CN" sz="2000" b="1" kern="100" dirty="0">
              <a:latin typeface="Times New Roman" panose="02020603050405020304" pitchFamily="18" charset="0"/>
              <a:ea typeface="楷体_GB2312" panose="02010609030101010101" pitchFamily="49" charset="-122"/>
              <a:cs typeface="Times New Roman" panose="02020603050405020304" pitchFamily="18" charset="0"/>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    </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原因或是经过事先安排的。</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gn="just">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happen</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一般用于偶然或突发性事件。</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gn="just">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break out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常指战争、灾难、疾病或者争吵等事件的发生。</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p:txBody>
      </p:sp>
      <p:sp>
        <p:nvSpPr>
          <p:cNvPr id="7" name="矩形 6"/>
          <p:cNvSpPr/>
          <p:nvPr/>
        </p:nvSpPr>
        <p:spPr>
          <a:xfrm>
            <a:off x="251437" y="2610284"/>
            <a:ext cx="8641125" cy="1915899"/>
          </a:xfrm>
          <a:prstGeom prst="rect">
            <a:avLst/>
          </a:prstGeom>
        </p:spPr>
        <p:txBody>
          <a:bodyPr wrap="square" lIns="68571" tIns="34285" rIns="68571" bIns="34285">
            <a:spAutoFit/>
          </a:bodyPr>
          <a:lstStyle/>
          <a:p>
            <a:pPr algn="just">
              <a:lnSpc>
                <a:spcPct val="150000"/>
              </a:lnSpc>
            </a:pP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选词填空</a:t>
            </a: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solidFill>
                  <a:srgbClr val="7030A0"/>
                </a:solidFill>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take place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happen</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break out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(9)The meeting will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next Friday.</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(10)A fire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in the hospital in the midnight.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(11)What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to your brother yesterday?</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4" name="矩形 3"/>
          <p:cNvSpPr/>
          <p:nvPr/>
        </p:nvSpPr>
        <p:spPr>
          <a:xfrm>
            <a:off x="2389353" y="3113021"/>
            <a:ext cx="1241347"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take place</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5" name="矩形 4"/>
          <p:cNvSpPr/>
          <p:nvPr/>
        </p:nvSpPr>
        <p:spPr>
          <a:xfrm>
            <a:off x="1392606" y="3575413"/>
            <a:ext cx="1195053"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broke out</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8" name="矩形 7"/>
          <p:cNvSpPr/>
          <p:nvPr/>
        </p:nvSpPr>
        <p:spPr>
          <a:xfrm>
            <a:off x="1370481" y="3975581"/>
            <a:ext cx="1207685"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happened</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10955" y="932758"/>
            <a:ext cx="468215" cy="3248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14" name="矩形 13"/>
          <p:cNvSpPr/>
          <p:nvPr/>
        </p:nvSpPr>
        <p:spPr>
          <a:xfrm>
            <a:off x="457260" y="4180984"/>
            <a:ext cx="413915" cy="41376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17" name="矩形 16"/>
          <p:cNvSpPr/>
          <p:nvPr/>
        </p:nvSpPr>
        <p:spPr>
          <a:xfrm>
            <a:off x="8725083" y="947042"/>
            <a:ext cx="425347" cy="30234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18" name="矩形 17"/>
          <p:cNvSpPr/>
          <p:nvPr/>
        </p:nvSpPr>
        <p:spPr>
          <a:xfrm flipH="1">
            <a:off x="9024207" y="1691249"/>
            <a:ext cx="136225" cy="250401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pic>
        <p:nvPicPr>
          <p:cNvPr id="3" name="图片 2"/>
          <p:cNvPicPr>
            <a:picLocks noChangeAspect="1"/>
          </p:cNvPicPr>
          <p:nvPr/>
        </p:nvPicPr>
        <p:blipFill>
          <a:blip r:embed="rId2" cstate="email"/>
          <a:stretch>
            <a:fillRect/>
          </a:stretch>
        </p:blipFill>
        <p:spPr>
          <a:xfrm>
            <a:off x="457260" y="1662680"/>
            <a:ext cx="4107238" cy="2518303"/>
          </a:xfrm>
          <a:prstGeom prst="rect">
            <a:avLst/>
          </a:prstGeom>
        </p:spPr>
      </p:pic>
      <p:sp>
        <p:nvSpPr>
          <p:cNvPr id="22" name="文本框 18">
            <a:hlinkClick r:id="rId3" action="ppaction://hlinksldjump"/>
          </p:cNvPr>
          <p:cNvSpPr txBox="1"/>
          <p:nvPr/>
        </p:nvSpPr>
        <p:spPr>
          <a:xfrm>
            <a:off x="5011755" y="1691249"/>
            <a:ext cx="1396544" cy="346169"/>
          </a:xfrm>
          <a:prstGeom prst="rect">
            <a:avLst/>
          </a:prstGeom>
          <a:noFill/>
        </p:spPr>
        <p:txBody>
          <a:bodyPr wrap="square" lIns="68571" tIns="34285" rIns="68571" bIns="34285" rtlCol="0">
            <a:spAutoFit/>
          </a:bodyPr>
          <a:lstStyle/>
          <a:p>
            <a:r>
              <a:rPr lang="en-US" altLang="zh-CN" b="1" dirty="0">
                <a:solidFill>
                  <a:srgbClr val="9BBD59"/>
                </a:solidFill>
                <a:latin typeface="微软雅黑" panose="020B0503020204020204" pitchFamily="34" charset="-122"/>
                <a:ea typeface="微软雅黑" panose="020B0503020204020204" pitchFamily="34" charset="-122"/>
              </a:rPr>
              <a:t>PART</a:t>
            </a:r>
            <a:r>
              <a:rPr lang="en-US" altLang="zh-CN" dirty="0">
                <a:solidFill>
                  <a:srgbClr val="9BBD59"/>
                </a:solidFill>
                <a:latin typeface="Arial" panose="020B0604020202020204" pitchFamily="34" charset="0"/>
              </a:rPr>
              <a:t> </a:t>
            </a:r>
            <a:r>
              <a:rPr lang="en-US" altLang="zh-CN" dirty="0" smtClean="0">
                <a:solidFill>
                  <a:srgbClr val="9BBD59"/>
                </a:solidFill>
                <a:latin typeface="Arial" panose="020B0604020202020204" pitchFamily="34" charset="0"/>
              </a:rPr>
              <a:t> 1</a:t>
            </a:r>
            <a:endParaRPr lang="en-US" altLang="zh-CN" dirty="0">
              <a:solidFill>
                <a:srgbClr val="9BBD59"/>
              </a:solidFill>
              <a:latin typeface="Arial" panose="020B0604020202020204" pitchFamily="34" charset="0"/>
            </a:endParaRPr>
          </a:p>
        </p:txBody>
      </p:sp>
      <p:sp>
        <p:nvSpPr>
          <p:cNvPr id="25" name="文本框 19">
            <a:hlinkClick r:id="rId3" action="ppaction://hlinksldjump"/>
          </p:cNvPr>
          <p:cNvSpPr txBox="1"/>
          <p:nvPr/>
        </p:nvSpPr>
        <p:spPr>
          <a:xfrm>
            <a:off x="6227303" y="1691249"/>
            <a:ext cx="1801531" cy="346169"/>
          </a:xfrm>
          <a:prstGeom prst="rect">
            <a:avLst/>
          </a:prstGeom>
          <a:noFill/>
        </p:spPr>
        <p:txBody>
          <a:bodyPr wrap="square" lIns="68571" tIns="34285" rIns="68571" bIns="34285" rtlCol="0">
            <a:spAutoFit/>
          </a:bodyPr>
          <a:lstStyle/>
          <a:p>
            <a:r>
              <a:rPr lang="zh-CN" altLang="en-US" b="1" dirty="0">
                <a:solidFill>
                  <a:schemeClr val="tx1">
                    <a:lumMod val="85000"/>
                    <a:lumOff val="15000"/>
                  </a:schemeClr>
                </a:solidFill>
                <a:latin typeface="微软雅黑" panose="020B0503020204020204" pitchFamily="34" charset="-122"/>
                <a:ea typeface="微软雅黑" panose="020B0503020204020204" pitchFamily="34" charset="-122"/>
                <a:sym typeface="+mn-ea"/>
              </a:rPr>
              <a:t>基础自测</a:t>
            </a:r>
          </a:p>
        </p:txBody>
      </p:sp>
      <p:sp>
        <p:nvSpPr>
          <p:cNvPr id="26" name="文本框 22">
            <a:hlinkClick r:id="rId4" action="ppaction://hlinksldjump"/>
          </p:cNvPr>
          <p:cNvSpPr txBox="1"/>
          <p:nvPr/>
        </p:nvSpPr>
        <p:spPr>
          <a:xfrm>
            <a:off x="5011755" y="2380403"/>
            <a:ext cx="1396544" cy="346169"/>
          </a:xfrm>
          <a:prstGeom prst="rect">
            <a:avLst/>
          </a:prstGeom>
          <a:noFill/>
        </p:spPr>
        <p:txBody>
          <a:bodyPr wrap="square" lIns="68571" tIns="34285" rIns="68571" bIns="34285" rtlCol="0">
            <a:spAutoFit/>
          </a:bodyPr>
          <a:lstStyle/>
          <a:p>
            <a:r>
              <a:rPr lang="en-US" altLang="zh-CN" b="1" dirty="0">
                <a:solidFill>
                  <a:srgbClr val="9BBD59"/>
                </a:solidFill>
                <a:latin typeface="微软雅黑" panose="020B0503020204020204" pitchFamily="34" charset="-122"/>
                <a:ea typeface="微软雅黑" panose="020B0503020204020204" pitchFamily="34" charset="-122"/>
                <a:sym typeface="+mn-ea"/>
              </a:rPr>
              <a:t>PART</a:t>
            </a:r>
            <a:r>
              <a:rPr lang="en-US" altLang="zh-CN" dirty="0">
                <a:solidFill>
                  <a:srgbClr val="9BBD59"/>
                </a:solidFill>
                <a:latin typeface="Arial" panose="020B0604020202020204" pitchFamily="34" charset="0"/>
                <a:sym typeface="+mn-ea"/>
              </a:rPr>
              <a:t> </a:t>
            </a:r>
            <a:r>
              <a:rPr lang="en-US" altLang="zh-CN" dirty="0" smtClean="0">
                <a:solidFill>
                  <a:srgbClr val="9BBD59"/>
                </a:solidFill>
                <a:latin typeface="Arial" panose="020B0604020202020204" pitchFamily="34" charset="0"/>
              </a:rPr>
              <a:t> 2</a:t>
            </a:r>
            <a:endParaRPr lang="en-US" altLang="zh-CN" dirty="0">
              <a:solidFill>
                <a:srgbClr val="9BBD59"/>
              </a:solidFill>
              <a:latin typeface="Arial" panose="020B0604020202020204" pitchFamily="34" charset="0"/>
            </a:endParaRPr>
          </a:p>
        </p:txBody>
      </p:sp>
      <p:sp>
        <p:nvSpPr>
          <p:cNvPr id="27" name="文本框 23">
            <a:hlinkClick r:id="rId4" action="ppaction://hlinksldjump"/>
          </p:cNvPr>
          <p:cNvSpPr txBox="1"/>
          <p:nvPr/>
        </p:nvSpPr>
        <p:spPr>
          <a:xfrm>
            <a:off x="6227303" y="2368537"/>
            <a:ext cx="1747517" cy="346169"/>
          </a:xfrm>
          <a:prstGeom prst="rect">
            <a:avLst/>
          </a:prstGeom>
          <a:noFill/>
        </p:spPr>
        <p:txBody>
          <a:bodyPr wrap="square" lIns="68571" tIns="34285" rIns="68571" bIns="34285" rtlCol="0">
            <a:spAutoFit/>
          </a:bodyPr>
          <a:lstStyle/>
          <a:p>
            <a:r>
              <a:rPr lang="zh-CN" altLang="en-US" b="1" dirty="0">
                <a:solidFill>
                  <a:schemeClr val="tx1">
                    <a:lumMod val="85000"/>
                    <a:lumOff val="15000"/>
                  </a:schemeClr>
                </a:solidFill>
                <a:latin typeface="微软雅黑" panose="020B0503020204020204" pitchFamily="34" charset="-122"/>
                <a:ea typeface="微软雅黑" panose="020B0503020204020204" pitchFamily="34" charset="-122"/>
                <a:sym typeface="+mn-ea"/>
              </a:rPr>
              <a:t>互动探究</a:t>
            </a:r>
          </a:p>
        </p:txBody>
      </p:sp>
      <p:sp>
        <p:nvSpPr>
          <p:cNvPr id="30" name="文本框 29">
            <a:hlinkClick r:id="rId5" action="ppaction://hlinksldjump"/>
          </p:cNvPr>
          <p:cNvSpPr txBox="1"/>
          <p:nvPr/>
        </p:nvSpPr>
        <p:spPr>
          <a:xfrm>
            <a:off x="5011278" y="3057692"/>
            <a:ext cx="1397164" cy="346169"/>
          </a:xfrm>
          <a:prstGeom prst="rect">
            <a:avLst/>
          </a:prstGeom>
          <a:noFill/>
        </p:spPr>
        <p:txBody>
          <a:bodyPr wrap="square" lIns="68571" tIns="34285" rIns="68571" bIns="34285" rtlCol="0">
            <a:spAutoFit/>
          </a:bodyPr>
          <a:lstStyle/>
          <a:p>
            <a:r>
              <a:rPr lang="en-US" altLang="zh-CN" b="1" dirty="0">
                <a:solidFill>
                  <a:srgbClr val="9BBD59"/>
                </a:solidFill>
                <a:latin typeface="微软雅黑" panose="020B0503020204020204" pitchFamily="34" charset="-122"/>
                <a:ea typeface="微软雅黑" panose="020B0503020204020204" pitchFamily="34" charset="-122"/>
                <a:sym typeface="+mn-ea"/>
              </a:rPr>
              <a:t>PART</a:t>
            </a:r>
            <a:r>
              <a:rPr lang="en-US" altLang="zh-CN" dirty="0">
                <a:solidFill>
                  <a:srgbClr val="9BBD59"/>
                </a:solidFill>
                <a:latin typeface="Arial" panose="020B0604020202020204" pitchFamily="34" charset="0"/>
                <a:sym typeface="+mn-ea"/>
              </a:rPr>
              <a:t> </a:t>
            </a:r>
            <a:r>
              <a:rPr lang="en-US" altLang="zh-CN" dirty="0" smtClean="0">
                <a:solidFill>
                  <a:srgbClr val="9BBD59"/>
                </a:solidFill>
                <a:latin typeface="Arial" panose="020B0604020202020204" pitchFamily="34" charset="0"/>
              </a:rPr>
              <a:t> 3</a:t>
            </a:r>
            <a:endParaRPr lang="en-US" altLang="zh-CN" dirty="0">
              <a:solidFill>
                <a:srgbClr val="9BBD59"/>
              </a:solidFill>
              <a:latin typeface="Arial" panose="020B0604020202020204" pitchFamily="34" charset="0"/>
            </a:endParaRPr>
          </a:p>
        </p:txBody>
      </p:sp>
      <p:sp>
        <p:nvSpPr>
          <p:cNvPr id="31" name="文本框 31">
            <a:hlinkClick r:id="rId5" action="ppaction://hlinksldjump"/>
          </p:cNvPr>
          <p:cNvSpPr txBox="1"/>
          <p:nvPr/>
        </p:nvSpPr>
        <p:spPr>
          <a:xfrm>
            <a:off x="6227303" y="3057692"/>
            <a:ext cx="1801531" cy="346169"/>
          </a:xfrm>
          <a:prstGeom prst="rect">
            <a:avLst/>
          </a:prstGeom>
          <a:noFill/>
        </p:spPr>
        <p:txBody>
          <a:bodyPr wrap="square" lIns="68571" tIns="34285" rIns="68571" bIns="34285" rtlCol="0">
            <a:spAutoFit/>
          </a:bodyPr>
          <a:lstStyle/>
          <a:p>
            <a:pPr fontAlgn="auto">
              <a:lnSpc>
                <a:spcPct val="100000"/>
              </a:lnSpc>
            </a:pPr>
            <a:r>
              <a:rPr lang="zh-CN" altLang="en-US" b="1" dirty="0" smtClean="0">
                <a:solidFill>
                  <a:schemeClr val="tx1">
                    <a:lumMod val="85000"/>
                    <a:lumOff val="15000"/>
                  </a:schemeClr>
                </a:solidFill>
                <a:latin typeface="微软雅黑" panose="020B0503020204020204" pitchFamily="34" charset="-122"/>
                <a:ea typeface="微软雅黑" panose="020B0503020204020204" pitchFamily="34" charset="-122"/>
                <a:sym typeface="+mn-ea"/>
              </a:rPr>
              <a:t>达标检测</a:t>
            </a:r>
            <a:endParaRPr lang="zh-CN" altLang="en-US" b="1" dirty="0">
              <a:solidFill>
                <a:schemeClr val="tx1">
                  <a:lumMod val="85000"/>
                  <a:lumOff val="15000"/>
                </a:schemeClr>
              </a:solidFill>
              <a:latin typeface="微软雅黑" panose="020B0503020204020204" pitchFamily="34" charset="-122"/>
              <a:ea typeface="微软雅黑" panose="020B0503020204020204" pitchFamily="34" charset="-122"/>
              <a:sym typeface="+mn-ea"/>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1" y="418471"/>
            <a:ext cx="406400" cy="4321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17" name="矩形 16"/>
          <p:cNvSpPr/>
          <p:nvPr/>
        </p:nvSpPr>
        <p:spPr>
          <a:xfrm>
            <a:off x="629256" y="418435"/>
            <a:ext cx="8514744" cy="143066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sz="2100" dirty="0">
              <a:solidFill>
                <a:prstClr val="white"/>
              </a:solidFill>
            </a:endParaRPr>
          </a:p>
        </p:txBody>
      </p:sp>
      <p:sp>
        <p:nvSpPr>
          <p:cNvPr id="19" name="TextBox 18"/>
          <p:cNvSpPr txBox="1"/>
          <p:nvPr/>
        </p:nvSpPr>
        <p:spPr>
          <a:xfrm>
            <a:off x="42484" y="427196"/>
            <a:ext cx="532552" cy="392324"/>
          </a:xfrm>
          <a:prstGeom prst="rect">
            <a:avLst/>
          </a:prstGeom>
          <a:noFill/>
        </p:spPr>
        <p:txBody>
          <a:bodyPr wrap="square" lIns="68571" tIns="34285" rIns="68571" bIns="34285" rtlCol="0">
            <a:spAutoFit/>
          </a:bodyPr>
          <a:lstStyle/>
          <a:p>
            <a:r>
              <a:rPr lang="en-US" altLang="zh-CN" sz="2100" b="1" dirty="0">
                <a:solidFill>
                  <a:prstClr val="white"/>
                </a:solidFill>
              </a:rPr>
              <a:t>2</a:t>
            </a:r>
            <a:endParaRPr lang="zh-CN" altLang="en-US" sz="2100" b="1" dirty="0">
              <a:solidFill>
                <a:prstClr val="white"/>
              </a:solidFill>
            </a:endParaRPr>
          </a:p>
        </p:txBody>
      </p:sp>
      <p:sp>
        <p:nvSpPr>
          <p:cNvPr id="21" name="矩形 20"/>
          <p:cNvSpPr/>
          <p:nvPr/>
        </p:nvSpPr>
        <p:spPr>
          <a:xfrm>
            <a:off x="456330" y="418471"/>
            <a:ext cx="118533" cy="432196"/>
          </a:xfrm>
          <a:prstGeom prst="rect">
            <a:avLst/>
          </a:prstGeom>
          <a:solidFill>
            <a:srgbClr val="F5C13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22" name="矩形 21"/>
          <p:cNvSpPr/>
          <p:nvPr/>
        </p:nvSpPr>
        <p:spPr>
          <a:xfrm>
            <a:off x="638909" y="464872"/>
            <a:ext cx="8362160" cy="1453907"/>
          </a:xfrm>
          <a:prstGeom prst="rect">
            <a:avLst/>
          </a:prstGeom>
        </p:spPr>
        <p:txBody>
          <a:bodyPr wrap="square" lIns="68571" tIns="34285" rIns="68571" bIns="34285">
            <a:spAutoFit/>
          </a:bodyPr>
          <a:lstStyle/>
          <a:p>
            <a:pPr algn="just">
              <a:lnSpc>
                <a:spcPct val="150000"/>
              </a:lnSpc>
            </a:pP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It was the first traditional Chinese festival </a:t>
            </a:r>
            <a:r>
              <a:rPr lang="en-US" altLang="zh-CN" sz="2100" b="1" u="wavy" kern="100" dirty="0">
                <a:latin typeface="Times New Roman" panose="02020603050405020304" pitchFamily="18" charset="0"/>
                <a:ea typeface="微软雅黑" panose="020B0503020204020204" pitchFamily="34" charset="-122"/>
                <a:cs typeface="Courier New" panose="02070309020205020404" pitchFamily="49" charset="0"/>
              </a:rPr>
              <a:t>added to</a:t>
            </a:r>
            <a:r>
              <a:rPr lang="en-US" altLang="zh-CN" sz="2100" b="1" kern="100" dirty="0">
                <a:latin typeface="Times New Roman" panose="02020603050405020304" pitchFamily="18" charset="0"/>
                <a:ea typeface="微软雅黑" panose="020B0503020204020204" pitchFamily="34" charset="-122"/>
                <a:cs typeface="Courier New" panose="02070309020205020404" pitchFamily="49" charset="0"/>
              </a:rPr>
              <a:t> </a:t>
            </a: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UNESCO</a:t>
            </a:r>
            <a:r>
              <a:rPr lang="en-US" altLang="zh-CN" sz="21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s List of Intangible Cultural Heritage.</a:t>
            </a:r>
            <a:r>
              <a:rPr lang="zh-CN" altLang="zh-CN" b="1" kern="100" dirty="0" smtClean="0">
                <a:latin typeface="Times New Roman" panose="02020603050405020304" pitchFamily="18" charset="0"/>
                <a:ea typeface="微软雅黑" panose="020B0503020204020204" pitchFamily="34" charset="-122"/>
                <a:cs typeface="Times New Roman" panose="02020603050405020304" pitchFamily="18" charset="0"/>
              </a:rPr>
              <a:t>这</a:t>
            </a:r>
            <a:r>
              <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rPr>
              <a:t>是第一个被联合国教科文组织列入非物质文化遗产名录的中国传统节日。</a:t>
            </a:r>
            <a:endParaRPr lang="zh-CN" altLang="zh-CN" kern="100" dirty="0">
              <a:effectLst/>
              <a:latin typeface="微软雅黑" panose="020B0503020204020204" pitchFamily="34" charset="-122"/>
              <a:ea typeface="微软雅黑" panose="020B0503020204020204" pitchFamily="34" charset="-122"/>
              <a:cs typeface="Courier New" panose="02070309020205020404" pitchFamily="49" charset="0"/>
            </a:endParaRPr>
          </a:p>
        </p:txBody>
      </p:sp>
      <p:sp>
        <p:nvSpPr>
          <p:cNvPr id="8" name="矩形 7"/>
          <p:cNvSpPr/>
          <p:nvPr/>
        </p:nvSpPr>
        <p:spPr>
          <a:xfrm>
            <a:off x="619601" y="2019067"/>
            <a:ext cx="8259152" cy="530904"/>
          </a:xfrm>
          <a:prstGeom prst="rect">
            <a:avLst/>
          </a:prstGeom>
        </p:spPr>
        <p:txBody>
          <a:bodyPr wrap="square" lIns="68571" tIns="34285" rIns="68571" bIns="34285">
            <a:spAutoFit/>
          </a:bodyPr>
          <a:lstStyle/>
          <a:p>
            <a:pPr algn="just">
              <a:lnSpc>
                <a:spcPct val="150000"/>
              </a:lnSpc>
            </a:pPr>
            <a:r>
              <a:rPr lang="zh-CN" altLang="zh-CN" sz="2000" b="1" kern="100" dirty="0">
                <a:solidFill>
                  <a:srgbClr val="0000FF"/>
                </a:solidFill>
                <a:ea typeface="C-KT" panose="03000509000000000000" pitchFamily="65" charset="-122"/>
                <a:cs typeface="Times New Roman" panose="02020603050405020304" pitchFamily="18" charset="0"/>
              </a:rPr>
              <a:t></a:t>
            </a:r>
            <a:r>
              <a:rPr lang="en-US" altLang="zh-CN" sz="2000" b="1" kern="100" dirty="0">
                <a:solidFill>
                  <a:srgbClr val="0000FF"/>
                </a:solidFill>
                <a:latin typeface="Times New Roman" panose="02020603050405020304" pitchFamily="18" charset="0"/>
                <a:ea typeface="华文细黑" panose="02010600040101010101" pitchFamily="2" charset="-122"/>
              </a:rPr>
              <a:t>add to</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增添；增加</a:t>
            </a:r>
            <a:endParaRPr lang="zh-CN" altLang="zh-CN" sz="2000" b="1" kern="100" dirty="0">
              <a:solidFill>
                <a:prstClr val="black"/>
              </a:solidFill>
              <a:latin typeface="方正隶变简体" pitchFamily="65" charset="-122"/>
              <a:ea typeface="方正隶变简体" pitchFamily="65" charset="-122"/>
              <a:cs typeface="Courier New" panose="02070309020205020404"/>
            </a:endParaRPr>
          </a:p>
        </p:txBody>
      </p:sp>
      <p:sp>
        <p:nvSpPr>
          <p:cNvPr id="10" name="矩形 9"/>
          <p:cNvSpPr/>
          <p:nvPr/>
        </p:nvSpPr>
        <p:spPr>
          <a:xfrm>
            <a:off x="619601" y="2559222"/>
            <a:ext cx="8259152" cy="1454234"/>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楷体_GB2312" panose="02010609030101010101" pitchFamily="49" charset="-122"/>
              </a:rPr>
              <a:t>add up</a:t>
            </a:r>
            <a:r>
              <a:rPr lang="zh-CN" altLang="zh-CN" sz="2000" b="1" kern="100" dirty="0">
                <a:latin typeface="Times New Roman" panose="02020603050405020304" pitchFamily="18" charset="0"/>
                <a:ea typeface="楷体_GB2312" panose="02010609030101010101" pitchFamily="49" charset="-122"/>
              </a:rPr>
              <a:t>合计；相加</a:t>
            </a:r>
            <a:endParaRPr lang="zh-CN" altLang="zh-CN" sz="800" kern="100" dirty="0">
              <a:latin typeface="Times New Roman" panose="02020603050405020304" pitchFamily="18" charset="0"/>
              <a:ea typeface="楷体_GB2312" panose="02010609030101010101" pitchFamily="49" charset="-122"/>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rPr>
              <a:t>add...to...</a:t>
            </a:r>
            <a:r>
              <a:rPr lang="zh-CN" altLang="zh-CN" sz="2000" b="1" kern="100" dirty="0">
                <a:latin typeface="Times New Roman" panose="02020603050405020304" pitchFamily="18" charset="0"/>
                <a:ea typeface="楷体_GB2312" panose="02010609030101010101" pitchFamily="49" charset="-122"/>
              </a:rPr>
              <a:t>把</a:t>
            </a:r>
            <a:r>
              <a:rPr lang="en-US" altLang="zh-CN" sz="2000" b="1" kern="100" dirty="0">
                <a:latin typeface="宋体" panose="02010600030101010101" pitchFamily="2" charset="-122"/>
                <a:ea typeface="楷体_GB2312" panose="02010609030101010101" pitchFamily="49" charset="-122"/>
              </a:rPr>
              <a:t>……</a:t>
            </a:r>
            <a:r>
              <a:rPr lang="zh-CN" altLang="zh-CN" sz="2000" b="1" kern="100" dirty="0">
                <a:latin typeface="Times New Roman" panose="02020603050405020304" pitchFamily="18" charset="0"/>
                <a:ea typeface="楷体_GB2312" panose="02010609030101010101" pitchFamily="49" charset="-122"/>
              </a:rPr>
              <a:t>加到</a:t>
            </a:r>
            <a:r>
              <a:rPr lang="en-US" altLang="zh-CN" sz="2000" b="1" kern="100" dirty="0">
                <a:latin typeface="宋体" panose="02010600030101010101" pitchFamily="2" charset="-122"/>
                <a:ea typeface="楷体_GB2312" panose="02010609030101010101" pitchFamily="49" charset="-122"/>
              </a:rPr>
              <a:t>……</a:t>
            </a:r>
            <a:endParaRPr lang="zh-CN" altLang="zh-CN" sz="800" kern="100" dirty="0">
              <a:latin typeface="Times New Roman" panose="02020603050405020304" pitchFamily="18" charset="0"/>
              <a:ea typeface="楷体_GB2312" panose="02010609030101010101" pitchFamily="49" charset="-122"/>
            </a:endParaRPr>
          </a:p>
          <a:p>
            <a:pPr>
              <a:lnSpc>
                <a:spcPct val="150000"/>
              </a:lnSpc>
            </a:pPr>
            <a:r>
              <a:rPr lang="en-US" altLang="zh-CN" sz="2000" b="1" kern="100" dirty="0">
                <a:latin typeface="Times New Roman" panose="02020603050405020304" pitchFamily="18" charset="0"/>
                <a:ea typeface="楷体_GB2312" panose="02010609030101010101" pitchFamily="49" charset="-122"/>
              </a:rPr>
              <a:t>add up to</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总数为，总计为</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94216" y="414183"/>
            <a:ext cx="8555569" cy="3762558"/>
          </a:xfrm>
          <a:prstGeom prst="rect">
            <a:avLst/>
          </a:prstGeom>
        </p:spPr>
        <p:txBody>
          <a:bodyPr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(1)The bad weather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added to</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the sailors</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trouble in the sea.</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恶劣的天气增加了水手们在海上的困难。</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(2)The waiter can</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because he didn</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 go to school.</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这个服务员没有上学，因此不会算账。</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(3)You</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d better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some more water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the soup.</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你最好往汤里多加些水。</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(4)His entire school education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no more than a year.</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他所受的全部学校教育加起来不到一年。</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8" name="矩形 7"/>
          <p:cNvSpPr/>
          <p:nvPr/>
        </p:nvSpPr>
        <p:spPr>
          <a:xfrm>
            <a:off x="2681544" y="1337272"/>
            <a:ext cx="901511"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add up</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10" name="矩形 9"/>
          <p:cNvSpPr/>
          <p:nvPr/>
        </p:nvSpPr>
        <p:spPr>
          <a:xfrm>
            <a:off x="2195427" y="2291272"/>
            <a:ext cx="552056"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add</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6" name="矩形 5"/>
          <p:cNvSpPr/>
          <p:nvPr/>
        </p:nvSpPr>
        <p:spPr>
          <a:xfrm>
            <a:off x="3592074" y="3133802"/>
            <a:ext cx="1435311"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added up to</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9" name="矩形 8"/>
          <p:cNvSpPr/>
          <p:nvPr/>
        </p:nvSpPr>
        <p:spPr>
          <a:xfrm>
            <a:off x="4741082" y="2287038"/>
            <a:ext cx="351681"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to</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linds(horizontal)">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6"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1" y="418471"/>
            <a:ext cx="406400" cy="4321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17" name="矩形 16"/>
          <p:cNvSpPr/>
          <p:nvPr/>
        </p:nvSpPr>
        <p:spPr>
          <a:xfrm>
            <a:off x="629256" y="418435"/>
            <a:ext cx="8514744" cy="237545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sz="2100" dirty="0">
              <a:solidFill>
                <a:prstClr val="white"/>
              </a:solidFill>
            </a:endParaRPr>
          </a:p>
        </p:txBody>
      </p:sp>
      <p:sp>
        <p:nvSpPr>
          <p:cNvPr id="19" name="TextBox 18"/>
          <p:cNvSpPr txBox="1"/>
          <p:nvPr/>
        </p:nvSpPr>
        <p:spPr>
          <a:xfrm>
            <a:off x="42484" y="427196"/>
            <a:ext cx="532552" cy="392324"/>
          </a:xfrm>
          <a:prstGeom prst="rect">
            <a:avLst/>
          </a:prstGeom>
          <a:noFill/>
        </p:spPr>
        <p:txBody>
          <a:bodyPr wrap="square" lIns="68571" tIns="34285" rIns="68571" bIns="34285" rtlCol="0">
            <a:spAutoFit/>
          </a:bodyPr>
          <a:lstStyle/>
          <a:p>
            <a:r>
              <a:rPr lang="en-US" altLang="zh-CN" sz="2100" b="1" dirty="0">
                <a:solidFill>
                  <a:prstClr val="white"/>
                </a:solidFill>
              </a:rPr>
              <a:t>3</a:t>
            </a:r>
            <a:endParaRPr lang="zh-CN" altLang="en-US" sz="2100" b="1" dirty="0">
              <a:solidFill>
                <a:prstClr val="white"/>
              </a:solidFill>
            </a:endParaRPr>
          </a:p>
        </p:txBody>
      </p:sp>
      <p:sp>
        <p:nvSpPr>
          <p:cNvPr id="21" name="矩形 20"/>
          <p:cNvSpPr/>
          <p:nvPr/>
        </p:nvSpPr>
        <p:spPr>
          <a:xfrm>
            <a:off x="456330" y="418471"/>
            <a:ext cx="118533" cy="432196"/>
          </a:xfrm>
          <a:prstGeom prst="rect">
            <a:avLst/>
          </a:prstGeom>
          <a:solidFill>
            <a:srgbClr val="F5C13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22" name="矩形 21"/>
          <p:cNvSpPr/>
          <p:nvPr/>
        </p:nvSpPr>
        <p:spPr>
          <a:xfrm>
            <a:off x="638909" y="433779"/>
            <a:ext cx="8362160" cy="2353946"/>
          </a:xfrm>
          <a:prstGeom prst="rect">
            <a:avLst/>
          </a:prstGeom>
        </p:spPr>
        <p:txBody>
          <a:bodyPr wrap="square" lIns="68571" tIns="34285" rIns="68571" bIns="34285">
            <a:spAutoFit/>
          </a:bodyPr>
          <a:lstStyle/>
          <a:p>
            <a:pPr algn="just">
              <a:lnSpc>
                <a:spcPct val="150000"/>
              </a:lnSpc>
            </a:pP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Freedom Day is held every year on 27 April to celebrate South Africa</a:t>
            </a:r>
            <a:r>
              <a:rPr lang="en-US" altLang="zh-CN" sz="21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s first fully-participated elections in 1994</a:t>
            </a:r>
            <a:r>
              <a:rPr lang="zh-CN" altLang="zh-CN" sz="21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in which everyone was allowed to </a:t>
            </a:r>
            <a:r>
              <a:rPr lang="en-US" altLang="zh-CN" sz="2100" b="1" u="wavy" kern="100" dirty="0">
                <a:latin typeface="Times New Roman" panose="02020603050405020304" pitchFamily="18" charset="0"/>
                <a:ea typeface="微软雅黑" panose="020B0503020204020204" pitchFamily="34" charset="-122"/>
                <a:cs typeface="Courier New" panose="02070309020205020404" pitchFamily="49" charset="0"/>
              </a:rPr>
              <a:t>vote</a:t>
            </a:r>
            <a:r>
              <a:rPr lang="en-US" altLang="zh-CN" sz="2100" b="1" kern="100" dirty="0">
                <a:latin typeface="Times New Roman" panose="02020603050405020304" pitchFamily="18" charset="0"/>
                <a:ea typeface="微软雅黑" panose="020B0503020204020204" pitchFamily="34" charset="-122"/>
                <a:cs typeface="Courier New" panose="02070309020205020404" pitchFamily="49" charset="0"/>
              </a:rPr>
              <a:t> </a:t>
            </a:r>
            <a:r>
              <a:rPr lang="en-US" altLang="zh-CN" sz="2100" b="1" u="wavy" kern="100" dirty="0">
                <a:latin typeface="Times New Roman" panose="02020603050405020304" pitchFamily="18" charset="0"/>
                <a:ea typeface="微软雅黑" panose="020B0503020204020204" pitchFamily="34" charset="-122"/>
                <a:cs typeface="Courier New" panose="02070309020205020404" pitchFamily="49" charset="0"/>
              </a:rPr>
              <a:t>regardless of</a:t>
            </a:r>
            <a:r>
              <a:rPr lang="en-US" altLang="zh-CN" sz="2100" b="1" kern="100" dirty="0">
                <a:latin typeface="Times New Roman" panose="02020603050405020304" pitchFamily="18" charset="0"/>
                <a:ea typeface="微软雅黑" panose="020B0503020204020204" pitchFamily="34" charset="-122"/>
                <a:cs typeface="Courier New" panose="02070309020205020404" pitchFamily="49" charset="0"/>
              </a:rPr>
              <a:t> </a:t>
            </a: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skin </a:t>
            </a:r>
            <a:r>
              <a:rPr lang="en-US" altLang="zh-CN" sz="2100" b="1" kern="100" dirty="0" err="1">
                <a:latin typeface="Times New Roman" panose="02020603050405020304" pitchFamily="18" charset="0"/>
                <a:ea typeface="华文细黑" panose="02010600040101010101" pitchFamily="2" charset="-122"/>
                <a:cs typeface="Courier New" panose="02070309020205020404" pitchFamily="49" charset="0"/>
              </a:rPr>
              <a:t>colour</a:t>
            </a: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rPr>
              <a:t>自由日是在每年的</a:t>
            </a:r>
            <a:r>
              <a:rPr lang="en-US" altLang="zh-CN" b="1" kern="100" dirty="0">
                <a:latin typeface="Times New Roman" panose="02020603050405020304" pitchFamily="18" charset="0"/>
                <a:ea typeface="微软雅黑" panose="020B0503020204020204" pitchFamily="34" charset="-122"/>
                <a:cs typeface="Courier New" panose="02070309020205020404" pitchFamily="49" charset="0"/>
              </a:rPr>
              <a:t>4</a:t>
            </a:r>
            <a:r>
              <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rPr>
              <a:t>月</a:t>
            </a:r>
            <a:r>
              <a:rPr lang="en-US" altLang="zh-CN" b="1" kern="100" dirty="0">
                <a:latin typeface="Times New Roman" panose="02020603050405020304" pitchFamily="18" charset="0"/>
                <a:ea typeface="微软雅黑" panose="020B0503020204020204" pitchFamily="34" charset="-122"/>
                <a:cs typeface="Courier New" panose="02070309020205020404" pitchFamily="49" charset="0"/>
              </a:rPr>
              <a:t>27</a:t>
            </a:r>
            <a:r>
              <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rPr>
              <a:t>日举行的，以庆祝南非在</a:t>
            </a:r>
            <a:r>
              <a:rPr lang="en-US" altLang="zh-CN" b="1" kern="100" dirty="0">
                <a:latin typeface="Times New Roman" panose="02020603050405020304" pitchFamily="18" charset="0"/>
                <a:ea typeface="微软雅黑" panose="020B0503020204020204" pitchFamily="34" charset="-122"/>
                <a:cs typeface="Courier New" panose="02070309020205020404" pitchFamily="49" charset="0"/>
              </a:rPr>
              <a:t>1994</a:t>
            </a:r>
            <a:r>
              <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rPr>
              <a:t>年第一次举行的全民大选，在这次选举中，不论肤色，每个人都被允许投票。</a:t>
            </a:r>
            <a:endParaRPr lang="zh-CN" altLang="zh-CN" kern="100" dirty="0">
              <a:effectLst/>
              <a:latin typeface="微软雅黑" panose="020B0503020204020204" pitchFamily="34" charset="-122"/>
              <a:ea typeface="微软雅黑" panose="020B0503020204020204" pitchFamily="34" charset="-122"/>
              <a:cs typeface="Courier New" panose="02070309020205020404" pitchFamily="49" charset="0"/>
            </a:endParaRPr>
          </a:p>
        </p:txBody>
      </p:sp>
      <p:sp>
        <p:nvSpPr>
          <p:cNvPr id="8" name="矩形 7"/>
          <p:cNvSpPr/>
          <p:nvPr/>
        </p:nvSpPr>
        <p:spPr>
          <a:xfrm>
            <a:off x="619601" y="3327659"/>
            <a:ext cx="8259152" cy="1454234"/>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楷体_GB2312" panose="02010609030101010101" pitchFamily="49" charset="-122"/>
              </a:rPr>
              <a:t>vote for/against</a:t>
            </a:r>
            <a:r>
              <a:rPr lang="zh-CN" altLang="zh-CN" sz="2000" b="1" kern="100" dirty="0">
                <a:latin typeface="Times New Roman" panose="02020603050405020304" pitchFamily="18" charset="0"/>
                <a:ea typeface="楷体_GB2312" panose="02010609030101010101" pitchFamily="49" charset="-122"/>
              </a:rPr>
              <a:t>投票赞成</a:t>
            </a:r>
            <a:r>
              <a:rPr lang="en-US" altLang="zh-CN" sz="2000" b="1" kern="100" dirty="0">
                <a:latin typeface="Times New Roman" panose="02020603050405020304" pitchFamily="18" charset="0"/>
                <a:ea typeface="楷体_GB2312" panose="02010609030101010101" pitchFamily="49" charset="-122"/>
              </a:rPr>
              <a:t>/</a:t>
            </a:r>
            <a:r>
              <a:rPr lang="zh-CN" altLang="zh-CN" sz="2000" b="1" kern="100" dirty="0">
                <a:latin typeface="Times New Roman" panose="02020603050405020304" pitchFamily="18" charset="0"/>
                <a:ea typeface="楷体_GB2312" panose="02010609030101010101" pitchFamily="49" charset="-122"/>
              </a:rPr>
              <a:t>反对</a:t>
            </a:r>
            <a:endParaRPr lang="zh-CN" altLang="zh-CN" sz="800" kern="100" dirty="0">
              <a:latin typeface="Times New Roman" panose="02020603050405020304" pitchFamily="18" charset="0"/>
              <a:ea typeface="楷体_GB2312" panose="02010609030101010101" pitchFamily="49" charset="-122"/>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rPr>
              <a:t>vote on...</a:t>
            </a:r>
            <a:r>
              <a:rPr lang="zh-CN" altLang="zh-CN" sz="2000" b="1" kern="100" dirty="0">
                <a:latin typeface="Times New Roman" panose="02020603050405020304" pitchFamily="18" charset="0"/>
                <a:ea typeface="楷体_GB2312" panose="02010609030101010101" pitchFamily="49" charset="-122"/>
              </a:rPr>
              <a:t>就</a:t>
            </a:r>
            <a:r>
              <a:rPr lang="en-US" altLang="zh-CN" sz="2000" b="1" kern="100" dirty="0">
                <a:latin typeface="宋体" panose="02010600030101010101" pitchFamily="2" charset="-122"/>
                <a:ea typeface="楷体_GB2312" panose="02010609030101010101" pitchFamily="49" charset="-122"/>
              </a:rPr>
              <a:t>……</a:t>
            </a:r>
            <a:r>
              <a:rPr lang="zh-CN" altLang="zh-CN" sz="2000" b="1" kern="100" dirty="0">
                <a:latin typeface="Times New Roman" panose="02020603050405020304" pitchFamily="18" charset="0"/>
                <a:ea typeface="楷体_GB2312" panose="02010609030101010101" pitchFamily="49" charset="-122"/>
              </a:rPr>
              <a:t>投票表决</a:t>
            </a:r>
            <a:endParaRPr lang="zh-CN" altLang="zh-CN" sz="800" kern="100" dirty="0">
              <a:latin typeface="Times New Roman" panose="02020603050405020304" pitchFamily="18" charset="0"/>
              <a:ea typeface="楷体_GB2312" panose="02010609030101010101" pitchFamily="49" charset="-122"/>
            </a:endParaRPr>
          </a:p>
          <a:p>
            <a:pPr>
              <a:lnSpc>
                <a:spcPct val="150000"/>
              </a:lnSpc>
            </a:pPr>
            <a:r>
              <a:rPr lang="en-US" altLang="zh-CN" sz="2000" b="1" kern="100" dirty="0">
                <a:latin typeface="Times New Roman" panose="02020603050405020304" pitchFamily="18" charset="0"/>
                <a:ea typeface="楷体_GB2312" panose="02010609030101010101" pitchFamily="49" charset="-122"/>
              </a:rPr>
              <a:t>vote to do </a:t>
            </a:r>
            <a:r>
              <a:rPr lang="en-US" altLang="zh-CN" sz="2000" b="1" kern="100" dirty="0" err="1">
                <a:latin typeface="Times New Roman" panose="02020603050405020304" pitchFamily="18" charset="0"/>
                <a:ea typeface="楷体_GB2312" panose="02010609030101010101" pitchFamily="49" charset="-122"/>
              </a:rPr>
              <a:t>sth</a:t>
            </a:r>
            <a:r>
              <a:rPr lang="en-US" altLang="zh-CN" sz="2000" b="1" kern="100" dirty="0">
                <a:latin typeface="Times New Roman" panose="02020603050405020304" pitchFamily="18" charset="0"/>
                <a:ea typeface="楷体_GB2312" panose="02010609030101010101" pitchFamily="49" charset="-122"/>
              </a:rPr>
              <a:t>. </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投票做某事</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p:txBody>
      </p:sp>
      <p:sp>
        <p:nvSpPr>
          <p:cNvPr id="9" name="矩形 8"/>
          <p:cNvSpPr/>
          <p:nvPr/>
        </p:nvSpPr>
        <p:spPr>
          <a:xfrm>
            <a:off x="619601" y="2850667"/>
            <a:ext cx="8259152" cy="530904"/>
          </a:xfrm>
          <a:prstGeom prst="rect">
            <a:avLst/>
          </a:prstGeom>
        </p:spPr>
        <p:txBody>
          <a:bodyPr lIns="68571" tIns="34285" rIns="68571" bIns="34285">
            <a:spAutoFit/>
          </a:bodyPr>
          <a:lstStyle/>
          <a:p>
            <a:pPr algn="just">
              <a:lnSpc>
                <a:spcPct val="150000"/>
              </a:lnSpc>
            </a:pPr>
            <a:r>
              <a:rPr lang="zh-CN" altLang="zh-CN" sz="2000" b="1" kern="100" dirty="0">
                <a:solidFill>
                  <a:srgbClr val="0000FF"/>
                </a:solidFill>
                <a:ea typeface="C-KT" panose="03000509000000000000" pitchFamily="65" charset="-122"/>
                <a:cs typeface="Times New Roman" panose="02020603050405020304" pitchFamily="18" charset="0"/>
              </a:rPr>
              <a:t></a:t>
            </a:r>
            <a:r>
              <a:rPr lang="en-US" altLang="zh-CN" sz="2000" b="1" kern="100" dirty="0">
                <a:solidFill>
                  <a:srgbClr val="0000FF"/>
                </a:solidFill>
                <a:latin typeface="Times New Roman" panose="02020603050405020304" pitchFamily="18" charset="0"/>
                <a:ea typeface="华文细黑" panose="02010600040101010101" pitchFamily="2" charset="-122"/>
              </a:rPr>
              <a:t>vote </a:t>
            </a:r>
            <a:r>
              <a:rPr lang="en-US" altLang="zh-CN" sz="2000" b="1" i="1" kern="100" dirty="0" err="1">
                <a:solidFill>
                  <a:srgbClr val="0000FF"/>
                </a:solidFill>
                <a:latin typeface="Times New Roman" panose="02020603050405020304" pitchFamily="18" charset="0"/>
                <a:ea typeface="华文细黑" panose="02010600040101010101" pitchFamily="2" charset="-122"/>
              </a:rPr>
              <a:t>vt</a:t>
            </a:r>
            <a:r>
              <a:rPr lang="en-US" altLang="zh-CN" sz="2000" b="1" kern="100" dirty="0">
                <a:solidFill>
                  <a:srgbClr val="0000FF"/>
                </a:solidFill>
                <a:latin typeface="Times New Roman" panose="02020603050405020304" pitchFamily="18" charset="0"/>
                <a:ea typeface="华文细黑" panose="02010600040101010101" pitchFamily="2" charset="-122"/>
              </a:rPr>
              <a:t>.&amp;</a:t>
            </a:r>
            <a:r>
              <a:rPr lang="en-US" altLang="zh-CN" sz="2000" b="1" i="1" kern="100" dirty="0">
                <a:solidFill>
                  <a:srgbClr val="0000FF"/>
                </a:solidFill>
                <a:latin typeface="Times New Roman" panose="02020603050405020304" pitchFamily="18" charset="0"/>
                <a:ea typeface="华文细黑" panose="02010600040101010101" pitchFamily="2" charset="-122"/>
              </a:rPr>
              <a:t>vi</a:t>
            </a:r>
            <a:r>
              <a:rPr lang="en-US" altLang="zh-CN" sz="2000" b="1" kern="100" dirty="0">
                <a:solidFill>
                  <a:srgbClr val="0000FF"/>
                </a:solidFill>
                <a:latin typeface="Times New Roman" panose="02020603050405020304" pitchFamily="18" charset="0"/>
                <a:ea typeface="华文细黑" panose="02010600040101010101" pitchFamily="2" charset="-122"/>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投票；选举</a:t>
            </a:r>
            <a:r>
              <a:rPr lang="zh-CN" altLang="zh-CN" sz="2000" b="1" kern="100" dirty="0">
                <a:solidFill>
                  <a:srgbClr val="0000FF"/>
                </a:solidFill>
                <a:ea typeface="Times New Roman" panose="02020603050405020304" pitchFamily="18" charset="0"/>
              </a:rPr>
              <a:t> </a:t>
            </a:r>
            <a:r>
              <a:rPr lang="en-US" altLang="zh-CN" sz="2000" b="1" i="1" kern="100" dirty="0">
                <a:solidFill>
                  <a:srgbClr val="0000FF"/>
                </a:solidFill>
                <a:latin typeface="Times New Roman" panose="02020603050405020304" pitchFamily="18" charset="0"/>
                <a:ea typeface="Times New Roman" panose="02020603050405020304" pitchFamily="18" charset="0"/>
              </a:rPr>
              <a:t>n</a:t>
            </a:r>
            <a:r>
              <a:rPr lang="en-US" altLang="zh-CN" sz="2000" b="1" kern="100" dirty="0">
                <a:solidFill>
                  <a:srgbClr val="0000FF"/>
                </a:solidFill>
                <a:ea typeface="Times New Roman" panose="02020603050405020304" pitchFamily="18" charset="0"/>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投票；选票；表决</a:t>
            </a:r>
            <a:endParaRPr lang="zh-CN" altLang="zh-CN" sz="2000" kern="100" dirty="0">
              <a:solidFill>
                <a:srgbClr val="0000FF"/>
              </a:solidFill>
              <a:latin typeface="宋体" panose="0201060003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231773" y="519997"/>
            <a:ext cx="8769295" cy="2377564"/>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(1)Twenty-two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voted</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for it and forty-two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voted</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against it.22</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票赞成，</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42</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票反对。</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(2)The chairman asked us to vote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the plan.</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主席让我们就这项计划投票表决。</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(3)The members voted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(stop) smoking at the concert.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成员们投票决定禁止在音乐会上吸烟。</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3" name="矩形 2"/>
          <p:cNvSpPr/>
          <p:nvPr/>
        </p:nvSpPr>
        <p:spPr>
          <a:xfrm>
            <a:off x="3869830" y="1049074"/>
            <a:ext cx="409389"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on</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5" name="矩形 4"/>
          <p:cNvSpPr/>
          <p:nvPr/>
        </p:nvSpPr>
        <p:spPr>
          <a:xfrm>
            <a:off x="2745814" y="1905598"/>
            <a:ext cx="871054"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to stop</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9" name="矩形 8"/>
          <p:cNvSpPr/>
          <p:nvPr/>
        </p:nvSpPr>
        <p:spPr>
          <a:xfrm>
            <a:off x="231773" y="2874303"/>
            <a:ext cx="8769295" cy="1454234"/>
          </a:xfrm>
          <a:prstGeom prst="rect">
            <a:avLst/>
          </a:prstGeom>
        </p:spPr>
        <p:txBody>
          <a:bodyPr wrap="square" lIns="68571" tIns="34285" rIns="68571" bIns="34285">
            <a:spAutoFit/>
          </a:bodyPr>
          <a:lstStyle/>
          <a:p>
            <a:pPr algn="just">
              <a:lnSpc>
                <a:spcPct val="150000"/>
              </a:lnSpc>
            </a:pPr>
            <a:r>
              <a:rPr lang="zh-CN" altLang="zh-CN" sz="2000" b="1" kern="100" dirty="0">
                <a:solidFill>
                  <a:srgbClr val="0000FF"/>
                </a:solidFill>
                <a:ea typeface="C-KT" panose="03000509000000000000" pitchFamily="65" charset="-122"/>
                <a:cs typeface="Times New Roman" panose="02020603050405020304" pitchFamily="18" charset="0"/>
              </a:rPr>
              <a:t></a:t>
            </a:r>
            <a:r>
              <a:rPr lang="en-US" altLang="zh-CN" sz="2000" b="1" kern="100" dirty="0">
                <a:solidFill>
                  <a:srgbClr val="0000FF"/>
                </a:solidFill>
                <a:latin typeface="Times New Roman" panose="02020603050405020304" pitchFamily="18" charset="0"/>
                <a:ea typeface="华文细黑" panose="02010600040101010101" pitchFamily="2" charset="-122"/>
              </a:rPr>
              <a:t>regardless of</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不顾；不管</a:t>
            </a:r>
            <a:endParaRPr lang="en-US"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endParaRPr>
          </a:p>
          <a:p>
            <a:pPr algn="just">
              <a:lnSpc>
                <a:spcPct val="150000"/>
              </a:lnSpc>
            </a:pPr>
            <a:r>
              <a:rPr lang="en-US" altLang="zh-CN" sz="2000" b="1" kern="100" dirty="0">
                <a:latin typeface="宋体" panose="02010600030101010101" pitchFamily="2" charset="-122"/>
                <a:ea typeface="华文细黑" panose="02010600040101010101" pitchFamily="2" charset="-122"/>
              </a:rPr>
              <a:t>※</a:t>
            </a:r>
            <a:r>
              <a:rPr lang="en-US" altLang="zh-CN" sz="2000" b="1" kern="100" dirty="0">
                <a:latin typeface="Times New Roman" panose="02020603050405020304" pitchFamily="18" charset="0"/>
                <a:ea typeface="楷体_GB2312" panose="02010609030101010101" pitchFamily="49" charset="-122"/>
              </a:rPr>
              <a:t>regardless of the fact that...</a:t>
            </a:r>
            <a:r>
              <a:rPr lang="zh-CN" altLang="zh-CN" sz="2000" b="1" kern="100" dirty="0">
                <a:latin typeface="Times New Roman" panose="02020603050405020304" pitchFamily="18" charset="0"/>
                <a:ea typeface="楷体_GB2312" panose="02010609030101010101" pitchFamily="49" charset="-122"/>
              </a:rPr>
              <a:t>不顾</a:t>
            </a:r>
            <a:r>
              <a:rPr lang="en-US" altLang="zh-CN" sz="2000" b="1" kern="100" dirty="0">
                <a:latin typeface="宋体" panose="02010600030101010101" pitchFamily="2" charset="-122"/>
                <a:ea typeface="楷体_GB2312" panose="02010609030101010101" pitchFamily="49" charset="-122"/>
              </a:rPr>
              <a:t>……</a:t>
            </a:r>
            <a:r>
              <a:rPr lang="zh-CN" altLang="zh-CN" sz="2000" b="1" kern="100" dirty="0">
                <a:latin typeface="Times New Roman" panose="02020603050405020304" pitchFamily="18" charset="0"/>
                <a:ea typeface="楷体_GB2312" panose="02010609030101010101" pitchFamily="49" charset="-122"/>
              </a:rPr>
              <a:t>的事实</a:t>
            </a:r>
            <a:endParaRPr lang="zh-CN" altLang="zh-CN" sz="800" kern="100" dirty="0">
              <a:latin typeface="Times New Roman" panose="02020603050405020304" pitchFamily="18" charset="0"/>
              <a:ea typeface="楷体_GB2312" panose="02010609030101010101" pitchFamily="49" charset="-122"/>
            </a:endParaRPr>
          </a:p>
          <a:p>
            <a:pPr>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rPr>
              <a:t>in spite of</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rPr>
              <a:t>despite </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尽管；不顾</a:t>
            </a:r>
            <a:endParaRPr lang="zh-CN" altLang="zh-CN" sz="2000" kern="100" dirty="0">
              <a:latin typeface="楷体_GB2312" panose="02010609030101010101" pitchFamily="49" charset="-122"/>
              <a:ea typeface="楷体_GB2312" panose="02010609030101010101" pitchFamily="49"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31773" y="412010"/>
            <a:ext cx="8769295" cy="3300894"/>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(4)In addition</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the Internet makes surveying and voting easy and convenient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regardless of</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time and space.</a:t>
            </a: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另外，网络使得调查和投票容易和方便，无论时间和空间。</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(5)They continued to work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it was raining.</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尽管天在下雨，他们还是继续工作。</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(6)We arrived at the station on time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the storm.</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尽管有暴风雨，我们依旧准时到达了车站。</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7" name="矩形 6"/>
          <p:cNvSpPr/>
          <p:nvPr/>
        </p:nvSpPr>
        <p:spPr>
          <a:xfrm>
            <a:off x="3139664" y="1791545"/>
            <a:ext cx="2921487"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regardless of the fact that</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9" name="矩形 8"/>
          <p:cNvSpPr/>
          <p:nvPr/>
        </p:nvSpPr>
        <p:spPr>
          <a:xfrm>
            <a:off x="4125310" y="2686734"/>
            <a:ext cx="2042849"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in spite of/despite</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1" y="487349"/>
            <a:ext cx="406400" cy="4321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17" name="矩形 16"/>
          <p:cNvSpPr/>
          <p:nvPr/>
        </p:nvSpPr>
        <p:spPr>
          <a:xfrm>
            <a:off x="629256" y="487313"/>
            <a:ext cx="8514744" cy="944781"/>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sz="2100" dirty="0">
              <a:solidFill>
                <a:prstClr val="white"/>
              </a:solidFill>
            </a:endParaRPr>
          </a:p>
        </p:txBody>
      </p:sp>
      <p:sp>
        <p:nvSpPr>
          <p:cNvPr id="19" name="TextBox 18"/>
          <p:cNvSpPr txBox="1"/>
          <p:nvPr/>
        </p:nvSpPr>
        <p:spPr>
          <a:xfrm>
            <a:off x="42484" y="496074"/>
            <a:ext cx="532552" cy="392324"/>
          </a:xfrm>
          <a:prstGeom prst="rect">
            <a:avLst/>
          </a:prstGeom>
          <a:noFill/>
        </p:spPr>
        <p:txBody>
          <a:bodyPr wrap="square" lIns="68571" tIns="34285" rIns="68571" bIns="34285" rtlCol="0">
            <a:spAutoFit/>
          </a:bodyPr>
          <a:lstStyle/>
          <a:p>
            <a:r>
              <a:rPr lang="en-US" altLang="zh-CN" sz="2100" b="1" dirty="0">
                <a:solidFill>
                  <a:prstClr val="white"/>
                </a:solidFill>
              </a:rPr>
              <a:t>4</a:t>
            </a:r>
            <a:endParaRPr lang="zh-CN" altLang="en-US" sz="2100" b="1" dirty="0">
              <a:solidFill>
                <a:prstClr val="white"/>
              </a:solidFill>
            </a:endParaRPr>
          </a:p>
        </p:txBody>
      </p:sp>
      <p:sp>
        <p:nvSpPr>
          <p:cNvPr id="21" name="矩形 20"/>
          <p:cNvSpPr/>
          <p:nvPr/>
        </p:nvSpPr>
        <p:spPr>
          <a:xfrm>
            <a:off x="456330" y="487349"/>
            <a:ext cx="118533" cy="432196"/>
          </a:xfrm>
          <a:prstGeom prst="rect">
            <a:avLst/>
          </a:prstGeom>
          <a:solidFill>
            <a:srgbClr val="F5C13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22" name="矩形 21"/>
          <p:cNvSpPr/>
          <p:nvPr/>
        </p:nvSpPr>
        <p:spPr>
          <a:xfrm>
            <a:off x="638909" y="422799"/>
            <a:ext cx="8362160" cy="1038736"/>
          </a:xfrm>
          <a:prstGeom prst="rect">
            <a:avLst/>
          </a:prstGeom>
        </p:spPr>
        <p:txBody>
          <a:bodyPr wrap="square" lIns="68571" tIns="34285" rIns="68571" bIns="34285">
            <a:spAutoFit/>
          </a:bodyPr>
          <a:lstStyle/>
          <a:p>
            <a:pPr algn="just">
              <a:lnSpc>
                <a:spcPct val="150000"/>
              </a:lnSpc>
            </a:pP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With his </a:t>
            </a:r>
            <a:r>
              <a:rPr lang="en-US" altLang="zh-CN" sz="2100" b="1" u="wavy" kern="100" dirty="0">
                <a:latin typeface="Times New Roman" panose="02020603050405020304" pitchFamily="18" charset="0"/>
                <a:ea typeface="微软雅黑" panose="020B0503020204020204" pitchFamily="34" charset="-122"/>
                <a:cs typeface="Courier New" panose="02070309020205020404" pitchFamily="49" charset="0"/>
              </a:rPr>
              <a:t>limitless</a:t>
            </a: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 imagination</a:t>
            </a:r>
            <a:r>
              <a:rPr lang="zh-CN" altLang="zh-CN" sz="21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he created new worlds for his readers to explore. </a:t>
            </a:r>
            <a:r>
              <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rPr>
              <a:t>他以无限的想象力为读者创造了探索的新世界。</a:t>
            </a:r>
            <a:endParaRPr lang="zh-CN" altLang="zh-CN" kern="100" dirty="0">
              <a:effectLst/>
              <a:latin typeface="微软雅黑" panose="020B0503020204020204" pitchFamily="34" charset="-122"/>
              <a:ea typeface="微软雅黑" panose="020B0503020204020204" pitchFamily="34" charset="-122"/>
              <a:cs typeface="Courier New" panose="02070309020205020404" pitchFamily="49" charset="0"/>
            </a:endParaRPr>
          </a:p>
        </p:txBody>
      </p:sp>
      <p:sp>
        <p:nvSpPr>
          <p:cNvPr id="8" name="矩形 7"/>
          <p:cNvSpPr/>
          <p:nvPr/>
        </p:nvSpPr>
        <p:spPr>
          <a:xfrm>
            <a:off x="619601" y="1839017"/>
            <a:ext cx="8259152" cy="3300894"/>
          </a:xfrm>
          <a:prstGeom prst="rect">
            <a:avLst/>
          </a:prstGeom>
        </p:spPr>
        <p:txBody>
          <a:bodyPr wrap="square" lIns="68571" tIns="34285" rIns="68571" bIns="34285">
            <a:spAutoFit/>
          </a:bodyPr>
          <a:lstStyle/>
          <a:p>
            <a:pPr algn="just">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limited </a:t>
            </a:r>
            <a:r>
              <a:rPr lang="en-US" altLang="zh-CN" sz="2000" b="1" i="1" kern="100" dirty="0">
                <a:latin typeface="Times New Roman" panose="02020603050405020304" pitchFamily="18" charset="0"/>
                <a:ea typeface="楷体_GB2312" panose="02010609030101010101" pitchFamily="49" charset="-122"/>
                <a:cs typeface="Courier New" panose="02070309020205020404" pitchFamily="49" charset="0"/>
              </a:rPr>
              <a:t>adj</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有限的</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    be limited to...</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受限制于</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gn="just">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limit </a:t>
            </a:r>
            <a:r>
              <a:rPr lang="en-US" altLang="zh-CN" sz="2000" b="1" i="1" kern="100" dirty="0" err="1">
                <a:latin typeface="Book Antiqua" panose="02040602050305030304" pitchFamily="18" charset="0"/>
                <a:ea typeface="楷体_GB2312" panose="02010609030101010101" pitchFamily="49" charset="-122"/>
                <a:cs typeface="Times New Roman" panose="02020603050405020304" pitchFamily="18" charset="0"/>
              </a:rPr>
              <a:t>v</a:t>
            </a:r>
            <a:r>
              <a:rPr lang="en-US" altLang="zh-CN" sz="2000" b="1" i="1" kern="100" dirty="0" err="1">
                <a:latin typeface="Times New Roman" panose="02020603050405020304" pitchFamily="18" charset="0"/>
                <a:ea typeface="楷体_GB2312" panose="02010609030101010101" pitchFamily="49" charset="-122"/>
                <a:cs typeface="Courier New" panose="02070309020205020404" pitchFamily="49" charset="0"/>
              </a:rPr>
              <a:t>t</a:t>
            </a:r>
            <a:r>
              <a:rPr lang="en-US" altLang="zh-CN" sz="2000" b="1" kern="100" dirty="0" err="1">
                <a:latin typeface="Times New Roman" panose="02020603050405020304" pitchFamily="18" charset="0"/>
                <a:ea typeface="楷体_GB2312" panose="02010609030101010101" pitchFamily="49" charset="-122"/>
                <a:cs typeface="Courier New" panose="02070309020205020404" pitchFamily="49"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限制；限定</a:t>
            </a:r>
            <a:r>
              <a:rPr lang="zh-CN" altLang="zh-CN" sz="2000" b="1" kern="100" dirty="0">
                <a:latin typeface="宋体" panose="02010600030101010101" pitchFamily="2" charset="-122"/>
                <a:ea typeface="楷体_GB2312" panose="02010609030101010101" pitchFamily="49" charset="-122"/>
                <a:cs typeface="Courier New" panose="02070309020205020404" pitchFamily="49" charset="0"/>
              </a:rPr>
              <a:t> </a:t>
            </a:r>
            <a:r>
              <a:rPr lang="en-US" altLang="zh-CN" sz="2000" b="1" i="1" kern="100" dirty="0">
                <a:latin typeface="Times New Roman" panose="02020603050405020304" pitchFamily="18" charset="0"/>
                <a:ea typeface="楷体_GB2312" panose="02010609030101010101" pitchFamily="49" charset="-122"/>
                <a:cs typeface="Courier New" panose="02070309020205020404" pitchFamily="49" charset="0"/>
              </a:rPr>
              <a:t>n</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界限；限度</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    limit...to...</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把</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限定在</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之内</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    There is a</a:t>
            </a:r>
            <a:r>
              <a:rPr lang="en-US" altLang="zh-CN" sz="2000" b="1" kern="100" dirty="0">
                <a:latin typeface="IPAPANNEW" panose="02000500070000020004" pitchFamily="2" charset="0"/>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no limit to...……</a:t>
            </a:r>
            <a:r>
              <a:rPr lang="zh-CN" altLang="zh-CN" sz="2000" b="1" kern="100" dirty="0">
                <a:latin typeface="IPAPANNEW" panose="02000500070000020004" pitchFamily="2" charset="0"/>
                <a:ea typeface="楷体_GB2312" panose="02010609030101010101" pitchFamily="49" charset="-122"/>
                <a:cs typeface="Times New Roman" panose="02020603050405020304" pitchFamily="18" charset="0"/>
              </a:rPr>
              <a:t>是有限的</a:t>
            </a:r>
            <a:r>
              <a:rPr lang="en-US" altLang="zh-CN" sz="2000" b="1" kern="100" dirty="0">
                <a:latin typeface="IPAPANNEW" panose="02000500070000020004" pitchFamily="2" charset="0"/>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无限的。</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    set a limit/limits on</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设定</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的限度</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nSpc>
                <a:spcPct val="150000"/>
              </a:lnSpc>
            </a:pPr>
            <a:r>
              <a:rPr lang="en-US" altLang="zh-CN" sz="2000" b="1" kern="100" dirty="0">
                <a:latin typeface="Times New Roman" panose="02020603050405020304" pitchFamily="18" charset="0"/>
                <a:ea typeface="楷体_GB2312" panose="02010609030101010101" pitchFamily="49" charset="-122"/>
              </a:rPr>
              <a:t>    without limit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无限地，无限制地</a:t>
            </a:r>
            <a:endParaRPr lang="zh-CN" altLang="zh-CN" sz="2000" b="1" kern="100" dirty="0">
              <a:solidFill>
                <a:prstClr val="black"/>
              </a:solidFill>
              <a:latin typeface="楷体_GB2312" panose="02010609030101010101" pitchFamily="49" charset="-122"/>
              <a:ea typeface="楷体_GB2312" panose="02010609030101010101" pitchFamily="49" charset="-122"/>
              <a:cs typeface="Courier New" panose="02070309020205020404"/>
            </a:endParaRPr>
          </a:p>
        </p:txBody>
      </p:sp>
      <p:sp>
        <p:nvSpPr>
          <p:cNvPr id="9" name="矩形 8"/>
          <p:cNvSpPr/>
          <p:nvPr/>
        </p:nvSpPr>
        <p:spPr>
          <a:xfrm>
            <a:off x="619601" y="1523763"/>
            <a:ext cx="8259152" cy="377016"/>
          </a:xfrm>
          <a:prstGeom prst="rect">
            <a:avLst/>
          </a:prstGeom>
        </p:spPr>
        <p:txBody>
          <a:bodyPr lIns="68571" tIns="34285" rIns="68571" bIns="34285">
            <a:spAutoFit/>
          </a:bodyPr>
          <a:lstStyle/>
          <a:p>
            <a:pPr algn="just"/>
            <a:r>
              <a:rPr lang="zh-CN" altLang="zh-CN" sz="2000" b="1" kern="100" dirty="0">
                <a:solidFill>
                  <a:srgbClr val="0000FF"/>
                </a:solidFill>
                <a:ea typeface="C-KT" panose="03000509000000000000" pitchFamily="65" charset="-122"/>
                <a:cs typeface="Times New Roman" panose="02020603050405020304" pitchFamily="18" charset="0"/>
              </a:rPr>
              <a:t></a:t>
            </a:r>
            <a:r>
              <a:rPr lang="en-US" altLang="zh-CN" sz="2000" b="1" kern="100" dirty="0">
                <a:solidFill>
                  <a:srgbClr val="0000FF"/>
                </a:solidFill>
                <a:latin typeface="Times New Roman" panose="02020603050405020304" pitchFamily="18" charset="0"/>
                <a:ea typeface="华文细黑" panose="02010600040101010101" pitchFamily="2" charset="-122"/>
              </a:rPr>
              <a:t>limitless </a:t>
            </a:r>
            <a:r>
              <a:rPr lang="en-US" altLang="zh-CN" sz="2000" b="1" i="1" kern="100" dirty="0">
                <a:solidFill>
                  <a:srgbClr val="0000FF"/>
                </a:solidFill>
                <a:latin typeface="Times New Roman" panose="02020603050405020304" pitchFamily="18" charset="0"/>
                <a:ea typeface="华文细黑" panose="02010600040101010101" pitchFamily="2" charset="-122"/>
              </a:rPr>
              <a:t>adj</a:t>
            </a:r>
            <a:r>
              <a:rPr lang="en-US" altLang="zh-CN" sz="2000" b="1" kern="100" dirty="0">
                <a:solidFill>
                  <a:srgbClr val="0000FF"/>
                </a:solidFill>
                <a:latin typeface="Times New Roman" panose="02020603050405020304" pitchFamily="18" charset="0"/>
                <a:ea typeface="华文细黑" panose="02010600040101010101" pitchFamily="2" charset="-122"/>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无限的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51437" y="468176"/>
            <a:ext cx="8641125" cy="3762558"/>
          </a:xfrm>
          <a:prstGeom prst="rect">
            <a:avLst/>
          </a:prstGeom>
        </p:spPr>
        <p:txBody>
          <a:bodyPr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(1)I make them in different ways</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and in them I have discovered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limitless</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potential.</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我用不同的方法来做它们，并在其中发现了无限的可能性。</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(2)The amount of money we have is so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(limit) that we can</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 buy the new house.</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我们的钱如此有限，以至于我们不能买那所新房子。</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(3)I think teaching should not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the classroom.</a:t>
            </a: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我认为教学不应该局限在教室内。</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4640011" y="1894515"/>
            <a:ext cx="904717"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limited</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3" name="矩形 2"/>
          <p:cNvSpPr/>
          <p:nvPr/>
        </p:nvSpPr>
        <p:spPr>
          <a:xfrm>
            <a:off x="3532115" y="3228380"/>
            <a:ext cx="1502637"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be limited to</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51437" y="432473"/>
            <a:ext cx="8641125" cy="1915899"/>
          </a:xfrm>
          <a:prstGeom prst="rect">
            <a:avLst/>
          </a:prstGeom>
        </p:spPr>
        <p:txBody>
          <a:bodyPr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(4)Try to limit your speech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five minutes.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尽量把你的演讲限制在五分钟之内。</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(5)The EU has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strict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levels of pollution.</a:t>
            </a: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欧盟对污染程度作了严格的限制。</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3221674" y="519997"/>
            <a:ext cx="351681"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to</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3" name="矩形 2"/>
          <p:cNvSpPr/>
          <p:nvPr/>
        </p:nvSpPr>
        <p:spPr>
          <a:xfrm>
            <a:off x="1972375" y="1406594"/>
            <a:ext cx="436640" cy="377016"/>
          </a:xfrm>
          <a:prstGeom prst="rect">
            <a:avLst/>
          </a:prstGeom>
        </p:spPr>
        <p:txBody>
          <a:bodyPr wrap="none" lIns="68571" tIns="34285" rIns="68571" bIns="34285">
            <a:spAutoFit/>
          </a:bodyPr>
          <a:lstStyle/>
          <a:p>
            <a:r>
              <a:rPr lang="en-US" altLang="zh-CN" sz="2000" b="1" kern="10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set</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6" name="矩形 5"/>
          <p:cNvSpPr/>
          <p:nvPr/>
        </p:nvSpPr>
        <p:spPr>
          <a:xfrm>
            <a:off x="3040618" y="1406594"/>
            <a:ext cx="1082651"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limits on</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linds(horizontal)">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1" y="418471"/>
            <a:ext cx="406400" cy="4321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17" name="矩形 16"/>
          <p:cNvSpPr/>
          <p:nvPr/>
        </p:nvSpPr>
        <p:spPr>
          <a:xfrm>
            <a:off x="629256" y="418435"/>
            <a:ext cx="8514744" cy="944781"/>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sz="2100" dirty="0">
              <a:solidFill>
                <a:prstClr val="white"/>
              </a:solidFill>
            </a:endParaRPr>
          </a:p>
        </p:txBody>
      </p:sp>
      <p:sp>
        <p:nvSpPr>
          <p:cNvPr id="19" name="TextBox 18"/>
          <p:cNvSpPr txBox="1"/>
          <p:nvPr/>
        </p:nvSpPr>
        <p:spPr>
          <a:xfrm>
            <a:off x="42484" y="427196"/>
            <a:ext cx="532552" cy="392324"/>
          </a:xfrm>
          <a:prstGeom prst="rect">
            <a:avLst/>
          </a:prstGeom>
          <a:noFill/>
        </p:spPr>
        <p:txBody>
          <a:bodyPr wrap="square" lIns="68571" tIns="34285" rIns="68571" bIns="34285" rtlCol="0">
            <a:spAutoFit/>
          </a:bodyPr>
          <a:lstStyle/>
          <a:p>
            <a:r>
              <a:rPr lang="en-US" altLang="zh-CN" sz="2100" b="1" dirty="0">
                <a:solidFill>
                  <a:prstClr val="white"/>
                </a:solidFill>
              </a:rPr>
              <a:t>5</a:t>
            </a:r>
            <a:endParaRPr lang="zh-CN" altLang="en-US" sz="2100" b="1" dirty="0">
              <a:solidFill>
                <a:prstClr val="white"/>
              </a:solidFill>
            </a:endParaRPr>
          </a:p>
        </p:txBody>
      </p:sp>
      <p:sp>
        <p:nvSpPr>
          <p:cNvPr id="21" name="矩形 20"/>
          <p:cNvSpPr/>
          <p:nvPr/>
        </p:nvSpPr>
        <p:spPr>
          <a:xfrm>
            <a:off x="456330" y="418471"/>
            <a:ext cx="118533" cy="432196"/>
          </a:xfrm>
          <a:prstGeom prst="rect">
            <a:avLst/>
          </a:prstGeom>
          <a:solidFill>
            <a:srgbClr val="F5C13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22" name="矩形 21"/>
          <p:cNvSpPr/>
          <p:nvPr/>
        </p:nvSpPr>
        <p:spPr>
          <a:xfrm>
            <a:off x="638909" y="358017"/>
            <a:ext cx="8362160" cy="1038506"/>
          </a:xfrm>
          <a:prstGeom prst="rect">
            <a:avLst/>
          </a:prstGeom>
        </p:spPr>
        <p:txBody>
          <a:bodyPr wrap="square" lIns="68571" tIns="34285" rIns="68571" bIns="34285">
            <a:spAutoFit/>
          </a:bodyPr>
          <a:lstStyle/>
          <a:p>
            <a:pPr algn="just">
              <a:lnSpc>
                <a:spcPct val="150000"/>
              </a:lnSpc>
            </a:pP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Have you ever read any of Tolkien</a:t>
            </a:r>
            <a:r>
              <a:rPr lang="en-US" altLang="zh-CN" sz="21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s books or seen any of the films </a:t>
            </a:r>
            <a:r>
              <a:rPr lang="en-US" altLang="zh-CN" sz="2100" b="1" u="wavy" kern="100" dirty="0">
                <a:latin typeface="Times New Roman" panose="02020603050405020304" pitchFamily="18" charset="0"/>
                <a:ea typeface="微软雅黑" panose="020B0503020204020204" pitchFamily="34" charset="-122"/>
                <a:cs typeface="Courier New" panose="02070309020205020404" pitchFamily="49" charset="0"/>
              </a:rPr>
              <a:t>based on</a:t>
            </a: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 them</a:t>
            </a:r>
            <a:r>
              <a:rPr lang="zh-CN" altLang="zh-CN" sz="21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rPr>
              <a:t>你读过托尔金的书吗？或者看过根据这些书改编的电影吗？</a:t>
            </a:r>
            <a:endParaRPr lang="zh-CN" altLang="zh-CN" kern="100" dirty="0">
              <a:effectLst/>
              <a:latin typeface="微软雅黑" panose="020B0503020204020204" pitchFamily="34" charset="-122"/>
              <a:ea typeface="微软雅黑" panose="020B0503020204020204" pitchFamily="34" charset="-122"/>
              <a:cs typeface="Courier New" panose="02070309020205020404" pitchFamily="49" charset="0"/>
            </a:endParaRPr>
          </a:p>
        </p:txBody>
      </p:sp>
      <p:sp>
        <p:nvSpPr>
          <p:cNvPr id="8" name="矩形 7"/>
          <p:cNvSpPr/>
          <p:nvPr/>
        </p:nvSpPr>
        <p:spPr>
          <a:xfrm>
            <a:off x="619601" y="1923828"/>
            <a:ext cx="8259152" cy="992569"/>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楷体_GB2312" panose="02010609030101010101" pitchFamily="49" charset="-122"/>
              </a:rPr>
              <a:t>base </a:t>
            </a:r>
            <a:r>
              <a:rPr lang="en-US" altLang="zh-CN" sz="2000" b="1" i="1" kern="100" dirty="0" err="1">
                <a:latin typeface="Book Antiqua" panose="02040602050305030304" pitchFamily="18" charset="0"/>
                <a:ea typeface="楷体_GB2312" panose="02010609030101010101" pitchFamily="49" charset="-122"/>
              </a:rPr>
              <a:t>v</a:t>
            </a:r>
            <a:r>
              <a:rPr lang="en-US" altLang="zh-CN" sz="2000" b="1" i="1" kern="100" dirty="0" err="1">
                <a:latin typeface="Times New Roman" panose="02020603050405020304" pitchFamily="18" charset="0"/>
                <a:ea typeface="楷体_GB2312" panose="02010609030101010101" pitchFamily="49" charset="-122"/>
              </a:rPr>
              <a:t>t</a:t>
            </a:r>
            <a:r>
              <a:rPr lang="en-US" altLang="zh-CN" sz="2000" b="1" kern="100" dirty="0" err="1">
                <a:latin typeface="Times New Roman" panose="02020603050405020304" pitchFamily="18" charset="0"/>
                <a:ea typeface="楷体_GB2312" panose="02010609030101010101" pitchFamily="49" charset="-122"/>
              </a:rPr>
              <a:t>.</a:t>
            </a:r>
            <a:r>
              <a:rPr lang="zh-CN" altLang="zh-CN" sz="2000" b="1" kern="100" dirty="0">
                <a:latin typeface="Times New Roman" panose="02020603050405020304" pitchFamily="18" charset="0"/>
                <a:ea typeface="楷体_GB2312" panose="02010609030101010101" pitchFamily="49" charset="-122"/>
              </a:rPr>
              <a:t>以</a:t>
            </a:r>
            <a:r>
              <a:rPr lang="en-US" altLang="zh-CN" sz="2000" b="1" kern="100" dirty="0">
                <a:latin typeface="宋体" panose="02010600030101010101" pitchFamily="2" charset="-122"/>
                <a:ea typeface="楷体_GB2312" panose="02010609030101010101" pitchFamily="49" charset="-122"/>
              </a:rPr>
              <a:t>……</a:t>
            </a:r>
            <a:r>
              <a:rPr lang="zh-CN" altLang="zh-CN" sz="2000" b="1" kern="100" dirty="0">
                <a:latin typeface="Times New Roman" panose="02020603050405020304" pitchFamily="18" charset="0"/>
                <a:ea typeface="楷体_GB2312" panose="02010609030101010101" pitchFamily="49" charset="-122"/>
              </a:rPr>
              <a:t>为根据 </a:t>
            </a:r>
            <a:r>
              <a:rPr lang="en-US" altLang="zh-CN" sz="2000" b="1" i="1" kern="100" dirty="0">
                <a:latin typeface="Times New Roman" panose="02020603050405020304" pitchFamily="18" charset="0"/>
                <a:ea typeface="楷体_GB2312" panose="02010609030101010101" pitchFamily="49" charset="-122"/>
              </a:rPr>
              <a:t>n</a:t>
            </a:r>
            <a:r>
              <a:rPr lang="en-US" altLang="zh-CN" sz="2000" b="1" kern="100" dirty="0">
                <a:latin typeface="Times New Roman" panose="02020603050405020304" pitchFamily="18" charset="0"/>
                <a:ea typeface="楷体_GB2312" panose="02010609030101010101" pitchFamily="49" charset="-122"/>
              </a:rPr>
              <a:t>.</a:t>
            </a:r>
            <a:r>
              <a:rPr lang="zh-CN" altLang="zh-CN" sz="2000" b="1" kern="100" dirty="0">
                <a:latin typeface="Times New Roman" panose="02020603050405020304" pitchFamily="18" charset="0"/>
                <a:ea typeface="楷体_GB2312" panose="02010609030101010101" pitchFamily="49" charset="-122"/>
              </a:rPr>
              <a:t>基部；基地；基础</a:t>
            </a:r>
            <a:endParaRPr lang="zh-CN" altLang="zh-CN" sz="800" kern="100" dirty="0">
              <a:latin typeface="Times New Roman" panose="02020603050405020304" pitchFamily="18" charset="0"/>
              <a:ea typeface="楷体_GB2312" panose="02010609030101010101" pitchFamily="49" charset="-122"/>
            </a:endParaRPr>
          </a:p>
          <a:p>
            <a:pPr>
              <a:lnSpc>
                <a:spcPct val="150000"/>
              </a:lnSpc>
            </a:pPr>
            <a:r>
              <a:rPr lang="en-US" altLang="zh-CN" sz="2000" b="1" kern="100" dirty="0">
                <a:latin typeface="Times New Roman" panose="02020603050405020304" pitchFamily="18" charset="0"/>
                <a:ea typeface="楷体_GB2312" panose="02010609030101010101" pitchFamily="49" charset="-122"/>
              </a:rPr>
              <a:t>base...on/upon...</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把</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建立在</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的基础上</a:t>
            </a:r>
            <a:endParaRPr lang="zh-CN" altLang="zh-CN" sz="2000" b="1" kern="100" dirty="0">
              <a:solidFill>
                <a:prstClr val="black"/>
              </a:solidFill>
              <a:latin typeface="楷体_GB2312" panose="02010609030101010101" pitchFamily="49" charset="-122"/>
              <a:ea typeface="楷体_GB2312" panose="02010609030101010101" pitchFamily="49" charset="-122"/>
              <a:cs typeface="Courier New" panose="02070309020205020404"/>
            </a:endParaRPr>
          </a:p>
        </p:txBody>
      </p:sp>
      <p:sp>
        <p:nvSpPr>
          <p:cNvPr id="9" name="矩形 8"/>
          <p:cNvSpPr/>
          <p:nvPr/>
        </p:nvSpPr>
        <p:spPr>
          <a:xfrm>
            <a:off x="619601" y="1500588"/>
            <a:ext cx="8259152" cy="377016"/>
          </a:xfrm>
          <a:prstGeom prst="rect">
            <a:avLst/>
          </a:prstGeom>
        </p:spPr>
        <p:txBody>
          <a:bodyPr lIns="68571" tIns="34285" rIns="68571" bIns="34285">
            <a:spAutoFit/>
          </a:bodyPr>
          <a:lstStyle/>
          <a:p>
            <a:pPr algn="just"/>
            <a:r>
              <a:rPr lang="zh-CN" altLang="zh-CN" sz="2000" b="1" kern="100" dirty="0">
                <a:solidFill>
                  <a:srgbClr val="0000FF"/>
                </a:solidFill>
                <a:ea typeface="C-KT" panose="03000509000000000000" pitchFamily="65" charset="-122"/>
                <a:cs typeface="Times New Roman" panose="02020603050405020304" pitchFamily="18" charset="0"/>
              </a:rPr>
              <a:t></a:t>
            </a:r>
            <a:r>
              <a:rPr lang="en-US" altLang="zh-CN" sz="2000" b="1" kern="100" dirty="0">
                <a:solidFill>
                  <a:srgbClr val="0000FF"/>
                </a:solidFill>
                <a:latin typeface="Times New Roman" panose="02020603050405020304" pitchFamily="18" charset="0"/>
                <a:ea typeface="华文细黑" panose="02010600040101010101" pitchFamily="2" charset="-122"/>
              </a:rPr>
              <a:t>be based on/upon...</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以</a:t>
            </a:r>
            <a:r>
              <a:rPr lang="en-US" altLang="zh-CN" sz="2000" b="1" kern="100" dirty="0">
                <a:solidFill>
                  <a:srgbClr val="0000FF"/>
                </a:solidFill>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为基础</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251437" y="304023"/>
            <a:ext cx="8695618" cy="4685888"/>
          </a:xfrm>
          <a:prstGeom prst="rect">
            <a:avLst/>
          </a:prstGeom>
        </p:spPr>
        <p:txBody>
          <a:bodyPr wrap="square" lIns="68571" tIns="34285" rIns="68571" bIns="34285">
            <a:spAutoFit/>
          </a:bodyPr>
          <a:lstStyle/>
          <a:p>
            <a:pPr>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(1)What are you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basing</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this theory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on/upon?</a:t>
            </a:r>
            <a:endParaRPr lang="zh-CN" altLang="zh-CN" sz="200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你的这个理论是建立在什么基础之上的？</a:t>
            </a:r>
            <a:endParaRPr lang="zh-CN" altLang="zh-CN" sz="200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(2)It is said that the film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 novel by a young writer.</a:t>
            </a:r>
          </a:p>
          <a:p>
            <a:pPr>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据说，这部电影是以一个年轻作家的小说为基础改编的。</a:t>
            </a:r>
            <a:endParaRPr lang="zh-CN" altLang="zh-CN" sz="200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pP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一句多译</a:t>
            </a: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endParaRPr lang="zh-CN" altLang="zh-CN" sz="2000" kern="100" dirty="0">
              <a:solidFill>
                <a:srgbClr val="7030A0"/>
              </a:solidFill>
              <a:latin typeface="宋体" panose="02010600030101010101" pitchFamily="2" charset="-122"/>
              <a:ea typeface="宋体" panose="02010600030101010101" pitchFamily="2" charset="-122"/>
              <a:cs typeface="Courier New" panose="02070309020205020404" pitchFamily="49" charset="0"/>
            </a:endParaRPr>
          </a:p>
          <a:p>
            <a:pPr>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因为以真人为基础，这部电影很受欢迎。</a:t>
            </a:r>
            <a:r>
              <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endParaRPr lang="zh-CN" altLang="zh-CN" sz="200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pP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①</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The film is very popular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IPAPANNEW" panose="02000500070000020004" pitchFamily="2" charset="0"/>
                <a:ea typeface="华文细黑" panose="02010600040101010101" pitchFamily="2" charset="-122"/>
                <a:cs typeface="Times New Roman" panose="02020603050405020304" pitchFamily="18" charset="0"/>
              </a:rPr>
              <a:t>.(because</a:t>
            </a:r>
            <a:r>
              <a:rPr lang="zh-CN" altLang="zh-CN" sz="2000" b="1" kern="100" dirty="0">
                <a:latin typeface="IPAPANNEW" panose="02000500070000020004" pitchFamily="2" charset="0"/>
                <a:ea typeface="华文细黑" panose="02010600040101010101" pitchFamily="2" charset="-122"/>
                <a:cs typeface="Times New Roman" panose="02020603050405020304" pitchFamily="18" charset="0"/>
              </a:rPr>
              <a:t>引导原因状语从句</a:t>
            </a:r>
            <a:r>
              <a:rPr lang="en-US" altLang="zh-CN" sz="2000" b="1" kern="100" dirty="0">
                <a:latin typeface="IPAPANNEW" panose="02000500070000020004" pitchFamily="2" charset="0"/>
                <a:ea typeface="华文细黑" panose="02010600040101010101" pitchFamily="2" charset="-122"/>
                <a:cs typeface="Times New Roman" panose="02020603050405020304" pitchFamily="18" charset="0"/>
              </a:rPr>
              <a:t>)</a:t>
            </a:r>
          </a:p>
          <a:p>
            <a:pPr>
              <a:lnSpc>
                <a:spcPct val="150000"/>
              </a:lnSpc>
            </a:pPr>
            <a:r>
              <a:rPr lang="zh-CN" altLang="zh-CN" sz="2000" b="1" kern="100" dirty="0">
                <a:latin typeface="宋体" panose="02010600030101010101" pitchFamily="2" charset="-122"/>
                <a:ea typeface="华文细黑" panose="02010600040101010101" pitchFamily="2" charset="-122"/>
                <a:cs typeface="宋体" panose="02010600030101010101" pitchFamily="2" charset="-122"/>
              </a:rPr>
              <a:t>②</a:t>
            </a:r>
            <a:r>
              <a:rPr lang="en-US" altLang="zh-CN" sz="2000" b="1" u="sng" kern="100" dirty="0">
                <a:latin typeface="IPAPANNEW" panose="02000500070000020004" pitchFamily="2" charset="0"/>
                <a:ea typeface="华文细黑" panose="02010600040101010101" pitchFamily="2" charset="-122"/>
                <a:cs typeface="Times New Roman" panose="02020603050405020304" pitchFamily="18"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the film is very popular.(</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过去分词短语作原因状语</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endParaRPr lang="zh-CN" altLang="zh-CN" sz="20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4" name="矩形 3"/>
          <p:cNvSpPr/>
          <p:nvPr/>
        </p:nvSpPr>
        <p:spPr>
          <a:xfrm>
            <a:off x="2882846" y="1258774"/>
            <a:ext cx="1961096"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is based on/upon</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5" name="矩形 4"/>
          <p:cNvSpPr/>
          <p:nvPr/>
        </p:nvSpPr>
        <p:spPr>
          <a:xfrm>
            <a:off x="3125805" y="3056640"/>
            <a:ext cx="458219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because it is based on/upon a real person</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8" name="矩形 7"/>
          <p:cNvSpPr/>
          <p:nvPr/>
        </p:nvSpPr>
        <p:spPr>
          <a:xfrm>
            <a:off x="575035" y="3923975"/>
            <a:ext cx="3238882"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Based on/upon a real person</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4037304" y="1220462"/>
            <a:ext cx="1069392" cy="1069005"/>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srgbClr val="9BBD59"/>
              </a:solidFill>
            </a:endParaRPr>
          </a:p>
        </p:txBody>
      </p:sp>
      <p:sp>
        <p:nvSpPr>
          <p:cNvPr id="5" name="文本框 4"/>
          <p:cNvSpPr txBox="1"/>
          <p:nvPr/>
        </p:nvSpPr>
        <p:spPr>
          <a:xfrm>
            <a:off x="4037304" y="1517271"/>
            <a:ext cx="1069392" cy="623103"/>
          </a:xfrm>
          <a:prstGeom prst="rect">
            <a:avLst/>
          </a:prstGeom>
          <a:noFill/>
        </p:spPr>
        <p:txBody>
          <a:bodyPr wrap="square" lIns="68571" tIns="34285" rIns="68571" bIns="34285" rtlCol="0">
            <a:spAutoFit/>
          </a:bodyPr>
          <a:lstStyle/>
          <a:p>
            <a:pPr algn="ctr"/>
            <a:r>
              <a:rPr lang="en-US" altLang="zh-CN" b="1" dirty="0">
                <a:solidFill>
                  <a:schemeClr val="bg1"/>
                </a:solidFill>
                <a:latin typeface="微软雅黑" panose="020B0503020204020204" pitchFamily="34" charset="-122"/>
                <a:ea typeface="微软雅黑" panose="020B0503020204020204" pitchFamily="34" charset="-122"/>
              </a:rPr>
              <a:t>PART</a:t>
            </a:r>
          </a:p>
          <a:p>
            <a:pPr algn="ctr"/>
            <a:r>
              <a:rPr lang="en-US" altLang="zh-CN" dirty="0" smtClean="0">
                <a:solidFill>
                  <a:schemeClr val="bg1"/>
                </a:solidFill>
                <a:latin typeface="Arial" panose="020B0604020202020204" pitchFamily="34" charset="0"/>
              </a:rPr>
              <a:t>1</a:t>
            </a:r>
            <a:endParaRPr lang="en-US" altLang="zh-CN" dirty="0">
              <a:solidFill>
                <a:schemeClr val="bg1"/>
              </a:solidFill>
              <a:latin typeface="Arial" panose="020B0604020202020204" pitchFamily="34" charset="0"/>
            </a:endParaRPr>
          </a:p>
        </p:txBody>
      </p:sp>
      <p:sp>
        <p:nvSpPr>
          <p:cNvPr id="4" name="圆角矩形 3"/>
          <p:cNvSpPr/>
          <p:nvPr/>
        </p:nvSpPr>
        <p:spPr>
          <a:xfrm>
            <a:off x="2627531" y="2722704"/>
            <a:ext cx="3942951" cy="485941"/>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p>
        </p:txBody>
      </p:sp>
      <p:sp>
        <p:nvSpPr>
          <p:cNvPr id="6" name="文本框 5"/>
          <p:cNvSpPr txBox="1"/>
          <p:nvPr/>
        </p:nvSpPr>
        <p:spPr>
          <a:xfrm>
            <a:off x="3005622" y="2787724"/>
            <a:ext cx="3132756" cy="392324"/>
          </a:xfrm>
          <a:prstGeom prst="rect">
            <a:avLst/>
          </a:prstGeom>
          <a:noFill/>
        </p:spPr>
        <p:txBody>
          <a:bodyPr wrap="square" lIns="68571" tIns="34285" rIns="68571" bIns="34285" rtlCol="0">
            <a:spAutoFit/>
          </a:bodyPr>
          <a:lstStyle/>
          <a:p>
            <a:pPr algn="ctr"/>
            <a:r>
              <a:rPr lang="zh-CN" altLang="en-US" sz="2100" b="1" spc="150" dirty="0">
                <a:solidFill>
                  <a:schemeClr val="bg1"/>
                </a:solidFill>
                <a:latin typeface="Times New Roman" panose="02020603050405020304" pitchFamily="18" charset="0"/>
                <a:ea typeface="+mj-ea"/>
                <a:sym typeface="+mn-ea"/>
              </a:rPr>
              <a:t>基础自测</a:t>
            </a:r>
          </a:p>
        </p:txBody>
      </p:sp>
      <p:sp>
        <p:nvSpPr>
          <p:cNvPr id="9" name="矩形 8"/>
          <p:cNvSpPr/>
          <p:nvPr/>
        </p:nvSpPr>
        <p:spPr>
          <a:xfrm flipH="1">
            <a:off x="9024207" y="1319741"/>
            <a:ext cx="136225" cy="25040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11" name="矩形 10"/>
          <p:cNvSpPr/>
          <p:nvPr/>
        </p:nvSpPr>
        <p:spPr>
          <a:xfrm flipH="1">
            <a:off x="0" y="1319741"/>
            <a:ext cx="136225" cy="25040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8" name="文本框 6"/>
          <p:cNvSpPr txBox="1"/>
          <p:nvPr/>
        </p:nvSpPr>
        <p:spPr>
          <a:xfrm>
            <a:off x="2789570" y="3328964"/>
            <a:ext cx="3618873" cy="284683"/>
          </a:xfrm>
          <a:prstGeom prst="rect">
            <a:avLst/>
          </a:prstGeom>
          <a:noFill/>
        </p:spPr>
        <p:txBody>
          <a:bodyPr wrap="square" lIns="68571" tIns="34285" rIns="68571" bIns="34285" rtlCol="0">
            <a:spAutoFit/>
          </a:bodyPr>
          <a:lstStyle/>
          <a:p>
            <a:pPr algn="ctr"/>
            <a:r>
              <a:rPr kumimoji="1" lang="zh-CN" altLang="en-US" sz="1400" dirty="0">
                <a:solidFill>
                  <a:schemeClr val="tx1">
                    <a:lumMod val="50000"/>
                    <a:lumOff val="50000"/>
                  </a:schemeClr>
                </a:solidFill>
                <a:latin typeface="+mj-ea"/>
                <a:ea typeface="+mj-ea"/>
              </a:rPr>
              <a:t>自主学习   落实基础知识</a:t>
            </a: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1" y="256491"/>
            <a:ext cx="406400" cy="4321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9" name="矩形 8"/>
          <p:cNvSpPr/>
          <p:nvPr/>
        </p:nvSpPr>
        <p:spPr>
          <a:xfrm>
            <a:off x="619601" y="1720602"/>
            <a:ext cx="8259152" cy="530904"/>
          </a:xfrm>
          <a:prstGeom prst="rect">
            <a:avLst/>
          </a:prstGeom>
        </p:spPr>
        <p:txBody>
          <a:bodyPr lIns="68571" tIns="34285" rIns="68571" bIns="34285">
            <a:spAutoFit/>
          </a:bodyPr>
          <a:lstStyle/>
          <a:p>
            <a:pPr algn="just">
              <a:lnSpc>
                <a:spcPct val="150000"/>
              </a:lnSpc>
            </a:pPr>
            <a:r>
              <a:rPr lang="zh-CN" altLang="zh-CN" sz="2000" b="1" kern="100" dirty="0">
                <a:solidFill>
                  <a:srgbClr val="0000FF"/>
                </a:solidFill>
                <a:ea typeface="C-KT" panose="03000509000000000000" pitchFamily="65" charset="-122"/>
                <a:cs typeface="Times New Roman" panose="02020603050405020304" pitchFamily="18" charset="0"/>
              </a:rPr>
              <a:t></a:t>
            </a:r>
            <a:r>
              <a:rPr lang="en-US" altLang="zh-CN" sz="2000" b="1" kern="100" dirty="0">
                <a:solidFill>
                  <a:srgbClr val="0000FF"/>
                </a:solidFill>
                <a:latin typeface="Times New Roman" panose="02020603050405020304" pitchFamily="18" charset="0"/>
                <a:ea typeface="华文细黑" panose="02010600040101010101" pitchFamily="2" charset="-122"/>
              </a:rPr>
              <a:t>regard </a:t>
            </a:r>
            <a:r>
              <a:rPr lang="en-US" altLang="zh-CN" sz="2000" b="1" i="1" kern="100" dirty="0">
                <a:solidFill>
                  <a:srgbClr val="0000FF"/>
                </a:solidFill>
                <a:latin typeface="Times New Roman" panose="02020603050405020304" pitchFamily="18" charset="0"/>
                <a:ea typeface="华文细黑" panose="02010600040101010101" pitchFamily="2" charset="-122"/>
              </a:rPr>
              <a:t>v</a:t>
            </a:r>
            <a:r>
              <a:rPr lang="en-US" altLang="zh-CN" sz="2000" b="1" kern="100" dirty="0">
                <a:solidFill>
                  <a:srgbClr val="0000FF"/>
                </a:solidFill>
                <a:latin typeface="Times New Roman" panose="02020603050405020304" pitchFamily="18" charset="0"/>
                <a:ea typeface="华文细黑" panose="02010600040101010101" pitchFamily="2" charset="-122"/>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认为，看作，</a:t>
            </a:r>
            <a:r>
              <a:rPr lang="zh-CN" altLang="zh-CN" sz="2000" b="1" kern="100" dirty="0">
                <a:solidFill>
                  <a:srgbClr val="0000FF"/>
                </a:solidFill>
                <a:ea typeface="Times New Roman" panose="02020603050405020304" pitchFamily="18" charset="0"/>
              </a:rPr>
              <a:t> </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考虑</a:t>
            </a:r>
            <a:r>
              <a:rPr lang="zh-CN" altLang="zh-CN" sz="2000" b="1" kern="100" dirty="0">
                <a:solidFill>
                  <a:srgbClr val="0000FF"/>
                </a:solidFill>
                <a:ea typeface="Times New Roman" panose="02020603050405020304" pitchFamily="18" charset="0"/>
              </a:rPr>
              <a:t> </a:t>
            </a:r>
            <a:r>
              <a:rPr lang="en-US" altLang="zh-CN" sz="2000" b="1" i="1" kern="100" dirty="0">
                <a:solidFill>
                  <a:srgbClr val="0000FF"/>
                </a:solidFill>
                <a:latin typeface="Times New Roman" panose="02020603050405020304" pitchFamily="18" charset="0"/>
                <a:ea typeface="Times New Roman" panose="02020603050405020304" pitchFamily="18" charset="0"/>
              </a:rPr>
              <a:t>n</a:t>
            </a:r>
            <a:r>
              <a:rPr lang="en-US" altLang="zh-CN" sz="2000" b="1" kern="100" dirty="0">
                <a:solidFill>
                  <a:srgbClr val="0000FF"/>
                </a:solidFill>
                <a:ea typeface="Times New Roman" panose="02020603050405020304" pitchFamily="18" charset="0"/>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关心，关怀；考虑；尊敬；问候，致意</a:t>
            </a:r>
            <a:endParaRPr lang="zh-CN" altLang="zh-CN" sz="2000" kern="100" dirty="0">
              <a:solidFill>
                <a:srgbClr val="0000FF"/>
              </a:solidFill>
              <a:latin typeface="宋体" panose="02010600030101010101" pitchFamily="2" charset="-122"/>
              <a:cs typeface="Courier New" panose="02070309020205020404"/>
            </a:endParaRPr>
          </a:p>
        </p:txBody>
      </p:sp>
      <p:sp>
        <p:nvSpPr>
          <p:cNvPr id="17" name="矩形 16"/>
          <p:cNvSpPr/>
          <p:nvPr/>
        </p:nvSpPr>
        <p:spPr>
          <a:xfrm>
            <a:off x="629256" y="256455"/>
            <a:ext cx="8514744" cy="1349687"/>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sz="2100" dirty="0">
              <a:solidFill>
                <a:prstClr val="white"/>
              </a:solidFill>
            </a:endParaRPr>
          </a:p>
        </p:txBody>
      </p:sp>
      <p:sp>
        <p:nvSpPr>
          <p:cNvPr id="19" name="TextBox 18"/>
          <p:cNvSpPr txBox="1"/>
          <p:nvPr/>
        </p:nvSpPr>
        <p:spPr>
          <a:xfrm>
            <a:off x="42484" y="265216"/>
            <a:ext cx="532552" cy="392324"/>
          </a:xfrm>
          <a:prstGeom prst="rect">
            <a:avLst/>
          </a:prstGeom>
          <a:noFill/>
        </p:spPr>
        <p:txBody>
          <a:bodyPr wrap="square" lIns="68571" tIns="34285" rIns="68571" bIns="34285" rtlCol="0">
            <a:spAutoFit/>
          </a:bodyPr>
          <a:lstStyle/>
          <a:p>
            <a:r>
              <a:rPr lang="en-US" altLang="zh-CN" sz="2100" b="1" dirty="0">
                <a:solidFill>
                  <a:prstClr val="white"/>
                </a:solidFill>
              </a:rPr>
              <a:t>6</a:t>
            </a:r>
            <a:endParaRPr lang="zh-CN" altLang="en-US" sz="2100" b="1" dirty="0">
              <a:solidFill>
                <a:prstClr val="white"/>
              </a:solidFill>
            </a:endParaRPr>
          </a:p>
        </p:txBody>
      </p:sp>
      <p:sp>
        <p:nvSpPr>
          <p:cNvPr id="21" name="矩形 20"/>
          <p:cNvSpPr/>
          <p:nvPr/>
        </p:nvSpPr>
        <p:spPr>
          <a:xfrm>
            <a:off x="456330" y="256491"/>
            <a:ext cx="118533" cy="432196"/>
          </a:xfrm>
          <a:prstGeom prst="rect">
            <a:avLst/>
          </a:prstGeom>
          <a:solidFill>
            <a:srgbClr val="F5C13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22" name="矩形 21"/>
          <p:cNvSpPr/>
          <p:nvPr/>
        </p:nvSpPr>
        <p:spPr>
          <a:xfrm>
            <a:off x="638909" y="196036"/>
            <a:ext cx="8362160" cy="1453907"/>
          </a:xfrm>
          <a:prstGeom prst="rect">
            <a:avLst/>
          </a:prstGeom>
        </p:spPr>
        <p:txBody>
          <a:bodyPr wrap="square" lIns="68571" tIns="34285" rIns="68571" bIns="34285">
            <a:spAutoFit/>
          </a:bodyPr>
          <a:lstStyle/>
          <a:p>
            <a:pPr algn="just">
              <a:lnSpc>
                <a:spcPct val="150000"/>
              </a:lnSpc>
            </a:pP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That is why </a:t>
            </a:r>
            <a:r>
              <a:rPr lang="en-US" altLang="zh-CN" sz="2100" b="1" i="1" kern="100" dirty="0">
                <a:latin typeface="Times New Roman" panose="02020603050405020304" pitchFamily="18" charset="0"/>
                <a:ea typeface="华文细黑" panose="02010600040101010101" pitchFamily="2" charset="-122"/>
                <a:cs typeface="Courier New" panose="02070309020205020404" pitchFamily="49" charset="0"/>
              </a:rPr>
              <a:t>Letters from Father Christmas </a:t>
            </a: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could be the perfect book for those who </a:t>
            </a:r>
            <a:r>
              <a:rPr lang="en-US" altLang="zh-CN" sz="2100" b="1" u="wavy" kern="100" dirty="0">
                <a:latin typeface="Times New Roman" panose="02020603050405020304" pitchFamily="18" charset="0"/>
                <a:ea typeface="微软雅黑" panose="020B0503020204020204" pitchFamily="34" charset="-122"/>
                <a:cs typeface="Courier New" panose="02070309020205020404" pitchFamily="49" charset="0"/>
              </a:rPr>
              <a:t>regard</a:t>
            </a: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 Christmas as a special time of year.</a:t>
            </a:r>
            <a:r>
              <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rPr>
              <a:t>那就是为什么《圣诞老人的信》对于那些认为圣诞节是一年中一个特殊时刻的人来说是一本完美的书。</a:t>
            </a:r>
            <a:endParaRPr lang="zh-CN" altLang="zh-CN" kern="100" dirty="0">
              <a:effectLst/>
              <a:latin typeface="微软雅黑" panose="020B0503020204020204" pitchFamily="34" charset="-122"/>
              <a:ea typeface="微软雅黑" panose="020B0503020204020204" pitchFamily="34" charset="-122"/>
              <a:cs typeface="Courier New" panose="02070309020205020404" pitchFamily="49" charset="0"/>
            </a:endParaRPr>
          </a:p>
        </p:txBody>
      </p:sp>
      <p:sp>
        <p:nvSpPr>
          <p:cNvPr id="8" name="矩形 7"/>
          <p:cNvSpPr/>
          <p:nvPr/>
        </p:nvSpPr>
        <p:spPr>
          <a:xfrm>
            <a:off x="619601" y="2098557"/>
            <a:ext cx="8381467" cy="2839229"/>
          </a:xfrm>
          <a:prstGeom prst="rect">
            <a:avLst/>
          </a:prstGeom>
        </p:spPr>
        <p:txBody>
          <a:bodyPr wrap="square" lIns="68571" tIns="34285" rIns="68571" bIns="34285">
            <a:spAutoFit/>
          </a:bodyPr>
          <a:lstStyle/>
          <a:p>
            <a:pPr algn="just">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regard...as...</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把</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当作</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；认为</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是</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    regard from</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从</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方面看问题</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    regard in</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以</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某种心态</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看</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    regard with</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以</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某种情感</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看待，对</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持某种态度</a:t>
            </a:r>
            <a:endParaRPr lang="en-US" altLang="zh-CN" sz="2000" b="1" kern="100" dirty="0">
              <a:latin typeface="Times New Roman" panose="02020603050405020304" pitchFamily="18" charset="0"/>
              <a:ea typeface="楷体_GB2312" panose="02010609030101010101" pitchFamily="49" charset="-122"/>
              <a:cs typeface="Times New Roman" panose="02020603050405020304" pitchFamily="18" charset="0"/>
            </a:endParaRPr>
          </a:p>
          <a:p>
            <a:pPr lvl="0" algn="just">
              <a:lnSpc>
                <a:spcPct val="150000"/>
              </a:lnSpc>
            </a:pPr>
            <a:r>
              <a:rPr lang="en-US" altLang="zh-CN" sz="2000" b="1" kern="100" dirty="0">
                <a:solidFill>
                  <a:prstClr val="black"/>
                </a:solidFill>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solidFill>
                  <a:prstClr val="black"/>
                </a:solidFill>
                <a:latin typeface="Times New Roman" panose="02020603050405020304" pitchFamily="18" charset="0"/>
                <a:ea typeface="楷体_GB2312" panose="02010609030101010101" pitchFamily="49" charset="-122"/>
                <a:cs typeface="Courier New" panose="02070309020205020404" pitchFamily="49" charset="0"/>
              </a:rPr>
              <a:t>have a regard for sb. </a:t>
            </a:r>
            <a:r>
              <a:rPr lang="zh-CN" altLang="zh-CN" sz="2000" b="1" kern="100" dirty="0">
                <a:solidFill>
                  <a:prstClr val="black"/>
                </a:solidFill>
                <a:latin typeface="Times New Roman" panose="02020603050405020304" pitchFamily="18" charset="0"/>
                <a:ea typeface="楷体_GB2312" panose="02010609030101010101" pitchFamily="49" charset="-122"/>
                <a:cs typeface="Times New Roman" panose="02020603050405020304" pitchFamily="18" charset="0"/>
              </a:rPr>
              <a:t>非常尊敬某人</a:t>
            </a:r>
            <a:endParaRPr lang="zh-CN" altLang="zh-CN" sz="800" kern="100" dirty="0">
              <a:solidFill>
                <a:prstClr val="black"/>
              </a:solidFill>
              <a:latin typeface="楷体_GB2312" panose="02010609030101010101" pitchFamily="49" charset="-122"/>
              <a:ea typeface="楷体_GB2312" panose="02010609030101010101" pitchFamily="49" charset="-122"/>
              <a:cs typeface="Courier New" panose="02070309020205020404" pitchFamily="49" charset="0"/>
            </a:endParaRPr>
          </a:p>
          <a:p>
            <a:pPr lvl="0">
              <a:lnSpc>
                <a:spcPct val="150000"/>
              </a:lnSpc>
            </a:pPr>
            <a:r>
              <a:rPr lang="en-US" altLang="zh-CN" sz="2000" b="1" kern="100" dirty="0">
                <a:solidFill>
                  <a:prstClr val="black"/>
                </a:solidFill>
                <a:latin typeface="Times New Roman" panose="02020603050405020304" pitchFamily="18" charset="0"/>
                <a:ea typeface="楷体_GB2312" panose="02010609030101010101" pitchFamily="49" charset="-122"/>
              </a:rPr>
              <a:t>    in/with regard to</a:t>
            </a:r>
            <a:r>
              <a:rPr lang="zh-CN" altLang="zh-CN" sz="2000" b="1" kern="100" dirty="0">
                <a:solidFill>
                  <a:prstClr val="black"/>
                </a:solidFill>
                <a:latin typeface="Times New Roman" panose="02020603050405020304" pitchFamily="18" charset="0"/>
                <a:ea typeface="楷体_GB2312" panose="02010609030101010101" pitchFamily="49" charset="-122"/>
                <a:cs typeface="Times New Roman" panose="02020603050405020304" pitchFamily="18" charset="0"/>
              </a:rPr>
              <a:t>关于</a:t>
            </a:r>
            <a:endParaRPr lang="zh-CN" altLang="zh-CN" sz="2000" b="1" kern="100" dirty="0">
              <a:solidFill>
                <a:prstClr val="black"/>
              </a:solidFill>
              <a:latin typeface="楷体_GB2312" panose="02010609030101010101" pitchFamily="49" charset="-122"/>
              <a:ea typeface="楷体_GB2312" panose="02010609030101010101" pitchFamily="49" charset="-122"/>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51437" y="519997"/>
            <a:ext cx="8425553" cy="3762558"/>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(1)Neither beasts nor birds would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regard</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the bat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as</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 friend.</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不论是兽类还是鸟类都不愿意把蝙蝠看成朋友。</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(2)He booked the holiday without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(regard) my wishes.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他不考虑我的意愿就把假日的一切都定下来了。</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(3)Nevertheless, he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the digging of the water hole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necessary.</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尽管如此，他认为挖掘水坑也还是必要的。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(4)He was small and well dressed, and seemed to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some importance.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他个子不高，衣冠楚楚，好像自以为有点了不起。</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3948436" y="1458877"/>
            <a:ext cx="1215892"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regarding</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3" name="矩形 2"/>
          <p:cNvSpPr/>
          <p:nvPr/>
        </p:nvSpPr>
        <p:spPr>
          <a:xfrm>
            <a:off x="2421192" y="2355776"/>
            <a:ext cx="1130932"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regarded</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4" name="矩形 3"/>
          <p:cNvSpPr/>
          <p:nvPr/>
        </p:nvSpPr>
        <p:spPr>
          <a:xfrm>
            <a:off x="6678508" y="2395776"/>
            <a:ext cx="36610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as</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7" name="矩形 6"/>
          <p:cNvSpPr/>
          <p:nvPr/>
        </p:nvSpPr>
        <p:spPr>
          <a:xfrm>
            <a:off x="5743491" y="3240662"/>
            <a:ext cx="2281889"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regard himself with</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linds(horizontal)">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1" y="310484"/>
            <a:ext cx="406400" cy="4321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9" name="矩形 8"/>
          <p:cNvSpPr/>
          <p:nvPr/>
        </p:nvSpPr>
        <p:spPr>
          <a:xfrm>
            <a:off x="619601" y="2247789"/>
            <a:ext cx="8259152" cy="530904"/>
          </a:xfrm>
          <a:prstGeom prst="rect">
            <a:avLst/>
          </a:prstGeom>
        </p:spPr>
        <p:txBody>
          <a:bodyPr lIns="68571" tIns="34285" rIns="68571" bIns="34285">
            <a:spAutoFit/>
          </a:bodyPr>
          <a:lstStyle/>
          <a:p>
            <a:pPr algn="just">
              <a:lnSpc>
                <a:spcPct val="150000"/>
              </a:lnSpc>
            </a:pPr>
            <a:r>
              <a:rPr lang="zh-CN" altLang="zh-CN" sz="2000" b="1" kern="100" dirty="0">
                <a:solidFill>
                  <a:srgbClr val="0000FF"/>
                </a:solidFill>
                <a:ea typeface="C-KT" panose="03000509000000000000" pitchFamily="65" charset="-122"/>
                <a:cs typeface="Times New Roman" panose="02020603050405020304" pitchFamily="18" charset="0"/>
              </a:rPr>
              <a:t></a:t>
            </a:r>
            <a:r>
              <a:rPr lang="en-US" altLang="zh-CN" sz="2000" b="1" kern="100" dirty="0">
                <a:solidFill>
                  <a:srgbClr val="0000FF"/>
                </a:solidFill>
                <a:latin typeface="Times New Roman" panose="02020603050405020304" pitchFamily="18" charset="0"/>
                <a:ea typeface="华文细黑" panose="02010600040101010101" pitchFamily="2" charset="-122"/>
              </a:rPr>
              <a:t>stop sb. (from) doing </a:t>
            </a:r>
            <a:r>
              <a:rPr lang="en-US" altLang="zh-CN" sz="2000" b="1" kern="100" dirty="0" err="1">
                <a:solidFill>
                  <a:srgbClr val="0000FF"/>
                </a:solidFill>
                <a:latin typeface="Times New Roman" panose="02020603050405020304" pitchFamily="18" charset="0"/>
                <a:ea typeface="华文细黑" panose="02010600040101010101" pitchFamily="2" charset="-122"/>
              </a:rPr>
              <a:t>sth</a:t>
            </a:r>
            <a:r>
              <a:rPr lang="en-US" altLang="zh-CN" sz="2000" b="1" kern="100" dirty="0">
                <a:solidFill>
                  <a:srgbClr val="0000FF"/>
                </a:solidFill>
                <a:latin typeface="Times New Roman" panose="02020603050405020304" pitchFamily="18" charset="0"/>
                <a:ea typeface="华文细黑" panose="02010600040101010101" pitchFamily="2" charset="-122"/>
              </a:rPr>
              <a:t>. </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阻止某人做某事</a:t>
            </a:r>
            <a:endParaRPr lang="zh-CN" altLang="zh-CN" sz="2000" kern="100" dirty="0">
              <a:solidFill>
                <a:srgbClr val="0000FF"/>
              </a:solidFill>
              <a:latin typeface="宋体" panose="02010600030101010101" pitchFamily="2" charset="-122"/>
              <a:cs typeface="Courier New" panose="02070309020205020404"/>
            </a:endParaRPr>
          </a:p>
        </p:txBody>
      </p:sp>
      <p:sp>
        <p:nvSpPr>
          <p:cNvPr id="17" name="矩形 16"/>
          <p:cNvSpPr/>
          <p:nvPr/>
        </p:nvSpPr>
        <p:spPr>
          <a:xfrm>
            <a:off x="629256" y="310449"/>
            <a:ext cx="8514744" cy="188956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r>
              <a:rPr lang="en-US" altLang="zh-CN" sz="2100" dirty="0">
                <a:solidFill>
                  <a:prstClr val="white"/>
                </a:solidFill>
              </a:rPr>
              <a:t>.</a:t>
            </a:r>
            <a:endParaRPr lang="zh-CN" altLang="en-US" sz="2100" dirty="0">
              <a:solidFill>
                <a:prstClr val="white"/>
              </a:solidFill>
            </a:endParaRPr>
          </a:p>
        </p:txBody>
      </p:sp>
      <p:sp>
        <p:nvSpPr>
          <p:cNvPr id="19" name="TextBox 18"/>
          <p:cNvSpPr txBox="1"/>
          <p:nvPr/>
        </p:nvSpPr>
        <p:spPr>
          <a:xfrm>
            <a:off x="42484" y="319209"/>
            <a:ext cx="532552" cy="392324"/>
          </a:xfrm>
          <a:prstGeom prst="rect">
            <a:avLst/>
          </a:prstGeom>
          <a:noFill/>
        </p:spPr>
        <p:txBody>
          <a:bodyPr wrap="square" lIns="68571" tIns="34285" rIns="68571" bIns="34285" rtlCol="0">
            <a:spAutoFit/>
          </a:bodyPr>
          <a:lstStyle/>
          <a:p>
            <a:r>
              <a:rPr lang="en-US" altLang="zh-CN" sz="2100" b="1" dirty="0">
                <a:solidFill>
                  <a:prstClr val="white"/>
                </a:solidFill>
              </a:rPr>
              <a:t>7</a:t>
            </a:r>
            <a:endParaRPr lang="zh-CN" altLang="en-US" sz="2100" b="1" dirty="0">
              <a:solidFill>
                <a:prstClr val="white"/>
              </a:solidFill>
            </a:endParaRPr>
          </a:p>
        </p:txBody>
      </p:sp>
      <p:sp>
        <p:nvSpPr>
          <p:cNvPr id="21" name="矩形 20"/>
          <p:cNvSpPr/>
          <p:nvPr/>
        </p:nvSpPr>
        <p:spPr>
          <a:xfrm>
            <a:off x="456330" y="310484"/>
            <a:ext cx="118533" cy="432196"/>
          </a:xfrm>
          <a:prstGeom prst="rect">
            <a:avLst/>
          </a:prstGeom>
          <a:solidFill>
            <a:srgbClr val="F5C13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22" name="矩形 21"/>
          <p:cNvSpPr/>
          <p:nvPr/>
        </p:nvSpPr>
        <p:spPr>
          <a:xfrm>
            <a:off x="638909" y="250030"/>
            <a:ext cx="8362160" cy="1945851"/>
          </a:xfrm>
          <a:prstGeom prst="rect">
            <a:avLst/>
          </a:prstGeom>
        </p:spPr>
        <p:txBody>
          <a:bodyPr wrap="square" lIns="68571" tIns="34285" rIns="68571" bIns="34285">
            <a:spAutoFit/>
          </a:bodyPr>
          <a:lstStyle/>
          <a:p>
            <a:pPr algn="just">
              <a:lnSpc>
                <a:spcPct val="150000"/>
              </a:lnSpc>
            </a:pP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In another letter</a:t>
            </a:r>
            <a:r>
              <a:rPr lang="zh-CN" altLang="zh-CN" sz="21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Father Christmas complained about how he could not </a:t>
            </a:r>
            <a:r>
              <a:rPr lang="en-US" altLang="zh-CN" sz="2100" b="1" u="wavy" kern="100" dirty="0">
                <a:latin typeface="Times New Roman" panose="02020603050405020304" pitchFamily="18" charset="0"/>
                <a:ea typeface="微软雅黑" panose="020B0503020204020204" pitchFamily="34" charset="-122"/>
                <a:cs typeface="Courier New" panose="02070309020205020404" pitchFamily="49" charset="0"/>
              </a:rPr>
              <a:t>stop</a:t>
            </a: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 his helpers </a:t>
            </a:r>
            <a:r>
              <a:rPr lang="en-US" altLang="zh-CN" sz="2100" b="1" u="wavy" kern="100" dirty="0">
                <a:latin typeface="Times New Roman" panose="02020603050405020304" pitchFamily="18" charset="0"/>
                <a:ea typeface="微软雅黑" panose="020B0503020204020204" pitchFamily="34" charset="-122"/>
                <a:cs typeface="Courier New" panose="02070309020205020404" pitchFamily="49" charset="0"/>
              </a:rPr>
              <a:t>playing</a:t>
            </a:r>
            <a:r>
              <a:rPr lang="en-US" altLang="zh-CN" sz="2100" b="1" kern="100" dirty="0">
                <a:latin typeface="Times New Roman" panose="02020603050405020304" pitchFamily="18" charset="0"/>
                <a:ea typeface="微软雅黑" panose="020B0503020204020204" pitchFamily="34" charset="-122"/>
                <a:cs typeface="Courier New" panose="02070309020205020404" pitchFamily="49" charset="0"/>
              </a:rPr>
              <a:t> </a:t>
            </a: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games with the toys instead of wrapping them up.</a:t>
            </a:r>
            <a:r>
              <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rPr>
              <a:t>在他的另一封信中，圣诞老人抱怨说，他无法阻止他的助手们玩玩具嬉戏，而不是把它们包装起来。</a:t>
            </a:r>
            <a:endParaRPr lang="zh-CN" altLang="zh-CN" kern="100" dirty="0">
              <a:effectLst/>
              <a:latin typeface="微软雅黑" panose="020B0503020204020204" pitchFamily="34" charset="-122"/>
              <a:ea typeface="微软雅黑" panose="020B0503020204020204" pitchFamily="34" charset="-122"/>
              <a:cs typeface="Courier New" panose="02070309020205020404" pitchFamily="49" charset="0"/>
            </a:endParaRPr>
          </a:p>
        </p:txBody>
      </p:sp>
      <p:sp>
        <p:nvSpPr>
          <p:cNvPr id="8" name="矩形 7"/>
          <p:cNvSpPr/>
          <p:nvPr/>
        </p:nvSpPr>
        <p:spPr>
          <a:xfrm>
            <a:off x="619601" y="2733731"/>
            <a:ext cx="8259152" cy="2377564"/>
          </a:xfrm>
          <a:prstGeom prst="rect">
            <a:avLst/>
          </a:prstGeom>
        </p:spPr>
        <p:txBody>
          <a:bodyPr wrap="square" lIns="68571" tIns="34285" rIns="68571" bIns="34285">
            <a:spAutoFit/>
          </a:bodyPr>
          <a:lstStyle/>
          <a:p>
            <a:pPr algn="just">
              <a:lnSpc>
                <a:spcPct val="150000"/>
              </a:lnSpc>
            </a:pP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与其同义的短语还有：</a:t>
            </a:r>
            <a:r>
              <a:rPr lang="en-US" altLang="zh-CN" sz="2000" b="1" kern="100" dirty="0">
                <a:latin typeface="Times New Roman" panose="02020603050405020304" pitchFamily="18" charset="0"/>
                <a:ea typeface="楷体_GB2312" panose="02010609030101010101" pitchFamily="49" charset="-122"/>
              </a:rPr>
              <a:t>prevent sb. from doing </a:t>
            </a:r>
            <a:r>
              <a:rPr lang="en-US" altLang="zh-CN" sz="2000" b="1" kern="100" dirty="0" err="1">
                <a:latin typeface="Times New Roman" panose="02020603050405020304" pitchFamily="18" charset="0"/>
                <a:ea typeface="楷体_GB2312" panose="02010609030101010101" pitchFamily="49" charset="-122"/>
              </a:rPr>
              <a:t>sth</a:t>
            </a:r>
            <a:r>
              <a:rPr lang="en-US" altLang="zh-CN" sz="2000" b="1" kern="100" dirty="0">
                <a:latin typeface="Times New Roman" panose="02020603050405020304" pitchFamily="18" charset="0"/>
                <a:ea typeface="楷体_GB2312" panose="02010609030101010101" pitchFamily="49" charset="-122"/>
              </a:rPr>
              <a:t>. </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rPr>
              <a:t>keep sb. from doing </a:t>
            </a:r>
            <a:r>
              <a:rPr lang="en-US" altLang="zh-CN" sz="2000" b="1" kern="100" dirty="0" err="1">
                <a:latin typeface="Times New Roman" panose="02020603050405020304" pitchFamily="18" charset="0"/>
                <a:ea typeface="楷体_GB2312" panose="02010609030101010101" pitchFamily="49" charset="-122"/>
              </a:rPr>
              <a:t>sth</a:t>
            </a:r>
            <a:r>
              <a:rPr lang="en-US" altLang="zh-CN" sz="2000" b="1" kern="100" dirty="0">
                <a:latin typeface="Times New Roman" panose="02020603050405020304" pitchFamily="18" charset="0"/>
                <a:ea typeface="楷体_GB2312" panose="02010609030101010101" pitchFamily="49" charset="-122"/>
              </a:rPr>
              <a:t>. </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a:t>
            </a:r>
            <a:endParaRPr lang="en-US" altLang="zh-CN" sz="2000" b="1" kern="100" dirty="0">
              <a:latin typeface="Times New Roman" panose="02020603050405020304" pitchFamily="18" charset="0"/>
              <a:ea typeface="楷体_GB2312" panose="02010609030101010101" pitchFamily="49" charset="-122"/>
            </a:endParaRPr>
          </a:p>
          <a:p>
            <a:pPr algn="just">
              <a:lnSpc>
                <a:spcPct val="150000"/>
              </a:lnSpc>
            </a:pP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在主动语态中，</a:t>
            </a:r>
            <a:r>
              <a:rPr lang="en-US" altLang="zh-CN" sz="2000" b="1" kern="100" dirty="0">
                <a:latin typeface="Times New Roman" panose="02020603050405020304" pitchFamily="18" charset="0"/>
                <a:ea typeface="楷体_GB2312" panose="02010609030101010101" pitchFamily="49" charset="-122"/>
              </a:rPr>
              <a:t>stop/prevent sb. from doing </a:t>
            </a:r>
            <a:r>
              <a:rPr lang="en-US" altLang="zh-CN" sz="2000" b="1" kern="100" dirty="0" err="1">
                <a:latin typeface="Times New Roman" panose="02020603050405020304" pitchFamily="18" charset="0"/>
                <a:ea typeface="楷体_GB2312" panose="02010609030101010101" pitchFamily="49" charset="-122"/>
              </a:rPr>
              <a:t>sth</a:t>
            </a:r>
            <a:r>
              <a:rPr lang="en-US" altLang="zh-CN" sz="2000" b="1" kern="100" dirty="0">
                <a:latin typeface="Times New Roman" panose="02020603050405020304" pitchFamily="18" charset="0"/>
                <a:ea typeface="楷体_GB2312" panose="02010609030101010101" pitchFamily="49" charset="-122"/>
              </a:rPr>
              <a:t>. </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中的</a:t>
            </a:r>
            <a:r>
              <a:rPr lang="en-US" altLang="zh-CN" sz="2000" b="1" kern="100" dirty="0">
                <a:latin typeface="Times New Roman" panose="02020603050405020304" pitchFamily="18" charset="0"/>
                <a:ea typeface="楷体_GB2312" panose="02010609030101010101" pitchFamily="49" charset="-122"/>
              </a:rPr>
              <a:t>from</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可省去，意思不变；但</a:t>
            </a:r>
            <a:r>
              <a:rPr lang="en-US" altLang="zh-CN" sz="2000" b="1" kern="100" dirty="0">
                <a:latin typeface="Times New Roman" panose="02020603050405020304" pitchFamily="18" charset="0"/>
                <a:ea typeface="楷体_GB2312" panose="02010609030101010101" pitchFamily="49" charset="-122"/>
              </a:rPr>
              <a:t>keep sb. from doing </a:t>
            </a:r>
            <a:r>
              <a:rPr lang="en-US" altLang="zh-CN" sz="2000" b="1" kern="100" dirty="0" err="1">
                <a:latin typeface="Times New Roman" panose="02020603050405020304" pitchFamily="18" charset="0"/>
                <a:ea typeface="楷体_GB2312" panose="02010609030101010101" pitchFamily="49" charset="-122"/>
              </a:rPr>
              <a:t>sth</a:t>
            </a:r>
            <a:r>
              <a:rPr lang="en-US" altLang="zh-CN" sz="2000" b="1" kern="100" dirty="0">
                <a:latin typeface="Times New Roman" panose="02020603050405020304" pitchFamily="18" charset="0"/>
                <a:ea typeface="楷体_GB2312" panose="02010609030101010101" pitchFamily="49" charset="-122"/>
              </a:rPr>
              <a:t>. </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中的</a:t>
            </a:r>
            <a:r>
              <a:rPr lang="en-US" altLang="zh-CN" sz="2000" b="1" kern="100" dirty="0">
                <a:latin typeface="Times New Roman" panose="02020603050405020304" pitchFamily="18" charset="0"/>
                <a:ea typeface="楷体_GB2312" panose="02010609030101010101" pitchFamily="49" charset="-122"/>
              </a:rPr>
              <a:t>from</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不能省</a:t>
            </a:r>
            <a:r>
              <a:rPr lang="en-US" altLang="zh-CN" sz="2000" b="1" kern="100" dirty="0">
                <a:latin typeface="Symbol" panose="05050102010706020507" pitchFamily="18" charset="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若省去，则意为</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让某人一直做某事</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Symbol" panose="05050102010706020507" pitchFamily="18" charset="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。在被动语态中，三个短语中的</a:t>
            </a:r>
            <a:r>
              <a:rPr lang="en-US" altLang="zh-CN" sz="2000" b="1" kern="100" dirty="0">
                <a:latin typeface="Times New Roman" panose="02020603050405020304" pitchFamily="18" charset="0"/>
                <a:ea typeface="楷体_GB2312" panose="02010609030101010101" pitchFamily="49" charset="-122"/>
              </a:rPr>
              <a:t>from</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都不能省略。</a:t>
            </a:r>
            <a:endParaRPr lang="zh-CN" altLang="zh-CN" sz="2000" b="1" kern="100" dirty="0">
              <a:solidFill>
                <a:prstClr val="black"/>
              </a:solidFill>
              <a:latin typeface="楷体_GB2312" panose="02010609030101010101" pitchFamily="49" charset="-122"/>
              <a:ea typeface="楷体_GB2312" panose="02010609030101010101" pitchFamily="49"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51437" y="466004"/>
            <a:ext cx="8641125" cy="3762558"/>
          </a:xfrm>
          <a:prstGeom prst="rect">
            <a:avLst/>
          </a:prstGeom>
        </p:spPr>
        <p:txBody>
          <a:bodyPr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(1)What can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stop me (from) going</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if I want to go?</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如果我要去，有什么能阻止我去呢？</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(2)I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was prevented from visiting</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my friend on such a rainy day.</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在这样的雨天我无法去拜访朋友。</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(3)He said they should not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for their degrees.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他说他们不应该被剥夺通过学习获得学位的权利。</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(4)You shouldn</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 have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outside.</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你本不该让那个男孩一直站在外面。</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8" name="矩形 7"/>
          <p:cNvSpPr/>
          <p:nvPr/>
        </p:nvSpPr>
        <p:spPr>
          <a:xfrm>
            <a:off x="3124899" y="2317190"/>
            <a:ext cx="291667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be stopped from studying</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6" name="矩形 5"/>
          <p:cNvSpPr/>
          <p:nvPr/>
        </p:nvSpPr>
        <p:spPr>
          <a:xfrm>
            <a:off x="2888254" y="3198682"/>
            <a:ext cx="2494896"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kept the boy standing</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1" y="418471"/>
            <a:ext cx="406400" cy="4321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9" name="矩形 8"/>
          <p:cNvSpPr/>
          <p:nvPr/>
        </p:nvSpPr>
        <p:spPr>
          <a:xfrm>
            <a:off x="619601" y="2355776"/>
            <a:ext cx="8259152" cy="530904"/>
          </a:xfrm>
          <a:prstGeom prst="rect">
            <a:avLst/>
          </a:prstGeom>
        </p:spPr>
        <p:txBody>
          <a:bodyPr lIns="68571" tIns="34285" rIns="68571" bIns="34285">
            <a:spAutoFit/>
          </a:bodyPr>
          <a:lstStyle/>
          <a:p>
            <a:pPr algn="just">
              <a:lnSpc>
                <a:spcPct val="150000"/>
              </a:lnSpc>
            </a:pPr>
            <a:r>
              <a:rPr lang="zh-CN" altLang="zh-CN" sz="2000" b="1" kern="100" dirty="0">
                <a:solidFill>
                  <a:srgbClr val="0000FF"/>
                </a:solidFill>
                <a:ea typeface="C-KT" panose="03000509000000000000" pitchFamily="65" charset="-122"/>
                <a:cs typeface="Times New Roman" panose="02020603050405020304" pitchFamily="18" charset="0"/>
              </a:rPr>
              <a:t></a:t>
            </a:r>
            <a:r>
              <a:rPr lang="en-US" altLang="zh-CN" sz="2000" b="1" kern="100" dirty="0">
                <a:solidFill>
                  <a:srgbClr val="0000FF"/>
                </a:solidFill>
                <a:latin typeface="Times New Roman" panose="02020603050405020304" pitchFamily="18" charset="0"/>
                <a:ea typeface="华文细黑" panose="02010600040101010101" pitchFamily="2" charset="-122"/>
              </a:rPr>
              <a:t>contain </a:t>
            </a:r>
            <a:r>
              <a:rPr lang="en-US" altLang="zh-CN" sz="2000" b="1" i="1" kern="100" dirty="0" err="1">
                <a:solidFill>
                  <a:srgbClr val="0000FF"/>
                </a:solidFill>
                <a:latin typeface="Times New Roman" panose="02020603050405020304" pitchFamily="18" charset="0"/>
                <a:ea typeface="华文细黑" panose="02010600040101010101" pitchFamily="2" charset="-122"/>
              </a:rPr>
              <a:t>vt</a:t>
            </a:r>
            <a:r>
              <a:rPr lang="en-US" altLang="zh-CN" sz="2000" b="1" kern="100" dirty="0" err="1">
                <a:solidFill>
                  <a:srgbClr val="0000FF"/>
                </a:solidFill>
                <a:latin typeface="Times New Roman" panose="02020603050405020304" pitchFamily="18" charset="0"/>
                <a:ea typeface="华文细黑" panose="02010600040101010101" pitchFamily="2" charset="-122"/>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包含；容纳；容忍；控制，克制</a:t>
            </a:r>
            <a:endParaRPr lang="zh-CN" altLang="zh-CN" sz="2000" kern="100" dirty="0">
              <a:solidFill>
                <a:srgbClr val="0000FF"/>
              </a:solidFill>
              <a:latin typeface="宋体" panose="02010600030101010101" pitchFamily="2" charset="-122"/>
              <a:cs typeface="Courier New" panose="02070309020205020404"/>
            </a:endParaRPr>
          </a:p>
        </p:txBody>
      </p:sp>
      <p:sp>
        <p:nvSpPr>
          <p:cNvPr id="17" name="矩形 16"/>
          <p:cNvSpPr/>
          <p:nvPr/>
        </p:nvSpPr>
        <p:spPr>
          <a:xfrm>
            <a:off x="629256" y="418436"/>
            <a:ext cx="8514744" cy="188956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r>
              <a:rPr lang="en-US" altLang="zh-CN" sz="2100" dirty="0">
                <a:solidFill>
                  <a:prstClr val="white"/>
                </a:solidFill>
              </a:rPr>
              <a:t>.</a:t>
            </a:r>
            <a:endParaRPr lang="zh-CN" altLang="en-US" sz="2100" dirty="0">
              <a:solidFill>
                <a:prstClr val="white"/>
              </a:solidFill>
            </a:endParaRPr>
          </a:p>
        </p:txBody>
      </p:sp>
      <p:sp>
        <p:nvSpPr>
          <p:cNvPr id="19" name="TextBox 18"/>
          <p:cNvSpPr txBox="1"/>
          <p:nvPr/>
        </p:nvSpPr>
        <p:spPr>
          <a:xfrm>
            <a:off x="42484" y="427196"/>
            <a:ext cx="532552" cy="392324"/>
          </a:xfrm>
          <a:prstGeom prst="rect">
            <a:avLst/>
          </a:prstGeom>
          <a:noFill/>
        </p:spPr>
        <p:txBody>
          <a:bodyPr wrap="square" lIns="68571" tIns="34285" rIns="68571" bIns="34285" rtlCol="0">
            <a:spAutoFit/>
          </a:bodyPr>
          <a:lstStyle/>
          <a:p>
            <a:r>
              <a:rPr lang="en-US" altLang="zh-CN" sz="2100" b="1" dirty="0">
                <a:solidFill>
                  <a:prstClr val="white"/>
                </a:solidFill>
              </a:rPr>
              <a:t>8</a:t>
            </a:r>
            <a:endParaRPr lang="zh-CN" altLang="en-US" sz="2100" b="1" dirty="0">
              <a:solidFill>
                <a:prstClr val="white"/>
              </a:solidFill>
            </a:endParaRPr>
          </a:p>
        </p:txBody>
      </p:sp>
      <p:sp>
        <p:nvSpPr>
          <p:cNvPr id="21" name="矩形 20"/>
          <p:cNvSpPr/>
          <p:nvPr/>
        </p:nvSpPr>
        <p:spPr>
          <a:xfrm>
            <a:off x="456330" y="418471"/>
            <a:ext cx="118533" cy="432196"/>
          </a:xfrm>
          <a:prstGeom prst="rect">
            <a:avLst/>
          </a:prstGeom>
          <a:solidFill>
            <a:srgbClr val="F5C13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22" name="矩形 21"/>
          <p:cNvSpPr/>
          <p:nvPr/>
        </p:nvSpPr>
        <p:spPr>
          <a:xfrm>
            <a:off x="638909" y="358016"/>
            <a:ext cx="8362160" cy="1869310"/>
          </a:xfrm>
          <a:prstGeom prst="rect">
            <a:avLst/>
          </a:prstGeom>
        </p:spPr>
        <p:txBody>
          <a:bodyPr wrap="square" lIns="68571" tIns="34285" rIns="68571" bIns="34285">
            <a:spAutoFit/>
          </a:bodyPr>
          <a:lstStyle/>
          <a:p>
            <a:pPr algn="just">
              <a:lnSpc>
                <a:spcPct val="150000"/>
              </a:lnSpc>
            </a:pP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Interestingly</a:t>
            </a:r>
            <a:r>
              <a:rPr lang="zh-CN" altLang="zh-CN" sz="21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the letters did not </a:t>
            </a:r>
            <a:r>
              <a:rPr lang="en-US" altLang="zh-CN" sz="2100" b="1" u="wavy" kern="100" dirty="0">
                <a:latin typeface="Times New Roman" panose="02020603050405020304" pitchFamily="18" charset="0"/>
                <a:ea typeface="微软雅黑" panose="020B0503020204020204" pitchFamily="34" charset="-122"/>
                <a:cs typeface="Courier New" panose="02070309020205020404" pitchFamily="49" charset="0"/>
              </a:rPr>
              <a:t>contain</a:t>
            </a: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 the usual warnings to children that they might not receive their presents if they were not good.</a:t>
            </a:r>
            <a:r>
              <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rPr>
              <a:t>有趣的是，这些信件并没有包含通常给孩子们的警告：如果他们做得不好，他们就可能接收不到礼物。</a:t>
            </a:r>
            <a:endParaRPr lang="zh-CN" altLang="zh-CN" kern="100" dirty="0">
              <a:effectLst/>
              <a:latin typeface="微软雅黑" panose="020B0503020204020204" pitchFamily="34" charset="-122"/>
              <a:ea typeface="微软雅黑" panose="020B0503020204020204" pitchFamily="34" charset="-122"/>
              <a:cs typeface="Courier New" panose="02070309020205020404" pitchFamily="49" charset="0"/>
            </a:endParaRPr>
          </a:p>
        </p:txBody>
      </p:sp>
      <p:sp>
        <p:nvSpPr>
          <p:cNvPr id="8" name="矩形 7"/>
          <p:cNvSpPr/>
          <p:nvPr/>
        </p:nvSpPr>
        <p:spPr>
          <a:xfrm>
            <a:off x="619601" y="2901255"/>
            <a:ext cx="8259152" cy="992569"/>
          </a:xfrm>
          <a:prstGeom prst="rect">
            <a:avLst/>
          </a:prstGeom>
        </p:spPr>
        <p:txBody>
          <a:bodyPr wrap="square" lIns="68571" tIns="34285" rIns="68571" bIns="34285">
            <a:spAutoFit/>
          </a:bodyPr>
          <a:lstStyle/>
          <a:p>
            <a:pPr algn="just">
              <a:lnSpc>
                <a:spcPct val="150000"/>
              </a:lnSpc>
            </a:pPr>
            <a:r>
              <a:rPr lang="en-US" altLang="zh-CN" sz="2000" b="1" kern="100" dirty="0">
                <a:latin typeface="宋体" panose="02010600030101010101" pitchFamily="2" charset="-122"/>
                <a:ea typeface="楷体_GB2312" panose="02010609030101010101" pitchFamily="49" charset="-122"/>
              </a:rPr>
              <a:t>※</a:t>
            </a:r>
            <a:r>
              <a:rPr lang="en-US" altLang="zh-CN" sz="2000" b="1" kern="100" dirty="0">
                <a:latin typeface="Times New Roman" panose="02020603050405020304" pitchFamily="18" charset="0"/>
                <a:ea typeface="楷体_GB2312" panose="02010609030101010101" pitchFamily="49" charset="-122"/>
              </a:rPr>
              <a:t>contain oneself</a:t>
            </a:r>
            <a:r>
              <a:rPr lang="zh-CN" altLang="zh-CN" sz="2000" b="1" kern="100" dirty="0">
                <a:latin typeface="Times New Roman" panose="02020603050405020304" pitchFamily="18" charset="0"/>
                <a:ea typeface="楷体_GB2312" panose="02010609030101010101" pitchFamily="49" charset="-122"/>
              </a:rPr>
              <a:t>克制自己</a:t>
            </a:r>
            <a:endParaRPr lang="zh-CN" altLang="zh-CN" sz="800" kern="100" dirty="0">
              <a:latin typeface="Times New Roman" panose="02020603050405020304" pitchFamily="18" charset="0"/>
              <a:ea typeface="楷体_GB2312" panose="02010609030101010101" pitchFamily="49" charset="-122"/>
            </a:endParaRPr>
          </a:p>
          <a:p>
            <a:pPr>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rPr>
              <a:t>container </a:t>
            </a:r>
            <a:r>
              <a:rPr lang="en-US" altLang="zh-CN" sz="2000" b="1" i="1" kern="100" dirty="0">
                <a:latin typeface="Times New Roman" panose="02020603050405020304" pitchFamily="18" charset="0"/>
                <a:ea typeface="楷体_GB2312" panose="02010609030101010101" pitchFamily="49" charset="-122"/>
              </a:rPr>
              <a:t>n</a:t>
            </a:r>
            <a:r>
              <a:rPr lang="en-US" altLang="zh-CN" sz="2000" b="1" kern="100" dirty="0">
                <a:latin typeface="Times New Roman" panose="02020603050405020304" pitchFamily="18" charset="0"/>
                <a:ea typeface="楷体_GB2312" panose="02010609030101010101" pitchFamily="49" charset="-122"/>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容器；集装箱</a:t>
            </a:r>
            <a:endParaRPr lang="zh-CN" altLang="zh-CN" sz="2000" b="1" kern="100" dirty="0">
              <a:solidFill>
                <a:prstClr val="black"/>
              </a:solidFill>
              <a:latin typeface="楷体_GB2312" panose="02010609030101010101" pitchFamily="49" charset="-122"/>
              <a:ea typeface="楷体_GB2312" panose="02010609030101010101" pitchFamily="49"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51437" y="466004"/>
            <a:ext cx="8641125" cy="2839229"/>
          </a:xfrm>
          <a:prstGeom prst="rect">
            <a:avLst/>
          </a:prstGeom>
        </p:spPr>
        <p:txBody>
          <a:bodyPr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(1)The stadium is large enough to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contain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10,000 audience.</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这个体育场足够大，能容纳</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万名观众。</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(2)He was so excited that he could hardly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他太激动了，以至于无法控制自己。</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(3)I don</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 know how much oil is in this old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(contain).</a:t>
            </a: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我不知道这个旧的容器里有多少油。</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8" name="矩形 7"/>
          <p:cNvSpPr/>
          <p:nvPr/>
        </p:nvSpPr>
        <p:spPr>
          <a:xfrm>
            <a:off x="4679049" y="1437887"/>
            <a:ext cx="1808810"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contain himself</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6" name="矩形 5"/>
          <p:cNvSpPr/>
          <p:nvPr/>
        </p:nvSpPr>
        <p:spPr>
          <a:xfrm>
            <a:off x="5119129" y="2332319"/>
            <a:ext cx="1177227"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container</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51437" y="250030"/>
            <a:ext cx="8641125" cy="3300894"/>
          </a:xfrm>
          <a:prstGeom prst="rect">
            <a:avLst/>
          </a:prstGeom>
          <a:solidFill>
            <a:schemeClr val="accent6">
              <a:lumMod val="40000"/>
              <a:lumOff val="60000"/>
            </a:schemeClr>
          </a:solidFill>
        </p:spPr>
        <p:txBody>
          <a:bodyPr wrap="square" lIns="68571" tIns="34285" rIns="68571" bIns="34285">
            <a:spAutoFit/>
          </a:bodyPr>
          <a:lstStyle/>
          <a:p>
            <a:pPr algn="just">
              <a:lnSpc>
                <a:spcPct val="150000"/>
              </a:lnSpc>
            </a:pP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易混辨析</a:t>
            </a: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solidFill>
                  <a:srgbClr val="7030A0"/>
                </a:solidFill>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contain</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include</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contain</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表示包含所含之物的全部，还指某种物质中含有某成分或含有其他物</a:t>
            </a:r>
            <a:endParaRPr lang="en-US" altLang="zh-CN" sz="2000" b="1" kern="100" dirty="0">
              <a:latin typeface="Times New Roman" panose="02020603050405020304" pitchFamily="18" charset="0"/>
              <a:ea typeface="楷体_GB2312" panose="02010609030101010101" pitchFamily="49" charset="-122"/>
              <a:cs typeface="Times New Roman" panose="02020603050405020304" pitchFamily="18" charset="0"/>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    </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质。另外，</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contain</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还有</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克制，抑制</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之意。</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gn="just">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include</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意为</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包含；包括</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在内；计入，算入</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，指作为整体中的一部分</a:t>
            </a:r>
            <a:endParaRPr lang="en-US" altLang="zh-CN" sz="2000" b="1" kern="100" dirty="0">
              <a:latin typeface="Times New Roman" panose="02020603050405020304" pitchFamily="18" charset="0"/>
              <a:ea typeface="楷体_GB2312" panose="02010609030101010101" pitchFamily="49" charset="-122"/>
              <a:cs typeface="Times New Roman" panose="02020603050405020304" pitchFamily="18" charset="0"/>
            </a:endParaRPr>
          </a:p>
          <a:p>
            <a:pPr algn="just">
              <a:lnSpc>
                <a:spcPct val="150000"/>
              </a:lnSpc>
            </a:pPr>
            <a:r>
              <a:rPr lang="en-US" altLang="zh-CN" sz="2000" b="1" kern="100" spc="-23" dirty="0">
                <a:latin typeface="Times New Roman" panose="02020603050405020304" pitchFamily="18" charset="0"/>
                <a:ea typeface="楷体_GB2312" panose="02010609030101010101" pitchFamily="49" charset="-122"/>
                <a:cs typeface="Times New Roman" panose="02020603050405020304" pitchFamily="18" charset="0"/>
              </a:rPr>
              <a:t>    </a:t>
            </a:r>
            <a:r>
              <a:rPr lang="zh-CN" altLang="zh-CN" sz="2000" b="1" kern="100" spc="-23" dirty="0">
                <a:latin typeface="Times New Roman" panose="02020603050405020304" pitchFamily="18" charset="0"/>
                <a:ea typeface="楷体_GB2312" panose="02010609030101010101" pitchFamily="49" charset="-122"/>
                <a:cs typeface="Times New Roman" panose="02020603050405020304" pitchFamily="18" charset="0"/>
              </a:rPr>
              <a:t>而被包括进去，在句中常构成分词短语</a:t>
            </a:r>
            <a:r>
              <a:rPr lang="en-US" altLang="zh-CN" sz="2000" b="1" kern="100" spc="-23" dirty="0">
                <a:latin typeface="Times New Roman" panose="02020603050405020304" pitchFamily="18" charset="0"/>
                <a:ea typeface="楷体_GB2312" panose="02010609030101010101" pitchFamily="49" charset="-122"/>
                <a:cs typeface="Courier New" panose="02070309020205020404" pitchFamily="49" charset="0"/>
              </a:rPr>
              <a:t>sb. </a:t>
            </a:r>
            <a:r>
              <a:rPr lang="en-US" altLang="zh-CN" sz="2000" b="1" kern="100" spc="-23" dirty="0">
                <a:latin typeface="IPAPANNEW" panose="02000500070000020004" pitchFamily="2" charset="0"/>
                <a:ea typeface="楷体_GB2312" panose="02010609030101010101" pitchFamily="49" charset="-122"/>
                <a:cs typeface="Times New Roman" panose="02020603050405020304" pitchFamily="18" charset="0"/>
              </a:rPr>
              <a:t>/</a:t>
            </a:r>
            <a:r>
              <a:rPr lang="en-US" altLang="zh-CN" sz="2000" b="1" kern="100" spc="-23" dirty="0" err="1">
                <a:latin typeface="Times New Roman" panose="02020603050405020304" pitchFamily="18" charset="0"/>
                <a:ea typeface="楷体_GB2312" panose="02010609030101010101" pitchFamily="49" charset="-122"/>
                <a:cs typeface="Times New Roman" panose="02020603050405020304" pitchFamily="18" charset="0"/>
              </a:rPr>
              <a:t>sth</a:t>
            </a:r>
            <a:r>
              <a:rPr lang="en-US" altLang="zh-CN" sz="2000" b="1" kern="100" spc="-23" dirty="0">
                <a:latin typeface="Times New Roman" panose="02020603050405020304" pitchFamily="18" charset="0"/>
                <a:ea typeface="楷体_GB2312" panose="02010609030101010101" pitchFamily="49" charset="-122"/>
                <a:cs typeface="Times New Roman" panose="02020603050405020304" pitchFamily="18" charset="0"/>
              </a:rPr>
              <a:t>. included</a:t>
            </a:r>
            <a:r>
              <a:rPr lang="zh-CN" altLang="zh-CN" sz="2000" b="1" kern="100" spc="-23" dirty="0">
                <a:latin typeface="Times New Roman" panose="02020603050405020304" pitchFamily="18" charset="0"/>
                <a:ea typeface="楷体_GB2312" panose="02010609030101010101" pitchFamily="49" charset="-122"/>
                <a:cs typeface="Times New Roman" panose="02020603050405020304" pitchFamily="18" charset="0"/>
              </a:rPr>
              <a:t>或</a:t>
            </a:r>
            <a:r>
              <a:rPr lang="en-US" altLang="zh-CN" sz="2000" b="1" kern="100" spc="-23" dirty="0">
                <a:latin typeface="Times New Roman" panose="02020603050405020304" pitchFamily="18" charset="0"/>
                <a:ea typeface="楷体_GB2312" panose="02010609030101010101" pitchFamily="49" charset="-122"/>
                <a:cs typeface="Times New Roman" panose="02020603050405020304" pitchFamily="18" charset="0"/>
              </a:rPr>
              <a:t>including sb. </a:t>
            </a:r>
            <a:r>
              <a:rPr lang="en-US" altLang="zh-CN" sz="2000" b="1" kern="100" spc="-23" dirty="0">
                <a:latin typeface="IPAPANNEW" panose="02000500070000020004" pitchFamily="2" charset="0"/>
                <a:ea typeface="楷体_GB2312" panose="02010609030101010101" pitchFamily="49" charset="-122"/>
                <a:cs typeface="Times New Roman" panose="02020603050405020304" pitchFamily="18" charset="0"/>
              </a:rPr>
              <a:t>/</a:t>
            </a:r>
            <a:r>
              <a:rPr lang="en-US" altLang="zh-CN" sz="2000" b="1" kern="100" spc="-23" dirty="0" err="1">
                <a:latin typeface="Times New Roman" panose="02020603050405020304" pitchFamily="18" charset="0"/>
                <a:ea typeface="楷体_GB2312" panose="02010609030101010101" pitchFamily="49" charset="-122"/>
                <a:cs typeface="Courier New" panose="02070309020205020404" pitchFamily="49" charset="0"/>
              </a:rPr>
              <a:t>sth</a:t>
            </a:r>
            <a:r>
              <a:rPr lang="en-US" altLang="zh-CN" sz="2000" b="1" kern="100" spc="-23" dirty="0">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000" b="1" kern="100" spc="-23" dirty="0">
                <a:latin typeface="Times New Roman" panose="02020603050405020304" pitchFamily="18" charset="0"/>
                <a:ea typeface="楷体_GB2312" panose="02010609030101010101" pitchFamily="49" charset="-122"/>
                <a:cs typeface="Times New Roman" panose="02020603050405020304" pitchFamily="18" charset="0"/>
              </a:rPr>
              <a:t>。</a:t>
            </a:r>
            <a:endParaRPr lang="zh-CN" altLang="zh-CN" sz="800" kern="100" spc="-23" dirty="0">
              <a:latin typeface="楷体_GB2312" panose="02010609030101010101" pitchFamily="49" charset="-122"/>
              <a:ea typeface="楷体_GB2312" panose="02010609030101010101" pitchFamily="49" charset="-122"/>
              <a:cs typeface="Courier New" panose="02070309020205020404" pitchFamily="49" charset="0"/>
            </a:endParaRPr>
          </a:p>
        </p:txBody>
      </p:sp>
      <p:sp>
        <p:nvSpPr>
          <p:cNvPr id="7" name="矩形 6"/>
          <p:cNvSpPr/>
          <p:nvPr/>
        </p:nvSpPr>
        <p:spPr>
          <a:xfrm>
            <a:off x="251437" y="2610283"/>
            <a:ext cx="8641125" cy="1454234"/>
          </a:xfrm>
          <a:prstGeom prst="rect">
            <a:avLst/>
          </a:prstGeom>
        </p:spPr>
        <p:txBody>
          <a:bodyPr wrap="square" lIns="68571" tIns="34285" rIns="68571" bIns="34285">
            <a:spAutoFit/>
          </a:bodyPr>
          <a:lstStyle/>
          <a:p>
            <a:pPr algn="just">
              <a:lnSpc>
                <a:spcPct val="150000"/>
              </a:lnSpc>
            </a:pP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选词填空</a:t>
            </a: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contain</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include</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(4)This little book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all the information that you need.</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(5)I have to prepare food for seven people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me.</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4" name="矩形 3"/>
          <p:cNvSpPr/>
          <p:nvPr/>
        </p:nvSpPr>
        <p:spPr>
          <a:xfrm>
            <a:off x="2289454" y="3134011"/>
            <a:ext cx="1048987"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contains</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5" name="矩形 4"/>
          <p:cNvSpPr/>
          <p:nvPr/>
        </p:nvSpPr>
        <p:spPr>
          <a:xfrm>
            <a:off x="4826085" y="3547427"/>
            <a:ext cx="1162801"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including</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1" y="418471"/>
            <a:ext cx="406400" cy="4321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9" name="矩形 8"/>
          <p:cNvSpPr/>
          <p:nvPr/>
        </p:nvSpPr>
        <p:spPr>
          <a:xfrm>
            <a:off x="619601" y="1977822"/>
            <a:ext cx="8259152" cy="530904"/>
          </a:xfrm>
          <a:prstGeom prst="rect">
            <a:avLst/>
          </a:prstGeom>
        </p:spPr>
        <p:txBody>
          <a:bodyPr lIns="68571" tIns="34285" rIns="68571" bIns="34285">
            <a:spAutoFit/>
          </a:bodyPr>
          <a:lstStyle/>
          <a:p>
            <a:pPr algn="just">
              <a:lnSpc>
                <a:spcPct val="150000"/>
              </a:lnSpc>
            </a:pPr>
            <a:r>
              <a:rPr lang="zh-CN" altLang="zh-CN" sz="2000" b="1" kern="100" dirty="0">
                <a:solidFill>
                  <a:srgbClr val="0000FF"/>
                </a:solidFill>
                <a:ea typeface="C-KT" panose="03000509000000000000" pitchFamily="65" charset="-122"/>
                <a:cs typeface="Times New Roman" panose="02020603050405020304" pitchFamily="18" charset="0"/>
              </a:rPr>
              <a:t></a:t>
            </a:r>
            <a:r>
              <a:rPr lang="en-US" altLang="zh-CN" sz="2000" b="1" kern="100" dirty="0">
                <a:solidFill>
                  <a:srgbClr val="0000FF"/>
                </a:solidFill>
                <a:latin typeface="Times New Roman" panose="02020603050405020304" pitchFamily="18" charset="0"/>
                <a:ea typeface="华文细黑" panose="02010600040101010101" pitchFamily="2" charset="-122"/>
              </a:rPr>
              <a:t>starve </a:t>
            </a:r>
            <a:r>
              <a:rPr lang="en-US" altLang="zh-CN" sz="2000" b="1" i="1" kern="100" dirty="0">
                <a:solidFill>
                  <a:srgbClr val="0000FF"/>
                </a:solidFill>
                <a:latin typeface="Times New Roman" panose="02020603050405020304" pitchFamily="18" charset="0"/>
                <a:ea typeface="华文细黑" panose="02010600040101010101" pitchFamily="2" charset="-122"/>
              </a:rPr>
              <a:t>vi</a:t>
            </a:r>
            <a:r>
              <a:rPr lang="en-US" altLang="zh-CN" sz="2000" b="1" kern="100" dirty="0">
                <a:solidFill>
                  <a:srgbClr val="0000FF"/>
                </a:solidFill>
                <a:latin typeface="Times New Roman" panose="02020603050405020304" pitchFamily="18" charset="0"/>
                <a:ea typeface="华文细黑" panose="02010600040101010101" pitchFamily="2" charset="-122"/>
              </a:rPr>
              <a:t>.&amp; </a:t>
            </a:r>
            <a:r>
              <a:rPr lang="en-US" altLang="zh-CN" sz="2000" b="1" i="1" kern="100" dirty="0" err="1">
                <a:solidFill>
                  <a:srgbClr val="0000FF"/>
                </a:solidFill>
                <a:latin typeface="Times New Roman" panose="02020603050405020304" pitchFamily="18" charset="0"/>
                <a:ea typeface="华文细黑" panose="02010600040101010101" pitchFamily="2" charset="-122"/>
              </a:rPr>
              <a:t>vt</a:t>
            </a:r>
            <a:r>
              <a:rPr lang="en-US" altLang="zh-CN" sz="2000" b="1" kern="100" dirty="0" err="1">
                <a:solidFill>
                  <a:srgbClr val="0000FF"/>
                </a:solidFill>
                <a:latin typeface="Times New Roman" panose="02020603050405020304" pitchFamily="18" charset="0"/>
                <a:ea typeface="华文细黑" panose="02010600040101010101" pitchFamily="2" charset="-122"/>
              </a:rPr>
              <a:t>.</a:t>
            </a:r>
            <a:r>
              <a:rPr lang="en-US" altLang="zh-CN" sz="2000" b="1" kern="100" dirty="0">
                <a:solidFill>
                  <a:srgbClr val="0000FF"/>
                </a:solidFill>
                <a:latin typeface="Times New Roman" panose="02020603050405020304" pitchFamily="18" charset="0"/>
                <a:ea typeface="华文细黑" panose="02010600040101010101" pitchFamily="2" charset="-122"/>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使</a:t>
            </a:r>
            <a:r>
              <a:rPr lang="en-US" altLang="zh-CN" sz="2000" b="1" kern="100" dirty="0">
                <a:solidFill>
                  <a:srgbClr val="0000FF"/>
                </a:solidFill>
                <a:latin typeface="Times New Roman" panose="02020603050405020304" pitchFamily="18" charset="0"/>
                <a:ea typeface="华文细黑" panose="02010600040101010101" pitchFamily="2" charset="-122"/>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挨饿，饿死</a:t>
            </a:r>
            <a:endParaRPr lang="zh-CN" altLang="zh-CN" sz="2000" kern="100" dirty="0">
              <a:solidFill>
                <a:srgbClr val="0000FF"/>
              </a:solidFill>
              <a:latin typeface="宋体" panose="02010600030101010101" pitchFamily="2" charset="-122"/>
              <a:cs typeface="Courier New" panose="02070309020205020404"/>
            </a:endParaRPr>
          </a:p>
        </p:txBody>
      </p:sp>
      <p:sp>
        <p:nvSpPr>
          <p:cNvPr id="17" name="矩形 16"/>
          <p:cNvSpPr/>
          <p:nvPr/>
        </p:nvSpPr>
        <p:spPr>
          <a:xfrm>
            <a:off x="629256" y="418435"/>
            <a:ext cx="8514744" cy="143066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r>
              <a:rPr lang="en-US" altLang="zh-CN" sz="2100" dirty="0">
                <a:solidFill>
                  <a:prstClr val="white"/>
                </a:solidFill>
              </a:rPr>
              <a:t>.</a:t>
            </a:r>
            <a:endParaRPr lang="zh-CN" altLang="en-US" sz="2100" dirty="0">
              <a:solidFill>
                <a:prstClr val="white"/>
              </a:solidFill>
            </a:endParaRPr>
          </a:p>
        </p:txBody>
      </p:sp>
      <p:sp>
        <p:nvSpPr>
          <p:cNvPr id="19" name="TextBox 18"/>
          <p:cNvSpPr txBox="1"/>
          <p:nvPr/>
        </p:nvSpPr>
        <p:spPr>
          <a:xfrm>
            <a:off x="42484" y="427196"/>
            <a:ext cx="532552" cy="392324"/>
          </a:xfrm>
          <a:prstGeom prst="rect">
            <a:avLst/>
          </a:prstGeom>
          <a:noFill/>
        </p:spPr>
        <p:txBody>
          <a:bodyPr wrap="square" lIns="68571" tIns="34285" rIns="68571" bIns="34285" rtlCol="0">
            <a:spAutoFit/>
          </a:bodyPr>
          <a:lstStyle/>
          <a:p>
            <a:r>
              <a:rPr lang="en-US" altLang="zh-CN" sz="2100" b="1" dirty="0">
                <a:solidFill>
                  <a:prstClr val="white"/>
                </a:solidFill>
              </a:rPr>
              <a:t>9</a:t>
            </a:r>
            <a:endParaRPr lang="zh-CN" altLang="en-US" sz="2100" b="1" dirty="0">
              <a:solidFill>
                <a:prstClr val="white"/>
              </a:solidFill>
            </a:endParaRPr>
          </a:p>
        </p:txBody>
      </p:sp>
      <p:sp>
        <p:nvSpPr>
          <p:cNvPr id="21" name="矩形 20"/>
          <p:cNvSpPr/>
          <p:nvPr/>
        </p:nvSpPr>
        <p:spPr>
          <a:xfrm>
            <a:off x="456330" y="418471"/>
            <a:ext cx="118533" cy="432196"/>
          </a:xfrm>
          <a:prstGeom prst="rect">
            <a:avLst/>
          </a:prstGeom>
          <a:solidFill>
            <a:srgbClr val="F5C13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22" name="矩形 21"/>
          <p:cNvSpPr/>
          <p:nvPr/>
        </p:nvSpPr>
        <p:spPr>
          <a:xfrm>
            <a:off x="638909" y="358017"/>
            <a:ext cx="8362160" cy="1453907"/>
          </a:xfrm>
          <a:prstGeom prst="rect">
            <a:avLst/>
          </a:prstGeom>
        </p:spPr>
        <p:txBody>
          <a:bodyPr wrap="square" lIns="68571" tIns="34285" rIns="68571" bIns="34285">
            <a:spAutoFit/>
          </a:bodyPr>
          <a:lstStyle/>
          <a:p>
            <a:pPr algn="just">
              <a:lnSpc>
                <a:spcPct val="150000"/>
              </a:lnSpc>
            </a:pP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...remember that this Christmas all over the world there are a terrible number of poor and </a:t>
            </a:r>
            <a:r>
              <a:rPr lang="en-US" altLang="zh-CN" sz="2100" b="1" u="wavy" kern="100" dirty="0">
                <a:latin typeface="Times New Roman" panose="02020603050405020304" pitchFamily="18" charset="0"/>
                <a:ea typeface="微软雅黑" panose="020B0503020204020204" pitchFamily="34" charset="-122"/>
                <a:cs typeface="Courier New" panose="02070309020205020404" pitchFamily="49" charset="0"/>
              </a:rPr>
              <a:t>starving</a:t>
            </a: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 people.</a:t>
            </a:r>
            <a:r>
              <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rPr>
              <a:t>请记住，今年的圣诞节，全世界有许多贫穷并且挨饿的人。</a:t>
            </a:r>
            <a:endParaRPr lang="zh-CN" altLang="zh-CN" kern="100" dirty="0">
              <a:effectLst/>
              <a:latin typeface="微软雅黑" panose="020B0503020204020204" pitchFamily="34" charset="-122"/>
              <a:ea typeface="微软雅黑" panose="020B0503020204020204" pitchFamily="34" charset="-122"/>
              <a:cs typeface="Courier New" panose="02070309020205020404" pitchFamily="49" charset="0"/>
            </a:endParaRPr>
          </a:p>
        </p:txBody>
      </p:sp>
      <p:sp>
        <p:nvSpPr>
          <p:cNvPr id="8" name="矩形 7"/>
          <p:cNvSpPr/>
          <p:nvPr/>
        </p:nvSpPr>
        <p:spPr>
          <a:xfrm>
            <a:off x="619601" y="2517756"/>
            <a:ext cx="8259152" cy="1454234"/>
          </a:xfrm>
          <a:prstGeom prst="rect">
            <a:avLst/>
          </a:prstGeom>
        </p:spPr>
        <p:txBody>
          <a:bodyPr wrap="square" lIns="68571" tIns="34285" rIns="68571" bIns="34285">
            <a:spAutoFit/>
          </a:bodyPr>
          <a:lstStyle/>
          <a:p>
            <a:pPr algn="just">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starve to death</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饥饿而死</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    be starved for/of</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迫切需要</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rPr>
              <a:t>starvation </a:t>
            </a:r>
            <a:r>
              <a:rPr lang="en-US" altLang="zh-CN" sz="2000" b="1" i="1" kern="100" dirty="0">
                <a:latin typeface="Times New Roman" panose="02020603050405020304" pitchFamily="18" charset="0"/>
                <a:ea typeface="楷体_GB2312" panose="02010609030101010101" pitchFamily="49" charset="-122"/>
              </a:rPr>
              <a:t>n</a:t>
            </a:r>
            <a:r>
              <a:rPr lang="en-US" altLang="zh-CN" sz="2000" b="1" kern="100" dirty="0">
                <a:latin typeface="Times New Roman" panose="02020603050405020304" pitchFamily="18" charset="0"/>
                <a:ea typeface="楷体_GB2312" panose="02010609030101010101" pitchFamily="49" charset="-122"/>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饥饿</a:t>
            </a:r>
            <a:endParaRPr lang="zh-CN" altLang="zh-CN" sz="2000" b="1" kern="100" dirty="0">
              <a:solidFill>
                <a:prstClr val="black"/>
              </a:solidFill>
              <a:latin typeface="楷体_GB2312" panose="02010609030101010101" pitchFamily="49" charset="-122"/>
              <a:ea typeface="楷体_GB2312" panose="02010609030101010101" pitchFamily="49"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51437" y="466004"/>
            <a:ext cx="8641125" cy="4224223"/>
          </a:xfrm>
          <a:prstGeom prst="rect">
            <a:avLst/>
          </a:prstGeom>
        </p:spPr>
        <p:txBody>
          <a:bodyPr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(1)At that time people would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starve</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if food was difficult to find</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especially during the cold winter months.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在那个时候，尤其是在寒冷的冬季，如果难以找到食物，人们就会挨饿。</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(2)The </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travellers</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in the desert due to lack of water and food.</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这些旅行者在沙漠中由于缺少水和食物饿死了。</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(3)The plants are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(starve) for water in such a dry season.</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这些植物在如此干旱的季节迫切需要水。</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(4)We must care for pandas rescued from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(starve) in the wild.</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我们必须关心那些从野外挨饿状态中被救的熊猫。</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8" name="矩形 7"/>
          <p:cNvSpPr/>
          <p:nvPr/>
        </p:nvSpPr>
        <p:spPr>
          <a:xfrm>
            <a:off x="2171502" y="1902838"/>
            <a:ext cx="190338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starved to death</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6" name="矩形 5"/>
          <p:cNvSpPr/>
          <p:nvPr/>
        </p:nvSpPr>
        <p:spPr>
          <a:xfrm>
            <a:off x="2251956" y="2780728"/>
            <a:ext cx="949601"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starved</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7" name="矩形 6"/>
          <p:cNvSpPr/>
          <p:nvPr/>
        </p:nvSpPr>
        <p:spPr>
          <a:xfrm>
            <a:off x="4788052" y="3677627"/>
            <a:ext cx="1247759"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starvation</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P spid="7"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1" y="569311"/>
            <a:ext cx="406400" cy="4321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17" name="矩形 16"/>
          <p:cNvSpPr/>
          <p:nvPr/>
        </p:nvSpPr>
        <p:spPr>
          <a:xfrm>
            <a:off x="629256" y="569275"/>
            <a:ext cx="8514744" cy="147908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sz="2100" dirty="0">
              <a:solidFill>
                <a:prstClr val="white"/>
              </a:solidFill>
            </a:endParaRPr>
          </a:p>
        </p:txBody>
      </p:sp>
      <p:sp>
        <p:nvSpPr>
          <p:cNvPr id="19" name="TextBox 18"/>
          <p:cNvSpPr txBox="1"/>
          <p:nvPr/>
        </p:nvSpPr>
        <p:spPr>
          <a:xfrm>
            <a:off x="42484" y="578036"/>
            <a:ext cx="532552" cy="392324"/>
          </a:xfrm>
          <a:prstGeom prst="rect">
            <a:avLst/>
          </a:prstGeom>
          <a:noFill/>
        </p:spPr>
        <p:txBody>
          <a:bodyPr wrap="square" lIns="68571" tIns="34285" rIns="68571" bIns="34285" rtlCol="0">
            <a:spAutoFit/>
          </a:bodyPr>
          <a:lstStyle/>
          <a:p>
            <a:r>
              <a:rPr lang="en-US" altLang="zh-CN" sz="2100" b="1" dirty="0">
                <a:solidFill>
                  <a:prstClr val="white"/>
                </a:solidFill>
              </a:rPr>
              <a:t>1</a:t>
            </a:r>
            <a:endParaRPr lang="zh-CN" altLang="en-US" sz="2100" b="1" dirty="0">
              <a:solidFill>
                <a:prstClr val="white"/>
              </a:solidFill>
            </a:endParaRPr>
          </a:p>
        </p:txBody>
      </p:sp>
      <p:sp>
        <p:nvSpPr>
          <p:cNvPr id="21" name="矩形 20"/>
          <p:cNvSpPr/>
          <p:nvPr/>
        </p:nvSpPr>
        <p:spPr>
          <a:xfrm>
            <a:off x="456330" y="569311"/>
            <a:ext cx="118533" cy="432196"/>
          </a:xfrm>
          <a:prstGeom prst="rect">
            <a:avLst/>
          </a:prstGeom>
          <a:solidFill>
            <a:srgbClr val="F5C13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22" name="矩形 21"/>
          <p:cNvSpPr/>
          <p:nvPr/>
        </p:nvSpPr>
        <p:spPr>
          <a:xfrm>
            <a:off x="638909" y="594454"/>
            <a:ext cx="8362160" cy="1453907"/>
          </a:xfrm>
          <a:prstGeom prst="rect">
            <a:avLst/>
          </a:prstGeom>
        </p:spPr>
        <p:txBody>
          <a:bodyPr wrap="square" lIns="68571" tIns="34285" rIns="68571" bIns="34285">
            <a:spAutoFit/>
          </a:bodyPr>
          <a:lstStyle/>
          <a:p>
            <a:pPr algn="just">
              <a:lnSpc>
                <a:spcPct val="150000"/>
              </a:lnSpc>
            </a:pPr>
            <a:r>
              <a:rPr lang="en-US" altLang="zh-CN" sz="2100" b="1" u="wavy" kern="100" dirty="0">
                <a:latin typeface="Times New Roman" panose="02020603050405020304" pitchFamily="18" charset="0"/>
                <a:ea typeface="微软雅黑" panose="020B0503020204020204" pitchFamily="34" charset="-122"/>
              </a:rPr>
              <a:t>That is why</a:t>
            </a:r>
            <a:r>
              <a:rPr lang="en-US" altLang="zh-CN" sz="2100" b="1" kern="100" dirty="0">
                <a:latin typeface="Times New Roman" panose="02020603050405020304" pitchFamily="18" charset="0"/>
                <a:ea typeface="微软雅黑" panose="020B0503020204020204" pitchFamily="34" charset="-122"/>
              </a:rPr>
              <a:t> </a:t>
            </a:r>
            <a:r>
              <a:rPr lang="en-US" altLang="zh-CN" sz="2100" b="1" i="1" kern="100" dirty="0">
                <a:latin typeface="Times New Roman" panose="02020603050405020304" pitchFamily="18" charset="0"/>
                <a:ea typeface="华文细黑" panose="02010600040101010101" pitchFamily="2" charset="-122"/>
              </a:rPr>
              <a:t>Letters from Father Christmas </a:t>
            </a:r>
            <a:r>
              <a:rPr lang="en-US" altLang="zh-CN" sz="2100" b="1" kern="100" dirty="0">
                <a:latin typeface="Times New Roman" panose="02020603050405020304" pitchFamily="18" charset="0"/>
                <a:ea typeface="华文细黑" panose="02010600040101010101" pitchFamily="2" charset="-122"/>
              </a:rPr>
              <a:t>could be the perfect book for those who regard Christmas as a special time of year.</a:t>
            </a:r>
            <a:r>
              <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rPr>
              <a:t>那就是为什么《圣诞老人的信》对于那些认为圣诞节是一年中一个特殊时刻的人来说是一本完美的书。</a:t>
            </a:r>
          </a:p>
        </p:txBody>
      </p:sp>
      <p:sp>
        <p:nvSpPr>
          <p:cNvPr id="8" name="矩形 7"/>
          <p:cNvSpPr/>
          <p:nvPr/>
        </p:nvSpPr>
        <p:spPr>
          <a:xfrm>
            <a:off x="619601" y="2250181"/>
            <a:ext cx="8327454" cy="2377564"/>
          </a:xfrm>
          <a:prstGeom prst="rect">
            <a:avLst/>
          </a:prstGeom>
        </p:spPr>
        <p:txBody>
          <a:bodyPr wrap="square" lIns="68571" tIns="34285" rIns="68571" bIns="34285">
            <a:spAutoFit/>
          </a:bodyPr>
          <a:lstStyle/>
          <a:p>
            <a:pPr algn="just">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This</a:t>
            </a:r>
            <a:r>
              <a:rPr lang="en-US" altLang="zh-CN" sz="2000" b="1" kern="100" dirty="0">
                <a:latin typeface="IPAPANNEW" panose="02000500070000020004" pitchFamily="2" charset="0"/>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That is why...</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这</a:t>
            </a:r>
            <a:r>
              <a:rPr lang="en-US" altLang="zh-CN" sz="2000" b="1" kern="100" dirty="0">
                <a:latin typeface="IPAPANNEW" panose="02000500070000020004" pitchFamily="2" charset="0"/>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那就是</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的原因，</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why</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引导的从句表示结果。</a:t>
            </a:r>
            <a:endParaRPr lang="zh-CN" altLang="zh-CN" sz="2000" kern="100" dirty="0">
              <a:latin typeface="楷体_GB2312" panose="02010609030101010101" pitchFamily="49" charset="-122"/>
              <a:ea typeface="楷体_GB2312" panose="02010609030101010101" pitchFamily="49" charset="-122"/>
              <a:cs typeface="Courier New" panose="02070309020205020404" pitchFamily="49" charset="0"/>
            </a:endParaRPr>
          </a:p>
          <a:p>
            <a:pPr algn="just">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This</a:t>
            </a:r>
            <a:r>
              <a:rPr lang="en-US" altLang="zh-CN" sz="2000" b="1" kern="100" dirty="0">
                <a:latin typeface="IPAPANNEW" panose="02000500070000020004" pitchFamily="2" charset="0"/>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That is because...</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这</a:t>
            </a:r>
            <a:r>
              <a:rPr lang="en-US" altLang="zh-CN" sz="2000" b="1" kern="100" dirty="0">
                <a:latin typeface="IPAPANNEW" panose="02000500070000020004" pitchFamily="2" charset="0"/>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那是因为</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because</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引导的句子作表语，</a:t>
            </a:r>
            <a:r>
              <a:rPr lang="zh-CN" altLang="zh-CN" sz="2000" b="1" kern="100" dirty="0" smtClean="0">
                <a:latin typeface="Times New Roman" panose="02020603050405020304" pitchFamily="18" charset="0"/>
                <a:ea typeface="楷体_GB2312" panose="02010609030101010101" pitchFamily="49" charset="-122"/>
                <a:cs typeface="Times New Roman" panose="02020603050405020304" pitchFamily="18" charset="0"/>
              </a:rPr>
              <a:t>表示</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原因。</a:t>
            </a:r>
            <a:endParaRPr lang="zh-CN" altLang="zh-CN" sz="2000" kern="100" dirty="0">
              <a:latin typeface="楷体_GB2312" panose="02010609030101010101" pitchFamily="49" charset="-122"/>
              <a:ea typeface="楷体_GB2312" panose="02010609030101010101" pitchFamily="49" charset="-122"/>
              <a:cs typeface="Courier New" panose="02070309020205020404" pitchFamily="49" charset="0"/>
            </a:endParaRPr>
          </a:p>
          <a:p>
            <a:pPr>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rPr>
              <a:t>The reason why...is/was that...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中</a:t>
            </a:r>
            <a:r>
              <a:rPr lang="en-US" altLang="zh-CN" sz="2000" b="1" kern="100" dirty="0">
                <a:latin typeface="Times New Roman" panose="02020603050405020304" pitchFamily="18" charset="0"/>
                <a:ea typeface="楷体_GB2312" panose="02010609030101010101" pitchFamily="49" charset="-122"/>
              </a:rPr>
              <a:t>that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引导的表语从句表示原因，</a:t>
            </a:r>
            <a:r>
              <a:rPr lang="en-US" altLang="zh-CN" sz="2000" b="1" kern="100" dirty="0">
                <a:latin typeface="Times New Roman" panose="02020603050405020304" pitchFamily="18" charset="0"/>
                <a:ea typeface="楷体_GB2312" panose="02010609030101010101" pitchFamily="49" charset="-122"/>
              </a:rPr>
              <a:t>that</a:t>
            </a:r>
            <a:r>
              <a:rPr lang="zh-CN" altLang="zh-CN" sz="2000" b="1" kern="100" dirty="0" smtClean="0">
                <a:latin typeface="Times New Roman" panose="02020603050405020304" pitchFamily="18" charset="0"/>
                <a:ea typeface="楷体_GB2312" panose="02010609030101010101" pitchFamily="49" charset="-122"/>
                <a:cs typeface="Times New Roman" panose="02020603050405020304" pitchFamily="18" charset="0"/>
              </a:rPr>
              <a:t>不可换</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成</a:t>
            </a:r>
            <a:r>
              <a:rPr lang="en-US" altLang="zh-CN" sz="2000" b="1" kern="100" dirty="0">
                <a:latin typeface="Times New Roman" panose="02020603050405020304" pitchFamily="18" charset="0"/>
                <a:ea typeface="楷体_GB2312" panose="02010609030101010101" pitchFamily="49" charset="-122"/>
              </a:rPr>
              <a:t>because</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a:t>
            </a:r>
            <a:endParaRPr lang="zh-CN" altLang="zh-CN" sz="2000" kern="100" dirty="0">
              <a:latin typeface="楷体_GB2312" panose="02010609030101010101" pitchFamily="49" charset="-122"/>
              <a:ea typeface="楷体_GB2312" panose="02010609030101010101" pitchFamily="49" charset="-122"/>
              <a:cs typeface="Courier New" panose="02070309020205020404" pitchFamily="49" charset="0"/>
            </a:endParaRPr>
          </a:p>
        </p:txBody>
      </p:sp>
      <p:sp>
        <p:nvSpPr>
          <p:cNvPr id="9" name="圆角矩形 8"/>
          <p:cNvSpPr/>
          <p:nvPr/>
        </p:nvSpPr>
        <p:spPr>
          <a:xfrm>
            <a:off x="3815817" y="162955"/>
            <a:ext cx="1350326" cy="297963"/>
          </a:xfrm>
          <a:prstGeom prst="roundRect">
            <a:avLst>
              <a:gd name="adj" fmla="val 50000"/>
            </a:avLst>
          </a:prstGeom>
          <a:solidFill>
            <a:srgbClr val="DB4313"/>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p>
        </p:txBody>
      </p:sp>
      <p:sp>
        <p:nvSpPr>
          <p:cNvPr id="10" name="文本框 8"/>
          <p:cNvSpPr txBox="1"/>
          <p:nvPr/>
        </p:nvSpPr>
        <p:spPr>
          <a:xfrm>
            <a:off x="3923843" y="34056"/>
            <a:ext cx="1178034" cy="484738"/>
          </a:xfrm>
          <a:prstGeom prst="rect">
            <a:avLst/>
          </a:prstGeom>
          <a:noFill/>
        </p:spPr>
        <p:txBody>
          <a:bodyPr wrap="square" lIns="68571" tIns="34285" rIns="68571" bIns="34285" rtlCol="0">
            <a:spAutoFit/>
          </a:bodyPr>
          <a:lstStyle/>
          <a:p>
            <a:pPr algn="ctr">
              <a:lnSpc>
                <a:spcPct val="150000"/>
              </a:lnSpc>
              <a:tabLst>
                <a:tab pos="1823085" algn="l"/>
              </a:tabLst>
            </a:pPr>
            <a:r>
              <a:rPr lang="zh-CN" altLang="en-US" b="1" kern="100" dirty="0">
                <a:solidFill>
                  <a:schemeClr val="bg1"/>
                </a:solidFill>
                <a:latin typeface="Times New Roman" panose="02020603050405020304"/>
                <a:ea typeface="华文细黑" panose="02010600040101010101" pitchFamily="2" charset="-122"/>
                <a:cs typeface="Times New Roman" panose="02020603050405020304"/>
              </a:rPr>
              <a:t>经典句式</a:t>
            </a:r>
            <a:endParaRPr lang="en-US" altLang="zh-CN" b="1" kern="100" dirty="0" smtClean="0">
              <a:solidFill>
                <a:schemeClr val="bg1"/>
              </a:solidFill>
              <a:latin typeface="Times New Roman" panose="02020603050405020304"/>
              <a:ea typeface="华文细黑" panose="02010600040101010101" pitchFamily="2" charset="-122"/>
              <a:cs typeface="Times New Roman" panose="020206030504050203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32217" y="66942"/>
            <a:ext cx="8560825" cy="4708951"/>
          </a:xfrm>
          <a:prstGeom prst="rect">
            <a:avLst/>
          </a:prstGeom>
        </p:spPr>
        <p:txBody>
          <a:bodyPr wrap="square" lIns="91411" tIns="45705" rIns="91411" bIns="45705">
            <a:spAutoFit/>
          </a:bodyPr>
          <a:lstStyle/>
          <a:p>
            <a:pPr algn="just">
              <a:lnSpc>
                <a:spcPct val="150000"/>
              </a:lnSpc>
            </a:pPr>
            <a:r>
              <a:rPr lang="en-US" altLang="zh-CN" sz="2000" b="1" kern="100" dirty="0">
                <a:solidFill>
                  <a:srgbClr val="0000FF"/>
                </a:solidFill>
                <a:latin typeface="宋体" panose="02010600030101010101" pitchFamily="2" charset="-122"/>
                <a:ea typeface="华文细黑" panose="02010600040101010101" pitchFamily="2" charset="-122"/>
                <a:cs typeface="Times New Roman" panose="02020603050405020304" pitchFamily="18" charset="0"/>
              </a:rPr>
              <a:t>Ⅰ</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重点单词</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Book Antiqua" panose="02040602050305030304" pitchFamily="18" charset="0"/>
                <a:ea typeface="华文细黑" panose="02010600040101010101" pitchFamily="2" charset="-122"/>
                <a:cs typeface="Times New Roman" panose="02020603050405020304" pitchFamily="18" charset="0"/>
              </a:rPr>
              <a:t>v</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向</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表示敬意</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龙</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adj</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月球的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诗人</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5.</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收成</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6.</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Book Antiqua" panose="02040602050305030304" pitchFamily="18" charset="0"/>
                <a:ea typeface="华文细黑" panose="02010600040101010101" pitchFamily="2" charset="-122"/>
                <a:cs typeface="Times New Roman" panose="02020603050405020304" pitchFamily="18" charset="0"/>
              </a:rPr>
              <a:t>v</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参加，参与</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7.</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Book Antiqua" panose="02040602050305030304" pitchFamily="18" charset="0"/>
                <a:ea typeface="华文细黑" panose="02010600040101010101" pitchFamily="2" charset="-122"/>
                <a:cs typeface="Times New Roman" panose="02020603050405020304" pitchFamily="18" charset="0"/>
              </a:rPr>
              <a:t>v</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投票，表决</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8.</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ad</a:t>
            </a:r>
            <a:r>
              <a:rPr lang="en-US" altLang="zh-CN" sz="2000" b="1" i="1" kern="100" dirty="0">
                <a:latin typeface="Book Antiqua" panose="02040602050305030304" pitchFamily="18" charset="0"/>
                <a:ea typeface="华文细黑" panose="02010600040101010101" pitchFamily="2" charset="-122"/>
                <a:cs typeface="Times New Roman" panose="02020603050405020304" pitchFamily="18" charset="0"/>
              </a:rPr>
              <a:t>v</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不管，不顾</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9.</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长篇</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小说</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629592" y="582699"/>
            <a:ext cx="936777" cy="377016"/>
          </a:xfrm>
          <a:prstGeom prst="rect">
            <a:avLst/>
          </a:prstGeom>
        </p:spPr>
        <p:txBody>
          <a:bodyPr wrap="none" lIns="68571" tIns="34285" rIns="68571" bIns="34285">
            <a:spAutoFit/>
          </a:bodyPr>
          <a:lstStyle/>
          <a:p>
            <a:r>
              <a:rPr lang="en-US" altLang="zh-CN" sz="2000" b="1" kern="100" dirty="0" err="1">
                <a:solidFill>
                  <a:srgbClr val="DB4313"/>
                </a:solidFill>
                <a:latin typeface="Times New Roman" panose="02020603050405020304"/>
                <a:ea typeface="华文细黑" panose="02010600040101010101" pitchFamily="2" charset="-122"/>
                <a:cs typeface="Courier New" panose="02070309020205020404"/>
              </a:rPr>
              <a:t>honour</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3" name="矩形 2"/>
          <p:cNvSpPr/>
          <p:nvPr/>
        </p:nvSpPr>
        <p:spPr>
          <a:xfrm>
            <a:off x="608051" y="1005939"/>
            <a:ext cx="922350"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dragon</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5" name="矩形 4"/>
          <p:cNvSpPr/>
          <p:nvPr/>
        </p:nvSpPr>
        <p:spPr>
          <a:xfrm>
            <a:off x="608330" y="1491505"/>
            <a:ext cx="736402"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lunar</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6" name="矩形 5"/>
          <p:cNvSpPr/>
          <p:nvPr/>
        </p:nvSpPr>
        <p:spPr>
          <a:xfrm>
            <a:off x="629049" y="1916832"/>
            <a:ext cx="608162"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poet</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7" name="矩形 6"/>
          <p:cNvSpPr/>
          <p:nvPr/>
        </p:nvSpPr>
        <p:spPr>
          <a:xfrm>
            <a:off x="610568" y="2385474"/>
            <a:ext cx="949601"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harvest</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8" name="矩形 7"/>
          <p:cNvSpPr/>
          <p:nvPr/>
        </p:nvSpPr>
        <p:spPr>
          <a:xfrm>
            <a:off x="615050" y="2787724"/>
            <a:ext cx="1332719"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participate</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9" name="矩形 8"/>
          <p:cNvSpPr/>
          <p:nvPr/>
        </p:nvSpPr>
        <p:spPr>
          <a:xfrm>
            <a:off x="629049" y="3282373"/>
            <a:ext cx="593734"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vote</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0" name="矩形 9"/>
          <p:cNvSpPr/>
          <p:nvPr/>
        </p:nvSpPr>
        <p:spPr>
          <a:xfrm>
            <a:off x="586742" y="3684624"/>
            <a:ext cx="1257570"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regardless</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1" name="矩形 10"/>
          <p:cNvSpPr/>
          <p:nvPr/>
        </p:nvSpPr>
        <p:spPr>
          <a:xfrm>
            <a:off x="629049" y="4158552"/>
            <a:ext cx="721974"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novel</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blinds(horizontal)">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blinds(horizontal)">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blinds(horizontal)">
                                      <p:cBhvr>
                                        <p:cTn id="4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7" grpId="0"/>
      <p:bldP spid="8" grpId="0"/>
      <p:bldP spid="9" grpId="0"/>
      <p:bldP spid="10" grpId="0"/>
      <p:bldP spid="11"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51437" y="270053"/>
            <a:ext cx="8695618" cy="3300894"/>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(1)Almost everyone can enjoy </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music.</a:t>
            </a:r>
            <a:r>
              <a:rPr lang="en-US" altLang="zh-CN" sz="2000" b="1" kern="100" dirty="0" err="1">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That</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 is why</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music is so popular.</a:t>
            </a: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几乎人人都能欣赏音乐。那就是音乐如此流行的原因。</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(2)That</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s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you drank too much at the party.</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那是因为在晚会上你喝得太多了。</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(3)The reason why he didn</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 pass the exam was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he had never studied hard.</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他没有通过考试的原因是他从来没有努力学习过。</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6" name="矩形 5"/>
          <p:cNvSpPr/>
          <p:nvPr/>
        </p:nvSpPr>
        <p:spPr>
          <a:xfrm>
            <a:off x="1608730" y="1237617"/>
            <a:ext cx="992882"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because</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7" name="矩形 6"/>
          <p:cNvSpPr/>
          <p:nvPr/>
        </p:nvSpPr>
        <p:spPr>
          <a:xfrm>
            <a:off x="5523237" y="2143539"/>
            <a:ext cx="57930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that</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1" y="423022"/>
            <a:ext cx="406400" cy="4321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16" name="矩形 15"/>
          <p:cNvSpPr/>
          <p:nvPr/>
        </p:nvSpPr>
        <p:spPr>
          <a:xfrm>
            <a:off x="629256" y="422986"/>
            <a:ext cx="8514744" cy="143066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sz="2100" dirty="0">
              <a:solidFill>
                <a:prstClr val="white"/>
              </a:solidFill>
            </a:endParaRPr>
          </a:p>
        </p:txBody>
      </p:sp>
      <p:sp>
        <p:nvSpPr>
          <p:cNvPr id="17" name="TextBox 16"/>
          <p:cNvSpPr txBox="1"/>
          <p:nvPr/>
        </p:nvSpPr>
        <p:spPr>
          <a:xfrm>
            <a:off x="42484" y="431747"/>
            <a:ext cx="532552" cy="392324"/>
          </a:xfrm>
          <a:prstGeom prst="rect">
            <a:avLst/>
          </a:prstGeom>
          <a:noFill/>
        </p:spPr>
        <p:txBody>
          <a:bodyPr wrap="square" lIns="68571" tIns="34285" rIns="68571" bIns="34285" rtlCol="0">
            <a:spAutoFit/>
          </a:bodyPr>
          <a:lstStyle/>
          <a:p>
            <a:r>
              <a:rPr lang="en-US" altLang="zh-CN" sz="2100" b="1" dirty="0">
                <a:solidFill>
                  <a:prstClr val="white"/>
                </a:solidFill>
              </a:rPr>
              <a:t>2</a:t>
            </a:r>
            <a:endParaRPr lang="zh-CN" altLang="en-US" sz="2100" b="1" dirty="0">
              <a:solidFill>
                <a:prstClr val="white"/>
              </a:solidFill>
            </a:endParaRPr>
          </a:p>
        </p:txBody>
      </p:sp>
      <p:sp>
        <p:nvSpPr>
          <p:cNvPr id="18" name="矩形 17"/>
          <p:cNvSpPr/>
          <p:nvPr/>
        </p:nvSpPr>
        <p:spPr>
          <a:xfrm>
            <a:off x="456330" y="423022"/>
            <a:ext cx="118533" cy="432196"/>
          </a:xfrm>
          <a:prstGeom prst="rect">
            <a:avLst/>
          </a:prstGeom>
          <a:solidFill>
            <a:srgbClr val="F5C13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19" name="矩形 18"/>
          <p:cNvSpPr/>
          <p:nvPr/>
        </p:nvSpPr>
        <p:spPr>
          <a:xfrm>
            <a:off x="639364" y="412010"/>
            <a:ext cx="8253678" cy="1453907"/>
          </a:xfrm>
          <a:prstGeom prst="rect">
            <a:avLst/>
          </a:prstGeom>
        </p:spPr>
        <p:txBody>
          <a:bodyPr wrap="square" lIns="68571" tIns="34285" rIns="68571" bIns="34285">
            <a:spAutoFit/>
          </a:bodyPr>
          <a:lstStyle/>
          <a:p>
            <a:pPr algn="just">
              <a:lnSpc>
                <a:spcPct val="150000"/>
              </a:lnSpc>
            </a:pPr>
            <a:r>
              <a:rPr lang="en-US" altLang="zh-CN" sz="2100" b="1" kern="100" dirty="0">
                <a:latin typeface="Times New Roman" panose="02020603050405020304" pitchFamily="18" charset="0"/>
                <a:ea typeface="华文细黑" panose="02010600040101010101" pitchFamily="2" charset="-122"/>
              </a:rPr>
              <a:t>The letters were Tolkien</a:t>
            </a:r>
            <a:r>
              <a:rPr lang="en-US" altLang="zh-CN" sz="21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100" b="1" kern="100" dirty="0">
                <a:latin typeface="Times New Roman" panose="02020603050405020304" pitchFamily="18" charset="0"/>
                <a:ea typeface="华文细黑" panose="02010600040101010101" pitchFamily="2" charset="-122"/>
              </a:rPr>
              <a:t>s way of keeping Father Christmas alive for his four children</a:t>
            </a:r>
            <a:r>
              <a:rPr lang="zh-CN" altLang="zh-CN" sz="21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100" b="1" kern="100" dirty="0">
                <a:latin typeface="Times New Roman" panose="02020603050405020304" pitchFamily="18" charset="0"/>
                <a:ea typeface="华文细黑" panose="02010600040101010101" pitchFamily="2" charset="-122"/>
              </a:rPr>
              <a:t>over a period of </a:t>
            </a:r>
            <a:r>
              <a:rPr lang="en-US" altLang="zh-CN" sz="2100" b="1" u="wavy" kern="100" dirty="0">
                <a:latin typeface="Times New Roman" panose="02020603050405020304" pitchFamily="18" charset="0"/>
                <a:ea typeface="微软雅黑" panose="020B0503020204020204" pitchFamily="34" charset="-122"/>
              </a:rPr>
              <a:t>more than</a:t>
            </a:r>
            <a:r>
              <a:rPr lang="en-US" altLang="zh-CN" sz="2100" b="1" kern="100" dirty="0">
                <a:latin typeface="Times New Roman" panose="02020603050405020304" pitchFamily="18" charset="0"/>
                <a:ea typeface="微软雅黑" panose="020B0503020204020204" pitchFamily="34" charset="-122"/>
              </a:rPr>
              <a:t> </a:t>
            </a:r>
            <a:r>
              <a:rPr lang="en-US" altLang="zh-CN" sz="2100" b="1" kern="100" dirty="0">
                <a:latin typeface="Times New Roman" panose="02020603050405020304" pitchFamily="18" charset="0"/>
                <a:ea typeface="华文细黑" panose="02010600040101010101" pitchFamily="2" charset="-122"/>
              </a:rPr>
              <a:t>twenty years.</a:t>
            </a:r>
            <a:r>
              <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rPr>
              <a:t>这些信是托尔金让他四个孩子的圣诞节老人活了二十多年的方法。</a:t>
            </a:r>
          </a:p>
        </p:txBody>
      </p:sp>
      <p:sp>
        <p:nvSpPr>
          <p:cNvPr id="14" name="矩形 13"/>
          <p:cNvSpPr/>
          <p:nvPr/>
        </p:nvSpPr>
        <p:spPr>
          <a:xfrm>
            <a:off x="629049" y="1977821"/>
            <a:ext cx="8514951" cy="3147005"/>
          </a:xfrm>
          <a:prstGeom prst="rect">
            <a:avLst/>
          </a:prstGeom>
        </p:spPr>
        <p:txBody>
          <a:bodyPr wrap="square" lIns="68571" tIns="34285" rIns="68571" bIns="34285">
            <a:spAutoFit/>
          </a:bodyPr>
          <a:lstStyle/>
          <a:p>
            <a:pPr algn="just">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more than one</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＋单数名词，意为</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不止一个</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，在语意上虽为复数，</a:t>
            </a:r>
            <a:endParaRPr lang="en-US" altLang="zh-CN" sz="2000" b="1" kern="100" dirty="0">
              <a:latin typeface="Times New Roman" panose="02020603050405020304" pitchFamily="18" charset="0"/>
              <a:ea typeface="楷体_GB2312" panose="02010609030101010101" pitchFamily="49" charset="-122"/>
              <a:cs typeface="Times New Roman" panose="02020603050405020304" pitchFamily="18" charset="0"/>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    </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但作主语时，谓语动词用单数形式。</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gn="just">
              <a:lnSpc>
                <a:spcPct val="150000"/>
              </a:lnSpc>
            </a:pPr>
            <a:endPar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endParaRPr>
          </a:p>
          <a:p>
            <a:pPr algn="just">
              <a:lnSpc>
                <a:spcPct val="150000"/>
              </a:lnSpc>
            </a:pPr>
            <a:endParaRPr lang="en-US" altLang="zh-CN" sz="800" b="1" kern="100" dirty="0">
              <a:latin typeface="宋体" panose="02010600030101010101" pitchFamily="2" charset="-122"/>
              <a:ea typeface="楷体_GB2312" panose="02010609030101010101" pitchFamily="49" charset="-122"/>
              <a:cs typeface="Times New Roman" panose="02020603050405020304" pitchFamily="18" charset="0"/>
            </a:endParaRPr>
          </a:p>
          <a:p>
            <a:pPr algn="just">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more than</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a:t>
            </a:r>
            <a:endPar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endParaRPr>
          </a:p>
          <a:p>
            <a:endPar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endParaRPr>
          </a:p>
          <a:p>
            <a:endPar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endParaRPr>
          </a:p>
          <a:p>
            <a:endParaRPr lang="en-US" altLang="zh-CN" sz="800" b="1" kern="100" dirty="0">
              <a:latin typeface="宋体" panose="02010600030101010101" pitchFamily="2" charset="-122"/>
              <a:ea typeface="楷体_GB2312" panose="02010609030101010101" pitchFamily="49" charset="-122"/>
              <a:cs typeface="Times New Roman" panose="02020603050405020304" pitchFamily="18" charset="0"/>
            </a:endParaRPr>
          </a:p>
          <a:p>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rPr>
              <a:t>more...than...</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比</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更</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，与其说</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倒不如说</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endParaRPr lang="zh-CN" altLang="zh-CN" sz="2000" b="1" kern="100" dirty="0">
              <a:latin typeface="楷体_GB2312" panose="02010609030101010101" pitchFamily="49" charset="-122"/>
              <a:ea typeface="楷体_GB2312" panose="02010609030101010101" pitchFamily="49" charset="-122"/>
              <a:cs typeface="Courier New" panose="02070309020205020404" pitchFamily="49" charset="0"/>
            </a:endParaRPr>
          </a:p>
        </p:txBody>
      </p:sp>
      <p:graphicFrame>
        <p:nvGraphicFramePr>
          <p:cNvPr id="2" name="对象 1"/>
          <p:cNvGraphicFramePr>
            <a:graphicFrameLocks noChangeAspect="1"/>
          </p:cNvGraphicFramePr>
          <p:nvPr/>
        </p:nvGraphicFramePr>
        <p:xfrm>
          <a:off x="2294707" y="2963822"/>
          <a:ext cx="5539509" cy="1767668"/>
        </p:xfrm>
        <a:graphic>
          <a:graphicData uri="http://schemas.openxmlformats.org/presentationml/2006/ole">
            <mc:AlternateContent xmlns:mc="http://schemas.openxmlformats.org/markup-compatibility/2006">
              <mc:Choice xmlns:v="urn:schemas-microsoft-com:vml" Requires="v">
                <p:oleObj spid="_x0000_s1050" name="文档" r:id="rId3" imgW="7391400" imgH="2366645" progId="Word.Document.12">
                  <p:embed/>
                </p:oleObj>
              </mc:Choice>
              <mc:Fallback>
                <p:oleObj name="文档" r:id="rId3" imgW="7391400" imgH="2366645" progId="Word.Document.12">
                  <p:embed/>
                  <p:pic>
                    <p:nvPicPr>
                      <p:cNvPr id="0" name="图片 1040"/>
                      <p:cNvPicPr/>
                      <p:nvPr/>
                    </p:nvPicPr>
                    <p:blipFill>
                      <a:blip r:embed="rId4"/>
                      <a:stretch>
                        <a:fillRect/>
                      </a:stretch>
                    </p:blipFill>
                    <p:spPr>
                      <a:xfrm>
                        <a:off x="2294707" y="2963822"/>
                        <a:ext cx="5539509" cy="1767668"/>
                      </a:xfrm>
                      <a:prstGeom prst="rect">
                        <a:avLst/>
                      </a:prstGeom>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51436" y="147552"/>
            <a:ext cx="8892563" cy="5147553"/>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(1)Within six months</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more than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25,000 people were using it every day.</a:t>
            </a:r>
          </a:p>
          <a:p>
            <a:pPr algn="r">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(2017·</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全国</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Ⅱ</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在六个月之内，两万五千多人每天在使用它。</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(2)He is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more than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 friend to </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me.He</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is also my teacher.</a:t>
            </a: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他不仅是我的朋友，他还是我的老师。</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(3)He said that he was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to help you with your English.</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他说他很乐意帮你学习英语。</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(4)He is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lucky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clever.</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与其说他聪明，不如说他幸运。</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(5)More than one question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(be) raised at the meeting yesterday.</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在昨天的会议上，不止一个问题被提出。</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6" name="矩形 5"/>
          <p:cNvSpPr/>
          <p:nvPr/>
        </p:nvSpPr>
        <p:spPr>
          <a:xfrm>
            <a:off x="2735557" y="2422884"/>
            <a:ext cx="201418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more than happy</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7" name="矩形 6"/>
          <p:cNvSpPr/>
          <p:nvPr/>
        </p:nvSpPr>
        <p:spPr>
          <a:xfrm>
            <a:off x="1169178" y="3357357"/>
            <a:ext cx="702931"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more</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5" name="矩形 4"/>
          <p:cNvSpPr/>
          <p:nvPr/>
        </p:nvSpPr>
        <p:spPr>
          <a:xfrm>
            <a:off x="2547501" y="3367659"/>
            <a:ext cx="637016"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than</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8" name="矩形 7"/>
          <p:cNvSpPr/>
          <p:nvPr/>
        </p:nvSpPr>
        <p:spPr>
          <a:xfrm>
            <a:off x="3206482" y="4238552"/>
            <a:ext cx="552056"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was</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linds(horizontal)">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5" grpId="0"/>
      <p:bldP spid="8"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1" y="423022"/>
            <a:ext cx="406400" cy="4321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16" name="矩形 15"/>
          <p:cNvSpPr/>
          <p:nvPr/>
        </p:nvSpPr>
        <p:spPr>
          <a:xfrm>
            <a:off x="629256" y="422986"/>
            <a:ext cx="8514744" cy="944781"/>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sz="2100" dirty="0">
              <a:solidFill>
                <a:prstClr val="white"/>
              </a:solidFill>
            </a:endParaRPr>
          </a:p>
        </p:txBody>
      </p:sp>
      <p:sp>
        <p:nvSpPr>
          <p:cNvPr id="17" name="TextBox 16"/>
          <p:cNvSpPr txBox="1"/>
          <p:nvPr/>
        </p:nvSpPr>
        <p:spPr>
          <a:xfrm>
            <a:off x="42484" y="431747"/>
            <a:ext cx="532552" cy="392324"/>
          </a:xfrm>
          <a:prstGeom prst="rect">
            <a:avLst/>
          </a:prstGeom>
          <a:noFill/>
        </p:spPr>
        <p:txBody>
          <a:bodyPr wrap="square" lIns="68571" tIns="34285" rIns="68571" bIns="34285" rtlCol="0">
            <a:spAutoFit/>
          </a:bodyPr>
          <a:lstStyle/>
          <a:p>
            <a:r>
              <a:rPr lang="en-US" altLang="zh-CN" sz="2100" b="1" dirty="0">
                <a:solidFill>
                  <a:prstClr val="white"/>
                </a:solidFill>
              </a:rPr>
              <a:t>3</a:t>
            </a:r>
            <a:endParaRPr lang="zh-CN" altLang="en-US" sz="2100" b="1" dirty="0">
              <a:solidFill>
                <a:prstClr val="white"/>
              </a:solidFill>
            </a:endParaRPr>
          </a:p>
        </p:txBody>
      </p:sp>
      <p:sp>
        <p:nvSpPr>
          <p:cNvPr id="18" name="矩形 17"/>
          <p:cNvSpPr/>
          <p:nvPr/>
        </p:nvSpPr>
        <p:spPr>
          <a:xfrm>
            <a:off x="456330" y="423022"/>
            <a:ext cx="118533" cy="432196"/>
          </a:xfrm>
          <a:prstGeom prst="rect">
            <a:avLst/>
          </a:prstGeom>
          <a:solidFill>
            <a:srgbClr val="F5C13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19" name="矩形 18"/>
          <p:cNvSpPr/>
          <p:nvPr/>
        </p:nvSpPr>
        <p:spPr>
          <a:xfrm>
            <a:off x="639364" y="412010"/>
            <a:ext cx="8253678" cy="969272"/>
          </a:xfrm>
          <a:prstGeom prst="rect">
            <a:avLst/>
          </a:prstGeom>
        </p:spPr>
        <p:txBody>
          <a:bodyPr wrap="square" lIns="68571" tIns="34285" rIns="68571" bIns="34285">
            <a:spAutoFit/>
          </a:bodyPr>
          <a:lstStyle/>
          <a:p>
            <a:pPr algn="just">
              <a:lnSpc>
                <a:spcPct val="150000"/>
              </a:lnSpc>
            </a:pPr>
            <a:r>
              <a:rPr lang="en-US" altLang="zh-CN" sz="2100" b="1" kern="100" dirty="0">
                <a:latin typeface="Times New Roman" panose="02020603050405020304" pitchFamily="18" charset="0"/>
                <a:ea typeface="华文细黑" panose="02010600040101010101" pitchFamily="2" charset="-122"/>
              </a:rPr>
              <a:t>The letters </a:t>
            </a:r>
            <a:r>
              <a:rPr lang="en-US" altLang="zh-CN" sz="2100" b="1" u="wavy" kern="100" dirty="0">
                <a:latin typeface="Times New Roman" panose="02020603050405020304" pitchFamily="18" charset="0"/>
                <a:ea typeface="微软雅黑" panose="020B0503020204020204" pitchFamily="34" charset="-122"/>
              </a:rPr>
              <a:t>did</a:t>
            </a:r>
            <a:r>
              <a:rPr lang="zh-CN" altLang="zh-CN" sz="21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100" b="1" kern="100" dirty="0">
                <a:latin typeface="Times New Roman" panose="02020603050405020304" pitchFamily="18" charset="0"/>
                <a:ea typeface="华文细黑" panose="02010600040101010101" pitchFamily="2" charset="-122"/>
              </a:rPr>
              <a:t>however</a:t>
            </a:r>
            <a:r>
              <a:rPr lang="zh-CN" altLang="zh-CN" sz="21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100" b="1" kern="100" dirty="0">
                <a:latin typeface="Times New Roman" panose="02020603050405020304" pitchFamily="18" charset="0"/>
                <a:ea typeface="华文细黑" panose="02010600040101010101" pitchFamily="2" charset="-122"/>
              </a:rPr>
              <a:t>change as Tolkien</a:t>
            </a:r>
            <a:r>
              <a:rPr lang="en-US" altLang="zh-CN" sz="21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100" b="1" kern="100" dirty="0">
                <a:latin typeface="Times New Roman" panose="02020603050405020304" pitchFamily="18" charset="0"/>
                <a:ea typeface="华文细黑" panose="02010600040101010101" pitchFamily="2" charset="-122"/>
              </a:rPr>
              <a:t>s children got older</a:t>
            </a:r>
            <a:r>
              <a:rPr lang="zh-CN" altLang="zh-CN" sz="21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100" b="1" kern="100" dirty="0">
                <a:latin typeface="Times New Roman" panose="02020603050405020304" pitchFamily="18" charset="0"/>
                <a:ea typeface="华文细黑" panose="02010600040101010101" pitchFamily="2" charset="-122"/>
              </a:rPr>
              <a:t>...</a:t>
            </a:r>
            <a:r>
              <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rPr>
              <a:t>然而，随着托尔金的孩子们年龄的增长，这些信确实发生了变化：</a:t>
            </a:r>
            <a:r>
              <a:rPr lang="en-US" altLang="zh-CN" b="1" kern="100" dirty="0">
                <a:latin typeface="宋体" panose="02010600030101010101" pitchFamily="2" charset="-122"/>
                <a:ea typeface="微软雅黑" panose="020B0503020204020204" pitchFamily="34" charset="-122"/>
                <a:cs typeface="Times New Roman" panose="02020603050405020304" pitchFamily="18" charset="0"/>
              </a:rPr>
              <a:t>……</a:t>
            </a:r>
            <a:endPar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 name="矩形 13"/>
          <p:cNvSpPr/>
          <p:nvPr/>
        </p:nvSpPr>
        <p:spPr>
          <a:xfrm>
            <a:off x="629049" y="1491880"/>
            <a:ext cx="8263993" cy="1915899"/>
          </a:xfrm>
          <a:prstGeom prst="rect">
            <a:avLst/>
          </a:prstGeom>
        </p:spPr>
        <p:txBody>
          <a:bodyPr wrap="square" lIns="68571" tIns="34285" rIns="68571" bIns="34285">
            <a:spAutoFit/>
          </a:bodyPr>
          <a:lstStyle/>
          <a:p>
            <a:pPr algn="just">
              <a:lnSpc>
                <a:spcPct val="150000"/>
              </a:lnSpc>
            </a:pP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在此句中，</a:t>
            </a:r>
            <a:r>
              <a:rPr lang="en-US" altLang="zh-CN" sz="2000" b="1" kern="100" dirty="0">
                <a:latin typeface="Times New Roman" panose="02020603050405020304" pitchFamily="18" charset="0"/>
                <a:ea typeface="楷体_GB2312" panose="02010609030101010101" pitchFamily="49" charset="-122"/>
              </a:rPr>
              <a:t>did</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是助动词，用来加强语气。当句子的时态是一般现在时或一般过去时，谓语动词又是实义动词时，常用助动词</a:t>
            </a:r>
            <a:r>
              <a:rPr lang="en-US" altLang="zh-CN" sz="2000" b="1" kern="100" dirty="0">
                <a:latin typeface="Times New Roman" panose="02020603050405020304" pitchFamily="18" charset="0"/>
                <a:ea typeface="楷体_GB2312" panose="02010609030101010101" pitchFamily="49" charset="-122"/>
              </a:rPr>
              <a:t>do</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rPr>
              <a:t>does</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rPr>
              <a:t>did</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来加强语气，表示强调。</a:t>
            </a:r>
          </a:p>
          <a:p>
            <a:pPr algn="just">
              <a:lnSpc>
                <a:spcPct val="150000"/>
              </a:lnSpc>
            </a:pPr>
            <a:r>
              <a:rPr lang="zh-CN" altLang="zh-CN" sz="2000" b="1" kern="100" dirty="0">
                <a:solidFill>
                  <a:srgbClr val="0000FF"/>
                </a:solidFill>
                <a:latin typeface="华文细黑" panose="02010600040101010101" pitchFamily="2" charset="-122"/>
                <a:ea typeface="华文细黑" panose="02010600040101010101" pitchFamily="2" charset="-122"/>
                <a:cs typeface="Times New Roman" panose="02020603050405020304" pitchFamily="18" charset="0"/>
              </a:rPr>
              <a:t>注意：</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这种用法只能对肯定句谓语进行强调。</a:t>
            </a:r>
            <a:endParaRPr lang="zh-CN" altLang="zh-CN" sz="2000" b="1" kern="100" dirty="0">
              <a:latin typeface="楷体_GB2312" panose="02010609030101010101" pitchFamily="49" charset="-122"/>
              <a:ea typeface="楷体_GB2312" panose="02010609030101010101" pitchFamily="49"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51437" y="669856"/>
            <a:ext cx="8641125" cy="2839229"/>
          </a:xfrm>
          <a:prstGeom prst="rect">
            <a:avLst/>
          </a:prstGeom>
        </p:spPr>
        <p:txBody>
          <a:bodyPr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(1)Please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do come</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to my birthday party next Sunday.</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下个星期天请一定要来参加我的生日聚会。</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(2)He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does like</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the film 12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Citizens</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in all the movies.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在所有的电影中，他的确喜欢电影《十二公民》。</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(3)She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me about her address</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but I forgot all about it.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她确实告诉过我她的地址，但我全忘了。</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6" name="矩形 5"/>
          <p:cNvSpPr/>
          <p:nvPr/>
        </p:nvSpPr>
        <p:spPr>
          <a:xfrm>
            <a:off x="1072635" y="2531641"/>
            <a:ext cx="898305"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did tell</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pic>
        <p:nvPicPr>
          <p:cNvPr id="7" name="返回">
            <a:hlinkClick r:id="rId2" action="ppaction://hlinksldjump"/>
          </p:cNvPr>
          <p:cNvPicPr>
            <a:picLocks noChangeAspect="1"/>
          </p:cNvPicPr>
          <p:nvPr/>
        </p:nvPicPr>
        <p:blipFill>
          <a:blip r:embed="rId3" cstate="email"/>
          <a:stretch>
            <a:fillRect/>
          </a:stretch>
        </p:blipFill>
        <p:spPr>
          <a:xfrm>
            <a:off x="8520132" y="4515516"/>
            <a:ext cx="534949" cy="53475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椭圆 7"/>
          <p:cNvSpPr/>
          <p:nvPr/>
        </p:nvSpPr>
        <p:spPr>
          <a:xfrm>
            <a:off x="4037304" y="1220462"/>
            <a:ext cx="1069392" cy="1069005"/>
          </a:xfrm>
          <a:prstGeom prst="ellipse">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srgbClr val="9BBD59"/>
              </a:solidFill>
            </a:endParaRPr>
          </a:p>
        </p:txBody>
      </p:sp>
      <p:sp>
        <p:nvSpPr>
          <p:cNvPr id="9" name="文本框 4"/>
          <p:cNvSpPr txBox="1"/>
          <p:nvPr/>
        </p:nvSpPr>
        <p:spPr>
          <a:xfrm>
            <a:off x="4037304" y="1517271"/>
            <a:ext cx="1069392" cy="623103"/>
          </a:xfrm>
          <a:prstGeom prst="rect">
            <a:avLst/>
          </a:prstGeom>
          <a:noFill/>
        </p:spPr>
        <p:txBody>
          <a:bodyPr wrap="square" lIns="68571" tIns="34285" rIns="68571" bIns="34285" rtlCol="0">
            <a:spAutoFit/>
          </a:bodyPr>
          <a:lstStyle/>
          <a:p>
            <a:pPr algn="ctr"/>
            <a:r>
              <a:rPr lang="en-US" altLang="zh-CN" b="1" dirty="0" smtClean="0">
                <a:solidFill>
                  <a:schemeClr val="bg1"/>
                </a:solidFill>
                <a:latin typeface="微软雅黑" panose="020B0503020204020204" pitchFamily="34" charset="-122"/>
                <a:ea typeface="微软雅黑" panose="020B0503020204020204" pitchFamily="34" charset="-122"/>
              </a:rPr>
              <a:t>PART</a:t>
            </a:r>
          </a:p>
          <a:p>
            <a:pPr algn="ctr"/>
            <a:r>
              <a:rPr lang="en-US" altLang="zh-CN" dirty="0" smtClean="0">
                <a:solidFill>
                  <a:schemeClr val="bg1"/>
                </a:solidFill>
                <a:latin typeface="Arial" panose="020B0604020202020204" pitchFamily="34" charset="0"/>
              </a:rPr>
              <a:t> 3</a:t>
            </a:r>
            <a:endParaRPr lang="en-US" altLang="zh-CN" dirty="0">
              <a:solidFill>
                <a:schemeClr val="bg1"/>
              </a:solidFill>
              <a:latin typeface="Arial" panose="020B0604020202020204" pitchFamily="34" charset="0"/>
            </a:endParaRPr>
          </a:p>
        </p:txBody>
      </p:sp>
      <p:sp>
        <p:nvSpPr>
          <p:cNvPr id="11" name="圆角矩形 10"/>
          <p:cNvSpPr/>
          <p:nvPr/>
        </p:nvSpPr>
        <p:spPr>
          <a:xfrm>
            <a:off x="2627531" y="2722704"/>
            <a:ext cx="3942951" cy="485941"/>
          </a:xfrm>
          <a:prstGeom prst="roundRect">
            <a:avLst>
              <a:gd name="adj" fmla="val 50000"/>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p>
        </p:txBody>
      </p:sp>
      <p:sp>
        <p:nvSpPr>
          <p:cNvPr id="17" name="文本框 5"/>
          <p:cNvSpPr txBox="1"/>
          <p:nvPr/>
        </p:nvSpPr>
        <p:spPr>
          <a:xfrm>
            <a:off x="3032628" y="2787724"/>
            <a:ext cx="3132756" cy="392324"/>
          </a:xfrm>
          <a:prstGeom prst="rect">
            <a:avLst/>
          </a:prstGeom>
          <a:noFill/>
        </p:spPr>
        <p:txBody>
          <a:bodyPr wrap="square" lIns="68571" tIns="34285" rIns="68571" bIns="34285" rtlCol="0">
            <a:spAutoFit/>
          </a:bodyPr>
          <a:lstStyle/>
          <a:p>
            <a:pPr algn="ctr"/>
            <a:r>
              <a:rPr lang="zh-CN" altLang="en-US" sz="2100" b="1" spc="150" dirty="0">
                <a:solidFill>
                  <a:schemeClr val="bg1"/>
                </a:solidFill>
                <a:ea typeface="微软雅黑" panose="020B0503020204020204" pitchFamily="34" charset="-122"/>
              </a:rPr>
              <a:t>达标检测</a:t>
            </a:r>
          </a:p>
        </p:txBody>
      </p:sp>
      <p:sp>
        <p:nvSpPr>
          <p:cNvPr id="18" name="矩形 17"/>
          <p:cNvSpPr/>
          <p:nvPr/>
        </p:nvSpPr>
        <p:spPr>
          <a:xfrm flipH="1">
            <a:off x="9024207" y="1319741"/>
            <a:ext cx="136225" cy="2504019"/>
          </a:xfrm>
          <a:prstGeom prst="rect">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19" name="矩形 18"/>
          <p:cNvSpPr/>
          <p:nvPr/>
        </p:nvSpPr>
        <p:spPr>
          <a:xfrm flipH="1">
            <a:off x="0" y="1319741"/>
            <a:ext cx="136225" cy="2504019"/>
          </a:xfrm>
          <a:prstGeom prst="rect">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20" name="文本框 6"/>
          <p:cNvSpPr txBox="1"/>
          <p:nvPr/>
        </p:nvSpPr>
        <p:spPr>
          <a:xfrm>
            <a:off x="2789570" y="3327659"/>
            <a:ext cx="3618873" cy="284683"/>
          </a:xfrm>
          <a:prstGeom prst="rect">
            <a:avLst/>
          </a:prstGeom>
          <a:noFill/>
        </p:spPr>
        <p:txBody>
          <a:bodyPr wrap="square" lIns="68571" tIns="34285" rIns="68571" bIns="34285" rtlCol="0">
            <a:spAutoFit/>
          </a:bodyPr>
          <a:lstStyle/>
          <a:p>
            <a:pPr algn="ctr"/>
            <a:r>
              <a:rPr lang="zh-CN" altLang="en-US" sz="1400" kern="100" dirty="0">
                <a:solidFill>
                  <a:schemeClr val="tx1">
                    <a:lumMod val="50000"/>
                    <a:lumOff val="50000"/>
                  </a:schemeClr>
                </a:solidFill>
                <a:latin typeface="+mj-ea"/>
                <a:ea typeface="+mj-ea"/>
                <a:cs typeface="Courier New" panose="02070309020205020404"/>
              </a:rPr>
              <a:t>当堂检测  基础达标演练</a:t>
            </a:r>
            <a:endParaRPr lang="zh-CN" altLang="zh-CN" sz="1400" kern="100" dirty="0">
              <a:solidFill>
                <a:schemeClr val="tx1">
                  <a:lumMod val="50000"/>
                  <a:lumOff val="50000"/>
                </a:schemeClr>
              </a:solidFill>
              <a:latin typeface="+mj-ea"/>
              <a:ea typeface="+mj-ea"/>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07505" y="735971"/>
            <a:ext cx="9036496" cy="3300894"/>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1.His victory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(celebrate) with music and dancing.</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2.Black people had no chance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(vote)or choose their leaders many years ago.</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3.It is a study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(base) on observation of a group of 20 patients.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4.It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(contain)a powerful drug which affects mosquitoes.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5.She</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s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(starve) herself trying to lose weight to keep a slim figure.</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6.Lynn</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s parents tried to stop her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(see) him.</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7.Millions of people survived on a very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(limit)diet in the past.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14" name="圆角矩形 13"/>
          <p:cNvSpPr/>
          <p:nvPr/>
        </p:nvSpPr>
        <p:spPr>
          <a:xfrm>
            <a:off x="3513712" y="276028"/>
            <a:ext cx="2116576" cy="297963"/>
          </a:xfrm>
          <a:prstGeom prst="roundRect">
            <a:avLst>
              <a:gd name="adj" fmla="val 50000"/>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tabLst>
                <a:tab pos="1823085" algn="l"/>
              </a:tabLst>
            </a:pPr>
            <a:r>
              <a:rPr lang="en-US" altLang="zh-CN" b="1" kern="100" dirty="0">
                <a:solidFill>
                  <a:prstClr val="white"/>
                </a:solidFill>
                <a:latin typeface="宋体" panose="02010600030101010101" pitchFamily="2" charset="-122"/>
                <a:ea typeface="华文细黑" panose="02010600040101010101" pitchFamily="2" charset="-122"/>
                <a:cs typeface="Times New Roman" panose="02020603050405020304"/>
              </a:rPr>
              <a:t>Ⅰ.</a:t>
            </a:r>
            <a:r>
              <a:rPr lang="zh-CN" altLang="en-US" b="1" kern="100" dirty="0">
                <a:solidFill>
                  <a:prstClr val="white"/>
                </a:solidFill>
                <a:latin typeface="宋体" panose="02010600030101010101" pitchFamily="2" charset="-122"/>
                <a:ea typeface="华文细黑" panose="02010600040101010101" pitchFamily="2" charset="-122"/>
                <a:cs typeface="Times New Roman" panose="02020603050405020304"/>
              </a:rPr>
              <a:t>单句语法填空</a:t>
            </a:r>
            <a:endParaRPr lang="en-US" altLang="zh-CN" b="1" kern="100" dirty="0">
              <a:solidFill>
                <a:prstClr val="white"/>
              </a:solidFill>
              <a:latin typeface="宋体" panose="02010600030101010101" pitchFamily="2" charset="-122"/>
              <a:ea typeface="华文细黑" panose="02010600040101010101" pitchFamily="2" charset="-122"/>
              <a:cs typeface="Times New Roman" panose="02020603050405020304"/>
            </a:endParaRPr>
          </a:p>
        </p:txBody>
      </p:sp>
      <p:sp>
        <p:nvSpPr>
          <p:cNvPr id="2" name="矩形 1"/>
          <p:cNvSpPr/>
          <p:nvPr/>
        </p:nvSpPr>
        <p:spPr>
          <a:xfrm>
            <a:off x="1691037" y="802156"/>
            <a:ext cx="175430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was celebrated</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5" name="矩形 4"/>
          <p:cNvSpPr/>
          <p:nvPr/>
        </p:nvSpPr>
        <p:spPr>
          <a:xfrm>
            <a:off x="3435746" y="1260838"/>
            <a:ext cx="871054"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to vote</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7" name="矩形 6"/>
          <p:cNvSpPr/>
          <p:nvPr/>
        </p:nvSpPr>
        <p:spPr>
          <a:xfrm>
            <a:off x="1730307" y="1707854"/>
            <a:ext cx="765256"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based</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9" name="矩形 8"/>
          <p:cNvSpPr/>
          <p:nvPr/>
        </p:nvSpPr>
        <p:spPr>
          <a:xfrm>
            <a:off x="730075" y="2157298"/>
            <a:ext cx="1048987"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contains</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12" name="矩形 11"/>
          <p:cNvSpPr/>
          <p:nvPr/>
        </p:nvSpPr>
        <p:spPr>
          <a:xfrm>
            <a:off x="1310579" y="2571750"/>
            <a:ext cx="1034560"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starving</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15" name="矩形 14"/>
          <p:cNvSpPr/>
          <p:nvPr/>
        </p:nvSpPr>
        <p:spPr>
          <a:xfrm>
            <a:off x="4076656" y="3023767"/>
            <a:ext cx="806934"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seeing</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10" name="矩形 9"/>
          <p:cNvSpPr/>
          <p:nvPr/>
        </p:nvSpPr>
        <p:spPr>
          <a:xfrm>
            <a:off x="4439361" y="3498347"/>
            <a:ext cx="904717"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limited</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linds(horizontal)">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linds(horizontal)">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P spid="9" grpId="0"/>
      <p:bldP spid="12" grpId="0"/>
      <p:bldP spid="15" grpId="0"/>
      <p:bldP spid="10"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51437" y="828059"/>
            <a:ext cx="8754491" cy="4224223"/>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8.Do you know that there is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kind of English</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endPar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你知道有不止一种英语吗？</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9.They were not cleverer than me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but they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their exams.</a:t>
            </a: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他们并不比我聪明，但他们却通过了考试。</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10.You have made rapid progress</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he often helps you.</a:t>
            </a: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你进步很快，这是因为他经常帮助你。</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11.</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he spent so much time searching shops for a shirt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he was very particular about his clothes.</a:t>
            </a: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他买一件衬衣花费这么多的时间搜索店铺，原因是他对着装特别挑剔。</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11" name="圆角矩形 10"/>
          <p:cNvSpPr/>
          <p:nvPr/>
        </p:nvSpPr>
        <p:spPr>
          <a:xfrm>
            <a:off x="3713585" y="263742"/>
            <a:ext cx="1716829" cy="297963"/>
          </a:xfrm>
          <a:prstGeom prst="roundRect">
            <a:avLst>
              <a:gd name="adj" fmla="val 50000"/>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tabLst>
                <a:tab pos="1823085" algn="l"/>
              </a:tabLst>
            </a:pPr>
            <a:r>
              <a:rPr lang="en-US" altLang="zh-CN" b="1" kern="100" dirty="0">
                <a:solidFill>
                  <a:prstClr val="white"/>
                </a:solidFill>
                <a:latin typeface="宋体" panose="02010600030101010101" pitchFamily="2" charset="-122"/>
                <a:ea typeface="华文细黑" panose="02010600040101010101" pitchFamily="2" charset="-122"/>
                <a:cs typeface="Times New Roman" panose="02020603050405020304"/>
              </a:rPr>
              <a:t>Ⅱ.</a:t>
            </a:r>
            <a:r>
              <a:rPr lang="zh-CN" altLang="zh-CN" b="1" kern="100" dirty="0">
                <a:solidFill>
                  <a:prstClr val="white"/>
                </a:solidFill>
                <a:latin typeface="宋体" panose="02010600030101010101" pitchFamily="2" charset="-122"/>
                <a:ea typeface="华文细黑" panose="02010600040101010101" pitchFamily="2" charset="-122"/>
                <a:cs typeface="Times New Roman" panose="02020603050405020304"/>
              </a:rPr>
              <a:t>完成句子</a:t>
            </a:r>
          </a:p>
        </p:txBody>
      </p:sp>
      <p:sp>
        <p:nvSpPr>
          <p:cNvPr id="2" name="矩形 1"/>
          <p:cNvSpPr/>
          <p:nvPr/>
        </p:nvSpPr>
        <p:spPr>
          <a:xfrm>
            <a:off x="3329700" y="906660"/>
            <a:ext cx="1714426"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more than one</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5" name="矩形 4"/>
          <p:cNvSpPr/>
          <p:nvPr/>
        </p:nvSpPr>
        <p:spPr>
          <a:xfrm>
            <a:off x="5053178" y="1770556"/>
            <a:ext cx="102814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did pass</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14" name="矩形 13"/>
          <p:cNvSpPr/>
          <p:nvPr/>
        </p:nvSpPr>
        <p:spPr>
          <a:xfrm>
            <a:off x="4121483" y="2688445"/>
            <a:ext cx="1688586"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this is because</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8" name="矩形 7"/>
          <p:cNvSpPr/>
          <p:nvPr/>
        </p:nvSpPr>
        <p:spPr>
          <a:xfrm>
            <a:off x="550522" y="3559713"/>
            <a:ext cx="1873123"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The reason why</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10" name="矩形 9"/>
          <p:cNvSpPr/>
          <p:nvPr/>
        </p:nvSpPr>
        <p:spPr>
          <a:xfrm>
            <a:off x="7573914" y="3589202"/>
            <a:ext cx="1057002"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was that</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linds(horizontal)">
                                      <p:cBhvr>
                                        <p:cTn id="2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14" grpId="0"/>
      <p:bldP spid="8" grpId="0"/>
      <p:bldP spid="10"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51437" y="678053"/>
            <a:ext cx="8641125" cy="992569"/>
          </a:xfrm>
          <a:prstGeom prst="rect">
            <a:avLst/>
          </a:prstGeom>
        </p:spPr>
        <p:txBody>
          <a:bodyPr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12.She is generally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in the country.</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人们普遍认为她是该国最优秀的作家之一。</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pic>
        <p:nvPicPr>
          <p:cNvPr id="9" name="返回">
            <a:hlinkClick r:id="rId2" action="ppaction://hlinksldjump"/>
          </p:cNvPr>
          <p:cNvPicPr>
            <a:picLocks noChangeAspect="1"/>
          </p:cNvPicPr>
          <p:nvPr/>
        </p:nvPicPr>
        <p:blipFill>
          <a:blip r:embed="rId3" cstate="email"/>
          <a:stretch>
            <a:fillRect/>
          </a:stretch>
        </p:blipFill>
        <p:spPr>
          <a:xfrm>
            <a:off x="8470979" y="4520695"/>
            <a:ext cx="534949" cy="534756"/>
          </a:xfrm>
          <a:prstGeom prst="rect">
            <a:avLst/>
          </a:prstGeom>
        </p:spPr>
      </p:pic>
      <p:sp>
        <p:nvSpPr>
          <p:cNvPr id="2" name="矩形 1"/>
          <p:cNvSpPr/>
          <p:nvPr/>
        </p:nvSpPr>
        <p:spPr>
          <a:xfrm>
            <a:off x="2357466" y="728599"/>
            <a:ext cx="3905731"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regarded as one of the best writers</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05450" y="193000"/>
            <a:ext cx="8479566" cy="4247286"/>
          </a:xfrm>
          <a:prstGeom prst="rect">
            <a:avLst/>
          </a:prstGeom>
        </p:spPr>
        <p:txBody>
          <a:bodyPr wrap="square" lIns="91411" tIns="45705" rIns="91411" bIns="4570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10.</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Book Antiqua" panose="02040602050305030304" pitchFamily="18" charset="0"/>
                <a:ea typeface="华文细黑" panose="02010600040101010101" pitchFamily="2" charset="-122"/>
                <a:cs typeface="Times New Roman" panose="02020603050405020304" pitchFamily="18" charset="0"/>
              </a:rPr>
              <a:t>v</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认为，看作</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11.</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文学</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12.</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信封</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13.</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adj</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地极的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14.</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顶部</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15.</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装饰物</a:t>
            </a:r>
            <a:endPar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Book Antiqua" panose="02040602050305030304" pitchFamily="18" charset="0"/>
                <a:ea typeface="华文细黑" panose="02010600040101010101" pitchFamily="2" charset="-122"/>
                <a:cs typeface="Times New Roman" panose="02020603050405020304" pitchFamily="18" charset="0"/>
              </a:rPr>
              <a:t>v</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装饰</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16.</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自由</a:t>
            </a:r>
            <a:endPar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adj</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自由的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698828" y="272731"/>
            <a:ext cx="874452"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regard</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3" name="矩形 2"/>
          <p:cNvSpPr/>
          <p:nvPr/>
        </p:nvSpPr>
        <p:spPr>
          <a:xfrm>
            <a:off x="670911" y="728975"/>
            <a:ext cx="117100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literature</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5" name="矩形 4"/>
          <p:cNvSpPr/>
          <p:nvPr/>
        </p:nvSpPr>
        <p:spPr>
          <a:xfrm>
            <a:off x="675378" y="1146929"/>
            <a:ext cx="1092269"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envelope</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6" name="矩形 5"/>
          <p:cNvSpPr/>
          <p:nvPr/>
        </p:nvSpPr>
        <p:spPr>
          <a:xfrm>
            <a:off x="730785" y="1587209"/>
            <a:ext cx="721974"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polar</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7" name="矩形 6"/>
          <p:cNvSpPr/>
          <p:nvPr/>
        </p:nvSpPr>
        <p:spPr>
          <a:xfrm>
            <a:off x="712005" y="2073151"/>
            <a:ext cx="65323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roof </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8" name="矩形 7"/>
          <p:cNvSpPr/>
          <p:nvPr/>
        </p:nvSpPr>
        <p:spPr>
          <a:xfrm>
            <a:off x="650046" y="2517757"/>
            <a:ext cx="1305467"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decoration</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9" name="矩形 8"/>
          <p:cNvSpPr/>
          <p:nvPr/>
        </p:nvSpPr>
        <p:spPr>
          <a:xfrm>
            <a:off x="897826" y="2956701"/>
            <a:ext cx="1077841"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decorate</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0" name="矩形 9"/>
          <p:cNvSpPr/>
          <p:nvPr/>
        </p:nvSpPr>
        <p:spPr>
          <a:xfrm>
            <a:off x="683062" y="3411350"/>
            <a:ext cx="1044370"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freedom</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1" name="矩形 10"/>
          <p:cNvSpPr/>
          <p:nvPr/>
        </p:nvSpPr>
        <p:spPr>
          <a:xfrm>
            <a:off x="984444" y="3844726"/>
            <a:ext cx="560263"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free</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blinds(horizontal)">
                                      <p:cBhvr>
                                        <p:cTn id="35" dur="5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blinds(horizontal)">
                                      <p:cBhvr>
                                        <p:cTn id="40" dur="500"/>
                                        <p:tgtEl>
                                          <p:spTgt spid="10"/>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blinds(horizontal)">
                                      <p:cBhvr>
                                        <p:cTn id="4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7" grpId="0"/>
      <p:bldP spid="8" grpId="0"/>
      <p:bldP spid="9"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05450" y="463187"/>
            <a:ext cx="8479566" cy="4247286"/>
          </a:xfrm>
          <a:prstGeom prst="rect">
            <a:avLst/>
          </a:prstGeom>
        </p:spPr>
        <p:txBody>
          <a:bodyPr wrap="square" lIns="91411" tIns="45705" rIns="91411" bIns="4570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17.</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不平等</a:t>
            </a:r>
            <a:endPar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平等</a:t>
            </a:r>
            <a:endPar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adj</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平等的</a:t>
            </a:r>
            <a:endPar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ad</a:t>
            </a:r>
            <a:r>
              <a:rPr lang="en-US" altLang="zh-CN" sz="2000" b="1" i="1" kern="100" dirty="0">
                <a:latin typeface="Book Antiqua" panose="02040602050305030304" pitchFamily="18" charset="0"/>
                <a:ea typeface="华文细黑" panose="02010600040101010101" pitchFamily="2" charset="-122"/>
                <a:cs typeface="Times New Roman" panose="02020603050405020304" pitchFamily="18" charset="0"/>
              </a:rPr>
              <a:t>v</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平等地</a:t>
            </a:r>
            <a:endPar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18.</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adj</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无限的</a:t>
            </a:r>
            <a:endPar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.&amp; </a:t>
            </a:r>
            <a:r>
              <a:rPr lang="en-US" altLang="zh-CN" sz="2000" b="1" i="1" kern="100" dirty="0">
                <a:latin typeface="Book Antiqua" panose="02040602050305030304" pitchFamily="18" charset="0"/>
                <a:ea typeface="华文细黑" panose="02010600040101010101" pitchFamily="2" charset="-122"/>
                <a:cs typeface="Times New Roman" panose="02020603050405020304" pitchFamily="18" charset="0"/>
              </a:rPr>
              <a:t>v</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限制</a:t>
            </a:r>
            <a:endPar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adj</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有限的</a:t>
            </a:r>
            <a:endPar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19.</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adj</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频繁的，经常的</a:t>
            </a:r>
            <a:endPar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ad</a:t>
            </a:r>
            <a:r>
              <a:rPr lang="en-US" altLang="zh-CN" sz="2000" b="1" i="1" kern="100" dirty="0">
                <a:latin typeface="Book Antiqua" panose="02040602050305030304" pitchFamily="18" charset="0"/>
                <a:ea typeface="华文细黑" panose="02010600040101010101" pitchFamily="2" charset="-122"/>
                <a:cs typeface="Times New Roman" panose="02020603050405020304" pitchFamily="18" charset="0"/>
              </a:rPr>
              <a:t>v</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频繁地，经常地</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683061" y="538393"/>
            <a:ext cx="1233333"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inequality</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3" name="矩形 2"/>
          <p:cNvSpPr/>
          <p:nvPr/>
        </p:nvSpPr>
        <p:spPr>
          <a:xfrm>
            <a:off x="845101" y="977389"/>
            <a:ext cx="1020133"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equality</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5" name="矩形 4"/>
          <p:cNvSpPr/>
          <p:nvPr/>
        </p:nvSpPr>
        <p:spPr>
          <a:xfrm>
            <a:off x="871020" y="1422090"/>
            <a:ext cx="736402"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equal</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6" name="矩形 5"/>
          <p:cNvSpPr/>
          <p:nvPr/>
        </p:nvSpPr>
        <p:spPr>
          <a:xfrm>
            <a:off x="931002" y="1869835"/>
            <a:ext cx="935174"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equally</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7" name="矩形 6"/>
          <p:cNvSpPr/>
          <p:nvPr/>
        </p:nvSpPr>
        <p:spPr>
          <a:xfrm>
            <a:off x="749451" y="2347352"/>
            <a:ext cx="1031354"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limitless</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8" name="矩形 7"/>
          <p:cNvSpPr/>
          <p:nvPr/>
        </p:nvSpPr>
        <p:spPr>
          <a:xfrm>
            <a:off x="997713" y="2787724"/>
            <a:ext cx="648236"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limit</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9" name="矩形 8"/>
          <p:cNvSpPr/>
          <p:nvPr/>
        </p:nvSpPr>
        <p:spPr>
          <a:xfrm>
            <a:off x="953126" y="3228380"/>
            <a:ext cx="904717" cy="377016"/>
          </a:xfrm>
          <a:prstGeom prst="rect">
            <a:avLst/>
          </a:prstGeom>
        </p:spPr>
        <p:txBody>
          <a:bodyPr wrap="none" lIns="68571" tIns="34285" rIns="68571" bIns="34285">
            <a:spAutoFit/>
          </a:bodyPr>
          <a:lstStyle/>
          <a:p>
            <a:r>
              <a:rPr lang="en-US" altLang="zh-CN" sz="2000" b="1" kern="100">
                <a:solidFill>
                  <a:srgbClr val="DB4313"/>
                </a:solidFill>
                <a:latin typeface="Times New Roman" panose="02020603050405020304"/>
                <a:ea typeface="华文细黑" panose="02010600040101010101" pitchFamily="2" charset="-122"/>
                <a:cs typeface="Courier New" panose="02070309020205020404"/>
              </a:rPr>
              <a:t>limited</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0" name="矩形 9"/>
          <p:cNvSpPr/>
          <p:nvPr/>
        </p:nvSpPr>
        <p:spPr>
          <a:xfrm>
            <a:off x="690851" y="3612371"/>
            <a:ext cx="944984"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regular</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1" name="矩形 10"/>
          <p:cNvSpPr/>
          <p:nvPr/>
        </p:nvSpPr>
        <p:spPr>
          <a:xfrm>
            <a:off x="945752" y="4083568"/>
            <a:ext cx="1143756"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regularly</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linds(horizontal)">
                                      <p:cBhvr>
                                        <p:cTn id="13" dur="500"/>
                                        <p:tgtEl>
                                          <p:spTgt spid="5"/>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linds(horizontal)">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linds(horizontal)">
                                      <p:cBhvr>
                                        <p:cTn id="21" dur="500"/>
                                        <p:tgtEl>
                                          <p:spTgt spid="7"/>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linds(horizontal)">
                                      <p:cBhvr>
                                        <p:cTn id="24" dur="500"/>
                                        <p:tgtEl>
                                          <p:spTgt spid="8"/>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blinds(horizontal)">
                                      <p:cBhvr>
                                        <p:cTn id="3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7" grpId="0"/>
      <p:bldP spid="8" grpId="0"/>
      <p:bldP spid="9" grpId="0"/>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05450" y="895354"/>
            <a:ext cx="8479566" cy="1938962"/>
          </a:xfrm>
          <a:prstGeom prst="rect">
            <a:avLst/>
          </a:prstGeom>
        </p:spPr>
        <p:txBody>
          <a:bodyPr wrap="square" lIns="91411" tIns="45705" rIns="91411" bIns="4570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20.</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警告，警示</a:t>
            </a:r>
            <a:endPar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Book Antiqua" panose="02040602050305030304" pitchFamily="18" charset="0"/>
                <a:ea typeface="华文细黑" panose="02010600040101010101" pitchFamily="2" charset="-122"/>
                <a:cs typeface="Times New Roman" panose="02020603050405020304" pitchFamily="18" charset="0"/>
              </a:rPr>
              <a:t>v</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警告</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21.</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adj</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挨饿的，即将饿死的</a:t>
            </a:r>
            <a:endPar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Book Antiqua" panose="02040602050305030304" pitchFamily="18" charset="0"/>
                <a:ea typeface="华文细黑" panose="02010600040101010101" pitchFamily="2" charset="-122"/>
                <a:cs typeface="Times New Roman" panose="02020603050405020304" pitchFamily="18" charset="0"/>
              </a:rPr>
              <a:t>v</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挨饿</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9" name="矩形 8"/>
          <p:cNvSpPr/>
          <p:nvPr/>
        </p:nvSpPr>
        <p:spPr>
          <a:xfrm>
            <a:off x="683061" y="965934"/>
            <a:ext cx="1050590"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warning</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0" name="矩形 9"/>
          <p:cNvSpPr/>
          <p:nvPr/>
        </p:nvSpPr>
        <p:spPr>
          <a:xfrm>
            <a:off x="975252" y="1430604"/>
            <a:ext cx="709150"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warn</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1" name="矩形 10"/>
          <p:cNvSpPr/>
          <p:nvPr/>
        </p:nvSpPr>
        <p:spPr>
          <a:xfrm>
            <a:off x="744671" y="1871259"/>
            <a:ext cx="1034560"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starving</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2" name="矩形 11"/>
          <p:cNvSpPr/>
          <p:nvPr/>
        </p:nvSpPr>
        <p:spPr>
          <a:xfrm>
            <a:off x="982627" y="2332697"/>
            <a:ext cx="806934"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starve</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linds(horizontal)">
                                      <p:cBhvr>
                                        <p:cTn id="15" dur="500"/>
                                        <p:tgtEl>
                                          <p:spTgt spid="11"/>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linds(horizontal)">
                                      <p:cBhvr>
                                        <p:cTn id="1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40243" y="697232"/>
            <a:ext cx="8263514" cy="2400627"/>
          </a:xfrm>
          <a:prstGeom prst="rect">
            <a:avLst/>
          </a:prstGeom>
        </p:spPr>
        <p:txBody>
          <a:bodyPr wrap="square" lIns="91411" tIns="45705" rIns="91411" bIns="45705">
            <a:spAutoFit/>
          </a:bodyPr>
          <a:lstStyle/>
          <a:p>
            <a:pPr algn="just">
              <a:lnSpc>
                <a:spcPct val="150000"/>
              </a:lnSpc>
            </a:pPr>
            <a:r>
              <a:rPr lang="zh-CN" altLang="zh-CN" sz="2000" b="1" kern="100" dirty="0">
                <a:solidFill>
                  <a:srgbClr val="00B050"/>
                </a:solidFill>
                <a:latin typeface="Times New Roman" panose="02020603050405020304" pitchFamily="18" charset="0"/>
                <a:ea typeface="华文细黑" panose="02010600040101010101" pitchFamily="2" charset="-122"/>
                <a:cs typeface="Times New Roman" panose="02020603050405020304" pitchFamily="18" charset="0"/>
              </a:rPr>
              <a:t>掌握规律　巧记单词</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equality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平等＋</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in-(</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前缀，不，无，非</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inequality</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不平等</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formal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adj</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正式的＋</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in-</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informal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adj</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非正式的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complete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adj</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完全的＋</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in-</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incomplete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adj</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不完全的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sensible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adj</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有知觉的＋</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in-</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insensible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adj</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无知觉的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51197" y="126988"/>
            <a:ext cx="8641605" cy="5170616"/>
          </a:xfrm>
          <a:prstGeom prst="rect">
            <a:avLst/>
          </a:prstGeom>
        </p:spPr>
        <p:txBody>
          <a:bodyPr wrap="square" lIns="91411" tIns="45705" rIns="91411" bIns="45705">
            <a:spAutoFit/>
          </a:bodyPr>
          <a:lstStyle/>
          <a:p>
            <a:pPr algn="just">
              <a:lnSpc>
                <a:spcPct val="150000"/>
              </a:lnSpc>
            </a:pPr>
            <a:r>
              <a:rPr lang="en-US" altLang="zh-CN" sz="2000" b="1" kern="100" dirty="0">
                <a:solidFill>
                  <a:srgbClr val="0000FF"/>
                </a:solidFill>
                <a:latin typeface="宋体" panose="02010600030101010101" pitchFamily="2" charset="-122"/>
                <a:ea typeface="华文细黑" panose="02010600040101010101" pitchFamily="2" charset="-122"/>
                <a:cs typeface="Times New Roman" panose="02020603050405020304" pitchFamily="18" charset="0"/>
              </a:rPr>
              <a:t>Ⅱ</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核心短语</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发生；举行</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增加</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不管</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作为</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而出名</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5.</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制成</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6.</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以</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为基础</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7.</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尽力做某事</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8.</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只要；长达</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9.</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把</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视作</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10.</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多于</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521022" y="650101"/>
            <a:ext cx="1241347"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take place</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3" name="矩形 2"/>
          <p:cNvSpPr/>
          <p:nvPr/>
        </p:nvSpPr>
        <p:spPr>
          <a:xfrm>
            <a:off x="464136" y="1122634"/>
            <a:ext cx="829376"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add to</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5" name="矩形 4"/>
          <p:cNvSpPr/>
          <p:nvPr/>
        </p:nvSpPr>
        <p:spPr>
          <a:xfrm>
            <a:off x="521023" y="1506625"/>
            <a:ext cx="1534889"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regardless of</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6" name="矩形 5"/>
          <p:cNvSpPr/>
          <p:nvPr/>
        </p:nvSpPr>
        <p:spPr>
          <a:xfrm>
            <a:off x="479712" y="1993902"/>
            <a:ext cx="1493019"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be known as</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7" name="矩形 6"/>
          <p:cNvSpPr/>
          <p:nvPr/>
        </p:nvSpPr>
        <p:spPr>
          <a:xfrm>
            <a:off x="521023" y="2441514"/>
            <a:ext cx="1226921"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make into</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1" name="矩形 10"/>
          <p:cNvSpPr/>
          <p:nvPr/>
        </p:nvSpPr>
        <p:spPr>
          <a:xfrm>
            <a:off x="474772" y="2892508"/>
            <a:ext cx="1420884"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be based on</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2" name="矩形 11"/>
          <p:cNvSpPr/>
          <p:nvPr/>
        </p:nvSpPr>
        <p:spPr>
          <a:xfrm>
            <a:off x="467010" y="3304623"/>
            <a:ext cx="1597214"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try to do </a:t>
            </a:r>
            <a:r>
              <a:rPr lang="en-US" altLang="zh-CN" sz="2000" b="1" kern="100" dirty="0" err="1">
                <a:solidFill>
                  <a:srgbClr val="DB4313"/>
                </a:solidFill>
                <a:latin typeface="Times New Roman" panose="02020603050405020304"/>
                <a:ea typeface="华文细黑" panose="02010600040101010101" pitchFamily="2" charset="-122"/>
                <a:cs typeface="Courier New" panose="02070309020205020404"/>
              </a:rPr>
              <a:t>sth</a:t>
            </a: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 </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3" name="矩形 12"/>
          <p:cNvSpPr/>
          <p:nvPr/>
        </p:nvSpPr>
        <p:spPr>
          <a:xfrm>
            <a:off x="575035" y="3759607"/>
            <a:ext cx="1191655"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as long as</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6" name="矩形 15"/>
          <p:cNvSpPr/>
          <p:nvPr/>
        </p:nvSpPr>
        <p:spPr>
          <a:xfrm>
            <a:off x="467010" y="4197904"/>
            <a:ext cx="1486799"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regard...as...</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4" name="矩形 13"/>
          <p:cNvSpPr/>
          <p:nvPr/>
        </p:nvSpPr>
        <p:spPr>
          <a:xfrm>
            <a:off x="687554" y="4686204"/>
            <a:ext cx="1265585" cy="377016"/>
          </a:xfrm>
          <a:prstGeom prst="rect">
            <a:avLst/>
          </a:prstGeom>
        </p:spPr>
        <p:txBody>
          <a:bodyPr wrap="none" lIns="68571" tIns="34285" rIns="68571" bIns="34285">
            <a:spAutoFit/>
          </a:bodyPr>
          <a:lstStyle/>
          <a:p>
            <a:r>
              <a:rPr lang="en-US" altLang="zh-CN" sz="2000" b="1" kern="100">
                <a:solidFill>
                  <a:srgbClr val="DB4313"/>
                </a:solidFill>
                <a:latin typeface="Times New Roman" panose="02020603050405020304"/>
                <a:ea typeface="华文细黑" panose="02010600040101010101" pitchFamily="2" charset="-122"/>
                <a:cs typeface="Courier New" panose="02070309020205020404"/>
              </a:rPr>
              <a:t>more than</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linds(horizont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linds(horizontal)">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linds(horizontal)">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blinds(horizontal)">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blinds(horizontal)">
                                      <p:cBhvr>
                                        <p:cTn id="5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7" grpId="0"/>
      <p:bldP spid="11" grpId="0"/>
      <p:bldP spid="12" grpId="0"/>
      <p:bldP spid="13" grpId="0"/>
      <p:bldP spid="16" grpId="0"/>
      <p:bldP spid="14"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3226</Words>
  <Application>Microsoft Office PowerPoint</Application>
  <PresentationFormat>全屏显示(16:9)</PresentationFormat>
  <Paragraphs>436</Paragraphs>
  <Slides>48</Slides>
  <Notes>7</Notes>
  <HiddenSlides>0</HiddenSlides>
  <MMClips>0</MMClips>
  <ScaleCrop>false</ScaleCrop>
  <HeadingPairs>
    <vt:vector size="8" baseType="variant">
      <vt:variant>
        <vt:lpstr>已用的字体</vt:lpstr>
      </vt:variant>
      <vt:variant>
        <vt:i4>15</vt:i4>
      </vt:variant>
      <vt:variant>
        <vt:lpstr>主题</vt:lpstr>
      </vt:variant>
      <vt:variant>
        <vt:i4>1</vt:i4>
      </vt:variant>
      <vt:variant>
        <vt:lpstr>嵌入 OLE 服务器</vt:lpstr>
      </vt:variant>
      <vt:variant>
        <vt:i4>1</vt:i4>
      </vt:variant>
      <vt:variant>
        <vt:lpstr>幻灯片标题</vt:lpstr>
      </vt:variant>
      <vt:variant>
        <vt:i4>48</vt:i4>
      </vt:variant>
    </vt:vector>
  </HeadingPairs>
  <TitlesOfParts>
    <vt:vector size="65" baseType="lpstr">
      <vt:lpstr>C-KT</vt:lpstr>
      <vt:lpstr>IPAPANNEW</vt:lpstr>
      <vt:lpstr>方正隶变简体</vt:lpstr>
      <vt:lpstr>黑体</vt:lpstr>
      <vt:lpstr>华文细黑</vt:lpstr>
      <vt:lpstr>楷体_GB2312</vt:lpstr>
      <vt:lpstr>宋体</vt:lpstr>
      <vt:lpstr>微软雅黑</vt:lpstr>
      <vt:lpstr>Arial</vt:lpstr>
      <vt:lpstr>Arial Black</vt:lpstr>
      <vt:lpstr>Book Antiqua</vt:lpstr>
      <vt:lpstr>Calibri</vt:lpstr>
      <vt:lpstr>Courier New</vt:lpstr>
      <vt:lpstr>Symbol</vt:lpstr>
      <vt:lpstr>Times New Roman</vt:lpstr>
      <vt:lpstr>WWW.2PPT.COM
</vt:lpstr>
      <vt:lpstr>文档</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2014-11-27T01:03:00Z</dcterms:created>
  <dcterms:modified xsi:type="dcterms:W3CDTF">2023-01-16T14:01:15Z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KSORubyTemplateID">
    <vt:lpwstr>21</vt:lpwstr>
  </property>
  <property fmtid="{D5CDD505-2E9C-101B-9397-08002B2CF9AE}" pid="4" name="ICV">
    <vt:lpwstr>30C032BCD7004B72B921E5A8685150D5</vt:lpwstr>
  </property>
  <property fmtid="{A09F084E-AD41-489F-8076-AA5BE3082BCA}" pid="100">
    <vt:ui4>5</vt:ui4>
  </property>
  <property fmtid="{64440492-4C8B-11D1-8B70-080036B11A03}" pid="11">
    <vt:lpwstr>www.2ppt.com-爱PPT提供资源下载</vt:lpwstr>
  </property>
</Properties>
</file>