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258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324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1F63-5797-46AB-8D1D-CE3D759EB28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BA61D-D2EA-492D-9A93-C0535125DA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A61D-D2EA-492D-9A93-C0535125DAD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3D91D-A95C-46AF-85FB-862732918F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7D192-EA66-4752-8EEE-685AC50A6A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68205-3B4E-44BB-9C4B-4BD9504653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F968-9768-4218-8BC9-B1D91552C8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EF0C4-0588-4FB9-B4E6-3A405E8C46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6777-389A-4DE7-AA60-F677F578CD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2597E-4F89-4FB7-B590-A8C0077348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CBFF0-3410-45A4-81C2-89F61A7EB4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FCB69-A95C-42F0-A43E-AE633CC9E1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2F2CD-0C59-4260-9E62-4EE3CEBBB7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9886E-B2CE-4B85-95FA-4EEA18B02B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DA33D-EF23-46D1-BDCF-D400909A49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E3D01-035C-4496-A115-E819C1DBB7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6481A-1E54-48EF-AE47-8B61444AD8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DC853-7C14-454D-BCAF-7C1F12A54E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2ABC2-609A-4B4B-B003-D8F43C4C85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52962-DBA5-450D-8720-1FF1C5D538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C286D-8923-4EDB-95B4-C9CC8EADC8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112C8-8BD6-4789-BFF3-ACBE0FC324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608B4-8F42-4304-AC75-B90CAC1B51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4D134-0E5B-4666-9216-A6212FFC8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2248C-64FD-42D5-9B72-EE00D044FA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9755D-CCDE-41A8-9DD4-55877A05D5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433A1-BD3B-4648-8126-4BCFC9636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2304B-8379-4476-8509-6F2F2221B2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CFB3-5B4C-4D02-B992-006E1DB09F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76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76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76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C4E61-854C-4FDA-854A-93064B3B30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FE868-5A6C-4C85-8F41-77CD666FE8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96AB9-B3CD-47FB-9867-D5DB929BF4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93391-04CD-437B-9BB4-3A2F33CBB7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31587-DD1E-418A-B1E3-04F36EB49F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58873-5396-4CF7-9BE6-BFFBA87034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34F98-03DA-4743-89A5-9377D6328A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49EB1F6-6689-4086-A138-DD956ABF7D5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716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7170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日期占位符 717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7173" name="页脚占位符 717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7174" name="灯片编号占位符 717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F2440BC-C127-45E3-90D3-5629E539771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2764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7650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日期占位符 276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7653" name="页脚占位符 276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7654" name="灯片编号占位符 276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1E94D55-D8A4-4F34-8079-53061852F53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组合 4098"/>
          <p:cNvGrpSpPr/>
          <p:nvPr/>
        </p:nvGrpSpPr>
        <p:grpSpPr bwMode="auto">
          <a:xfrm>
            <a:off x="1614488" y="238125"/>
            <a:ext cx="5688012" cy="2663825"/>
            <a:chOff x="975" y="210"/>
            <a:chExt cx="3583" cy="1678"/>
          </a:xfrm>
        </p:grpSpPr>
        <p:pic>
          <p:nvPicPr>
            <p:cNvPr id="4098" name="图片 4099" descr="图片1dgyjstyj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5" y="210"/>
              <a:ext cx="3583" cy="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" name="矩形 4100"/>
            <p:cNvSpPr>
              <a:spLocks noChangeArrowheads="1"/>
            </p:cNvSpPr>
            <p:nvPr/>
          </p:nvSpPr>
          <p:spPr bwMode="auto">
            <a:xfrm>
              <a:off x="1701" y="1369"/>
              <a:ext cx="199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800" b="1" dirty="0">
                  <a:solidFill>
                    <a:srgbClr val="FFFF99"/>
                  </a:solidFill>
                </a:rPr>
                <a:t>Lesson 36</a:t>
              </a:r>
            </a:p>
          </p:txBody>
        </p:sp>
      </p:grpSp>
      <p:sp>
        <p:nvSpPr>
          <p:cNvPr id="4100" name="文本框 4101"/>
          <p:cNvSpPr txBox="1">
            <a:spLocks noChangeArrowheads="1"/>
          </p:cNvSpPr>
          <p:nvPr/>
        </p:nvSpPr>
        <p:spPr bwMode="auto">
          <a:xfrm>
            <a:off x="0" y="3284984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6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Classroom Olympics</a:t>
            </a:r>
          </a:p>
        </p:txBody>
      </p:sp>
      <p:sp>
        <p:nvSpPr>
          <p:cNvPr id="6" name="矩形 5"/>
          <p:cNvSpPr/>
          <p:nvPr/>
        </p:nvSpPr>
        <p:spPr>
          <a:xfrm>
            <a:off x="43035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8433"/>
          <p:cNvSpPr>
            <a:spLocks noChangeArrowheads="1" noChangeShapeType="1" noTextEdit="1"/>
          </p:cNvSpPr>
          <p:nvPr/>
        </p:nvSpPr>
        <p:spPr bwMode="auto">
          <a:xfrm>
            <a:off x="1524000" y="22098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文本框 19458"/>
          <p:cNvSpPr txBox="1">
            <a:spLocks noChangeArrowheads="1"/>
          </p:cNvSpPr>
          <p:nvPr/>
        </p:nvSpPr>
        <p:spPr bwMode="auto">
          <a:xfrm>
            <a:off x="323850" y="260648"/>
            <a:ext cx="8516938" cy="405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lang="en-US" altLang="zh-CN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of us could catch him! But I was </a:t>
            </a:r>
            <a:r>
              <a:rPr lang="en-US" altLang="zh-CN" sz="2800" b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close</a:t>
            </a:r>
            <a:r>
              <a:rPr lang="en-US" altLang="zh-CN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没有</a:t>
            </a:r>
            <a:r>
              <a:rPr lang="zh-CN" altLang="en-US" sz="2800" b="1" dirty="0">
                <a:latin typeface="Times New Roman" panose="02020603050405020304" pitchFamily="18" charset="0"/>
              </a:rPr>
              <a:t>人能追上他</a:t>
            </a:r>
            <a:r>
              <a:rPr lang="en-US" altLang="zh-CN" sz="2800" b="1" dirty="0">
                <a:latin typeface="Times New Roman" panose="02020603050405020304" pitchFamily="18" charset="0"/>
              </a:rPr>
              <a:t>!</a:t>
            </a:r>
            <a:r>
              <a:rPr lang="zh-CN" altLang="en-US" sz="2800" b="1" dirty="0">
                <a:latin typeface="Times New Roman" panose="02020603050405020304" pitchFamily="18" charset="0"/>
              </a:rPr>
              <a:t>但是我很接近了。</a:t>
            </a:r>
          </a:p>
          <a:p>
            <a:pPr>
              <a:lnSpc>
                <a:spcPct val="115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none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可以作代词、副词，意思是“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三个以</a:t>
            </a: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上之中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没有任何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人、物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，无一人；丝毫</a:t>
            </a: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没有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。常用结构为：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none of +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可数</a:t>
            </a: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名词复数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不可数名词。</a:t>
            </a:r>
          </a:p>
          <a:p>
            <a:pPr>
              <a:lnSpc>
                <a:spcPct val="115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 </a:t>
            </a:r>
            <a:r>
              <a:rPr lang="en-US" altLang="zh-CN" sz="2800" b="1" dirty="0">
                <a:latin typeface="Times New Roman" panose="02020603050405020304" pitchFamily="18" charset="0"/>
              </a:rPr>
              <a:t>of the students could answer this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question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没有</a:t>
            </a:r>
            <a:r>
              <a:rPr lang="zh-CN" altLang="en-US" sz="2800" b="1" dirty="0">
                <a:latin typeface="Times New Roman" panose="02020603050405020304" pitchFamily="18" charset="0"/>
              </a:rPr>
              <a:t>一个学生会回答这个问题。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文本框 20482"/>
          <p:cNvSpPr txBox="1">
            <a:spLocks noChangeArrowheads="1"/>
          </p:cNvSpPr>
          <p:nvPr/>
        </p:nvSpPr>
        <p:spPr bwMode="auto">
          <a:xfrm>
            <a:off x="323850" y="188913"/>
            <a:ext cx="8516938" cy="468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lang="en-US" altLang="zh-CN" sz="2800" b="1" dirty="0">
                <a:latin typeface="Times New Roman" panose="02020603050405020304" pitchFamily="18" charset="0"/>
              </a:rPr>
              <a:t> of us have/has ever been abroad.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我们之中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没有</a:t>
            </a:r>
            <a:r>
              <a:rPr lang="zh-CN" altLang="en-US" sz="2800" b="1" dirty="0">
                <a:latin typeface="Times New Roman" panose="02020603050405020304" pitchFamily="18" charset="0"/>
              </a:rPr>
              <a:t>人曾到过国外。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He did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lang="en-US" altLang="zh-CN" sz="2800" b="1" dirty="0">
                <a:latin typeface="Times New Roman" panose="02020603050405020304" pitchFamily="18" charset="0"/>
              </a:rPr>
              <a:t> of his task.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他的工作一点都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</a:t>
            </a:r>
            <a:r>
              <a:rPr lang="zh-CN" altLang="en-US" sz="2800" b="1" dirty="0">
                <a:latin typeface="Times New Roman" panose="02020603050405020304" pitchFamily="18" charset="0"/>
              </a:rPr>
              <a:t>干。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lang="en-US" altLang="zh-CN" sz="2800" b="1" dirty="0">
                <a:latin typeface="Times New Roman" panose="02020603050405020304" pitchFamily="18" charset="0"/>
              </a:rPr>
              <a:t> of the money was paid to me.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一分钱也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没有</a:t>
            </a:r>
            <a:r>
              <a:rPr lang="zh-CN" altLang="en-US" sz="2800" b="1" dirty="0">
                <a:latin typeface="Times New Roman" panose="02020603050405020304" pitchFamily="18" charset="0"/>
              </a:rPr>
              <a:t>付给我。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lang="en-US" altLang="zh-CN" sz="2800" b="1" dirty="0">
                <a:latin typeface="Times New Roman" panose="02020603050405020304" pitchFamily="18" charset="0"/>
              </a:rPr>
              <a:t> of the books is/are new.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没有</a:t>
            </a:r>
            <a:r>
              <a:rPr lang="zh-CN" altLang="en-US" sz="2800" b="1" dirty="0">
                <a:latin typeface="Times New Roman" panose="02020603050405020304" pitchFamily="18" charset="0"/>
              </a:rPr>
              <a:t>一本书是新的。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文本框 21506"/>
          <p:cNvSpPr txBox="1">
            <a:spLocks noChangeArrowheads="1"/>
          </p:cNvSpPr>
          <p:nvPr/>
        </p:nvSpPr>
        <p:spPr bwMode="auto">
          <a:xfrm>
            <a:off x="323850" y="549275"/>
            <a:ext cx="8516938" cy="471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He came in twentieth.</a:t>
            </a: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他得了第二十名。</a:t>
            </a:r>
          </a:p>
          <a:p>
            <a:pPr>
              <a:lnSpc>
                <a:spcPct val="16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twentieth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意思是“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名”，相当于</a:t>
            </a:r>
          </a:p>
          <a:p>
            <a:pPr>
              <a:lnSpc>
                <a:spcPct val="16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twentieth place.</a:t>
            </a:r>
          </a:p>
          <a:p>
            <a:pPr>
              <a:lnSpc>
                <a:spcPct val="16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was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twentieth</a:t>
            </a:r>
            <a:r>
              <a:rPr lang="en-US" altLang="zh-CN" sz="3200" b="1" dirty="0">
                <a:latin typeface="Times New Roman" panose="02020603050405020304" pitchFamily="18" charset="0"/>
              </a:rPr>
              <a:t> in this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maths</a:t>
            </a:r>
            <a:r>
              <a:rPr lang="en-US" altLang="zh-CN" sz="3200" b="1" dirty="0">
                <a:latin typeface="Times New Roman" panose="02020603050405020304" pitchFamily="18" charset="0"/>
              </a:rPr>
              <a:t> test.</a:t>
            </a: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我在这次数学考试中得了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第二十名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文本框 22530"/>
          <p:cNvSpPr txBox="1">
            <a:spLocks noChangeArrowheads="1"/>
          </p:cNvSpPr>
          <p:nvPr/>
        </p:nvSpPr>
        <p:spPr bwMode="auto">
          <a:xfrm>
            <a:off x="179388" y="260350"/>
            <a:ext cx="8713787" cy="550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He did his best, but 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kept falling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off </a:t>
            </a:r>
          </a:p>
          <a:p>
            <a:pPr>
              <a:lnSpc>
                <a:spcPct val="160000"/>
              </a:lnSpc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the pizzas!</a:t>
            </a: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他尽了最大努力，但还是不断地从披萨上</a:t>
            </a: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掉下来。</a:t>
            </a:r>
          </a:p>
          <a:p>
            <a:pPr>
              <a:lnSpc>
                <a:spcPct val="16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keep (on) doing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继续做某事；重复做某事</a:t>
            </a:r>
          </a:p>
          <a:p>
            <a:pPr>
              <a:lnSpc>
                <a:spcPct val="16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He kept crying.</a:t>
            </a: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他一直在哭。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本框 23554"/>
          <p:cNvSpPr txBox="1">
            <a:spLocks noChangeArrowheads="1"/>
          </p:cNvSpPr>
          <p:nvPr/>
        </p:nvSpPr>
        <p:spPr bwMode="auto">
          <a:xfrm>
            <a:off x="179388" y="188913"/>
            <a:ext cx="8713787" cy="482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Keep going</a:t>
            </a:r>
            <a:r>
              <a:rPr lang="en-US" altLang="zh-CN" sz="2800" b="1" dirty="0">
                <a:latin typeface="Times New Roman" panose="02020603050405020304" pitchFamily="18" charset="0"/>
              </a:rPr>
              <a:t> until you reach a cinema.</a:t>
            </a:r>
          </a:p>
          <a:p>
            <a:pPr>
              <a:lnSpc>
                <a:spcPct val="16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继续走</a:t>
            </a:r>
            <a:r>
              <a:rPr lang="zh-CN" altLang="en-US" sz="2800" b="1" dirty="0">
                <a:latin typeface="Times New Roman" panose="02020603050405020304" pitchFamily="18" charset="0"/>
              </a:rPr>
              <a:t>直到你到达一个电影院。</a:t>
            </a:r>
          </a:p>
          <a:p>
            <a:pPr>
              <a:lnSpc>
                <a:spcPct val="16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keep sb. from doing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意思是“阻止某人做某事”，其中的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</a:t>
            </a:r>
          </a:p>
          <a:p>
            <a:pPr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能省略。</a:t>
            </a:r>
          </a:p>
          <a:p>
            <a:pPr>
              <a:lnSpc>
                <a:spcPct val="16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The bells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kept me from sleeping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钟声吵得我睡不着觉。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文本框 24578"/>
          <p:cNvSpPr txBox="1">
            <a:spLocks noChangeArrowheads="1"/>
          </p:cNvSpPr>
          <p:nvPr/>
        </p:nvSpPr>
        <p:spPr bwMode="auto">
          <a:xfrm>
            <a:off x="250825" y="333375"/>
            <a:ext cx="8713788" cy="468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fall off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减少；跌落；下降；衰退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Beware of objects that can 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fall off</a:t>
            </a:r>
            <a:r>
              <a:rPr lang="en-US" altLang="zh-CN" sz="2800" b="1" dirty="0">
                <a:latin typeface="Times New Roman" panose="02020603050405020304" pitchFamily="18" charset="0"/>
              </a:rPr>
              <a:t> shelves.  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小心可能从架子上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掉下来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的物品。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If you 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fall off</a:t>
            </a:r>
            <a:r>
              <a:rPr lang="en-US" altLang="zh-CN" sz="2800" b="1" dirty="0">
                <a:latin typeface="Times New Roman" panose="02020603050405020304" pitchFamily="18" charset="0"/>
              </a:rPr>
              <a:t> your horse, you get back on.  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你从马上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摔下来，</a:t>
            </a:r>
            <a:r>
              <a:rPr lang="zh-CN" altLang="en-US" sz="2800" b="1" dirty="0">
                <a:latin typeface="Times New Roman" panose="02020603050405020304" pitchFamily="18" charset="0"/>
              </a:rPr>
              <a:t>你再骑上去就可以了。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Attendance at my lectures has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fallen off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35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considerably 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听我讲课的人已大大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减少</a:t>
            </a:r>
            <a:r>
              <a:rPr lang="zh-CN" altLang="en-US" sz="2800" b="1" dirty="0">
                <a:latin typeface="Times New Roman" panose="02020603050405020304" pitchFamily="18" charset="0"/>
              </a:rPr>
              <a:t>了。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25602"/>
          <p:cNvGrpSpPr/>
          <p:nvPr/>
        </p:nvGrpSpPr>
        <p:grpSpPr bwMode="auto">
          <a:xfrm>
            <a:off x="2339975" y="549275"/>
            <a:ext cx="4668838" cy="1022350"/>
            <a:chOff x="1481" y="1132"/>
            <a:chExt cx="2941" cy="644"/>
          </a:xfrm>
        </p:grpSpPr>
        <p:pic>
          <p:nvPicPr>
            <p:cNvPr id="20482" name="图片 25603" descr="frame4"/>
            <p:cNvPicPr preferRelativeResize="0"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3" name="矩形 25604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pic>
        <p:nvPicPr>
          <p:cNvPr id="20484" name="图片 25605" descr="16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762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矩形 25606"/>
          <p:cNvSpPr>
            <a:spLocks noChangeArrowheads="1"/>
          </p:cNvSpPr>
          <p:nvPr/>
        </p:nvSpPr>
        <p:spPr bwMode="auto">
          <a:xfrm>
            <a:off x="0" y="2133600"/>
            <a:ext cx="4824413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one by one </a:t>
            </a:r>
          </a:p>
          <a:p>
            <a:pPr>
              <a:lnSpc>
                <a:spcPct val="135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fall off</a:t>
            </a:r>
          </a:p>
          <a:p>
            <a:pPr>
              <a:lnSpc>
                <a:spcPct val="135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keep on doing sth.</a:t>
            </a:r>
          </a:p>
          <a:p>
            <a:pPr>
              <a:lnSpc>
                <a:spcPct val="135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keep sb. from doing sth</a:t>
            </a:r>
          </a:p>
        </p:txBody>
      </p:sp>
      <p:sp>
        <p:nvSpPr>
          <p:cNvPr id="25608" name="文本框 25607"/>
          <p:cNvSpPr txBox="1">
            <a:spLocks noChangeArrowheads="1"/>
          </p:cNvSpPr>
          <p:nvPr/>
        </p:nvSpPr>
        <p:spPr bwMode="auto">
          <a:xfrm>
            <a:off x="5329238" y="2205038"/>
            <a:ext cx="381476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altLang="en-US" sz="3600" b="1"/>
              <a:t>一个接一个</a:t>
            </a:r>
          </a:p>
          <a:p>
            <a:pPr>
              <a:lnSpc>
                <a:spcPct val="135000"/>
              </a:lnSpc>
            </a:pPr>
            <a:r>
              <a:rPr lang="zh-CN" altLang="en-US" sz="3600" b="1"/>
              <a:t>减少；下降</a:t>
            </a:r>
          </a:p>
          <a:p>
            <a:pPr>
              <a:lnSpc>
                <a:spcPct val="135000"/>
              </a:lnSpc>
            </a:pPr>
            <a:r>
              <a:rPr lang="zh-CN" altLang="en-US" sz="3600" b="1"/>
              <a:t>继续做某事</a:t>
            </a:r>
          </a:p>
          <a:p>
            <a:pPr>
              <a:lnSpc>
                <a:spcPct val="135000"/>
              </a:lnSpc>
            </a:pPr>
            <a:r>
              <a:rPr lang="zh-CN" altLang="en-US" sz="3600" b="1"/>
              <a:t>阻止某人做某事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28675"/>
          <p:cNvSpPr txBox="1">
            <a:spLocks noChangeArrowheads="1"/>
          </p:cNvSpPr>
          <p:nvPr/>
        </p:nvSpPr>
        <p:spPr bwMode="auto">
          <a:xfrm>
            <a:off x="250825" y="333375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Fill in the blanks with the words in the box.</a:t>
            </a:r>
          </a:p>
        </p:txBody>
      </p:sp>
      <p:sp>
        <p:nvSpPr>
          <p:cNvPr id="21506" name="矩形 28676"/>
          <p:cNvSpPr>
            <a:spLocks noChangeArrowheads="1"/>
          </p:cNvSpPr>
          <p:nvPr/>
        </p:nvSpPr>
        <p:spPr bwMode="auto">
          <a:xfrm>
            <a:off x="827088" y="981075"/>
            <a:ext cx="734536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600" b="1" dirty="0">
                <a:latin typeface="Times New Roman" panose="02020603050405020304" pitchFamily="18" charset="0"/>
              </a:rPr>
              <a:t>none       result        rope        event</a:t>
            </a:r>
          </a:p>
        </p:txBody>
      </p:sp>
      <p:sp>
        <p:nvSpPr>
          <p:cNvPr id="21507" name="文本框 28677"/>
          <p:cNvSpPr txBox="1">
            <a:spLocks noChangeArrowheads="1"/>
          </p:cNvSpPr>
          <p:nvPr/>
        </p:nvSpPr>
        <p:spPr bwMode="auto">
          <a:xfrm>
            <a:off x="250825" y="2276475"/>
            <a:ext cx="871378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A/An ________is a race or a competition. 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A/An _______ is a very thick strong string.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The accident was a/an _______of bad driving.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He went to many bookstores, but _______ of them had the book he wanted.</a:t>
            </a:r>
          </a:p>
        </p:txBody>
      </p:sp>
      <p:sp>
        <p:nvSpPr>
          <p:cNvPr id="28681" name="文本框 28680"/>
          <p:cNvSpPr txBox="1">
            <a:spLocks noChangeArrowheads="1"/>
          </p:cNvSpPr>
          <p:nvPr/>
        </p:nvSpPr>
        <p:spPr bwMode="auto">
          <a:xfrm>
            <a:off x="2124075" y="2276475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event</a:t>
            </a:r>
          </a:p>
        </p:txBody>
      </p:sp>
      <p:sp>
        <p:nvSpPr>
          <p:cNvPr id="28682" name="文本框 28681"/>
          <p:cNvSpPr txBox="1">
            <a:spLocks noChangeArrowheads="1"/>
          </p:cNvSpPr>
          <p:nvPr/>
        </p:nvSpPr>
        <p:spPr bwMode="auto">
          <a:xfrm>
            <a:off x="2195513" y="2781300"/>
            <a:ext cx="1171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rope</a:t>
            </a:r>
          </a:p>
        </p:txBody>
      </p:sp>
      <p:sp>
        <p:nvSpPr>
          <p:cNvPr id="28683" name="文本框 28682"/>
          <p:cNvSpPr txBox="1">
            <a:spLocks noChangeArrowheads="1"/>
          </p:cNvSpPr>
          <p:nvPr/>
        </p:nvSpPr>
        <p:spPr bwMode="auto">
          <a:xfrm>
            <a:off x="5292725" y="3860800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</a:p>
        </p:txBody>
      </p:sp>
      <p:sp>
        <p:nvSpPr>
          <p:cNvPr id="28684" name="文本框 28683"/>
          <p:cNvSpPr txBox="1">
            <a:spLocks noChangeArrowheads="1"/>
          </p:cNvSpPr>
          <p:nvPr/>
        </p:nvSpPr>
        <p:spPr bwMode="auto">
          <a:xfrm>
            <a:off x="900113" y="5589588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28682" grpId="0"/>
      <p:bldP spid="28683" grpId="0"/>
      <p:bldP spid="286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文本框 29699"/>
          <p:cNvSpPr txBox="1">
            <a:spLocks noChangeArrowheads="1"/>
          </p:cNvSpPr>
          <p:nvPr/>
        </p:nvSpPr>
        <p:spPr bwMode="auto">
          <a:xfrm>
            <a:off x="179512" y="167360"/>
            <a:ext cx="8905453" cy="665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Translate the following sentences.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主赛项目下午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点开始。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The main events start at 1 p.m.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他们一个接一个地发现我醒了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活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过来了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One by one, they noticed me awake and alive.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不管工作有多难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他总会坚持不懈地把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它干</a:t>
            </a:r>
            <a:r>
              <a:rPr lang="zh-CN" altLang="en-US" sz="3200" b="1" dirty="0">
                <a:latin typeface="Times New Roman" panose="02020603050405020304" pitchFamily="18" charset="0"/>
              </a:rPr>
              <a:t>完。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No matter how difficult the work was, he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 would keep on doing it until he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accomplished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6146" descr="080611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0"/>
            <a:ext cx="58324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文本框 6147"/>
          <p:cNvSpPr txBox="1">
            <a:spLocks noChangeArrowheads="1"/>
          </p:cNvSpPr>
          <p:nvPr/>
        </p:nvSpPr>
        <p:spPr bwMode="auto">
          <a:xfrm>
            <a:off x="2627313" y="333375"/>
            <a:ext cx="44640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Words &amp; expressions</a:t>
            </a:r>
          </a:p>
        </p:txBody>
      </p:sp>
      <p:sp>
        <p:nvSpPr>
          <p:cNvPr id="6149" name="文本框 6148"/>
          <p:cNvSpPr txBox="1">
            <a:spLocks noChangeArrowheads="1"/>
          </p:cNvSpPr>
          <p:nvPr/>
        </p:nvSpPr>
        <p:spPr bwMode="auto">
          <a:xfrm>
            <a:off x="0" y="1412875"/>
            <a:ext cx="282892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rope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sit-up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push-up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race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result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none</a:t>
            </a:r>
          </a:p>
          <a:p>
            <a:pPr algn="r">
              <a:lnSpc>
                <a:spcPct val="120000"/>
              </a:lnSpc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twentieth</a:t>
            </a:r>
          </a:p>
        </p:txBody>
      </p:sp>
      <p:sp>
        <p:nvSpPr>
          <p:cNvPr id="6150" name="矩形 6149"/>
          <p:cNvSpPr>
            <a:spLocks noChangeArrowheads="1"/>
          </p:cNvSpPr>
          <p:nvPr/>
        </p:nvSpPr>
        <p:spPr bwMode="auto">
          <a:xfrm>
            <a:off x="3708400" y="1412875"/>
            <a:ext cx="56896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绳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仰卧起坐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俯卧撑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赛跑；速度竞赛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结果；成绩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pron. </a:t>
            </a:r>
            <a:r>
              <a:rPr lang="zh-CN" altLang="en-US" sz="4000" b="1" dirty="0">
                <a:latin typeface="Times New Roman" panose="02020603050405020304" pitchFamily="18" charset="0"/>
              </a:rPr>
              <a:t>一个也没有；毫无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num. &amp; adj. </a:t>
            </a:r>
            <a:r>
              <a:rPr lang="zh-CN" altLang="en-US" sz="4000" b="1" dirty="0">
                <a:latin typeface="Times New Roman" panose="02020603050405020304" pitchFamily="18" charset="0"/>
              </a:rPr>
              <a:t>第二十</a:t>
            </a:r>
            <a:r>
              <a:rPr lang="en-US" altLang="zh-CN" sz="4000" b="1" dirty="0">
                <a:latin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Times New Roman" panose="02020603050405020304" pitchFamily="18" charset="0"/>
              </a:rPr>
              <a:t>的</a:t>
            </a:r>
            <a:r>
              <a:rPr lang="en-US" altLang="zh-CN" sz="4000" b="1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文本框 30723"/>
          <p:cNvSpPr txBox="1">
            <a:spLocks noChangeArrowheads="1"/>
          </p:cNvSpPr>
          <p:nvPr/>
        </p:nvSpPr>
        <p:spPr bwMode="auto">
          <a:xfrm>
            <a:off x="250825" y="260350"/>
            <a:ext cx="8516938" cy="553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</a:t>
            </a:r>
            <a:r>
              <a:rPr lang="zh-CN" altLang="en-US" sz="3200" b="1" dirty="0">
                <a:latin typeface="Times New Roman" panose="02020603050405020304" pitchFamily="18" charset="0"/>
              </a:rPr>
              <a:t>很快他在赛跑中落在了后面。 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Soon he fell behind in the race.  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</a:t>
            </a:r>
            <a:r>
              <a:rPr lang="zh-CN" altLang="en-US" sz="3200" b="1" dirty="0">
                <a:latin typeface="Times New Roman" panose="02020603050405020304" pitchFamily="18" charset="0"/>
              </a:rPr>
              <a:t>就像我讲的，没有人是完美无缺的。</a:t>
            </a:r>
          </a:p>
          <a:p>
            <a:pPr>
              <a:lnSpc>
                <a:spcPct val="140000"/>
              </a:lnSpc>
            </a:pPr>
            <a:r>
              <a:rPr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As I say, none of us is perfect.  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我不接受这个结果，它是假的。</a:t>
            </a:r>
          </a:p>
          <a:p>
            <a:pPr>
              <a:lnSpc>
                <a:spcPct val="140000"/>
              </a:lnSpc>
            </a:pPr>
            <a:r>
              <a:rPr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I do not accept this result. It is false. </a:t>
            </a:r>
            <a:r>
              <a:rPr lang="en-US" altLang="zh-CN" sz="3200" b="1" dirty="0">
                <a:latin typeface="Times New Roman" panose="02020603050405020304" pitchFamily="18" charset="0"/>
              </a:rPr>
              <a:t> 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</a:t>
            </a:r>
            <a:r>
              <a:rPr lang="zh-CN" altLang="en-US" sz="3200" b="1" dirty="0">
                <a:latin typeface="Times New Roman" panose="02020603050405020304" pitchFamily="18" charset="0"/>
              </a:rPr>
              <a:t>秋天，树叶纷纷从树上掉下来。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Leaves fall off the trees in the autumn.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31748" descr="homework啊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-242888"/>
            <a:ext cx="182880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矩形 31749"/>
          <p:cNvSpPr>
            <a:spLocks noChangeArrowheads="1"/>
          </p:cNvSpPr>
          <p:nvPr/>
        </p:nvSpPr>
        <p:spPr bwMode="auto">
          <a:xfrm>
            <a:off x="4211638" y="333375"/>
            <a:ext cx="33131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31751" name="文本框 31750"/>
          <p:cNvSpPr txBox="1">
            <a:spLocks noChangeArrowheads="1"/>
          </p:cNvSpPr>
          <p:nvPr/>
        </p:nvSpPr>
        <p:spPr bwMode="auto">
          <a:xfrm>
            <a:off x="0" y="1412875"/>
            <a:ext cx="91440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My Classroom Olympics: Write a letter to a friend telling them about your classroom Olympics. Consider the following: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What events were there?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Did you win any events?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What events did your friends win?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Did anyone set any class records?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Did you have fun?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32772"/>
          <p:cNvSpPr>
            <a:spLocks noChangeArrowheads="1" noChangeShapeType="1" noTextEdit="1"/>
          </p:cNvSpPr>
          <p:nvPr/>
        </p:nvSpPr>
        <p:spPr bwMode="auto">
          <a:xfrm>
            <a:off x="2411413" y="333375"/>
            <a:ext cx="4321175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Black" panose="020B0A04020102020204"/>
              </a:rPr>
              <a:t>Preview</a:t>
            </a:r>
            <a:endParaRPr lang="zh-CN" altLang="en-US" sz="3600" b="1" dirty="0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 Black" panose="020B0A04020102020204"/>
            </a:endParaRPr>
          </a:p>
        </p:txBody>
      </p:sp>
      <p:sp>
        <p:nvSpPr>
          <p:cNvPr id="25602" name="矩形 32773"/>
          <p:cNvSpPr>
            <a:spLocks noChangeArrowheads="1"/>
          </p:cNvSpPr>
          <p:nvPr/>
        </p:nvSpPr>
        <p:spPr bwMode="auto">
          <a:xfrm>
            <a:off x="755650" y="2060575"/>
            <a:ext cx="79200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Learn the words and expressions in Lesson 37.</a:t>
            </a:r>
            <a:endParaRPr lang="en-US" altLang="zh-CN" sz="4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35000"/>
              </a:lnSpc>
            </a:pPr>
            <a:r>
              <a:rPr lang="en-GB" altLang="zh-CN" sz="4000" b="1" dirty="0">
                <a:latin typeface="Times New Roman" panose="02020603050405020304" pitchFamily="18" charset="0"/>
              </a:rPr>
              <a:t>2. Underline the sentences you don’t understand on page 98</a:t>
            </a:r>
            <a:r>
              <a:rPr lang="en-GB" altLang="zh-CN" sz="4000" b="1" dirty="0" smtClean="0">
                <a:latin typeface="Times New Roman" panose="02020603050405020304" pitchFamily="18" charset="0"/>
              </a:rPr>
              <a:t>. </a:t>
            </a:r>
            <a:endParaRPr lang="en-GB" altLang="zh-CN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图片 10244" descr="跳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475297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文本框 10245"/>
          <p:cNvSpPr txBox="1">
            <a:spLocks noChangeArrowheads="1"/>
          </p:cNvSpPr>
          <p:nvPr/>
        </p:nvSpPr>
        <p:spPr bwMode="auto">
          <a:xfrm>
            <a:off x="5795963" y="1628775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jump rope</a:t>
            </a:r>
          </a:p>
        </p:txBody>
      </p:sp>
      <p:pic>
        <p:nvPicPr>
          <p:cNvPr id="10247" name="图片 10246" descr="跳远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3429000"/>
            <a:ext cx="50196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文本框 10247"/>
          <p:cNvSpPr txBox="1">
            <a:spLocks noChangeArrowheads="1"/>
          </p:cNvSpPr>
          <p:nvPr/>
        </p:nvSpPr>
        <p:spPr bwMode="auto">
          <a:xfrm>
            <a:off x="755650" y="5084763"/>
            <a:ext cx="311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long jump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文本框 12291"/>
          <p:cNvSpPr txBox="1">
            <a:spLocks noChangeArrowheads="1"/>
          </p:cNvSpPr>
          <p:nvPr/>
        </p:nvSpPr>
        <p:spPr bwMode="auto">
          <a:xfrm>
            <a:off x="5795963" y="1628775"/>
            <a:ext cx="297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sit-ups</a:t>
            </a:r>
          </a:p>
        </p:txBody>
      </p:sp>
      <p:sp>
        <p:nvSpPr>
          <p:cNvPr id="12294" name="文本框 12293"/>
          <p:cNvSpPr txBox="1">
            <a:spLocks noChangeArrowheads="1"/>
          </p:cNvSpPr>
          <p:nvPr/>
        </p:nvSpPr>
        <p:spPr bwMode="auto">
          <a:xfrm>
            <a:off x="755650" y="5084763"/>
            <a:ext cx="3116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push-ups</a:t>
            </a:r>
          </a:p>
        </p:txBody>
      </p:sp>
      <p:pic>
        <p:nvPicPr>
          <p:cNvPr id="12295" name="图片 12294" descr="仰卧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4535487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图片 12295" descr="俯卧撑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284538"/>
            <a:ext cx="4319587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3317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424973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FF66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>
              <a:ln w="12700">
                <a:solidFill>
                  <a:srgbClr val="FF66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8194" name="图片 13318" descr="图片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60350"/>
            <a:ext cx="1150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3319"/>
          <p:cNvSpPr txBox="1">
            <a:spLocks noChangeArrowheads="1"/>
          </p:cNvSpPr>
          <p:nvPr/>
        </p:nvSpPr>
        <p:spPr bwMode="auto">
          <a:xfrm>
            <a:off x="1042988" y="2060575"/>
            <a:ext cx="6983412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4000" b="1">
                <a:latin typeface="Times New Roman" panose="02020603050405020304" pitchFamily="18" charset="0"/>
              </a:rPr>
              <a:t>1. Would you like to hold a classroom Olympics?</a:t>
            </a:r>
          </a:p>
          <a:p>
            <a:pPr>
              <a:lnSpc>
                <a:spcPct val="135000"/>
              </a:lnSpc>
            </a:pPr>
            <a:r>
              <a:rPr lang="en-US" altLang="zh-CN" sz="4000" b="1">
                <a:latin typeface="Times New Roman" panose="02020603050405020304" pitchFamily="18" charset="0"/>
              </a:rPr>
              <a:t>2. What events would your classroom Olympics have?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14338"/>
          <p:cNvSpPr txBox="1">
            <a:spLocks noChangeArrowheads="1"/>
          </p:cNvSpPr>
          <p:nvPr/>
        </p:nvSpPr>
        <p:spPr bwMode="auto">
          <a:xfrm>
            <a:off x="2484438" y="836613"/>
            <a:ext cx="2808287" cy="67945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Objectives</a:t>
            </a:r>
          </a:p>
        </p:txBody>
      </p:sp>
      <p:pic>
        <p:nvPicPr>
          <p:cNvPr id="9218" name="图片 14339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549275"/>
            <a:ext cx="15843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4340"/>
          <p:cNvSpPr txBox="1">
            <a:spLocks noChangeArrowheads="1"/>
          </p:cNvSpPr>
          <p:nvPr/>
        </p:nvSpPr>
        <p:spPr bwMode="auto">
          <a:xfrm>
            <a:off x="755650" y="1989138"/>
            <a:ext cx="7869238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To understand the letter.</a:t>
            </a:r>
          </a:p>
          <a:p>
            <a:pPr>
              <a:lnSpc>
                <a:spcPct val="15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To learn some useful words and expressions about classroom Olympics.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5362"/>
          <p:cNvSpPr txBox="1">
            <a:spLocks noChangeArrowheads="1"/>
          </p:cNvSpPr>
          <p:nvPr/>
        </p:nvSpPr>
        <p:spPr bwMode="auto">
          <a:xfrm>
            <a:off x="539750" y="333375"/>
            <a:ext cx="8135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Words:</a:t>
            </a:r>
            <a:r>
              <a:rPr lang="en-US" altLang="zh-CN" sz="4000" b="1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rope         sit-up      push-up        race</a:t>
            </a:r>
          </a:p>
          <a:p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result       none        twentieth</a:t>
            </a:r>
          </a:p>
        </p:txBody>
      </p:sp>
      <p:sp>
        <p:nvSpPr>
          <p:cNvPr id="10242" name="矩形 15363"/>
          <p:cNvSpPr>
            <a:spLocks noChangeArrowheads="1"/>
          </p:cNvSpPr>
          <p:nvPr/>
        </p:nvSpPr>
        <p:spPr bwMode="auto">
          <a:xfrm>
            <a:off x="539750" y="3357563"/>
            <a:ext cx="792003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Expressions:</a:t>
            </a:r>
          </a:p>
          <a:p>
            <a:pPr>
              <a:lnSpc>
                <a:spcPct val="125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one by one               fall off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文本框 16388"/>
          <p:cNvSpPr txBox="1">
            <a:spLocks noChangeArrowheads="1"/>
          </p:cNvSpPr>
          <p:nvPr/>
        </p:nvSpPr>
        <p:spPr bwMode="auto">
          <a:xfrm>
            <a:off x="323528" y="188913"/>
            <a:ext cx="8496300" cy="601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 the lesson and answer the questions.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How many events did Jenny’s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classmates invent for the classroom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Olympics? What are they?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Five. They are jump rope, long jump, sit-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ups, push-ups and “Jump over the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Dinosaur”.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What things did they need to prepare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for Danny’s event?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Some paper pizzas, a cardboard donut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and a toy dinosaur.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文本框 17410"/>
          <p:cNvSpPr txBox="1">
            <a:spLocks noChangeArrowheads="1"/>
          </p:cNvSpPr>
          <p:nvPr/>
        </p:nvSpPr>
        <p:spPr bwMode="auto">
          <a:xfrm>
            <a:off x="250825" y="404813"/>
            <a:ext cx="8496300" cy="484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Who was the champion of the “Jump 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over the Dinosaur” event?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Danny.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How did Brian feel? Why?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He felt sad. Because he lost.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What did Jenny think of the events?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She thought the events were fun.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Office PowerPoint</Application>
  <PresentationFormat>全屏显示(4:3)</PresentationFormat>
  <Paragraphs>143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第一PPT模板网-WWW.1PPT.COM </vt:lpstr>
      <vt:lpstr>3_默认设计模板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2014-02-16T14:29:00Z</dcterms:created>
  <dcterms:modified xsi:type="dcterms:W3CDTF">2023-01-16T14:01:36Z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D91D1A6A0FFB4F8D94AB594AAB46DD44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