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6" r:id="rId2"/>
    <p:sldId id="267" r:id="rId3"/>
    <p:sldId id="268" r:id="rId4"/>
    <p:sldId id="258" r:id="rId5"/>
    <p:sldId id="259" r:id="rId6"/>
    <p:sldId id="260" r:id="rId7"/>
    <p:sldId id="261" r:id="rId8"/>
    <p:sldId id="269" r:id="rId9"/>
    <p:sldId id="270" r:id="rId10"/>
    <p:sldId id="264" r:id="rId11"/>
    <p:sldId id="271" r:id="rId12"/>
    <p:sldId id="272" r:id="rId13"/>
  </p:sldIdLst>
  <p:sldSz cx="9144000" cy="6858000" type="screen4x3"/>
  <p:notesSz cx="7315200" cy="96012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6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6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6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6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AD59A09-B8CB-4A14-961D-BE37ADB53DD9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0F578EE-D208-4D27-80F2-6D494AE564C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3B6CFA8-4159-4087-AA64-C9299EF1475C}" type="slidenum">
              <a:rPr lang="zh-CN" altLang="en-US" smtClean="0"/>
              <a:t>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7D1F372-CA11-4DC0-98E8-07282710DB8C}" type="slidenum">
              <a:rPr lang="zh-CN" altLang="en-US" smtClean="0"/>
              <a:t>10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0209E62-D37F-4694-8FF1-9E003A9E134C}" type="slidenum">
              <a:rPr lang="zh-CN" altLang="en-US" smtClean="0"/>
              <a:t>11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165A765-5BB0-44C2-842B-DA910524B8B0}" type="slidenum">
              <a:rPr lang="zh-CN" altLang="en-US" smtClean="0"/>
              <a:t>12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25CF73B-63B1-42C3-AACD-B7FCFCCC7E91}" type="slidenum">
              <a:rPr lang="zh-CN" altLang="en-US" smtClean="0"/>
              <a:t>2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3288D4A-75F1-4974-91A7-FF7E07064F06}" type="slidenum">
              <a:rPr lang="zh-CN" altLang="en-US" smtClean="0"/>
              <a:t>3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25F0BA3-43E9-45D9-BA90-C6373A7361F6}" type="slidenum">
              <a:rPr lang="zh-CN" altLang="en-US" smtClean="0"/>
              <a:t>4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BE383FE-BCEB-4375-8FED-6E543D067550}" type="slidenum">
              <a:rPr lang="zh-CN" altLang="en-US" smtClean="0"/>
              <a:t>5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B863EB7-0519-4014-ACB1-AB115D1F7EDB}" type="slidenum">
              <a:rPr lang="zh-CN" altLang="en-US" smtClean="0"/>
              <a:t>6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A896779-BB02-46D2-A4C9-DBF431CE309B}" type="slidenum">
              <a:rPr lang="zh-CN" altLang="en-US" smtClean="0"/>
              <a:t>7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5B63423-6B7E-4D0C-BD98-3B57E3367614}" type="slidenum">
              <a:rPr lang="zh-CN" altLang="en-US" smtClean="0"/>
              <a:t>8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8E77A83-4ADD-447F-8493-D803884D5599}" type="slidenum">
              <a:rPr lang="zh-CN" altLang="en-US" smtClean="0"/>
              <a:t>9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732411-AA1A-41A9-917D-87C10A048B0B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49FCC-895C-4068-B718-FC7CAA0E1B7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ECA967-79F0-4BF7-8643-763FF4A1D7B2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8F24C-C4AE-4ADF-A994-C57B951ECB4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13FCF9-688E-4D62-AECC-E2E6955FDA26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1E70F-45B8-4205-8791-D283C731188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478A8E-A6F7-41A5-93D4-D73452E5B1E0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F7795-9F82-43DB-BF9E-CD449D79B4E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DCB73F-4482-492E-AED5-3BFE2E97E986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A5736-4C29-40A1-91EF-839171C8F20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E4FCC2-3492-4F24-A6B5-7AFEE452C948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F2DEC-1AD4-40AC-8387-4B8BE86A4C5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AF204F-81EE-4CB5-8518-E74946CE064D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5CA60-1CEB-420D-B2EF-F579BAE559F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D84382-B8B8-4A8F-811A-6D8940AE5013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3499A-985B-4789-B696-605ED41CE0D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C9EF8C-7971-4E16-8525-B0CEBD008C48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3F498-271A-4428-B640-B2A13889782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C4B07C-8897-4DA6-9EBE-BE6E1C8688C0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DA3DA-E088-4484-A799-2A420180306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1478A91-E4FA-4CEF-B9AB-A01AA5752034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zh-CN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679CF80-9823-4D2C-A8C2-9FD097ABE4C3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6.wmf"/><Relationship Id="rId4" Type="http://schemas.openxmlformats.org/officeDocument/2006/relationships/image" Target="../media/image17.png"/><Relationship Id="rId9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6.wmf"/><Relationship Id="rId4" Type="http://schemas.openxmlformats.org/officeDocument/2006/relationships/image" Target="../media/image7.jpeg"/><Relationship Id="rId9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png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4"/>
          <p:cNvSpPr txBox="1">
            <a:spLocks noChangeArrowheads="1"/>
          </p:cNvSpPr>
          <p:nvPr/>
        </p:nvSpPr>
        <p:spPr bwMode="auto">
          <a:xfrm>
            <a:off x="1745977" y="2276872"/>
            <a:ext cx="550068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比例的意义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62000" y="1052736"/>
            <a:ext cx="7572375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chemeClr val="accent4">
                    <a:lumMod val="1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冀教版数学六年级上册第二单元</a:t>
            </a:r>
          </a:p>
        </p:txBody>
      </p:sp>
      <p:sp>
        <p:nvSpPr>
          <p:cNvPr id="5" name="矩形 4"/>
          <p:cNvSpPr/>
          <p:nvPr/>
        </p:nvSpPr>
        <p:spPr>
          <a:xfrm>
            <a:off x="2771097" y="527406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 dirty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28875"/>
            <a:ext cx="8153400" cy="36576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判断下面哪组中的两个比可以组成比例。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zh-CN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7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zh-CN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和</a:t>
            </a:r>
            <a:r>
              <a:rPr lang="zh-CN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21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zh-CN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9</a:t>
            </a:r>
            <a:br>
              <a:rPr lang="zh-CN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zh-CN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0.5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zh-CN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24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和</a:t>
            </a:r>
            <a:r>
              <a:rPr lang="zh-CN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1.5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zh-CN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3.6</a:t>
            </a:r>
            <a:br>
              <a:rPr lang="zh-CN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zh-CN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zh-CN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和</a:t>
            </a:r>
            <a:endParaRPr lang="en-US" altLang="zh-CN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）        和</a:t>
            </a:r>
            <a:endParaRPr lang="zh-CN" altLang="zh-CN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3078" name="图片 9" descr="抠图、练一练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63" y="928688"/>
            <a:ext cx="257175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Box 10"/>
          <p:cNvSpPr txBox="1">
            <a:spLocks noChangeArrowheads="1"/>
          </p:cNvSpPr>
          <p:nvPr/>
        </p:nvSpPr>
        <p:spPr bwMode="auto">
          <a:xfrm>
            <a:off x="1428750" y="1854200"/>
            <a:ext cx="17859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练一练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3071813" y="4572000"/>
          <a:ext cx="801687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5" imgW="317500" imgH="393065" progId="Equation.DSMT4">
                  <p:embed/>
                </p:oleObj>
              </mc:Choice>
              <mc:Fallback>
                <p:oleObj name="Equation" r:id="rId5" imgW="317500" imgH="39306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4572000"/>
                        <a:ext cx="801687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8"/>
          <p:cNvGraphicFramePr>
            <a:graphicFrameLocks noChangeAspect="1"/>
          </p:cNvGraphicFramePr>
          <p:nvPr/>
        </p:nvGraphicFramePr>
        <p:xfrm>
          <a:off x="1603375" y="5429250"/>
          <a:ext cx="9683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7" imgW="381000" imgH="393700" progId="Equation.DSMT4">
                  <p:embed/>
                </p:oleObj>
              </mc:Choice>
              <mc:Fallback>
                <p:oleObj name="Equation" r:id="rId7" imgW="381000" imgH="393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75" y="5429250"/>
                        <a:ext cx="968375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9"/>
          <p:cNvGraphicFramePr>
            <a:graphicFrameLocks noChangeAspect="1"/>
          </p:cNvGraphicFramePr>
          <p:nvPr/>
        </p:nvGraphicFramePr>
        <p:xfrm>
          <a:off x="3071813" y="5429250"/>
          <a:ext cx="9683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9" imgW="381000" imgH="393700" progId="Equation.DSMT4">
                  <p:embed/>
                </p:oleObj>
              </mc:Choice>
              <mc:Fallback>
                <p:oleObj name="Equation" r:id="rId9" imgW="381000" imgH="3937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5429250"/>
                        <a:ext cx="968375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 dirty="0"/>
          </a:p>
        </p:txBody>
      </p:sp>
      <p:sp>
        <p:nvSpPr>
          <p:cNvPr id="25602" name="TextBox 3"/>
          <p:cNvSpPr txBox="1">
            <a:spLocks noChangeArrowheads="1"/>
          </p:cNvSpPr>
          <p:nvPr/>
        </p:nvSpPr>
        <p:spPr bwMode="auto">
          <a:xfrm>
            <a:off x="857250" y="2333625"/>
            <a:ext cx="757237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2. </a:t>
            </a:r>
            <a:r>
              <a:rPr lang="en-US" altLang="zh-CN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袋大米重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16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千克，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袋同样的大米重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千克。分别求出大米质量和袋数的比值，并判断它们能否组成比例。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428625" y="1428750"/>
            <a:ext cx="828675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）写出两个比值都是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7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的比，并组成比例。</a:t>
            </a:r>
            <a:endParaRPr lang="en-US" altLang="zh-CN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）写出两个比值都是     的比，并组成比例。</a:t>
            </a:r>
            <a:endParaRPr lang="en-US" altLang="zh-CN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）写出两个比值都是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的比，并组成比例</a:t>
            </a:r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 </a:t>
            </a:r>
            <a:endParaRPr lang="zh-CN" altLang="en-US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860925" y="2857500"/>
          <a:ext cx="354013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4" imgW="139700" imgH="393700" progId="Equation.DSMT4">
                  <p:embed/>
                </p:oleObj>
              </mc:Choice>
              <mc:Fallback>
                <p:oleObj name="Equation" r:id="rId4" imgW="139700" imgH="393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925" y="2857500"/>
                        <a:ext cx="354013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257175" y="1690511"/>
            <a:ext cx="8477250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、利用不同规格国旗的典型事例，经历求比值，认识比例的过程。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、了解比例的实际意义，会判断两个比能否组成比例。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、体会国旗中隐含的数学规律，丰富关于国旗的知识，培养爱国旗、爱祖国的情感。</a:t>
            </a: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2971800" y="540543"/>
            <a:ext cx="304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教学目标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20483" name="图片 2" descr="？.wm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1285875"/>
            <a:ext cx="171132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928688" y="3071813"/>
            <a:ext cx="735806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同学们想一想，说一说在哪些地方见到过国旗。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 dirty="0"/>
          </a:p>
        </p:txBody>
      </p:sp>
      <p:sp>
        <p:nvSpPr>
          <p:cNvPr id="6" name="矩形 5"/>
          <p:cNvSpPr/>
          <p:nvPr/>
        </p:nvSpPr>
        <p:spPr>
          <a:xfrm>
            <a:off x="571500" y="1785938"/>
            <a:ext cx="7643813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中华人民共和国国旗</a:t>
            </a:r>
            <a:endParaRPr lang="en-US" altLang="zh-CN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中华人民共和国国旗是五星红旗，是中华人民共和国的象征和标志。国旗面为红色，长方形；旗面左上方缀（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zhu</a:t>
            </a:r>
            <a:r>
              <a:rPr lang="en-US" altLang="zh-CN" sz="3200"/>
              <a:t>ì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）黄色五角星五颗：一星较大，居左；四星较小，环拱于大星之右；旗杆套为白色。</a:t>
            </a:r>
          </a:p>
          <a:p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我国的第一面国旗长</a:t>
            </a:r>
            <a:r>
              <a:rPr lang="zh-CN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4.6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米，宽</a:t>
            </a:r>
            <a:r>
              <a:rPr lang="zh-CN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3.38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米，</a:t>
            </a:r>
            <a:r>
              <a:rPr lang="zh-CN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1949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年开国大典时由中华人民共和国人民政府主席毛泽东亲手升起。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785813" y="1071563"/>
            <a:ext cx="2357437" cy="642937"/>
          </a:xfrm>
          <a:prstGeom prst="roundRect">
            <a:avLst/>
          </a:prstGeom>
          <a:solidFill>
            <a:srgbClr val="FFFFC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兔博士网站</a:t>
            </a:r>
            <a:endParaRPr lang="zh-CN" altLang="en-US" sz="32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 dirty="0"/>
          </a:p>
        </p:txBody>
      </p:sp>
      <p:sp>
        <p:nvSpPr>
          <p:cNvPr id="22530" name="矩形 5"/>
          <p:cNvSpPr>
            <a:spLocks noChangeArrowheads="1"/>
          </p:cNvSpPr>
          <p:nvPr/>
        </p:nvSpPr>
        <p:spPr bwMode="auto">
          <a:xfrm>
            <a:off x="285750" y="1714500"/>
            <a:ext cx="5643563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国旗的通用规格有五种：</a:t>
            </a:r>
          </a:p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zh-CN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）长</a:t>
            </a:r>
            <a:r>
              <a:rPr lang="zh-CN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288cm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，宽</a:t>
            </a:r>
            <a:r>
              <a:rPr lang="zh-CN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192cm;</a:t>
            </a:r>
          </a:p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zh-CN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）长</a:t>
            </a:r>
            <a:r>
              <a:rPr lang="zh-CN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240cm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，宽</a:t>
            </a:r>
            <a:r>
              <a:rPr lang="zh-CN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160cm;</a:t>
            </a:r>
          </a:p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zh-CN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）长</a:t>
            </a:r>
            <a:r>
              <a:rPr lang="zh-CN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192cm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，宽</a:t>
            </a:r>
            <a:r>
              <a:rPr lang="zh-CN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128cm;</a:t>
            </a:r>
          </a:p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zh-CN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）长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144</a:t>
            </a:r>
            <a:r>
              <a:rPr lang="zh-CN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cm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，宽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96</a:t>
            </a:r>
            <a:r>
              <a:rPr lang="zh-CN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cm;</a:t>
            </a:r>
            <a:endParaRPr lang="en-US" altLang="zh-CN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）长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96cm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，宽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64cm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zh-CN" altLang="zh-CN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22531" name="Picture 4" descr="http://img.u1d1.com:8080/user/userupimage/211393612/20091009025636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5" y="2143125"/>
            <a:ext cx="3714750" cy="24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 dirty="0"/>
          </a:p>
        </p:txBody>
      </p:sp>
      <p:pic>
        <p:nvPicPr>
          <p:cNvPr id="1028" name="Picture 4" descr="http://img.u1d1.com:8080/user/userupimage/211393612/20091009025636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75" y="2357438"/>
            <a:ext cx="3643313" cy="244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38" y="990600"/>
            <a:ext cx="7572375" cy="1295400"/>
          </a:xfrm>
        </p:spPr>
        <p:txBody>
          <a:bodyPr/>
          <a:lstStyle/>
          <a:p>
            <a:pPr algn="l" eaLnBrk="1" hangingPunct="1"/>
            <a:r>
              <a:rPr lang="zh-CN" altLang="en-US" sz="3200" b="1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下面是我们国的国旗，求出国旗长和宽的比值。</a:t>
            </a:r>
          </a:p>
        </p:txBody>
      </p:sp>
      <p:sp>
        <p:nvSpPr>
          <p:cNvPr id="1030" name="Text Box 11"/>
          <p:cNvSpPr txBox="1">
            <a:spLocks noChangeArrowheads="1"/>
          </p:cNvSpPr>
          <p:nvPr/>
        </p:nvSpPr>
        <p:spPr bwMode="auto">
          <a:xfrm>
            <a:off x="1928813" y="4786313"/>
            <a:ext cx="12144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96cm</a:t>
            </a:r>
          </a:p>
        </p:txBody>
      </p:sp>
      <p:sp>
        <p:nvSpPr>
          <p:cNvPr id="1031" name="Text Box 12"/>
          <p:cNvSpPr txBox="1">
            <a:spLocks noChangeArrowheads="1"/>
          </p:cNvSpPr>
          <p:nvPr/>
        </p:nvSpPr>
        <p:spPr bwMode="auto">
          <a:xfrm>
            <a:off x="4357688" y="3214688"/>
            <a:ext cx="1371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64cm</a:t>
            </a:r>
          </a:p>
        </p:txBody>
      </p:sp>
      <p:pic>
        <p:nvPicPr>
          <p:cNvPr id="1032" name="图片 16" descr="QQ截图20140909132435.pn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1500" y="1071563"/>
            <a:ext cx="68897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357813" y="1857375"/>
            <a:ext cx="3324225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57250" y="5643563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96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64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</a:p>
        </p:txBody>
      </p:sp>
      <p:graphicFrame>
        <p:nvGraphicFramePr>
          <p:cNvPr id="9232" name="Object 16"/>
          <p:cNvGraphicFramePr>
            <a:graphicFrameLocks noChangeAspect="1"/>
          </p:cNvGraphicFramePr>
          <p:nvPr/>
        </p:nvGraphicFramePr>
        <p:xfrm>
          <a:off x="2428875" y="5429250"/>
          <a:ext cx="5715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7" imgW="215900" imgH="393065" progId="Equation.DSMT4">
                  <p:embed/>
                </p:oleObj>
              </mc:Choice>
              <mc:Fallback>
                <p:oleObj name="Equation" r:id="rId7" imgW="215900" imgH="393065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5" y="5429250"/>
                        <a:ext cx="57150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直接连接符 21"/>
          <p:cNvCxnSpPr/>
          <p:nvPr/>
        </p:nvCxnSpPr>
        <p:spPr>
          <a:xfrm>
            <a:off x="2428875" y="5572125"/>
            <a:ext cx="571500" cy="21431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786063" y="5286375"/>
            <a:ext cx="571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endParaRPr lang="zh-CN" altLang="en-US" sz="3200" b="1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2428875" y="6143625"/>
            <a:ext cx="571500" cy="21431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786063" y="6143625"/>
            <a:ext cx="571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endParaRPr lang="zh-CN" altLang="en-US" sz="3200" b="1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000375" y="5630863"/>
            <a:ext cx="571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</a:p>
        </p:txBody>
      </p:sp>
      <p:graphicFrame>
        <p:nvGraphicFramePr>
          <p:cNvPr id="9233" name="Object 17"/>
          <p:cNvGraphicFramePr>
            <a:graphicFrameLocks noChangeAspect="1"/>
          </p:cNvGraphicFramePr>
          <p:nvPr/>
        </p:nvGraphicFramePr>
        <p:xfrm>
          <a:off x="3571875" y="5429250"/>
          <a:ext cx="357188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9" imgW="152400" imgH="393700" progId="Equation.DSMT4">
                  <p:embed/>
                </p:oleObj>
              </mc:Choice>
              <mc:Fallback>
                <p:oleObj name="Equation" r:id="rId9" imgW="152400" imgH="3937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5429250"/>
                        <a:ext cx="357188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 dirty="0"/>
          </a:p>
        </p:txBody>
      </p:sp>
      <p:sp>
        <p:nvSpPr>
          <p:cNvPr id="23554" name="矩形 5"/>
          <p:cNvSpPr>
            <a:spLocks noChangeArrowheads="1"/>
          </p:cNvSpPr>
          <p:nvPr/>
        </p:nvSpPr>
        <p:spPr bwMode="auto">
          <a:xfrm>
            <a:off x="1214438" y="1279525"/>
            <a:ext cx="6858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任选两种规格的国旗，分别求出长和宽或宽和长的比值。</a:t>
            </a:r>
          </a:p>
        </p:txBody>
      </p:sp>
      <p:pic>
        <p:nvPicPr>
          <p:cNvPr id="23555" name="图片 6" descr="QQ截图2014090913243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285875"/>
            <a:ext cx="58102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矩形 7"/>
          <p:cNvSpPr>
            <a:spLocks noChangeArrowheads="1"/>
          </p:cNvSpPr>
          <p:nvPr/>
        </p:nvSpPr>
        <p:spPr bwMode="auto">
          <a:xfrm>
            <a:off x="1475656" y="2492896"/>
            <a:ext cx="5643562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3840"/>
              </a:lnSpc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zh-CN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）长</a:t>
            </a:r>
            <a:r>
              <a:rPr lang="zh-CN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288cm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，宽</a:t>
            </a:r>
            <a:r>
              <a:rPr lang="zh-CN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192cm;</a:t>
            </a:r>
          </a:p>
          <a:p>
            <a:pPr>
              <a:lnSpc>
                <a:spcPts val="3840"/>
              </a:lnSpc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zh-CN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）长</a:t>
            </a:r>
            <a:r>
              <a:rPr lang="zh-CN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240cm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，宽</a:t>
            </a:r>
            <a:r>
              <a:rPr lang="zh-CN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160cm;</a:t>
            </a:r>
          </a:p>
          <a:p>
            <a:pPr>
              <a:lnSpc>
                <a:spcPts val="3840"/>
              </a:lnSpc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zh-CN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）长</a:t>
            </a:r>
            <a:r>
              <a:rPr lang="zh-CN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192cm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，宽</a:t>
            </a:r>
            <a:r>
              <a:rPr lang="zh-CN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128cm;</a:t>
            </a:r>
          </a:p>
          <a:p>
            <a:pPr>
              <a:lnSpc>
                <a:spcPts val="3840"/>
              </a:lnSpc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zh-CN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）长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144</a:t>
            </a:r>
            <a:r>
              <a:rPr lang="zh-CN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cm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，宽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96</a:t>
            </a:r>
            <a:r>
              <a:rPr lang="zh-CN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cm;</a:t>
            </a:r>
            <a:endParaRPr lang="en-US" altLang="zh-CN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ts val="3840"/>
              </a:lnSpc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）长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96cm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，宽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64cm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zh-CN" altLang="zh-CN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28750" y="4857750"/>
            <a:ext cx="6143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观察上面的式子，你发现了什么？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1" y="980728"/>
            <a:ext cx="8181975" cy="3400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 dirty="0"/>
          </a:p>
        </p:txBody>
      </p:sp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642938" y="1071563"/>
            <a:ext cx="7929562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240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160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与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144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96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的比值相等，我们就可以把比值相等的两个写成下面的形式。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71563" y="3071813"/>
            <a:ext cx="4000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240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160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144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96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43438" y="3071813"/>
            <a:ext cx="785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或</a:t>
            </a: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5429250" y="2857500"/>
          <a:ext cx="1857375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4" imgW="698500" imgH="393700" progId="Equation.DSMT4">
                  <p:embed/>
                </p:oleObj>
              </mc:Choice>
              <mc:Fallback>
                <p:oleObj name="Equation" r:id="rId4" imgW="698500" imgH="393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0" y="2857500"/>
                        <a:ext cx="1857375" cy="104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43000" y="4143375"/>
            <a:ext cx="6786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表示两个比相等的式子叫做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比例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pic>
        <p:nvPicPr>
          <p:cNvPr id="9" name="图片 8" descr="QQ截图20140909134857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28813" y="4714875"/>
            <a:ext cx="63150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WWW.2PPT.COM">
  <a:themeElements>
    <a:clrScheme name="21cnjy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1cnjy0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1cnjy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cnjy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cnjy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cnjy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cnjy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cnjy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cnjy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cnjy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cnjy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cnjy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cnjy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cnjy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511</Words>
  <Application>Microsoft Office PowerPoint</Application>
  <PresentationFormat>全屏显示(4:3)</PresentationFormat>
  <Paragraphs>57</Paragraphs>
  <Slides>12</Slides>
  <Notes>12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华文楷体</vt:lpstr>
      <vt:lpstr>宋体</vt:lpstr>
      <vt:lpstr>微软雅黑</vt:lpstr>
      <vt:lpstr>Arial</vt:lpstr>
      <vt:lpstr>Calibri</vt:lpstr>
      <vt:lpstr>WWW.2PPT.COM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下面是我们国的国旗，求出国旗长和宽的比值。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2014-09-09T06:11:00Z</dcterms:created>
  <dcterms:modified xsi:type="dcterms:W3CDTF">2023-01-16T14:01:42Z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2506068C56A44113A6F6FB5ED1CDC9A1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