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1" r:id="rId2"/>
  </p:sldMasterIdLst>
  <p:notesMasterIdLst>
    <p:notesMasterId r:id="rId19"/>
  </p:notesMasterIdLst>
  <p:handoutMasterIdLst>
    <p:handoutMasterId r:id="rId20"/>
  </p:handoutMasterIdLst>
  <p:sldIdLst>
    <p:sldId id="475" r:id="rId3"/>
    <p:sldId id="490" r:id="rId4"/>
    <p:sldId id="491" r:id="rId5"/>
    <p:sldId id="492" r:id="rId6"/>
    <p:sldId id="493" r:id="rId7"/>
    <p:sldId id="480" r:id="rId8"/>
    <p:sldId id="481" r:id="rId9"/>
    <p:sldId id="494" r:id="rId10"/>
    <p:sldId id="483" r:id="rId11"/>
    <p:sldId id="484" r:id="rId12"/>
    <p:sldId id="485" r:id="rId13"/>
    <p:sldId id="486" r:id="rId14"/>
    <p:sldId id="495" r:id="rId15"/>
    <p:sldId id="488" r:id="rId16"/>
    <p:sldId id="489" r:id="rId17"/>
    <p:sldId id="497" r:id="rId18"/>
  </p:sldIdLst>
  <p:sldSz cx="9144000" cy="5143500" type="screen16x9"/>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F"/>
    <a:srgbClr val="F9B82A"/>
    <a:srgbClr val="FFE770"/>
    <a:srgbClr val="1AA5C4"/>
    <a:srgbClr val="F0A734"/>
    <a:srgbClr val="D27B1A"/>
    <a:srgbClr val="FCC853"/>
    <a:srgbClr val="05A29B"/>
    <a:srgbClr val="3C6351"/>
    <a:srgbClr val="F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6314" autoAdjust="0"/>
  </p:normalViewPr>
  <p:slideViewPr>
    <p:cSldViewPr>
      <p:cViewPr varScale="1">
        <p:scale>
          <a:sx n="77" d="100"/>
          <a:sy n="77" d="100"/>
        </p:scale>
        <p:origin x="-108" y="-11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13</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34C1577-92EA-407C-B43C-DFE2F723E80B}" type="slidenum">
              <a:rPr lang="zh-CN" altLang="en-US" smtClean="0"/>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节标题">
    <p:bg>
      <p:bgPr>
        <a:solidFill>
          <a:srgbClr val="FFFBEF"/>
        </a:solidFill>
        <a:effectLst/>
      </p:bgPr>
    </p:bg>
    <p:spTree>
      <p:nvGrpSpPr>
        <p:cNvPr id="1" name=""/>
        <p:cNvGrpSpPr/>
        <p:nvPr/>
      </p:nvGrpSpPr>
      <p:grpSpPr>
        <a:xfrm>
          <a:off x="0" y="0"/>
          <a:ext cx="0" cy="0"/>
          <a:chOff x="0" y="0"/>
          <a:chExt cx="0" cy="0"/>
        </a:xfrm>
      </p:grpSpPr>
      <p:sp>
        <p:nvSpPr>
          <p:cNvPr id="7" name="文本框 6"/>
          <p:cNvSpPr txBox="1"/>
          <p:nvPr userDrawn="1"/>
        </p:nvSpPr>
        <p:spPr>
          <a:xfrm>
            <a:off x="615579" y="251362"/>
            <a:ext cx="2031325" cy="369332"/>
          </a:xfrm>
          <a:prstGeom prst="rect">
            <a:avLst/>
          </a:prstGeom>
          <a:noFill/>
        </p:spPr>
        <p:txBody>
          <a:bodyPr wrap="none" rtlCol="0">
            <a:spAutoFit/>
          </a:bodyPr>
          <a:lstStyle/>
          <a:p>
            <a:r>
              <a:rPr lang="zh-CN" altLang="en-US" sz="1800" dirty="0" smtClean="0">
                <a:solidFill>
                  <a:schemeClr val="accent1"/>
                </a:solidFill>
              </a:rPr>
              <a:t>什么是特殊党费？</a:t>
            </a:r>
          </a:p>
        </p:txBody>
      </p:sp>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09550"/>
            <a:ext cx="369842" cy="3693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907704" y="5238750"/>
            <a:ext cx="1224136" cy="121920"/>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 www.2ppt.com/xiazai/</a:t>
            </a:r>
            <a:endParaRPr lang="en-US" altLang="zh-CN" sz="100" dirty="0" smtClean="0">
              <a:solidFill>
                <a:prstClr val="black"/>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rgbClr val="FFFBEF"/>
        </a:solidFill>
        <a:effectLst/>
      </p:bgPr>
    </p:bg>
    <p:spTree>
      <p:nvGrpSpPr>
        <p:cNvPr id="1" name=""/>
        <p:cNvGrpSpPr/>
        <p:nvPr/>
      </p:nvGrpSpPr>
      <p:grpSpPr>
        <a:xfrm>
          <a:off x="0" y="0"/>
          <a:ext cx="0" cy="0"/>
          <a:chOff x="0" y="0"/>
          <a:chExt cx="0" cy="0"/>
        </a:xfrm>
      </p:grpSpPr>
      <p:sp>
        <p:nvSpPr>
          <p:cNvPr id="7" name="文本框 6"/>
          <p:cNvSpPr txBox="1"/>
          <p:nvPr userDrawn="1"/>
        </p:nvSpPr>
        <p:spPr>
          <a:xfrm>
            <a:off x="457200" y="251362"/>
            <a:ext cx="2262158" cy="369332"/>
          </a:xfrm>
          <a:prstGeom prst="rect">
            <a:avLst/>
          </a:prstGeom>
          <a:noFill/>
        </p:spPr>
        <p:txBody>
          <a:bodyPr wrap="none" rtlCol="0">
            <a:spAutoFit/>
          </a:bodyPr>
          <a:lstStyle/>
          <a:p>
            <a:r>
              <a:rPr lang="zh-CN" altLang="en-US" sz="1800" dirty="0" smtClean="0">
                <a:solidFill>
                  <a:schemeClr val="accent1"/>
                </a:solidFill>
              </a:rPr>
              <a:t>“特殊党费”的诞生</a:t>
            </a:r>
          </a:p>
        </p:txBody>
      </p:sp>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09550"/>
            <a:ext cx="369842" cy="3693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节标题">
    <p:bg>
      <p:bgPr>
        <a:solidFill>
          <a:srgbClr val="FFFBEF"/>
        </a:solidFill>
        <a:effectLst/>
      </p:bgPr>
    </p:bg>
    <p:spTree>
      <p:nvGrpSpPr>
        <p:cNvPr id="1" name=""/>
        <p:cNvGrpSpPr/>
        <p:nvPr/>
      </p:nvGrpSpPr>
      <p:grpSpPr>
        <a:xfrm>
          <a:off x="0" y="0"/>
          <a:ext cx="0" cy="0"/>
          <a:chOff x="0" y="0"/>
          <a:chExt cx="0" cy="0"/>
        </a:xfrm>
      </p:grpSpPr>
      <p:sp>
        <p:nvSpPr>
          <p:cNvPr id="7" name="文本框 6"/>
          <p:cNvSpPr txBox="1"/>
          <p:nvPr userDrawn="1"/>
        </p:nvSpPr>
        <p:spPr>
          <a:xfrm>
            <a:off x="457200" y="251362"/>
            <a:ext cx="2723823" cy="369332"/>
          </a:xfrm>
          <a:prstGeom prst="rect">
            <a:avLst/>
          </a:prstGeom>
          <a:noFill/>
        </p:spPr>
        <p:txBody>
          <a:bodyPr wrap="none" rtlCol="0">
            <a:spAutoFit/>
          </a:bodyPr>
          <a:lstStyle/>
          <a:p>
            <a:r>
              <a:rPr lang="zh-CN" altLang="en-US" sz="1800" dirty="0" smtClean="0">
                <a:solidFill>
                  <a:schemeClr val="accent1"/>
                </a:solidFill>
              </a:rPr>
              <a:t>“特殊党费”为何特殊？</a:t>
            </a:r>
          </a:p>
        </p:txBody>
      </p:sp>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09550"/>
            <a:ext cx="369842" cy="3693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bg>
      <p:bgPr>
        <a:solidFill>
          <a:srgbClr val="FFFBEF"/>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dirty="0"/>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4637"/>
          </a:xfrm>
          <a:prstGeom prst="rect">
            <a:avLst/>
          </a:prstGeom>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a:xfrm>
            <a:off x="3028950" y="4767263"/>
            <a:ext cx="3086100" cy="274637"/>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4637"/>
          </a:xfrm>
          <a:prstGeom prst="rect">
            <a:avLst/>
          </a:prstGeom>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28650" y="1369219"/>
            <a:ext cx="7886700" cy="3263504"/>
          </a:xfrm>
          <a:prstGeom prst="rect">
            <a:avLst/>
          </a:prstGeom>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A85492CE-6FBE-4A7D-BCF9-3D6921BB1238}" type="datetimeFigureOut">
              <a:rPr lang="zh-CN" altLang="en-US" smtClean="0"/>
              <a:t>2023-01-10</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E9C73502-FF61-43A7-9E96-83D0CA1AC31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14.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3.png"/><Relationship Id="rId5" Type="http://schemas.openxmlformats.org/officeDocument/2006/relationships/slideLayout" Target="../slideLayouts/slideLayout2.xml"/><Relationship Id="rId4" Type="http://schemas.openxmlformats.org/officeDocument/2006/relationships/tags" Target="../tags/tag2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slideLayout" Target="../slideLayouts/slideLayout2.xml"/><Relationship Id="rId4" Type="http://schemas.openxmlformats.org/officeDocument/2006/relationships/tags" Target="../tags/tag2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s>
</file>

<file path=ppt/slides/_rels/slide15.xml.rels><?xml version="1.0" encoding="UTF-8" standalone="yes"?>
<Relationships xmlns="http://schemas.openxmlformats.org/package/2006/relationships"><Relationship Id="rId8" Type="http://schemas.openxmlformats.org/officeDocument/2006/relationships/tags" Target="../tags/tag4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slideLayout" Target="../slideLayouts/slideLayout3.xml"/><Relationship Id="rId5" Type="http://schemas.openxmlformats.org/officeDocument/2006/relationships/tags" Target="../tags/tag39.xml"/><Relationship Id="rId10" Type="http://schemas.openxmlformats.org/officeDocument/2006/relationships/tags" Target="../tags/tag44.xml"/><Relationship Id="rId4" Type="http://schemas.openxmlformats.org/officeDocument/2006/relationships/tags" Target="../tags/tag38.xml"/><Relationship Id="rId9" Type="http://schemas.openxmlformats.org/officeDocument/2006/relationships/tags" Target="../tags/tag4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1.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1.xml"/><Relationship Id="rId4" Type="http://schemas.openxmlformats.org/officeDocument/2006/relationships/tags" Target="../tags/tag1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a:stretch>
            <a:fillRect/>
          </a:stretch>
        </p:blipFill>
        <p:spPr>
          <a:xfrm>
            <a:off x="0" y="2723178"/>
            <a:ext cx="9144793" cy="2420322"/>
          </a:xfrm>
          <a:prstGeom prst="rect">
            <a:avLst/>
          </a:prstGeom>
        </p:spPr>
      </p:pic>
      <p:sp>
        <p:nvSpPr>
          <p:cNvPr id="13" name="文本框 12"/>
          <p:cNvSpPr txBox="1"/>
          <p:nvPr/>
        </p:nvSpPr>
        <p:spPr>
          <a:xfrm>
            <a:off x="1622221" y="1522672"/>
            <a:ext cx="6150179" cy="923330"/>
          </a:xfrm>
          <a:prstGeom prst="rect">
            <a:avLst/>
          </a:prstGeom>
          <a:noFill/>
          <a:effectLst/>
        </p:spPr>
        <p:txBody>
          <a:bodyPr wrap="square" rtlCol="0">
            <a:spAutoFit/>
          </a:bodyPr>
          <a:lstStyle/>
          <a:p>
            <a:r>
              <a:rPr lang="zh-CN" altLang="en-US" sz="5400" b="1" spc="1200" dirty="0">
                <a:solidFill>
                  <a:schemeClr val="accent1"/>
                </a:solidFill>
                <a:latin typeface="+mn-ea"/>
                <a:cs typeface="胡晓波男神体" panose="02010600030101010101" pitchFamily="2" charset="-122"/>
              </a:rPr>
              <a:t>什么是特殊党费</a:t>
            </a:r>
          </a:p>
        </p:txBody>
      </p:sp>
      <p:grpSp>
        <p:nvGrpSpPr>
          <p:cNvPr id="18" name="组合 17"/>
          <p:cNvGrpSpPr/>
          <p:nvPr/>
        </p:nvGrpSpPr>
        <p:grpSpPr>
          <a:xfrm>
            <a:off x="2871833" y="2952748"/>
            <a:ext cx="3383213" cy="278634"/>
            <a:chOff x="3684506" y="3154955"/>
            <a:chExt cx="4510950" cy="371512"/>
          </a:xfrm>
        </p:grpSpPr>
        <p:sp>
          <p:nvSpPr>
            <p:cNvPr id="16" name="矩形: 圆角 15"/>
            <p:cNvSpPr/>
            <p:nvPr/>
          </p:nvSpPr>
          <p:spPr>
            <a:xfrm>
              <a:off x="3684506" y="3154958"/>
              <a:ext cx="4502089" cy="371509"/>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200">
                <a:latin typeface="+mn-ea"/>
              </a:endParaRPr>
            </a:p>
          </p:txBody>
        </p:sp>
        <p:sp>
          <p:nvSpPr>
            <p:cNvPr id="17" name="文本框 16"/>
            <p:cNvSpPr txBox="1"/>
            <p:nvPr/>
          </p:nvSpPr>
          <p:spPr>
            <a:xfrm>
              <a:off x="3716195" y="3154955"/>
              <a:ext cx="4479261" cy="369332"/>
            </a:xfrm>
            <a:prstGeom prst="rect">
              <a:avLst/>
            </a:prstGeom>
            <a:noFill/>
          </p:spPr>
          <p:txBody>
            <a:bodyPr wrap="square" rtlCol="0">
              <a:spAutoFit/>
            </a:bodyPr>
            <a:lstStyle/>
            <a:p>
              <a:pPr algn="ctr"/>
              <a:r>
                <a:rPr lang="zh-CN" altLang="en-US" sz="1200" spc="600" dirty="0">
                  <a:solidFill>
                    <a:srgbClr val="FFFBEF"/>
                  </a:solidFill>
                  <a:latin typeface="+mn-ea"/>
                  <a:cs typeface="阿里巴巴普惠体 M" panose="00020600040101010101" pitchFamily="18" charset="-122"/>
                </a:rPr>
                <a:t>自愿捐款和特殊党费的</a:t>
              </a:r>
              <a:r>
                <a:rPr lang="zh-CN" altLang="en-US" sz="1200" spc="600" dirty="0" smtClean="0">
                  <a:solidFill>
                    <a:srgbClr val="FFFBEF"/>
                  </a:solidFill>
                  <a:latin typeface="+mn-ea"/>
                  <a:cs typeface="阿里巴巴普惠体 M" panose="00020600040101010101" pitchFamily="18" charset="-122"/>
                </a:rPr>
                <a:t>区别</a:t>
              </a:r>
              <a:endParaRPr lang="zh-CN" altLang="en-US" sz="1200" spc="600" dirty="0">
                <a:solidFill>
                  <a:srgbClr val="FFFBEF"/>
                </a:solidFill>
                <a:latin typeface="+mn-ea"/>
                <a:cs typeface="阿里巴巴普惠体 M" panose="00020600040101010101" pitchFamily="18" charset="-122"/>
              </a:endParaRPr>
            </a:p>
          </p:txBody>
        </p:sp>
      </p:grpSp>
      <p:pic>
        <p:nvPicPr>
          <p:cNvPr id="25" name="图片 24"/>
          <p:cNvPicPr>
            <a:picLocks noChangeAspect="1"/>
          </p:cNvPicPr>
          <p:nvPr/>
        </p:nvPicPr>
        <p:blipFill rotWithShape="1">
          <a:blip r:embed="rId4">
            <a:extLst>
              <a:ext uri="{28A0092B-C50C-407E-A947-70E740481C1C}">
                <a14:useLocalDpi xmlns:a14="http://schemas.microsoft.com/office/drawing/2010/main" val="0"/>
              </a:ext>
            </a:extLst>
          </a:blip>
          <a:srcRect r="52771"/>
          <a:stretch>
            <a:fillRect/>
          </a:stretch>
        </p:blipFill>
        <p:spPr>
          <a:xfrm>
            <a:off x="521985" y="514349"/>
            <a:ext cx="1002015" cy="1066801"/>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533673" y="0"/>
            <a:ext cx="2610327" cy="2959909"/>
          </a:xfrm>
          <a:prstGeom prst="rect">
            <a:avLst/>
          </a:prstGeom>
        </p:spPr>
      </p:pic>
      <p:sp>
        <p:nvSpPr>
          <p:cNvPr id="3" name="矩形 2"/>
          <p:cNvSpPr/>
          <p:nvPr/>
        </p:nvSpPr>
        <p:spPr>
          <a:xfrm>
            <a:off x="1600200" y="2345737"/>
            <a:ext cx="5867400" cy="548740"/>
          </a:xfrm>
          <a:prstGeom prst="rect">
            <a:avLst/>
          </a:prstGeom>
        </p:spPr>
        <p:txBody>
          <a:bodyPr wrap="square">
            <a:spAutoFit/>
          </a:bodyPr>
          <a:lstStyle/>
          <a:p>
            <a:pPr algn="ctr">
              <a:lnSpc>
                <a:spcPct val="130000"/>
              </a:lnSpc>
            </a:pPr>
            <a:r>
              <a:rPr lang="zh-CN" altLang="en-US" sz="1200" spc="300" dirty="0">
                <a:solidFill>
                  <a:schemeClr val="accent1"/>
                </a:solidFill>
              </a:rPr>
              <a:t>中共中央组织部近日印发通知，要求各级党组织就党员自愿捐款加强指导</a:t>
            </a:r>
            <a:r>
              <a:rPr lang="zh-CN" altLang="en-US" sz="1200" spc="300" dirty="0" smtClean="0">
                <a:solidFill>
                  <a:schemeClr val="accent1"/>
                </a:solidFill>
              </a:rPr>
              <a:t>服务支持</a:t>
            </a:r>
            <a:r>
              <a:rPr lang="zh-CN" altLang="en-US" sz="1200" spc="300" dirty="0">
                <a:solidFill>
                  <a:schemeClr val="accent1"/>
                </a:solidFill>
              </a:rPr>
              <a:t>新冠肺炎疫情防控工作</a:t>
            </a:r>
          </a:p>
        </p:txBody>
      </p:sp>
      <p:grpSp>
        <p:nvGrpSpPr>
          <p:cNvPr id="27" name="组合 26"/>
          <p:cNvGrpSpPr/>
          <p:nvPr/>
        </p:nvGrpSpPr>
        <p:grpSpPr>
          <a:xfrm>
            <a:off x="2509854" y="971550"/>
            <a:ext cx="4139642" cy="555568"/>
            <a:chOff x="2475526" y="880952"/>
            <a:chExt cx="4139642" cy="555568"/>
          </a:xfrm>
        </p:grpSpPr>
        <p:pic>
          <p:nvPicPr>
            <p:cNvPr id="22" name="图片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14369" y="880952"/>
              <a:ext cx="556335" cy="555568"/>
            </a:xfrm>
            <a:prstGeom prst="rect">
              <a:avLst/>
            </a:prstGeom>
          </p:spPr>
        </p:pic>
        <p:sp>
          <p:nvSpPr>
            <p:cNvPr id="4" name="五角星 3"/>
            <p:cNvSpPr/>
            <p:nvPr/>
          </p:nvSpPr>
          <p:spPr>
            <a:xfrm>
              <a:off x="5378347"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五角星 14"/>
            <p:cNvSpPr/>
            <p:nvPr/>
          </p:nvSpPr>
          <p:spPr>
            <a:xfrm>
              <a:off x="5881214"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角星 19"/>
            <p:cNvSpPr/>
            <p:nvPr/>
          </p:nvSpPr>
          <p:spPr>
            <a:xfrm>
              <a:off x="6384080"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角星 20"/>
            <p:cNvSpPr/>
            <p:nvPr/>
          </p:nvSpPr>
          <p:spPr>
            <a:xfrm>
              <a:off x="2475526"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角星 22"/>
            <p:cNvSpPr/>
            <p:nvPr/>
          </p:nvSpPr>
          <p:spPr>
            <a:xfrm>
              <a:off x="2978393"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角星 23"/>
            <p:cNvSpPr/>
            <p:nvPr/>
          </p:nvSpPr>
          <p:spPr>
            <a:xfrm>
              <a:off x="3481259"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p:cNvCxnSpPr/>
            <p:nvPr/>
          </p:nvCxnSpPr>
          <p:spPr>
            <a:xfrm flipH="1">
              <a:off x="3762587" y="1235318"/>
              <a:ext cx="4439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856704" y="1235318"/>
              <a:ext cx="443996"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6000"/>
    </mc:Choice>
    <mc:Fallback xmlns="">
      <p:transition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1500"/>
                            </p:stCondLst>
                            <p:childTnLst>
                              <p:par>
                                <p:cTn id="22" presetID="52" presetClass="entr" presetSubtype="0" fill="hold" grpId="0" nodeType="afterEffect">
                                  <p:stCondLst>
                                    <p:cond delay="0"/>
                                  </p:stCondLst>
                                  <p:iterate type="lt">
                                    <p:tmPct val="10000"/>
                                  </p:iterate>
                                  <p:childTnLst>
                                    <p:set>
                                      <p:cBhvr>
                                        <p:cTn id="23" dur="1" fill="hold">
                                          <p:stCondLst>
                                            <p:cond delay="0"/>
                                          </p:stCondLst>
                                        </p:cTn>
                                        <p:tgtEl>
                                          <p:spTgt spid="13"/>
                                        </p:tgtEl>
                                        <p:attrNameLst>
                                          <p:attrName>style.visibility</p:attrName>
                                        </p:attrNameLst>
                                      </p:cBhvr>
                                      <p:to>
                                        <p:strVal val="visible"/>
                                      </p:to>
                                    </p:set>
                                    <p:animScale>
                                      <p:cBhvr>
                                        <p:cTn id="24"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3"/>
                                        </p:tgtEl>
                                        <p:attrNameLst>
                                          <p:attrName>ppt_x</p:attrName>
                                          <p:attrName>ppt_y</p:attrName>
                                        </p:attrNameLst>
                                      </p:cBhvr>
                                    </p:animMotion>
                                    <p:animEffect transition="in" filter="fade">
                                      <p:cBhvr>
                                        <p:cTn id="26" dur="1000"/>
                                        <p:tgtEl>
                                          <p:spTgt spid="13"/>
                                        </p:tgtEl>
                                      </p:cBhvr>
                                    </p:animEffect>
                                  </p:childTnLst>
                                </p:cTn>
                              </p:par>
                            </p:childTnLst>
                          </p:cTn>
                        </p:par>
                        <p:par>
                          <p:cTn id="27" fill="hold">
                            <p:stCondLst>
                              <p:cond delay="2099"/>
                            </p:stCondLst>
                            <p:childTnLst>
                              <p:par>
                                <p:cTn id="28" presetID="16" presetClass="entr" presetSubtype="21" fill="hold" grpId="0"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barn(inVertical)">
                                      <p:cBhvr>
                                        <p:cTn id="30" dur="500"/>
                                        <p:tgtEl>
                                          <p:spTgt spid="3"/>
                                        </p:tgtEl>
                                      </p:cBhvr>
                                    </p:animEffect>
                                  </p:childTnLst>
                                </p:cTn>
                              </p:par>
                            </p:childTnLst>
                          </p:cTn>
                        </p:par>
                        <p:par>
                          <p:cTn id="31" fill="hold">
                            <p:stCondLst>
                              <p:cond delay="2599"/>
                            </p:stCondLst>
                            <p:childTnLst>
                              <p:par>
                                <p:cTn id="32" presetID="2" presetClass="entr" presetSubtype="4"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par>
                          <p:cTn id="36" fill="hold">
                            <p:stCondLst>
                              <p:cond delay="3099"/>
                            </p:stCondLst>
                            <p:childTnLst>
                              <p:par>
                                <p:cTn id="37" presetID="2" presetClass="entr" presetSubtype="9"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0-#ppt_w/2"/>
                                          </p:val>
                                        </p:tav>
                                        <p:tav tm="100000">
                                          <p:val>
                                            <p:strVal val="#ppt_x"/>
                                          </p:val>
                                        </p:tav>
                                      </p:tavLst>
                                    </p:anim>
                                    <p:anim calcmode="lin" valueType="num">
                                      <p:cBhvr additive="base">
                                        <p:cTn id="4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PA-1022109"/>
          <p:cNvGrpSpPr/>
          <p:nvPr>
            <p:custDataLst>
              <p:tags r:id="rId1"/>
            </p:custDataLst>
          </p:nvPr>
        </p:nvGrpSpPr>
        <p:grpSpPr>
          <a:xfrm>
            <a:off x="613395" y="1029267"/>
            <a:ext cx="4852201" cy="588947"/>
            <a:chOff x="1643201" y="3586692"/>
            <a:chExt cx="6348906" cy="803962"/>
          </a:xfrm>
        </p:grpSpPr>
        <p:sp>
          <p:nvSpPr>
            <p:cNvPr id="12" name="PA-对角圆角矩形 2"/>
            <p:cNvSpPr/>
            <p:nvPr>
              <p:custDataLst>
                <p:tags r:id="rId3"/>
              </p:custDataLst>
            </p:nvPr>
          </p:nvSpPr>
          <p:spPr>
            <a:xfrm>
              <a:off x="1643201" y="3586692"/>
              <a:ext cx="6348906" cy="803962"/>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algn="ctr" defTabSz="514350">
                <a:defRPr/>
              </a:pPr>
              <a:endParaRPr lang="zh-CN" altLang="en-US" sz="1015" kern="0">
                <a:solidFill>
                  <a:prstClr val="white"/>
                </a:solidFill>
                <a:latin typeface="微软雅黑" panose="020B0503020204020204" pitchFamily="34" charset="-122"/>
                <a:ea typeface="微软雅黑" panose="020B0503020204020204" pitchFamily="34" charset="-122"/>
              </a:endParaRPr>
            </a:p>
          </p:txBody>
        </p:sp>
        <p:sp>
          <p:nvSpPr>
            <p:cNvPr id="13" name="PA-矩形 11"/>
            <p:cNvSpPr/>
            <p:nvPr>
              <p:custDataLst>
                <p:tags r:id="rId4"/>
              </p:custDataLst>
            </p:nvPr>
          </p:nvSpPr>
          <p:spPr>
            <a:xfrm>
              <a:off x="2560480" y="3728329"/>
              <a:ext cx="3784244" cy="630211"/>
            </a:xfrm>
            <a:prstGeom prst="rect">
              <a:avLst/>
            </a:prstGeom>
          </p:spPr>
          <p:txBody>
            <a:bodyPr wrap="none">
              <a:spAutoFit/>
            </a:bodyPr>
            <a:lstStyle/>
            <a:p>
              <a:pPr lvl="0"/>
              <a:r>
                <a:rPr lang="zh-CN" altLang="en-US" sz="2400" kern="0" dirty="0">
                  <a:solidFill>
                    <a:prstClr val="white"/>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 第一笔“特殊党费”</a:t>
              </a:r>
            </a:p>
          </p:txBody>
        </p:sp>
      </p:grpSp>
      <p:sp>
        <p:nvSpPr>
          <p:cNvPr id="17" name="PA-圆角矩形 30"/>
          <p:cNvSpPr/>
          <p:nvPr>
            <p:custDataLst>
              <p:tags r:id="rId2"/>
            </p:custDataLst>
          </p:nvPr>
        </p:nvSpPr>
        <p:spPr>
          <a:xfrm>
            <a:off x="613396" y="1721973"/>
            <a:ext cx="4862769" cy="2992902"/>
          </a:xfrm>
          <a:prstGeom prst="roundRect">
            <a:avLst>
              <a:gd name="adj" fmla="val 0"/>
            </a:avLst>
          </a:prstGeom>
          <a:noFill/>
          <a:ln w="25400" cap="flat" cmpd="sng">
            <a:solidFill>
              <a:srgbClr val="C00000"/>
            </a:solidFill>
            <a:prstDash val="solid"/>
            <a:headEnd type="none" w="med" len="med"/>
            <a:tailEnd type="none" w="med" len="med"/>
          </a:ln>
        </p:spPr>
        <p:txBody>
          <a:bodyPr anchor="ctr"/>
          <a:lstStyle/>
          <a:p>
            <a:pPr algn="ctr"/>
            <a:endParaRPr lang="zh-CN" altLang="en-US" sz="1350" dirty="0">
              <a:solidFill>
                <a:srgbClr val="FFFFFF"/>
              </a:solidFill>
              <a:latin typeface="+mj-ea"/>
              <a:ea typeface="+mj-ea"/>
            </a:endParaRPr>
          </a:p>
        </p:txBody>
      </p:sp>
      <p:sp>
        <p:nvSpPr>
          <p:cNvPr id="18" name="文本框 17"/>
          <p:cNvSpPr txBox="1"/>
          <p:nvPr/>
        </p:nvSpPr>
        <p:spPr>
          <a:xfrm>
            <a:off x="823082" y="1818437"/>
            <a:ext cx="4432829" cy="2169825"/>
          </a:xfrm>
          <a:prstGeom prst="rect">
            <a:avLst/>
          </a:prstGeom>
          <a:noFill/>
          <a:ln>
            <a:noFill/>
          </a:ln>
        </p:spPr>
        <p:txBody>
          <a:bodyPr wrap="square" rtlCol="0">
            <a:spAutoFit/>
          </a:bodyPr>
          <a:lstStyle/>
          <a:p>
            <a:pPr algn="just">
              <a:lnSpc>
                <a:spcPct val="150000"/>
              </a:lnSpc>
            </a:pP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2008</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年</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5</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月</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13</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日</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14</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时，也就是汶川大地震发生</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24</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小时内，绍兴县柯岩街道党工委书记的办公室里，急匆匆来了一个</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60</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多岁的男子。他头发灰白，脸上满是汗水和焦急，上身着一件旧衣服，裤管一只高一只低，手里提着一个沉甸甸的黑色塑料袋。“这是我的</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10</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万元党费，请组织帮助转交给四川灾区。”</a:t>
            </a:r>
          </a:p>
        </p:txBody>
      </p:sp>
      <p:sp>
        <p:nvSpPr>
          <p:cNvPr id="3" name="矩形 2"/>
          <p:cNvSpPr/>
          <p:nvPr/>
        </p:nvSpPr>
        <p:spPr>
          <a:xfrm>
            <a:off x="613396" y="4543425"/>
            <a:ext cx="4862769" cy="171450"/>
          </a:xfrm>
          <a:prstGeom prst="rect">
            <a:avLst/>
          </a:prstGeom>
          <a:solidFill>
            <a:srgbClr val="C9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1" name="图片 20"/>
          <p:cNvPicPr>
            <a:picLocks noChangeAspect="1"/>
          </p:cNvPicPr>
          <p:nvPr/>
        </p:nvPicPr>
        <p:blipFill rotWithShape="1">
          <a:blip r:embed="rId6" cstate="print">
            <a:extLst>
              <a:ext uri="{28A0092B-C50C-407E-A947-70E740481C1C}">
                <a14:useLocalDpi xmlns:a14="http://schemas.microsoft.com/office/drawing/2010/main" val="0"/>
              </a:ext>
            </a:extLst>
          </a:blip>
          <a:srcRect b="32046"/>
          <a:stretch>
            <a:fillRect/>
          </a:stretch>
        </p:blipFill>
        <p:spPr>
          <a:xfrm>
            <a:off x="1476879" y="3670131"/>
            <a:ext cx="3117181" cy="1044745"/>
          </a:xfrm>
          <a:prstGeom prst="rect">
            <a:avLst/>
          </a:prstGeom>
        </p:spPr>
      </p:pic>
      <p:pic>
        <p:nvPicPr>
          <p:cNvPr id="5" name="图片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29380" y="666750"/>
            <a:ext cx="4824220" cy="44278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Tm="4000">
        <p14:doors dir="vert"/>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A-矩形 31"/>
          <p:cNvSpPr>
            <a:spLocks noChangeAspect="1"/>
          </p:cNvSpPr>
          <p:nvPr>
            <p:custDataLst>
              <p:tags r:id="rId1"/>
            </p:custDataLst>
          </p:nvPr>
        </p:nvSpPr>
        <p:spPr>
          <a:xfrm>
            <a:off x="838200" y="1535612"/>
            <a:ext cx="7486090" cy="2838044"/>
          </a:xfrm>
          <a:prstGeom prst="rect">
            <a:avLst/>
          </a:prstGeom>
          <a:noFill/>
          <a:ln w="9525">
            <a:solidFill>
              <a:schemeClr val="accent1"/>
            </a:solidFill>
          </a:ln>
          <a:effectLst/>
        </p:spPr>
        <p:txBody>
          <a:bodyPr anchor="ctr"/>
          <a:lstStyle/>
          <a:p>
            <a:pPr algn="ctr"/>
            <a:endParaRPr lang="zh-CN" altLang="en-US" sz="1350" b="1" dirty="0">
              <a:solidFill>
                <a:srgbClr val="FFFFFF"/>
              </a:solidFill>
              <a:latin typeface="+mj-ea"/>
              <a:ea typeface="+mj-ea"/>
            </a:endParaRPr>
          </a:p>
        </p:txBody>
      </p:sp>
      <p:sp>
        <p:nvSpPr>
          <p:cNvPr id="19" name="矩形 18"/>
          <p:cNvSpPr/>
          <p:nvPr/>
        </p:nvSpPr>
        <p:spPr>
          <a:xfrm>
            <a:off x="1165000" y="1809750"/>
            <a:ext cx="6912199" cy="2308324"/>
          </a:xfrm>
          <a:prstGeom prst="rect">
            <a:avLst/>
          </a:prstGeom>
        </p:spPr>
        <p:txBody>
          <a:bodyPr wrap="square">
            <a:spAutoFit/>
          </a:bodyPr>
          <a:lstStyle/>
          <a:p>
            <a:pPr algn="ctr">
              <a:lnSpc>
                <a:spcPct val="150000"/>
              </a:lnSpc>
            </a:pPr>
            <a:r>
              <a:rPr lang="zh-CN" altLang="en-US" sz="1600" kern="0" dirty="0">
                <a:solidFill>
                  <a:schemeClr val="tx1">
                    <a:lumMod val="85000"/>
                    <a:lumOff val="15000"/>
                  </a:schemeClr>
                </a:solidFill>
                <a:latin typeface="思源黑体 CN Regular" panose="020B0500000000000000" pitchFamily="34" charset="-122"/>
                <a:ea typeface="思源黑体 CN Regular" panose="020B0500000000000000" pitchFamily="34" charset="-122"/>
              </a:rPr>
              <a:t>他是绍兴县柯岩街道梅墅村村民祁友富，一名有着</a:t>
            </a:r>
            <a:r>
              <a:rPr lang="en-US" altLang="zh-CN" sz="1600" kern="0" dirty="0">
                <a:solidFill>
                  <a:schemeClr val="tx1">
                    <a:lumMod val="85000"/>
                    <a:lumOff val="15000"/>
                  </a:schemeClr>
                </a:solidFill>
                <a:latin typeface="思源黑体 CN Regular" panose="020B0500000000000000" pitchFamily="34" charset="-122"/>
                <a:ea typeface="思源黑体 CN Regular" panose="020B0500000000000000" pitchFamily="34" charset="-122"/>
              </a:rPr>
              <a:t>35</a:t>
            </a:r>
            <a:r>
              <a:rPr lang="zh-CN" altLang="en-US" sz="1600" kern="0" dirty="0">
                <a:solidFill>
                  <a:schemeClr val="tx1">
                    <a:lumMod val="85000"/>
                    <a:lumOff val="15000"/>
                  </a:schemeClr>
                </a:solidFill>
                <a:latin typeface="思源黑体 CN Regular" panose="020B0500000000000000" pitchFamily="34" charset="-122"/>
                <a:ea typeface="思源黑体 CN Regular" panose="020B0500000000000000" pitchFamily="34" charset="-122"/>
              </a:rPr>
              <a:t>年党龄的老党员。“我能有今天，全靠党的政策好。现在国家有难，我是一个老党员，多出一份力是应该的。”这次他交纳的</a:t>
            </a:r>
            <a:r>
              <a:rPr lang="en-US" altLang="zh-CN" sz="1600" kern="0" dirty="0">
                <a:solidFill>
                  <a:schemeClr val="tx1">
                    <a:lumMod val="85000"/>
                    <a:lumOff val="15000"/>
                  </a:schemeClr>
                </a:solidFill>
                <a:latin typeface="思源黑体 CN Regular" panose="020B0500000000000000" pitchFamily="34" charset="-122"/>
                <a:ea typeface="思源黑体 CN Regular" panose="020B0500000000000000" pitchFamily="34" charset="-122"/>
              </a:rPr>
              <a:t>10</a:t>
            </a:r>
            <a:r>
              <a:rPr lang="zh-CN" altLang="en-US" sz="1600" kern="0" dirty="0">
                <a:solidFill>
                  <a:schemeClr val="tx1">
                    <a:lumMod val="85000"/>
                    <a:lumOff val="15000"/>
                  </a:schemeClr>
                </a:solidFill>
                <a:latin typeface="思源黑体 CN Regular" panose="020B0500000000000000" pitchFamily="34" charset="-122"/>
                <a:ea typeface="思源黑体 CN Regular" panose="020B0500000000000000" pitchFamily="34" charset="-122"/>
              </a:rPr>
              <a:t>万元党费，是街道收到的第一笔支援灾区的“特殊党费”，也是绍兴市、浙江省收到的第一笔“特殊党费”</a:t>
            </a:r>
            <a:r>
              <a:rPr lang="zh-CN" altLang="en-US" sz="1600" kern="0" dirty="0" smtClean="0">
                <a:solidFill>
                  <a:schemeClr val="tx1">
                    <a:lumMod val="85000"/>
                    <a:lumOff val="15000"/>
                  </a:schemeClr>
                </a:solidFill>
                <a:latin typeface="思源黑体 CN Regular" panose="020B0500000000000000" pitchFamily="34" charset="-122"/>
                <a:ea typeface="思源黑体 CN Regular" panose="020B0500000000000000" pitchFamily="34" charset="-122"/>
              </a:rPr>
              <a:t>。祁友富</a:t>
            </a:r>
            <a:r>
              <a:rPr lang="zh-CN" altLang="en-US" sz="1600" kern="0" dirty="0">
                <a:solidFill>
                  <a:schemeClr val="tx1">
                    <a:lumMod val="85000"/>
                    <a:lumOff val="15000"/>
                  </a:schemeClr>
                </a:solidFill>
                <a:latin typeface="思源黑体 CN Regular" panose="020B0500000000000000" pitchFamily="34" charset="-122"/>
                <a:ea typeface="思源黑体 CN Regular" panose="020B0500000000000000" pitchFamily="34" charset="-122"/>
              </a:rPr>
              <a:t>压根儿就没想到，就是他的这一举动，在全国党员中引发了交纳“特殊党费”的热潮。</a:t>
            </a:r>
          </a:p>
        </p:txBody>
      </p:sp>
      <p:pic>
        <p:nvPicPr>
          <p:cNvPr id="11" name="图片 10"/>
          <p:cNvPicPr>
            <a:picLocks noChangeAspect="1"/>
          </p:cNvPicPr>
          <p:nvPr/>
        </p:nvPicPr>
        <p:blipFill rotWithShape="1">
          <a:blip r:embed="rId3" cstate="print">
            <a:extLst>
              <a:ext uri="{28A0092B-C50C-407E-A947-70E740481C1C}">
                <a14:useLocalDpi xmlns:a14="http://schemas.microsoft.com/office/drawing/2010/main" val="0"/>
              </a:ext>
            </a:extLst>
          </a:blip>
          <a:srcRect b="32046"/>
          <a:stretch>
            <a:fillRect/>
          </a:stretch>
        </p:blipFill>
        <p:spPr>
          <a:xfrm>
            <a:off x="3285044" y="666750"/>
            <a:ext cx="2592401" cy="8688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Tm="4000">
        <p14:doors dir="vert"/>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PA-1022109"/>
          <p:cNvGrpSpPr/>
          <p:nvPr>
            <p:custDataLst>
              <p:tags r:id="rId1"/>
            </p:custDataLst>
          </p:nvPr>
        </p:nvGrpSpPr>
        <p:grpSpPr>
          <a:xfrm>
            <a:off x="577048" y="1029266"/>
            <a:ext cx="4995077" cy="588947"/>
            <a:chOff x="1643202" y="3586692"/>
            <a:chExt cx="6535853" cy="803962"/>
          </a:xfrm>
        </p:grpSpPr>
        <p:sp>
          <p:nvSpPr>
            <p:cNvPr id="12" name="PA-对角圆角矩形 2"/>
            <p:cNvSpPr/>
            <p:nvPr>
              <p:custDataLst>
                <p:tags r:id="rId3"/>
              </p:custDataLst>
            </p:nvPr>
          </p:nvSpPr>
          <p:spPr>
            <a:xfrm>
              <a:off x="1643202" y="3586692"/>
              <a:ext cx="6535853" cy="803962"/>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algn="ctr" defTabSz="514350">
                <a:defRPr/>
              </a:pPr>
              <a:endParaRPr lang="zh-CN" altLang="en-US" sz="1015" kern="0">
                <a:solidFill>
                  <a:prstClr val="white"/>
                </a:solidFill>
                <a:latin typeface="微软雅黑" panose="020B0503020204020204" pitchFamily="34" charset="-122"/>
                <a:ea typeface="微软雅黑" panose="020B0503020204020204" pitchFamily="34" charset="-122"/>
              </a:endParaRPr>
            </a:p>
          </p:txBody>
        </p:sp>
        <p:sp>
          <p:nvSpPr>
            <p:cNvPr id="13" name="PA-矩形 11"/>
            <p:cNvSpPr/>
            <p:nvPr>
              <p:custDataLst>
                <p:tags r:id="rId4"/>
              </p:custDataLst>
            </p:nvPr>
          </p:nvSpPr>
          <p:spPr>
            <a:xfrm>
              <a:off x="2569262" y="3689322"/>
              <a:ext cx="5153887" cy="630211"/>
            </a:xfrm>
            <a:prstGeom prst="rect">
              <a:avLst/>
            </a:prstGeom>
          </p:spPr>
          <p:txBody>
            <a:bodyPr wrap="none">
              <a:spAutoFit/>
            </a:bodyPr>
            <a:lstStyle/>
            <a:p>
              <a:pPr lvl="0"/>
              <a:r>
                <a:rPr lang="zh-CN" altLang="en-US" sz="2400" kern="0" dirty="0">
                  <a:solidFill>
                    <a:prstClr val="white"/>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全国性党员交纳“特殊党费”</a:t>
              </a:r>
            </a:p>
          </p:txBody>
        </p:sp>
      </p:grpSp>
      <p:sp>
        <p:nvSpPr>
          <p:cNvPr id="17" name="PA-圆角矩形 30"/>
          <p:cNvSpPr/>
          <p:nvPr>
            <p:custDataLst>
              <p:tags r:id="rId2"/>
            </p:custDataLst>
          </p:nvPr>
        </p:nvSpPr>
        <p:spPr>
          <a:xfrm>
            <a:off x="577049" y="1721973"/>
            <a:ext cx="7989903" cy="2992902"/>
          </a:xfrm>
          <a:prstGeom prst="roundRect">
            <a:avLst>
              <a:gd name="adj" fmla="val 0"/>
            </a:avLst>
          </a:prstGeom>
          <a:noFill/>
          <a:ln w="25400" cap="flat" cmpd="sng">
            <a:solidFill>
              <a:srgbClr val="C00000"/>
            </a:solidFill>
            <a:prstDash val="solid"/>
            <a:headEnd type="none" w="med" len="med"/>
            <a:tailEnd type="none" w="med" len="med"/>
          </a:ln>
        </p:spPr>
        <p:txBody>
          <a:bodyPr anchor="ctr"/>
          <a:lstStyle/>
          <a:p>
            <a:pPr algn="ctr"/>
            <a:endParaRPr lang="zh-CN" altLang="en-US" sz="1350" dirty="0">
              <a:solidFill>
                <a:srgbClr val="FFFFFF"/>
              </a:solidFill>
              <a:latin typeface="+mj-ea"/>
              <a:ea typeface="+mj-ea"/>
            </a:endParaRPr>
          </a:p>
        </p:txBody>
      </p:sp>
      <p:sp>
        <p:nvSpPr>
          <p:cNvPr id="18" name="文本框 17"/>
          <p:cNvSpPr txBox="1"/>
          <p:nvPr/>
        </p:nvSpPr>
        <p:spPr>
          <a:xfrm>
            <a:off x="769972" y="1925925"/>
            <a:ext cx="7604056" cy="2169825"/>
          </a:xfrm>
          <a:prstGeom prst="rect">
            <a:avLst/>
          </a:prstGeom>
          <a:noFill/>
          <a:ln>
            <a:noFill/>
          </a:ln>
        </p:spPr>
        <p:txBody>
          <a:bodyPr wrap="square" rtlCol="0">
            <a:spAutoFit/>
          </a:bodyPr>
          <a:lstStyle/>
          <a:p>
            <a:pPr algn="just">
              <a:lnSpc>
                <a:spcPct val="150000"/>
              </a:lnSpc>
            </a:pP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2008</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年</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5</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月</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18</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日，中共中央组织部下发了</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关于做好部分党员交纳“特殊党费”用于支援抗震救灾工作的通知</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，开启了全国性党员交纳“特殊党费”赈灾的“第一次”。</a:t>
            </a:r>
          </a:p>
          <a:p>
            <a:pPr algn="just">
              <a:lnSpc>
                <a:spcPct val="150000"/>
              </a:lnSpc>
            </a:pP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本着“自愿、不定标准、不强行摊派”的原则，有</a:t>
            </a:r>
            <a:r>
              <a:rPr lang="en-US" altLang="zh-CN"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4550</a:t>
            </a:r>
            <a:r>
              <a:rPr lang="zh-CN" altLang="en-US" sz="15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多万名党员（包括国家最高领导人）缴纳了“特殊党费”，用以赈灾。在此之前，“特殊党费”这个词一般出现在建党、入党周年等纪念日，由党员用来表达对党的特殊情意。更多时候，“特殊党费”出现在党员的遗嘱中，作为个人上交的最后一笔党费。</a:t>
            </a:r>
          </a:p>
        </p:txBody>
      </p:sp>
      <p:sp>
        <p:nvSpPr>
          <p:cNvPr id="3" name="矩形 2"/>
          <p:cNvSpPr/>
          <p:nvPr/>
        </p:nvSpPr>
        <p:spPr>
          <a:xfrm>
            <a:off x="577049" y="4543425"/>
            <a:ext cx="7989903" cy="171450"/>
          </a:xfrm>
          <a:prstGeom prst="rect">
            <a:avLst/>
          </a:prstGeom>
          <a:solidFill>
            <a:srgbClr val="C9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mc:AlternateContent xmlns:mc="http://schemas.openxmlformats.org/markup-compatibility/2006" xmlns:p14="http://schemas.microsoft.com/office/powerpoint/2010/main">
    <mc:Choice Requires="p14">
      <p:transition spd="slow" p14:dur="1400" advTm="4000">
        <p14:doors dir="vert"/>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a:stretch>
            <a:fillRect/>
          </a:stretch>
        </p:blipFill>
        <p:spPr>
          <a:xfrm>
            <a:off x="0" y="2723178"/>
            <a:ext cx="9144793" cy="2420322"/>
          </a:xfrm>
          <a:prstGeom prst="rect">
            <a:avLst/>
          </a:prstGeom>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3200" y="1330783"/>
            <a:ext cx="762000" cy="760948"/>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533673" y="0"/>
            <a:ext cx="2610327" cy="2959909"/>
          </a:xfrm>
          <a:prstGeom prst="rect">
            <a:avLst/>
          </a:prstGeom>
        </p:spPr>
      </p:pic>
      <p:sp>
        <p:nvSpPr>
          <p:cNvPr id="11" name="文本框 10"/>
          <p:cNvSpPr txBox="1"/>
          <p:nvPr/>
        </p:nvSpPr>
        <p:spPr>
          <a:xfrm>
            <a:off x="3304222" y="1395356"/>
            <a:ext cx="2819400" cy="769441"/>
          </a:xfrm>
          <a:prstGeom prst="rect">
            <a:avLst/>
          </a:prstGeom>
          <a:noFill/>
          <a:effectLst/>
        </p:spPr>
        <p:txBody>
          <a:bodyPr wrap="square" rtlCol="0">
            <a:spAutoFit/>
          </a:bodyPr>
          <a:lstStyle/>
          <a:p>
            <a:pPr algn="ctr"/>
            <a:r>
              <a:rPr lang="zh-CN" altLang="en-US" sz="4400" b="1" dirty="0" smtClean="0">
                <a:solidFill>
                  <a:schemeClr val="accent1"/>
                </a:solidFill>
                <a:latin typeface="+mn-ea"/>
                <a:cs typeface="胡晓波男神体" panose="02010600030101010101" pitchFamily="2" charset="-122"/>
              </a:rPr>
              <a:t>第三部分</a:t>
            </a:r>
            <a:endParaRPr lang="zh-CN" altLang="en-US" sz="4400" b="1" dirty="0">
              <a:solidFill>
                <a:schemeClr val="accent1"/>
              </a:solidFill>
              <a:latin typeface="+mn-ea"/>
              <a:cs typeface="胡晓波男神体" panose="02010600030101010101" pitchFamily="2" charset="-122"/>
            </a:endParaRPr>
          </a:p>
        </p:txBody>
      </p:sp>
      <p:sp>
        <p:nvSpPr>
          <p:cNvPr id="21" name="文本框 20"/>
          <p:cNvSpPr txBox="1"/>
          <p:nvPr/>
        </p:nvSpPr>
        <p:spPr>
          <a:xfrm>
            <a:off x="1447800" y="2190750"/>
            <a:ext cx="6378224" cy="830997"/>
          </a:xfrm>
          <a:prstGeom prst="rect">
            <a:avLst/>
          </a:prstGeom>
          <a:noFill/>
          <a:effectLst/>
        </p:spPr>
        <p:txBody>
          <a:bodyPr wrap="square" rtlCol="0">
            <a:spAutoFit/>
          </a:bodyPr>
          <a:lstStyle/>
          <a:p>
            <a:pPr algn="ctr"/>
            <a:r>
              <a:rPr lang="zh-CN" altLang="en-US" sz="4800" b="1" dirty="0">
                <a:solidFill>
                  <a:schemeClr val="accent1"/>
                </a:solidFill>
                <a:latin typeface="+mn-ea"/>
                <a:cs typeface="胡晓波男神体" panose="02010600030101010101" pitchFamily="2" charset="-122"/>
              </a:rPr>
              <a:t>“特殊党费”为何特殊？</a:t>
            </a:r>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fill="hold"/>
                                        <p:tgtEl>
                                          <p:spTgt spid="22"/>
                                        </p:tgtEl>
                                        <p:attrNameLst>
                                          <p:attrName>ppt_w</p:attrName>
                                        </p:attrNameLst>
                                      </p:cBhvr>
                                      <p:tavLst>
                                        <p:tav tm="0">
                                          <p:val>
                                            <p:fltVal val="0"/>
                                          </p:val>
                                        </p:tav>
                                        <p:tav tm="100000">
                                          <p:val>
                                            <p:strVal val="#ppt_w"/>
                                          </p:val>
                                        </p:tav>
                                      </p:tavLst>
                                    </p:anim>
                                    <p:anim calcmode="lin" valueType="num">
                                      <p:cBhvr>
                                        <p:cTn id="19" dur="500" fill="hold"/>
                                        <p:tgtEl>
                                          <p:spTgt spid="22"/>
                                        </p:tgtEl>
                                        <p:attrNameLst>
                                          <p:attrName>ppt_h</p:attrName>
                                        </p:attrNameLst>
                                      </p:cBhvr>
                                      <p:tavLst>
                                        <p:tav tm="0">
                                          <p:val>
                                            <p:fltVal val="0"/>
                                          </p:val>
                                        </p:tav>
                                        <p:tav tm="100000">
                                          <p:val>
                                            <p:strVal val="#ppt_h"/>
                                          </p:val>
                                        </p:tav>
                                      </p:tavLst>
                                    </p:anim>
                                    <p:animEffect transition="in" filter="fade">
                                      <p:cBhvr>
                                        <p:cTn id="20" dur="500"/>
                                        <p:tgtEl>
                                          <p:spTgt spid="2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PA-1022109"/>
          <p:cNvGrpSpPr/>
          <p:nvPr>
            <p:custDataLst>
              <p:tags r:id="rId1"/>
            </p:custDataLst>
          </p:nvPr>
        </p:nvGrpSpPr>
        <p:grpSpPr>
          <a:xfrm>
            <a:off x="3739349" y="1072129"/>
            <a:ext cx="4294989" cy="588947"/>
            <a:chOff x="1643202" y="3586692"/>
            <a:chExt cx="5619817" cy="803962"/>
          </a:xfrm>
        </p:grpSpPr>
        <p:sp>
          <p:nvSpPr>
            <p:cNvPr id="16" name="PA-对角圆角矩形 2"/>
            <p:cNvSpPr/>
            <p:nvPr>
              <p:custDataLst>
                <p:tags r:id="rId6"/>
              </p:custDataLst>
            </p:nvPr>
          </p:nvSpPr>
          <p:spPr>
            <a:xfrm>
              <a:off x="1643202" y="3586692"/>
              <a:ext cx="5619817" cy="803962"/>
            </a:xfrm>
            <a:prstGeom prst="round2DiagRect">
              <a:avLst>
                <a:gd name="adj1" fmla="val 0"/>
                <a:gd name="adj2" fmla="val 0"/>
              </a:avLst>
            </a:prstGeom>
            <a:noFill/>
            <a:ln w="12700" cap="flat" cmpd="sng" algn="ctr">
              <a:solidFill>
                <a:schemeClr val="accent1"/>
              </a:solidFill>
              <a:prstDash val="solid"/>
              <a:miter lim="800000"/>
            </a:ln>
            <a:effectLst/>
          </p:spPr>
          <p:txBody>
            <a:bodyPr rtlCol="0" anchor="ctr"/>
            <a:lstStyle/>
            <a:p>
              <a:pPr algn="ctr" defTabSz="514350">
                <a:defRPr/>
              </a:pPr>
              <a:endParaRPr lang="zh-CN" altLang="en-US" sz="1015" kern="0">
                <a:solidFill>
                  <a:schemeClr val="accent1"/>
                </a:solidFill>
                <a:latin typeface="微软雅黑" panose="020B0503020204020204" pitchFamily="34" charset="-122"/>
                <a:ea typeface="微软雅黑" panose="020B0503020204020204" pitchFamily="34" charset="-122"/>
              </a:endParaRPr>
            </a:p>
          </p:txBody>
        </p:sp>
        <p:sp>
          <p:nvSpPr>
            <p:cNvPr id="19" name="PA-矩形 11"/>
            <p:cNvSpPr/>
            <p:nvPr>
              <p:custDataLst>
                <p:tags r:id="rId7"/>
              </p:custDataLst>
            </p:nvPr>
          </p:nvSpPr>
          <p:spPr>
            <a:xfrm>
              <a:off x="2569263" y="3689322"/>
              <a:ext cx="4348462" cy="630211"/>
            </a:xfrm>
            <a:prstGeom prst="rect">
              <a:avLst/>
            </a:prstGeom>
          </p:spPr>
          <p:txBody>
            <a:bodyPr wrap="none">
              <a:spAutoFit/>
            </a:bodyPr>
            <a:lstStyle/>
            <a:p>
              <a:pPr lvl="0"/>
              <a:r>
                <a:rPr lang="zh-CN" altLang="en-US" sz="2400" kern="0" dirty="0">
                  <a:solidFill>
                    <a:schemeClr val="accent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“特殊党费”区别于党费</a:t>
              </a:r>
            </a:p>
          </p:txBody>
        </p:sp>
      </p:grpSp>
      <p:grpSp>
        <p:nvGrpSpPr>
          <p:cNvPr id="23" name="PA-1022109"/>
          <p:cNvGrpSpPr/>
          <p:nvPr>
            <p:custDataLst>
              <p:tags r:id="rId2"/>
            </p:custDataLst>
          </p:nvPr>
        </p:nvGrpSpPr>
        <p:grpSpPr>
          <a:xfrm>
            <a:off x="3739349" y="3072641"/>
            <a:ext cx="4294989" cy="588947"/>
            <a:chOff x="1643202" y="3586692"/>
            <a:chExt cx="5619817" cy="803962"/>
          </a:xfrm>
        </p:grpSpPr>
        <p:sp>
          <p:nvSpPr>
            <p:cNvPr id="24" name="PA-对角圆角矩形 2"/>
            <p:cNvSpPr/>
            <p:nvPr>
              <p:custDataLst>
                <p:tags r:id="rId4"/>
              </p:custDataLst>
            </p:nvPr>
          </p:nvSpPr>
          <p:spPr>
            <a:xfrm>
              <a:off x="1643202" y="3586692"/>
              <a:ext cx="5619817" cy="803962"/>
            </a:xfrm>
            <a:prstGeom prst="round2DiagRect">
              <a:avLst>
                <a:gd name="adj1" fmla="val 0"/>
                <a:gd name="adj2" fmla="val 0"/>
              </a:avLst>
            </a:prstGeom>
            <a:noFill/>
            <a:ln w="12700" cap="flat" cmpd="sng" algn="ctr">
              <a:solidFill>
                <a:schemeClr val="accent1"/>
              </a:solidFill>
              <a:prstDash val="solid"/>
              <a:miter lim="800000"/>
            </a:ln>
            <a:effectLst/>
          </p:spPr>
          <p:txBody>
            <a:bodyPr rtlCol="0" anchor="ctr"/>
            <a:lstStyle/>
            <a:p>
              <a:pPr algn="ctr" defTabSz="514350">
                <a:defRPr/>
              </a:pPr>
              <a:endParaRPr lang="zh-CN" altLang="en-US" sz="1015" kern="0">
                <a:solidFill>
                  <a:schemeClr val="accent1"/>
                </a:solidFill>
                <a:latin typeface="微软雅黑" panose="020B0503020204020204" pitchFamily="34" charset="-122"/>
                <a:ea typeface="微软雅黑" panose="020B0503020204020204" pitchFamily="34" charset="-122"/>
              </a:endParaRPr>
            </a:p>
          </p:txBody>
        </p:sp>
        <p:sp>
          <p:nvSpPr>
            <p:cNvPr id="26" name="PA-矩形 11"/>
            <p:cNvSpPr/>
            <p:nvPr>
              <p:custDataLst>
                <p:tags r:id="rId5"/>
              </p:custDataLst>
            </p:nvPr>
          </p:nvSpPr>
          <p:spPr>
            <a:xfrm>
              <a:off x="2294160" y="3689322"/>
              <a:ext cx="4751174" cy="630211"/>
            </a:xfrm>
            <a:prstGeom prst="rect">
              <a:avLst/>
            </a:prstGeom>
          </p:spPr>
          <p:txBody>
            <a:bodyPr wrap="none">
              <a:spAutoFit/>
            </a:bodyPr>
            <a:lstStyle/>
            <a:p>
              <a:pPr lvl="0"/>
              <a:r>
                <a:rPr lang="zh-CN" altLang="en-US" sz="2400" kern="0" dirty="0">
                  <a:solidFill>
                    <a:schemeClr val="accent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“特殊党费”重视程度特殊</a:t>
              </a:r>
            </a:p>
          </p:txBody>
        </p:sp>
      </p:grpSp>
      <p:sp>
        <p:nvSpPr>
          <p:cNvPr id="28" name="文本框 27"/>
          <p:cNvSpPr txBox="1"/>
          <p:nvPr/>
        </p:nvSpPr>
        <p:spPr>
          <a:xfrm>
            <a:off x="3739348" y="1682972"/>
            <a:ext cx="4795052" cy="1338828"/>
          </a:xfrm>
          <a:prstGeom prst="rect">
            <a:avLst/>
          </a:prstGeom>
        </p:spPr>
        <p:txBody>
          <a:bodyPr wrap="square">
            <a:spAutoFit/>
          </a:bodyPr>
          <a:lstStyle>
            <a:defPPr>
              <a:defRPr lang="zh-CN"/>
            </a:defPPr>
            <a:lvl1pPr eaLnBrk="1" hangingPunct="1">
              <a:lnSpc>
                <a:spcPct val="120000"/>
              </a:lnSpc>
              <a:spcBef>
                <a:spcPts val="400"/>
              </a:spcBef>
              <a:spcAft>
                <a:spcPts val="400"/>
              </a:spcAft>
              <a:defRPr sz="1600" kern="100">
                <a:latin typeface="+mj-ea"/>
                <a:ea typeface="+mj-ea"/>
                <a:cs typeface="仿宋_GB2312" panose="02010609030101010101" pitchFamily="49" charset="-122"/>
              </a:defRPr>
            </a:lvl1pPr>
          </a:lstStyle>
          <a:p>
            <a:pPr algn="just">
              <a:lnSpc>
                <a:spcPct val="150000"/>
              </a:lnSpc>
            </a:pPr>
            <a:r>
              <a:rPr lang="zh-CN" altLang="en-US" sz="135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党费必须用于党的活动，主要作为党员教育经费的补充”。也就是说，党费只能用在党内。比如：抗震救灾的“特殊党费”，主要用在了灾区的教育、民生、慰问、党建上，非党员同样是“特殊党费”的受益者。</a:t>
            </a:r>
          </a:p>
        </p:txBody>
      </p:sp>
      <p:sp>
        <p:nvSpPr>
          <p:cNvPr id="29" name="文本框 28"/>
          <p:cNvSpPr txBox="1"/>
          <p:nvPr/>
        </p:nvSpPr>
        <p:spPr>
          <a:xfrm>
            <a:off x="3739348" y="3714750"/>
            <a:ext cx="4795052" cy="1027204"/>
          </a:xfrm>
          <a:prstGeom prst="rect">
            <a:avLst/>
          </a:prstGeom>
        </p:spPr>
        <p:txBody>
          <a:bodyPr wrap="square">
            <a:spAutoFit/>
          </a:bodyPr>
          <a:lstStyle>
            <a:defPPr>
              <a:defRPr lang="zh-CN"/>
            </a:defPPr>
            <a:lvl1pPr eaLnBrk="1" hangingPunct="1">
              <a:lnSpc>
                <a:spcPct val="120000"/>
              </a:lnSpc>
              <a:spcBef>
                <a:spcPts val="400"/>
              </a:spcBef>
              <a:spcAft>
                <a:spcPts val="400"/>
              </a:spcAft>
              <a:defRPr sz="1600" kern="100">
                <a:latin typeface="+mj-ea"/>
                <a:ea typeface="+mj-ea"/>
                <a:cs typeface="仿宋_GB2312" panose="02010609030101010101" pitchFamily="49" charset="-122"/>
              </a:defRPr>
            </a:lvl1pPr>
          </a:lstStyle>
          <a:p>
            <a:pPr algn="just">
              <a:lnSpc>
                <a:spcPct val="150000"/>
              </a:lnSpc>
            </a:pPr>
            <a:r>
              <a:rPr lang="zh-CN" altLang="en-US" sz="135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从一开始，“特殊党费”就受到了中央的特殊“关怀”，中央领导曾先后作出重要批示，要求认真做好“特殊党费”的使用和监督。</a:t>
            </a:r>
          </a:p>
        </p:txBody>
      </p:sp>
      <p:sp>
        <p:nvSpPr>
          <p:cNvPr id="32" name="PA-矩形 31"/>
          <p:cNvSpPr>
            <a:spLocks noChangeAspect="1"/>
          </p:cNvSpPr>
          <p:nvPr>
            <p:custDataLst>
              <p:tags r:id="rId3"/>
            </p:custDataLst>
          </p:nvPr>
        </p:nvSpPr>
        <p:spPr>
          <a:xfrm>
            <a:off x="647087" y="1072129"/>
            <a:ext cx="2686663" cy="3328421"/>
          </a:xfrm>
          <a:prstGeom prst="rect">
            <a:avLst/>
          </a:prstGeom>
          <a:solidFill>
            <a:srgbClr val="C00000"/>
          </a:solidFill>
          <a:ln w="9525">
            <a:noFill/>
          </a:ln>
          <a:effectLst/>
        </p:spPr>
        <p:txBody>
          <a:bodyPr anchor="ctr"/>
          <a:lstStyle/>
          <a:p>
            <a:pPr algn="ctr"/>
            <a:endParaRPr lang="zh-CN" altLang="en-US" sz="1350" b="1" dirty="0">
              <a:solidFill>
                <a:srgbClr val="FFFFFF"/>
              </a:solidFill>
              <a:latin typeface="+mj-ea"/>
              <a:ea typeface="+mj-ea"/>
            </a:endParaRPr>
          </a:p>
        </p:txBody>
      </p:sp>
      <p:sp>
        <p:nvSpPr>
          <p:cNvPr id="34" name="矩形 33"/>
          <p:cNvSpPr/>
          <p:nvPr/>
        </p:nvSpPr>
        <p:spPr>
          <a:xfrm>
            <a:off x="922807" y="2103064"/>
            <a:ext cx="2246954" cy="1477328"/>
          </a:xfrm>
          <a:prstGeom prst="rect">
            <a:avLst/>
          </a:prstGeom>
        </p:spPr>
        <p:txBody>
          <a:bodyPr wrap="square">
            <a:spAutoFit/>
          </a:bodyPr>
          <a:lstStyle/>
          <a:p>
            <a:pPr algn="ctr">
              <a:lnSpc>
                <a:spcPct val="120000"/>
              </a:lnSpc>
            </a:pPr>
            <a:r>
              <a:rPr lang="zh-CN" altLang="en-US" sz="1500" b="1" kern="0" dirty="0">
                <a:solidFill>
                  <a:schemeClr val="bg1"/>
                </a:solidFill>
                <a:latin typeface="思源黑体 CN Regular" panose="020B0500000000000000" pitchFamily="34" charset="-122"/>
                <a:ea typeface="思源黑体 CN Regular" panose="020B0500000000000000" pitchFamily="34" charset="-122"/>
                <a:cs typeface="Times New Roman" panose="02020603050405020304" pitchFamily="18" charset="0"/>
              </a:rPr>
              <a:t>作为党费，“特殊党费”之特殊，在于其用途超出了中组部下发的</a:t>
            </a:r>
            <a:r>
              <a:rPr lang="en-US" altLang="zh-CN" sz="1500" b="1" kern="0" dirty="0">
                <a:solidFill>
                  <a:schemeClr val="bg1"/>
                </a:solidFill>
                <a:latin typeface="思源黑体 CN Regular" panose="020B0500000000000000" pitchFamily="34" charset="-122"/>
                <a:ea typeface="思源黑体 CN Regular" panose="020B0500000000000000" pitchFamily="34" charset="-122"/>
                <a:cs typeface="Times New Roman" panose="02020603050405020304" pitchFamily="18" charset="0"/>
              </a:rPr>
              <a:t>《</a:t>
            </a:r>
            <a:r>
              <a:rPr lang="zh-CN" altLang="en-US" sz="1500" b="1" kern="0" dirty="0">
                <a:solidFill>
                  <a:schemeClr val="bg1"/>
                </a:solidFill>
                <a:latin typeface="思源黑体 CN Regular" panose="020B0500000000000000" pitchFamily="34" charset="-122"/>
                <a:ea typeface="思源黑体 CN Regular" panose="020B0500000000000000" pitchFamily="34" charset="-122"/>
                <a:cs typeface="Times New Roman" panose="02020603050405020304" pitchFamily="18" charset="0"/>
              </a:rPr>
              <a:t>关于中国共产党党费收缴、使用和管理的规定</a:t>
            </a:r>
            <a:r>
              <a:rPr lang="en-US" altLang="zh-CN" sz="1500" b="1" kern="0" dirty="0">
                <a:solidFill>
                  <a:schemeClr val="bg1"/>
                </a:solidFill>
                <a:latin typeface="思源黑体 CN Regular" panose="020B0500000000000000" pitchFamily="34" charset="-122"/>
                <a:ea typeface="思源黑体 CN Regular" panose="020B0500000000000000" pitchFamily="34" charset="-122"/>
                <a:cs typeface="Times New Roman" panose="02020603050405020304" pitchFamily="18" charset="0"/>
              </a:rPr>
              <a:t>》</a:t>
            </a:r>
            <a:r>
              <a:rPr lang="zh-CN" altLang="en-US" sz="1500" b="1" kern="0" dirty="0">
                <a:solidFill>
                  <a:schemeClr val="bg1"/>
                </a:solidFill>
                <a:latin typeface="思源黑体 CN Regular" panose="020B0500000000000000" pitchFamily="34" charset="-122"/>
                <a:ea typeface="思源黑体 CN Regular" panose="020B0500000000000000" pitchFamily="34" charset="-122"/>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14:dur="1600" advTm="4000">
        <p14:prism isInverted="1"/>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par>
                                <p:cTn id="20" presetID="53" presetClass="entr" presetSubtype="16"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2" grpId="0" animBg="1"/>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PA-1022109"/>
          <p:cNvGrpSpPr/>
          <p:nvPr>
            <p:custDataLst>
              <p:tags r:id="rId1"/>
            </p:custDataLst>
          </p:nvPr>
        </p:nvGrpSpPr>
        <p:grpSpPr>
          <a:xfrm>
            <a:off x="814131" y="929254"/>
            <a:ext cx="4605594" cy="588947"/>
            <a:chOff x="1643202" y="3586692"/>
            <a:chExt cx="6026231" cy="803962"/>
          </a:xfrm>
        </p:grpSpPr>
        <p:sp>
          <p:nvSpPr>
            <p:cNvPr id="7" name="PA-对角圆角矩形 2"/>
            <p:cNvSpPr/>
            <p:nvPr>
              <p:custDataLst>
                <p:tags r:id="rId9"/>
              </p:custDataLst>
            </p:nvPr>
          </p:nvSpPr>
          <p:spPr>
            <a:xfrm>
              <a:off x="1643202" y="3586692"/>
              <a:ext cx="6026231" cy="803962"/>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algn="ctr" defTabSz="514350">
                <a:defRPr/>
              </a:pPr>
              <a:endParaRPr lang="zh-CN" altLang="en-US" sz="1015" kern="0">
                <a:solidFill>
                  <a:prstClr val="white"/>
                </a:solidFill>
                <a:latin typeface="微软雅黑" panose="020B0503020204020204" pitchFamily="34" charset="-122"/>
                <a:ea typeface="微软雅黑" panose="020B0503020204020204" pitchFamily="34" charset="-122"/>
              </a:endParaRPr>
            </a:p>
          </p:txBody>
        </p:sp>
        <p:sp>
          <p:nvSpPr>
            <p:cNvPr id="9" name="PA-矩形 11"/>
            <p:cNvSpPr/>
            <p:nvPr>
              <p:custDataLst>
                <p:tags r:id="rId10"/>
              </p:custDataLst>
            </p:nvPr>
          </p:nvSpPr>
          <p:spPr>
            <a:xfrm>
              <a:off x="2294160" y="3689322"/>
              <a:ext cx="4751174" cy="630211"/>
            </a:xfrm>
            <a:prstGeom prst="rect">
              <a:avLst/>
            </a:prstGeom>
          </p:spPr>
          <p:txBody>
            <a:bodyPr wrap="none">
              <a:spAutoFit/>
            </a:bodyPr>
            <a:lstStyle/>
            <a:p>
              <a:pPr lvl="0"/>
              <a:r>
                <a:rPr lang="zh-CN" altLang="en-US" sz="2400" kern="0" dirty="0">
                  <a:solidFill>
                    <a:prstClr val="white"/>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“特殊党费”运作模式特殊</a:t>
              </a:r>
            </a:p>
          </p:txBody>
        </p:sp>
      </p:grpSp>
      <p:sp>
        <p:nvSpPr>
          <p:cNvPr id="13" name="PA-102242"/>
          <p:cNvSpPr/>
          <p:nvPr>
            <p:custDataLst>
              <p:tags r:id="rId2"/>
            </p:custDataLst>
          </p:nvPr>
        </p:nvSpPr>
        <p:spPr>
          <a:xfrm>
            <a:off x="780095" y="1719044"/>
            <a:ext cx="1596393" cy="438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5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地方党委组织部</a:t>
            </a:r>
          </a:p>
        </p:txBody>
      </p:sp>
      <p:sp>
        <p:nvSpPr>
          <p:cNvPr id="15" name="PA-102242"/>
          <p:cNvSpPr/>
          <p:nvPr>
            <p:custDataLst>
              <p:tags r:id="rId3"/>
            </p:custDataLst>
          </p:nvPr>
        </p:nvSpPr>
        <p:spPr>
          <a:xfrm>
            <a:off x="2819400" y="1719044"/>
            <a:ext cx="1178650" cy="438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5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中央组织部</a:t>
            </a:r>
          </a:p>
        </p:txBody>
      </p:sp>
      <p:sp>
        <p:nvSpPr>
          <p:cNvPr id="17" name="PA-102242"/>
          <p:cNvSpPr/>
          <p:nvPr>
            <p:custDataLst>
              <p:tags r:id="rId4"/>
            </p:custDataLst>
          </p:nvPr>
        </p:nvSpPr>
        <p:spPr>
          <a:xfrm>
            <a:off x="4495800" y="1719044"/>
            <a:ext cx="1006368" cy="438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5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民政部</a:t>
            </a:r>
          </a:p>
        </p:txBody>
      </p:sp>
      <p:sp>
        <p:nvSpPr>
          <p:cNvPr id="18" name="PA-102242"/>
          <p:cNvSpPr/>
          <p:nvPr>
            <p:custDataLst>
              <p:tags r:id="rId5"/>
            </p:custDataLst>
          </p:nvPr>
        </p:nvSpPr>
        <p:spPr>
          <a:xfrm>
            <a:off x="6019800" y="1723588"/>
            <a:ext cx="2283680" cy="4385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5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灾区的流通渠道到达灾区</a:t>
            </a:r>
          </a:p>
        </p:txBody>
      </p:sp>
      <p:grpSp>
        <p:nvGrpSpPr>
          <p:cNvPr id="2" name="组合 1"/>
          <p:cNvGrpSpPr/>
          <p:nvPr/>
        </p:nvGrpSpPr>
        <p:grpSpPr>
          <a:xfrm>
            <a:off x="762000" y="2262617"/>
            <a:ext cx="7596287" cy="778611"/>
            <a:chOff x="1031809" y="3144619"/>
            <a:chExt cx="10128382" cy="1038148"/>
          </a:xfrm>
        </p:grpSpPr>
        <p:sp>
          <p:nvSpPr>
            <p:cNvPr id="19" name="PA-圆角矩形 30"/>
            <p:cNvSpPr/>
            <p:nvPr>
              <p:custDataLst>
                <p:tags r:id="rId8"/>
              </p:custDataLst>
            </p:nvPr>
          </p:nvSpPr>
          <p:spPr>
            <a:xfrm>
              <a:off x="1342442" y="3144619"/>
              <a:ext cx="9817749" cy="1038148"/>
            </a:xfrm>
            <a:prstGeom prst="roundRect">
              <a:avLst>
                <a:gd name="adj" fmla="val 0"/>
              </a:avLst>
            </a:prstGeom>
            <a:noFill/>
            <a:ln w="25400" cap="flat" cmpd="sng">
              <a:solidFill>
                <a:srgbClr val="C00000"/>
              </a:solidFill>
              <a:prstDash val="solid"/>
              <a:headEnd type="none" w="med" len="med"/>
              <a:tailEnd type="none" w="med" len="med"/>
            </a:ln>
          </p:spPr>
          <p:txBody>
            <a:bodyPr anchor="ctr"/>
            <a:lstStyle/>
            <a:p>
              <a:pPr algn="ctr"/>
              <a:endParaRPr lang="zh-CN" altLang="en-US" sz="1350" dirty="0">
                <a:solidFill>
                  <a:srgbClr val="FFFFFF"/>
                </a:solidFill>
                <a:latin typeface="+mj-ea"/>
                <a:ea typeface="+mj-ea"/>
              </a:endParaRPr>
            </a:p>
          </p:txBody>
        </p:sp>
        <p:sp>
          <p:nvSpPr>
            <p:cNvPr id="20" name="11"/>
            <p:cNvSpPr>
              <a:spLocks noChangeAspect="1"/>
            </p:cNvSpPr>
            <p:nvPr/>
          </p:nvSpPr>
          <p:spPr>
            <a:xfrm flipH="1">
              <a:off x="1031809" y="3313961"/>
              <a:ext cx="683221" cy="683221"/>
            </a:xfrm>
            <a:prstGeom prst="ellipse">
              <a:avLst/>
            </a:prstGeom>
            <a:solidFill>
              <a:srgbClr val="C90001"/>
            </a:solidFill>
            <a:ln>
              <a:solidFill>
                <a:srgbClr val="F9D27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altLang="zh-CN" sz="27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1</a:t>
              </a:r>
              <a:endParaRPr sz="27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endParaRPr>
            </a:p>
          </p:txBody>
        </p:sp>
        <p:sp>
          <p:nvSpPr>
            <p:cNvPr id="21" name="矩形 20"/>
            <p:cNvSpPr/>
            <p:nvPr/>
          </p:nvSpPr>
          <p:spPr>
            <a:xfrm>
              <a:off x="1768222" y="3426714"/>
              <a:ext cx="8966187" cy="492443"/>
            </a:xfrm>
            <a:prstGeom prst="rect">
              <a:avLst/>
            </a:prstGeom>
          </p:spPr>
          <p:txBody>
            <a:bodyPr wrap="square">
              <a:spAutoFit/>
            </a:bodyPr>
            <a:lstStyle/>
            <a:p>
              <a:pPr algn="just">
                <a:lnSpc>
                  <a:spcPct val="150000"/>
                </a:lnSpc>
              </a:pPr>
              <a:r>
                <a:rPr lang="zh-CN" altLang="en-US" sz="12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“特殊党费”捐款与普通捐款的最大不同，在于其特殊的捐款渠道和管理体系。</a:t>
              </a:r>
            </a:p>
          </p:txBody>
        </p:sp>
      </p:grpSp>
      <p:grpSp>
        <p:nvGrpSpPr>
          <p:cNvPr id="22" name="组合 21"/>
          <p:cNvGrpSpPr/>
          <p:nvPr/>
        </p:nvGrpSpPr>
        <p:grpSpPr>
          <a:xfrm>
            <a:off x="762000" y="3126410"/>
            <a:ext cx="7596287" cy="778611"/>
            <a:chOff x="1031809" y="3144619"/>
            <a:chExt cx="10128382" cy="1038148"/>
          </a:xfrm>
        </p:grpSpPr>
        <p:sp>
          <p:nvSpPr>
            <p:cNvPr id="23" name="PA-圆角矩形 30"/>
            <p:cNvSpPr/>
            <p:nvPr>
              <p:custDataLst>
                <p:tags r:id="rId7"/>
              </p:custDataLst>
            </p:nvPr>
          </p:nvSpPr>
          <p:spPr>
            <a:xfrm>
              <a:off x="1342442" y="3144619"/>
              <a:ext cx="9817749" cy="1038148"/>
            </a:xfrm>
            <a:prstGeom prst="roundRect">
              <a:avLst>
                <a:gd name="adj" fmla="val 0"/>
              </a:avLst>
            </a:prstGeom>
            <a:noFill/>
            <a:ln w="25400" cap="flat" cmpd="sng">
              <a:solidFill>
                <a:srgbClr val="C00000"/>
              </a:solidFill>
              <a:prstDash val="solid"/>
              <a:headEnd type="none" w="med" len="med"/>
              <a:tailEnd type="none" w="med" len="med"/>
            </a:ln>
          </p:spPr>
          <p:txBody>
            <a:bodyPr anchor="ctr"/>
            <a:lstStyle/>
            <a:p>
              <a:pPr algn="ctr"/>
              <a:endParaRPr lang="zh-CN" altLang="en-US" sz="1350" dirty="0">
                <a:solidFill>
                  <a:srgbClr val="FFFFFF"/>
                </a:solidFill>
                <a:latin typeface="+mj-ea"/>
                <a:ea typeface="+mj-ea"/>
              </a:endParaRPr>
            </a:p>
          </p:txBody>
        </p:sp>
        <p:sp>
          <p:nvSpPr>
            <p:cNvPr id="24" name="11"/>
            <p:cNvSpPr>
              <a:spLocks noChangeAspect="1"/>
            </p:cNvSpPr>
            <p:nvPr/>
          </p:nvSpPr>
          <p:spPr>
            <a:xfrm flipH="1">
              <a:off x="1031809" y="3313961"/>
              <a:ext cx="683221" cy="683221"/>
            </a:xfrm>
            <a:prstGeom prst="ellipse">
              <a:avLst/>
            </a:prstGeom>
            <a:solidFill>
              <a:srgbClr val="C90001"/>
            </a:solidFill>
            <a:ln>
              <a:solidFill>
                <a:srgbClr val="F9D27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altLang="zh-CN" sz="27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2</a:t>
              </a:r>
              <a:endParaRPr sz="27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endParaRPr>
            </a:p>
          </p:txBody>
        </p:sp>
        <p:sp>
          <p:nvSpPr>
            <p:cNvPr id="25" name="矩形 24"/>
            <p:cNvSpPr/>
            <p:nvPr/>
          </p:nvSpPr>
          <p:spPr>
            <a:xfrm>
              <a:off x="1768222" y="3254747"/>
              <a:ext cx="8966187" cy="861775"/>
            </a:xfrm>
            <a:prstGeom prst="rect">
              <a:avLst/>
            </a:prstGeom>
          </p:spPr>
          <p:txBody>
            <a:bodyPr wrap="square">
              <a:spAutoFit/>
            </a:bodyPr>
            <a:lstStyle/>
            <a:p>
              <a:pPr algn="just">
                <a:lnSpc>
                  <a:spcPct val="150000"/>
                </a:lnSpc>
              </a:pPr>
              <a:r>
                <a:rPr lang="zh-CN" altLang="en-US" sz="12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一个普通公民要支援灾区，可以捐款给红十字会、扶贫基金会、中华慈善总会等公益性社会团体，也可以直接捐给灾区的学校、医院等公益性非营利事业机构。</a:t>
              </a:r>
            </a:p>
          </p:txBody>
        </p:sp>
      </p:grpSp>
      <p:grpSp>
        <p:nvGrpSpPr>
          <p:cNvPr id="26" name="组合 25"/>
          <p:cNvGrpSpPr/>
          <p:nvPr/>
        </p:nvGrpSpPr>
        <p:grpSpPr>
          <a:xfrm>
            <a:off x="762000" y="3990204"/>
            <a:ext cx="7596287" cy="778611"/>
            <a:chOff x="1031809" y="3144619"/>
            <a:chExt cx="10128382" cy="1038148"/>
          </a:xfrm>
        </p:grpSpPr>
        <p:sp>
          <p:nvSpPr>
            <p:cNvPr id="27" name="PA-圆角矩形 30"/>
            <p:cNvSpPr/>
            <p:nvPr>
              <p:custDataLst>
                <p:tags r:id="rId6"/>
              </p:custDataLst>
            </p:nvPr>
          </p:nvSpPr>
          <p:spPr>
            <a:xfrm>
              <a:off x="1342442" y="3144619"/>
              <a:ext cx="9817749" cy="1038148"/>
            </a:xfrm>
            <a:prstGeom prst="roundRect">
              <a:avLst>
                <a:gd name="adj" fmla="val 0"/>
              </a:avLst>
            </a:prstGeom>
            <a:noFill/>
            <a:ln w="25400" cap="flat" cmpd="sng">
              <a:solidFill>
                <a:srgbClr val="C00000"/>
              </a:solidFill>
              <a:prstDash val="solid"/>
              <a:headEnd type="none" w="med" len="med"/>
              <a:tailEnd type="none" w="med" len="med"/>
            </a:ln>
          </p:spPr>
          <p:txBody>
            <a:bodyPr anchor="ctr"/>
            <a:lstStyle/>
            <a:p>
              <a:pPr algn="ctr"/>
              <a:endParaRPr lang="zh-CN" altLang="en-US" sz="1350" dirty="0">
                <a:solidFill>
                  <a:srgbClr val="FFFFFF"/>
                </a:solidFill>
                <a:latin typeface="+mj-ea"/>
                <a:ea typeface="+mj-ea"/>
              </a:endParaRPr>
            </a:p>
          </p:txBody>
        </p:sp>
        <p:sp>
          <p:nvSpPr>
            <p:cNvPr id="28" name="11"/>
            <p:cNvSpPr>
              <a:spLocks noChangeAspect="1"/>
            </p:cNvSpPr>
            <p:nvPr/>
          </p:nvSpPr>
          <p:spPr>
            <a:xfrm flipH="1">
              <a:off x="1031809" y="3313961"/>
              <a:ext cx="683221" cy="683221"/>
            </a:xfrm>
            <a:prstGeom prst="ellipse">
              <a:avLst/>
            </a:prstGeom>
            <a:solidFill>
              <a:srgbClr val="C90001"/>
            </a:solidFill>
            <a:ln>
              <a:solidFill>
                <a:srgbClr val="F9D27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altLang="zh-CN" sz="27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3</a:t>
              </a:r>
              <a:endParaRPr sz="2700" b="1" dirty="0">
                <a:solidFill>
                  <a:schemeClr val="bg1"/>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endParaRPr>
            </a:p>
          </p:txBody>
        </p:sp>
        <p:sp>
          <p:nvSpPr>
            <p:cNvPr id="29" name="矩形 28"/>
            <p:cNvSpPr/>
            <p:nvPr/>
          </p:nvSpPr>
          <p:spPr>
            <a:xfrm>
              <a:off x="1768222" y="3259244"/>
              <a:ext cx="8966187" cy="861775"/>
            </a:xfrm>
            <a:prstGeom prst="rect">
              <a:avLst/>
            </a:prstGeom>
          </p:spPr>
          <p:txBody>
            <a:bodyPr wrap="square">
              <a:spAutoFit/>
            </a:bodyPr>
            <a:lstStyle/>
            <a:p>
              <a:pPr algn="just">
                <a:lnSpc>
                  <a:spcPct val="150000"/>
                </a:lnSpc>
              </a:pPr>
              <a:r>
                <a:rPr lang="zh-CN" altLang="en-US" sz="12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“特殊党费”是由党员上交到县级以上党委组织部门，然后经由地方党委组织部→中央组织部→民政部→灾区的流通渠道到达灾区。</a:t>
              </a:r>
            </a:p>
          </p:txBody>
        </p:sp>
      </p:grpSp>
    </p:spTree>
  </p:cSld>
  <p:clrMapOvr>
    <a:masterClrMapping/>
  </p:clrMapOvr>
  <mc:AlternateContent xmlns:mc="http://schemas.openxmlformats.org/markup-compatibility/2006" xmlns:p14="http://schemas.microsoft.com/office/powerpoint/2010/main">
    <mc:Choice Requires="p14">
      <p:transition spd="slow" p14:dur="1600" advTm="4000">
        <p14:prism isInverted="1"/>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par>
                                <p:cTn id="40" presetID="53" presetClass="entr" presetSubtype="16"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a:stretch>
            <a:fillRect/>
          </a:stretch>
        </p:blipFill>
        <p:spPr>
          <a:xfrm>
            <a:off x="0" y="2723178"/>
            <a:ext cx="9144793" cy="2420322"/>
          </a:xfrm>
          <a:prstGeom prst="rect">
            <a:avLst/>
          </a:prstGeom>
        </p:spPr>
      </p:pic>
      <p:sp>
        <p:nvSpPr>
          <p:cNvPr id="13" name="文本框 12"/>
          <p:cNvSpPr txBox="1"/>
          <p:nvPr/>
        </p:nvSpPr>
        <p:spPr>
          <a:xfrm>
            <a:off x="1546021" y="1578939"/>
            <a:ext cx="6150179" cy="800219"/>
          </a:xfrm>
          <a:prstGeom prst="rect">
            <a:avLst/>
          </a:prstGeom>
          <a:noFill/>
          <a:effectLst/>
        </p:spPr>
        <p:txBody>
          <a:bodyPr wrap="square" rtlCol="0">
            <a:spAutoFit/>
          </a:bodyPr>
          <a:lstStyle/>
          <a:p>
            <a:r>
              <a:rPr lang="zh-CN" altLang="en-US" sz="4600" b="1" spc="1200" dirty="0" smtClean="0">
                <a:solidFill>
                  <a:schemeClr val="accent1"/>
                </a:solidFill>
                <a:latin typeface="+mn-ea"/>
                <a:cs typeface="胡晓波男神体" panose="02010600030101010101" pitchFamily="2" charset="-122"/>
              </a:rPr>
              <a:t>演示完毕感谢观看</a:t>
            </a:r>
            <a:endParaRPr lang="zh-CN" altLang="en-US" sz="4600" b="1" spc="1200" dirty="0">
              <a:solidFill>
                <a:schemeClr val="accent1"/>
              </a:solidFill>
              <a:latin typeface="+mn-ea"/>
              <a:cs typeface="胡晓波男神体" panose="02010600030101010101" pitchFamily="2" charset="-122"/>
            </a:endParaRPr>
          </a:p>
        </p:txBody>
      </p:sp>
      <p:grpSp>
        <p:nvGrpSpPr>
          <p:cNvPr id="18" name="组合 17"/>
          <p:cNvGrpSpPr/>
          <p:nvPr/>
        </p:nvGrpSpPr>
        <p:grpSpPr>
          <a:xfrm>
            <a:off x="2871833" y="2952748"/>
            <a:ext cx="3383213" cy="278634"/>
            <a:chOff x="3684506" y="3154955"/>
            <a:chExt cx="4510950" cy="371512"/>
          </a:xfrm>
        </p:grpSpPr>
        <p:sp>
          <p:nvSpPr>
            <p:cNvPr id="16" name="矩形: 圆角 15"/>
            <p:cNvSpPr/>
            <p:nvPr/>
          </p:nvSpPr>
          <p:spPr>
            <a:xfrm>
              <a:off x="3684506" y="3154958"/>
              <a:ext cx="4502089" cy="371509"/>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200">
                <a:latin typeface="+mn-ea"/>
              </a:endParaRPr>
            </a:p>
          </p:txBody>
        </p:sp>
        <p:sp>
          <p:nvSpPr>
            <p:cNvPr id="17" name="文本框 16"/>
            <p:cNvSpPr txBox="1"/>
            <p:nvPr/>
          </p:nvSpPr>
          <p:spPr>
            <a:xfrm>
              <a:off x="3716195" y="3154955"/>
              <a:ext cx="4479261" cy="369332"/>
            </a:xfrm>
            <a:prstGeom prst="rect">
              <a:avLst/>
            </a:prstGeom>
            <a:noFill/>
          </p:spPr>
          <p:txBody>
            <a:bodyPr wrap="square" rtlCol="0">
              <a:spAutoFit/>
            </a:bodyPr>
            <a:lstStyle/>
            <a:p>
              <a:pPr algn="ctr"/>
              <a:r>
                <a:rPr lang="zh-CN" altLang="en-US" sz="1200" spc="600" dirty="0">
                  <a:solidFill>
                    <a:srgbClr val="FFFBEF"/>
                  </a:solidFill>
                  <a:latin typeface="+mn-ea"/>
                  <a:cs typeface="阿里巴巴普惠体 M" panose="00020600040101010101" pitchFamily="18" charset="-122"/>
                </a:rPr>
                <a:t>自愿捐款和特殊党费的</a:t>
              </a:r>
              <a:r>
                <a:rPr lang="zh-CN" altLang="en-US" sz="1200" spc="600" dirty="0" smtClean="0">
                  <a:solidFill>
                    <a:srgbClr val="FFFBEF"/>
                  </a:solidFill>
                  <a:latin typeface="+mn-ea"/>
                  <a:cs typeface="阿里巴巴普惠体 M" panose="00020600040101010101" pitchFamily="18" charset="-122"/>
                </a:rPr>
                <a:t>区别</a:t>
              </a:r>
              <a:endParaRPr lang="zh-CN" altLang="en-US" sz="1200" spc="600" dirty="0">
                <a:solidFill>
                  <a:srgbClr val="FFFBEF"/>
                </a:solidFill>
                <a:latin typeface="+mn-ea"/>
                <a:cs typeface="阿里巴巴普惠体 M" panose="00020600040101010101" pitchFamily="18" charset="-122"/>
              </a:endParaRPr>
            </a:p>
          </p:txBody>
        </p:sp>
      </p:grpSp>
      <p:pic>
        <p:nvPicPr>
          <p:cNvPr id="25" name="图片 24"/>
          <p:cNvPicPr>
            <a:picLocks noChangeAspect="1"/>
          </p:cNvPicPr>
          <p:nvPr/>
        </p:nvPicPr>
        <p:blipFill rotWithShape="1">
          <a:blip r:embed="rId4">
            <a:extLst>
              <a:ext uri="{28A0092B-C50C-407E-A947-70E740481C1C}">
                <a14:useLocalDpi xmlns:a14="http://schemas.microsoft.com/office/drawing/2010/main" val="0"/>
              </a:ext>
            </a:extLst>
          </a:blip>
          <a:srcRect r="52771"/>
          <a:stretch>
            <a:fillRect/>
          </a:stretch>
        </p:blipFill>
        <p:spPr>
          <a:xfrm>
            <a:off x="521985" y="514349"/>
            <a:ext cx="1002015" cy="1066801"/>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533673" y="0"/>
            <a:ext cx="2610327" cy="2959909"/>
          </a:xfrm>
          <a:prstGeom prst="rect">
            <a:avLst/>
          </a:prstGeom>
        </p:spPr>
      </p:pic>
      <p:sp>
        <p:nvSpPr>
          <p:cNvPr id="3" name="矩形 2"/>
          <p:cNvSpPr/>
          <p:nvPr/>
        </p:nvSpPr>
        <p:spPr>
          <a:xfrm>
            <a:off x="1600200" y="2345737"/>
            <a:ext cx="5867400" cy="548740"/>
          </a:xfrm>
          <a:prstGeom prst="rect">
            <a:avLst/>
          </a:prstGeom>
        </p:spPr>
        <p:txBody>
          <a:bodyPr wrap="square">
            <a:spAutoFit/>
          </a:bodyPr>
          <a:lstStyle/>
          <a:p>
            <a:pPr algn="ctr">
              <a:lnSpc>
                <a:spcPct val="130000"/>
              </a:lnSpc>
            </a:pPr>
            <a:r>
              <a:rPr lang="zh-CN" altLang="en-US" sz="1200" spc="300" dirty="0">
                <a:solidFill>
                  <a:schemeClr val="accent1"/>
                </a:solidFill>
              </a:rPr>
              <a:t>中共中央组织部近日印发通知，要求各级党组织就党员自愿捐款加强指导</a:t>
            </a:r>
            <a:r>
              <a:rPr lang="zh-CN" altLang="en-US" sz="1200" spc="300" dirty="0" smtClean="0">
                <a:solidFill>
                  <a:schemeClr val="accent1"/>
                </a:solidFill>
              </a:rPr>
              <a:t>服务支持</a:t>
            </a:r>
            <a:r>
              <a:rPr lang="zh-CN" altLang="en-US" sz="1200" spc="300" dirty="0">
                <a:solidFill>
                  <a:schemeClr val="accent1"/>
                </a:solidFill>
              </a:rPr>
              <a:t>新冠肺炎疫情防控工作</a:t>
            </a:r>
          </a:p>
        </p:txBody>
      </p:sp>
      <p:grpSp>
        <p:nvGrpSpPr>
          <p:cNvPr id="27" name="组合 26"/>
          <p:cNvGrpSpPr/>
          <p:nvPr/>
        </p:nvGrpSpPr>
        <p:grpSpPr>
          <a:xfrm>
            <a:off x="2489758" y="949382"/>
            <a:ext cx="4139642" cy="555568"/>
            <a:chOff x="2475526" y="880952"/>
            <a:chExt cx="4139642" cy="555568"/>
          </a:xfrm>
        </p:grpSpPr>
        <p:pic>
          <p:nvPicPr>
            <p:cNvPr id="22" name="图片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14369" y="880952"/>
              <a:ext cx="556335" cy="555568"/>
            </a:xfrm>
            <a:prstGeom prst="rect">
              <a:avLst/>
            </a:prstGeom>
          </p:spPr>
        </p:pic>
        <p:sp>
          <p:nvSpPr>
            <p:cNvPr id="4" name="五角星 3"/>
            <p:cNvSpPr/>
            <p:nvPr/>
          </p:nvSpPr>
          <p:spPr>
            <a:xfrm>
              <a:off x="5378347"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五角星 14"/>
            <p:cNvSpPr/>
            <p:nvPr/>
          </p:nvSpPr>
          <p:spPr>
            <a:xfrm>
              <a:off x="5881214"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角星 19"/>
            <p:cNvSpPr/>
            <p:nvPr/>
          </p:nvSpPr>
          <p:spPr>
            <a:xfrm>
              <a:off x="6384080"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角星 20"/>
            <p:cNvSpPr/>
            <p:nvPr/>
          </p:nvSpPr>
          <p:spPr>
            <a:xfrm>
              <a:off x="2475526"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角星 22"/>
            <p:cNvSpPr/>
            <p:nvPr/>
          </p:nvSpPr>
          <p:spPr>
            <a:xfrm>
              <a:off x="2978393"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角星 23"/>
            <p:cNvSpPr/>
            <p:nvPr/>
          </p:nvSpPr>
          <p:spPr>
            <a:xfrm>
              <a:off x="3481259" y="1107825"/>
              <a:ext cx="231088" cy="231088"/>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p:cNvCxnSpPr/>
            <p:nvPr/>
          </p:nvCxnSpPr>
          <p:spPr>
            <a:xfrm flipH="1">
              <a:off x="3762587" y="1235318"/>
              <a:ext cx="4439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856704" y="1235318"/>
              <a:ext cx="443996"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6000"/>
    </mc:Choice>
    <mc:Fallback xmlns="">
      <p:transition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1500"/>
                            </p:stCondLst>
                            <p:childTnLst>
                              <p:par>
                                <p:cTn id="22" presetID="52" presetClass="entr" presetSubtype="0" fill="hold" grpId="0" nodeType="afterEffect">
                                  <p:stCondLst>
                                    <p:cond delay="0"/>
                                  </p:stCondLst>
                                  <p:iterate type="lt">
                                    <p:tmPct val="10000"/>
                                  </p:iterate>
                                  <p:childTnLst>
                                    <p:set>
                                      <p:cBhvr>
                                        <p:cTn id="23" dur="1" fill="hold">
                                          <p:stCondLst>
                                            <p:cond delay="0"/>
                                          </p:stCondLst>
                                        </p:cTn>
                                        <p:tgtEl>
                                          <p:spTgt spid="13"/>
                                        </p:tgtEl>
                                        <p:attrNameLst>
                                          <p:attrName>style.visibility</p:attrName>
                                        </p:attrNameLst>
                                      </p:cBhvr>
                                      <p:to>
                                        <p:strVal val="visible"/>
                                      </p:to>
                                    </p:set>
                                    <p:animScale>
                                      <p:cBhvr>
                                        <p:cTn id="24"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3"/>
                                        </p:tgtEl>
                                        <p:attrNameLst>
                                          <p:attrName>ppt_x</p:attrName>
                                          <p:attrName>ppt_y</p:attrName>
                                        </p:attrNameLst>
                                      </p:cBhvr>
                                    </p:animMotion>
                                    <p:animEffect transition="in" filter="fade">
                                      <p:cBhvr>
                                        <p:cTn id="26" dur="1000"/>
                                        <p:tgtEl>
                                          <p:spTgt spid="13"/>
                                        </p:tgtEl>
                                      </p:cBhvr>
                                    </p:animEffect>
                                  </p:childTnLst>
                                </p:cTn>
                              </p:par>
                            </p:childTnLst>
                          </p:cTn>
                        </p:par>
                        <p:par>
                          <p:cTn id="27" fill="hold">
                            <p:stCondLst>
                              <p:cond delay="2200"/>
                            </p:stCondLst>
                            <p:childTnLst>
                              <p:par>
                                <p:cTn id="28" presetID="16" presetClass="entr" presetSubtype="21" fill="hold" grpId="0"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barn(inVertical)">
                                      <p:cBhvr>
                                        <p:cTn id="30" dur="500"/>
                                        <p:tgtEl>
                                          <p:spTgt spid="3"/>
                                        </p:tgtEl>
                                      </p:cBhvr>
                                    </p:animEffect>
                                  </p:childTnLst>
                                </p:cTn>
                              </p:par>
                            </p:childTnLst>
                          </p:cTn>
                        </p:par>
                        <p:par>
                          <p:cTn id="31" fill="hold">
                            <p:stCondLst>
                              <p:cond delay="2700"/>
                            </p:stCondLst>
                            <p:childTnLst>
                              <p:par>
                                <p:cTn id="32" presetID="2" presetClass="entr" presetSubtype="4"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par>
                          <p:cTn id="36" fill="hold">
                            <p:stCondLst>
                              <p:cond delay="3200"/>
                            </p:stCondLst>
                            <p:childTnLst>
                              <p:par>
                                <p:cTn id="37" presetID="2" presetClass="entr" presetSubtype="9"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0-#ppt_w/2"/>
                                          </p:val>
                                        </p:tav>
                                        <p:tav tm="100000">
                                          <p:val>
                                            <p:strVal val="#ppt_x"/>
                                          </p:val>
                                        </p:tav>
                                      </p:tavLst>
                                    </p:anim>
                                    <p:anim calcmode="lin" valueType="num">
                                      <p:cBhvr additive="base">
                                        <p:cTn id="4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a:stretch>
            <a:fillRect/>
          </a:stretch>
        </p:blipFill>
        <p:spPr>
          <a:xfrm>
            <a:off x="0" y="2723178"/>
            <a:ext cx="9144793" cy="2420322"/>
          </a:xfrm>
          <a:prstGeom prst="rect">
            <a:avLst/>
          </a:prstGeom>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872" y="819150"/>
            <a:ext cx="685800" cy="684854"/>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533673" y="0"/>
            <a:ext cx="2610327" cy="2959909"/>
          </a:xfrm>
          <a:prstGeom prst="rect">
            <a:avLst/>
          </a:prstGeom>
        </p:spPr>
      </p:pic>
      <p:sp>
        <p:nvSpPr>
          <p:cNvPr id="11" name="文本框 10"/>
          <p:cNvSpPr txBox="1"/>
          <p:nvPr/>
        </p:nvSpPr>
        <p:spPr>
          <a:xfrm>
            <a:off x="1295400" y="819150"/>
            <a:ext cx="1586273" cy="769441"/>
          </a:xfrm>
          <a:prstGeom prst="rect">
            <a:avLst/>
          </a:prstGeom>
          <a:noFill/>
          <a:effectLst/>
        </p:spPr>
        <p:txBody>
          <a:bodyPr wrap="square" rtlCol="0">
            <a:spAutoFit/>
          </a:bodyPr>
          <a:lstStyle/>
          <a:p>
            <a:pPr algn="ctr"/>
            <a:r>
              <a:rPr lang="zh-CN" altLang="en-US" sz="4400" b="1" dirty="0">
                <a:solidFill>
                  <a:schemeClr val="accent1"/>
                </a:solidFill>
                <a:latin typeface="+mn-ea"/>
                <a:cs typeface="胡晓波男神体" panose="02010600030101010101" pitchFamily="2" charset="-122"/>
              </a:rPr>
              <a:t>前言</a:t>
            </a:r>
          </a:p>
        </p:txBody>
      </p:sp>
      <p:sp>
        <p:nvSpPr>
          <p:cNvPr id="12" name="矩形 11"/>
          <p:cNvSpPr/>
          <p:nvPr/>
        </p:nvSpPr>
        <p:spPr>
          <a:xfrm>
            <a:off x="1371600" y="1662574"/>
            <a:ext cx="6477000" cy="1823576"/>
          </a:xfrm>
          <a:prstGeom prst="rect">
            <a:avLst/>
          </a:prstGeom>
        </p:spPr>
        <p:txBody>
          <a:bodyPr wrap="square">
            <a:spAutoFit/>
          </a:bodyPr>
          <a:lstStyle/>
          <a:p>
            <a:pPr>
              <a:lnSpc>
                <a:spcPct val="150000"/>
              </a:lnSpc>
              <a:spcBef>
                <a:spcPts val="600"/>
              </a:spcBef>
              <a:buClr>
                <a:srgbClr val="FF0000"/>
              </a:buClr>
            </a:pPr>
            <a:r>
              <a:rPr lang="zh-CN" altLang="en-US" sz="1500" dirty="0">
                <a:solidFill>
                  <a:schemeClr val="tx1">
                    <a:lumMod val="85000"/>
                    <a:lumOff val="15000"/>
                  </a:schemeClr>
                </a:solidFill>
                <a:latin typeface="+mn-ea"/>
                <a:cs typeface="阿里巴巴普惠体 M" panose="00020600040101010101" pitchFamily="18" charset="-122"/>
              </a:rPr>
              <a:t>中共中央政治局常务委员会</a:t>
            </a:r>
            <a:r>
              <a:rPr lang="en-US" altLang="zh-CN" sz="1500" dirty="0">
                <a:solidFill>
                  <a:schemeClr val="tx1">
                    <a:lumMod val="85000"/>
                    <a:lumOff val="15000"/>
                  </a:schemeClr>
                </a:solidFill>
                <a:latin typeface="+mn-ea"/>
                <a:cs typeface="阿里巴巴普惠体 M" panose="00020600040101010101" pitchFamily="18" charset="-122"/>
              </a:rPr>
              <a:t>2</a:t>
            </a:r>
            <a:r>
              <a:rPr lang="zh-CN" altLang="en-US" sz="1500" dirty="0">
                <a:solidFill>
                  <a:schemeClr val="tx1">
                    <a:lumMod val="85000"/>
                    <a:lumOff val="15000"/>
                  </a:schemeClr>
                </a:solidFill>
                <a:latin typeface="+mn-ea"/>
                <a:cs typeface="阿里巴巴普惠体 M" panose="00020600040101010101" pitchFamily="18" charset="-122"/>
              </a:rPr>
              <a:t>月</a:t>
            </a:r>
            <a:r>
              <a:rPr lang="en-US" altLang="zh-CN" sz="1500" dirty="0">
                <a:solidFill>
                  <a:schemeClr val="tx1">
                    <a:lumMod val="85000"/>
                    <a:lumOff val="15000"/>
                  </a:schemeClr>
                </a:solidFill>
                <a:latin typeface="+mn-ea"/>
                <a:cs typeface="阿里巴巴普惠体 M" panose="00020600040101010101" pitchFamily="18" charset="-122"/>
              </a:rPr>
              <a:t>26</a:t>
            </a:r>
            <a:r>
              <a:rPr lang="zh-CN" altLang="en-US" sz="1500" dirty="0">
                <a:solidFill>
                  <a:schemeClr val="tx1">
                    <a:lumMod val="85000"/>
                    <a:lumOff val="15000"/>
                  </a:schemeClr>
                </a:solidFill>
                <a:latin typeface="+mn-ea"/>
                <a:cs typeface="阿里巴巴普惠体 M" panose="00020600040101010101" pitchFamily="18" charset="-122"/>
              </a:rPr>
              <a:t>日召开会议，听取中央应对新型冠状病毒感染肺炎疫情工作领导小组汇报，分析当前疫情形势，研究部署近期防控重点工作。中共中央总书记习近平主持会议并发表重要讲话。响应党中央对广大党员的号召，习近平、李克强、栗战书、汪洋、王沪宁、赵乐际、韩正同志为支持新冠肺炎疫情防控工作捐款。</a:t>
            </a:r>
            <a:endParaRPr lang="en-US" altLang="zh-CN" sz="1500" dirty="0">
              <a:solidFill>
                <a:schemeClr val="tx1">
                  <a:lumMod val="85000"/>
                  <a:lumOff val="15000"/>
                </a:schemeClr>
              </a:solidFill>
              <a:latin typeface="+mn-ea"/>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fill="hold"/>
                                        <p:tgtEl>
                                          <p:spTgt spid="22"/>
                                        </p:tgtEl>
                                        <p:attrNameLst>
                                          <p:attrName>ppt_w</p:attrName>
                                        </p:attrNameLst>
                                      </p:cBhvr>
                                      <p:tavLst>
                                        <p:tav tm="0">
                                          <p:val>
                                            <p:fltVal val="0"/>
                                          </p:val>
                                        </p:tav>
                                        <p:tav tm="100000">
                                          <p:val>
                                            <p:strVal val="#ppt_w"/>
                                          </p:val>
                                        </p:tav>
                                      </p:tavLst>
                                    </p:anim>
                                    <p:anim calcmode="lin" valueType="num">
                                      <p:cBhvr>
                                        <p:cTn id="19" dur="500" fill="hold"/>
                                        <p:tgtEl>
                                          <p:spTgt spid="22"/>
                                        </p:tgtEl>
                                        <p:attrNameLst>
                                          <p:attrName>ppt_h</p:attrName>
                                        </p:attrNameLst>
                                      </p:cBhvr>
                                      <p:tavLst>
                                        <p:tav tm="0">
                                          <p:val>
                                            <p:fltVal val="0"/>
                                          </p:val>
                                        </p:tav>
                                        <p:tav tm="100000">
                                          <p:val>
                                            <p:strVal val="#ppt_h"/>
                                          </p:val>
                                        </p:tav>
                                      </p:tavLst>
                                    </p:anim>
                                    <p:animEffect transition="in" filter="fade">
                                      <p:cBhvr>
                                        <p:cTn id="20" dur="500"/>
                                        <p:tgtEl>
                                          <p:spTgt spid="22"/>
                                        </p:tgtEl>
                                      </p:cBhvr>
                                    </p:animEffect>
                                  </p:childTnLst>
                                </p:cTn>
                              </p:par>
                            </p:childTnLst>
                          </p:cTn>
                        </p:par>
                        <p:par>
                          <p:cTn id="21" fill="hold">
                            <p:stCondLst>
                              <p:cond delay="1500"/>
                            </p:stCondLst>
                            <p:childTnLst>
                              <p:par>
                                <p:cTn id="22" presetID="23" presetClass="entr" presetSubtype="36"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strVal val="(6*min(max(#ppt_w*#ppt_h,.3),1)-7.4)/-.7*#ppt_w"/>
                                          </p:val>
                                        </p:tav>
                                        <p:tav tm="100000">
                                          <p:val>
                                            <p:strVal val="#ppt_w"/>
                                          </p:val>
                                        </p:tav>
                                      </p:tavLst>
                                    </p:anim>
                                    <p:anim calcmode="lin" valueType="num">
                                      <p:cBhvr>
                                        <p:cTn id="25" dur="500" fill="hold"/>
                                        <p:tgtEl>
                                          <p:spTgt spid="11"/>
                                        </p:tgtEl>
                                        <p:attrNameLst>
                                          <p:attrName>ppt_h</p:attrName>
                                        </p:attrNameLst>
                                      </p:cBhvr>
                                      <p:tavLst>
                                        <p:tav tm="0">
                                          <p:val>
                                            <p:strVal val="(6*min(max(#ppt_w*#ppt_h,.3),1)-7.4)/-.7*#ppt_h"/>
                                          </p:val>
                                        </p:tav>
                                        <p:tav tm="100000">
                                          <p:val>
                                            <p:strVal val="#ppt_h"/>
                                          </p:val>
                                        </p:tav>
                                      </p:tavLst>
                                    </p:anim>
                                    <p:anim calcmode="lin" valueType="num">
                                      <p:cBhvr>
                                        <p:cTn id="26" dur="500" fill="hold"/>
                                        <p:tgtEl>
                                          <p:spTgt spid="11"/>
                                        </p:tgtEl>
                                        <p:attrNameLst>
                                          <p:attrName>ppt_x</p:attrName>
                                        </p:attrNameLst>
                                      </p:cBhvr>
                                      <p:tavLst>
                                        <p:tav tm="0">
                                          <p:val>
                                            <p:fltVal val="0.5"/>
                                          </p:val>
                                        </p:tav>
                                        <p:tav tm="100000">
                                          <p:val>
                                            <p:strVal val="#ppt_x"/>
                                          </p:val>
                                        </p:tav>
                                      </p:tavLst>
                                    </p:anim>
                                    <p:anim calcmode="lin" valueType="num">
                                      <p:cBhvr>
                                        <p:cTn id="27"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rotWithShape="1">
          <a:blip r:embed="rId3"/>
          <a:srcRect b="16667"/>
          <a:stretch>
            <a:fillRect/>
          </a:stretch>
        </p:blipFill>
        <p:spPr>
          <a:xfrm>
            <a:off x="0" y="3257550"/>
            <a:ext cx="9144793" cy="1905000"/>
          </a:xfrm>
          <a:prstGeom prst="rect">
            <a:avLst/>
          </a:prstGeom>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872" y="819150"/>
            <a:ext cx="685800" cy="684854"/>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781800" y="1"/>
            <a:ext cx="2362200" cy="2678552"/>
          </a:xfrm>
          <a:prstGeom prst="rect">
            <a:avLst/>
          </a:prstGeom>
        </p:spPr>
      </p:pic>
      <p:sp>
        <p:nvSpPr>
          <p:cNvPr id="11" name="文本框 10"/>
          <p:cNvSpPr txBox="1"/>
          <p:nvPr/>
        </p:nvSpPr>
        <p:spPr>
          <a:xfrm>
            <a:off x="1371600" y="819150"/>
            <a:ext cx="2438400" cy="769441"/>
          </a:xfrm>
          <a:prstGeom prst="rect">
            <a:avLst/>
          </a:prstGeom>
          <a:noFill/>
          <a:effectLst/>
        </p:spPr>
        <p:txBody>
          <a:bodyPr wrap="square" rtlCol="0">
            <a:spAutoFit/>
          </a:bodyPr>
          <a:lstStyle/>
          <a:p>
            <a:pPr algn="ctr"/>
            <a:r>
              <a:rPr lang="zh-CN" altLang="en-US" sz="4400" b="1" dirty="0" smtClean="0">
                <a:solidFill>
                  <a:schemeClr val="accent1"/>
                </a:solidFill>
                <a:latin typeface="+mn-ea"/>
                <a:cs typeface="胡晓波男神体" panose="02010600030101010101" pitchFamily="2" charset="-122"/>
              </a:rPr>
              <a:t>通知强调</a:t>
            </a:r>
            <a:endParaRPr lang="zh-CN" altLang="en-US" sz="4400" b="1" dirty="0">
              <a:solidFill>
                <a:schemeClr val="accent1"/>
              </a:solidFill>
              <a:latin typeface="+mn-ea"/>
              <a:cs typeface="胡晓波男神体" panose="02010600030101010101" pitchFamily="2" charset="-122"/>
            </a:endParaRPr>
          </a:p>
        </p:txBody>
      </p:sp>
      <p:sp>
        <p:nvSpPr>
          <p:cNvPr id="13" name="1"/>
          <p:cNvSpPr/>
          <p:nvPr/>
        </p:nvSpPr>
        <p:spPr>
          <a:xfrm>
            <a:off x="1246446" y="2195439"/>
            <a:ext cx="741000" cy="1178214"/>
          </a:xfrm>
          <a:prstGeom prst="ellipse">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34290" tIns="17145" rIns="34290" bIns="17145" anchor="ctr" anchorCtr="0" forceAA="0" compatLnSpc="1">
            <a:noAutofit/>
          </a:bodyPr>
          <a:lstStyle/>
          <a:p>
            <a:pPr lvl="0" algn="ctr">
              <a:defRPr/>
            </a:pPr>
            <a:r>
              <a:rPr lang="zh-CN" altLang="en-US" sz="2400" b="1" dirty="0" smtClean="0">
                <a:solidFill>
                  <a:schemeClr val="accent1"/>
                </a:solidFill>
                <a:latin typeface="+mn-ea"/>
                <a:cs typeface="阿里巴巴普惠体 M" panose="00020600040101010101" pitchFamily="18" charset="-122"/>
                <a:sym typeface="+mn-lt"/>
              </a:rPr>
              <a:t>捐款</a:t>
            </a:r>
            <a:endParaRPr lang="en-US" altLang="zh-CN" sz="2400" b="1" dirty="0" smtClean="0">
              <a:solidFill>
                <a:schemeClr val="accent1"/>
              </a:solidFill>
              <a:latin typeface="+mn-ea"/>
              <a:cs typeface="阿里巴巴普惠体 M" panose="00020600040101010101" pitchFamily="18" charset="-122"/>
              <a:sym typeface="+mn-lt"/>
            </a:endParaRPr>
          </a:p>
          <a:p>
            <a:pPr lvl="0" algn="ctr">
              <a:defRPr/>
            </a:pPr>
            <a:r>
              <a:rPr lang="zh-CN" altLang="en-US" sz="2400" b="1" dirty="0" smtClean="0">
                <a:solidFill>
                  <a:schemeClr val="accent1"/>
                </a:solidFill>
                <a:latin typeface="+mn-ea"/>
                <a:cs typeface="阿里巴巴普惠体 M" panose="00020600040101010101" pitchFamily="18" charset="-122"/>
                <a:sym typeface="+mn-lt"/>
              </a:rPr>
              <a:t>主要</a:t>
            </a:r>
            <a:endParaRPr lang="en-US" altLang="zh-CN" sz="2400" b="1" dirty="0" smtClean="0">
              <a:solidFill>
                <a:schemeClr val="accent1"/>
              </a:solidFill>
              <a:latin typeface="+mn-ea"/>
              <a:cs typeface="阿里巴巴普惠体 M" panose="00020600040101010101" pitchFamily="18" charset="-122"/>
              <a:sym typeface="+mn-lt"/>
            </a:endParaRPr>
          </a:p>
          <a:p>
            <a:pPr lvl="0" algn="ctr">
              <a:defRPr/>
            </a:pPr>
            <a:r>
              <a:rPr lang="zh-CN" altLang="en-US" sz="2400" b="1" dirty="0" smtClean="0">
                <a:solidFill>
                  <a:schemeClr val="accent1"/>
                </a:solidFill>
                <a:latin typeface="+mn-ea"/>
                <a:cs typeface="阿里巴巴普惠体 M" panose="00020600040101010101" pitchFamily="18" charset="-122"/>
                <a:sym typeface="+mn-lt"/>
              </a:rPr>
              <a:t>用于</a:t>
            </a:r>
            <a:endParaRPr lang="en-US" altLang="zh-CN" sz="2400" b="1" dirty="0" smtClean="0">
              <a:solidFill>
                <a:schemeClr val="accent1"/>
              </a:solidFill>
              <a:latin typeface="+mn-ea"/>
              <a:cs typeface="阿里巴巴普惠体 M" panose="00020600040101010101" pitchFamily="18" charset="-122"/>
              <a:sym typeface="+mn-lt"/>
            </a:endParaRPr>
          </a:p>
          <a:p>
            <a:pPr lvl="0" algn="ctr">
              <a:defRPr/>
            </a:pPr>
            <a:r>
              <a:rPr lang="zh-CN" altLang="en-US" sz="2400" b="1" dirty="0" smtClean="0">
                <a:solidFill>
                  <a:schemeClr val="accent1"/>
                </a:solidFill>
                <a:latin typeface="+mn-ea"/>
                <a:cs typeface="阿里巴巴普惠体 M" panose="00020600040101010101" pitchFamily="18" charset="-122"/>
                <a:sym typeface="+mn-lt"/>
              </a:rPr>
              <a:t>慰问</a:t>
            </a:r>
            <a:endParaRPr lang="en-US" altLang="zh-CN" sz="2400" b="1" dirty="0" smtClean="0">
              <a:solidFill>
                <a:schemeClr val="accent1"/>
              </a:solidFill>
              <a:latin typeface="+mn-ea"/>
              <a:cs typeface="阿里巴巴普惠体 M" panose="00020600040101010101" pitchFamily="18" charset="-122"/>
              <a:sym typeface="+mn-lt"/>
            </a:endParaRPr>
          </a:p>
          <a:p>
            <a:pPr lvl="0" algn="ctr">
              <a:defRPr/>
            </a:pPr>
            <a:r>
              <a:rPr lang="zh-CN" altLang="en-US" sz="2400" b="1" dirty="0" smtClean="0">
                <a:solidFill>
                  <a:schemeClr val="accent1"/>
                </a:solidFill>
                <a:latin typeface="+mn-ea"/>
                <a:cs typeface="阿里巴巴普惠体 M" panose="00020600040101010101" pitchFamily="18" charset="-122"/>
                <a:sym typeface="+mn-lt"/>
              </a:rPr>
              <a:t>一线</a:t>
            </a:r>
            <a:endParaRPr lang="zh-CN" altLang="en-US" sz="2400" b="1" dirty="0">
              <a:solidFill>
                <a:schemeClr val="accent1"/>
              </a:solidFill>
              <a:latin typeface="+mn-ea"/>
              <a:cs typeface="阿里巴巴普惠体 M" panose="00020600040101010101" pitchFamily="18" charset="-122"/>
              <a:sym typeface="+mn-lt"/>
            </a:endParaRPr>
          </a:p>
        </p:txBody>
      </p:sp>
      <p:sp>
        <p:nvSpPr>
          <p:cNvPr id="14" name="11"/>
          <p:cNvSpPr>
            <a:spLocks noChangeAspect="1"/>
          </p:cNvSpPr>
          <p:nvPr/>
        </p:nvSpPr>
        <p:spPr>
          <a:xfrm flipH="1">
            <a:off x="2369239" y="1697253"/>
            <a:ext cx="405000" cy="40500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altLang="zh-CN" sz="1350" dirty="0">
                <a:solidFill>
                  <a:srgbClr val="FFFBEF"/>
                </a:solidFill>
                <a:latin typeface="+mn-ea"/>
                <a:cs typeface="阿里巴巴普惠体 M" panose="00020600040101010101" pitchFamily="18" charset="-122"/>
                <a:sym typeface="+mn-lt"/>
              </a:rPr>
              <a:t>1</a:t>
            </a:r>
            <a:endParaRPr sz="1350" dirty="0">
              <a:solidFill>
                <a:srgbClr val="FFFBEF"/>
              </a:solidFill>
              <a:latin typeface="+mn-ea"/>
              <a:cs typeface="阿里巴巴普惠体 M" panose="00020600040101010101" pitchFamily="18" charset="-122"/>
              <a:sym typeface="+mn-lt"/>
            </a:endParaRPr>
          </a:p>
        </p:txBody>
      </p:sp>
      <p:sp>
        <p:nvSpPr>
          <p:cNvPr id="15" name="33"/>
          <p:cNvSpPr>
            <a:spLocks noChangeAspect="1"/>
          </p:cNvSpPr>
          <p:nvPr/>
        </p:nvSpPr>
        <p:spPr>
          <a:xfrm flipH="1">
            <a:off x="2369239" y="3538350"/>
            <a:ext cx="405000" cy="40500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altLang="zh-CN" sz="1350" dirty="0">
                <a:solidFill>
                  <a:srgbClr val="FFFBEF"/>
                </a:solidFill>
                <a:latin typeface="+mn-ea"/>
                <a:cs typeface="阿里巴巴普惠体 M" panose="00020600040101010101" pitchFamily="18" charset="-122"/>
                <a:sym typeface="+mn-lt"/>
              </a:rPr>
              <a:t>4</a:t>
            </a:r>
            <a:endParaRPr sz="1350" dirty="0">
              <a:solidFill>
                <a:srgbClr val="FFFBEF"/>
              </a:solidFill>
              <a:latin typeface="+mn-ea"/>
              <a:cs typeface="阿里巴巴普惠体 M" panose="00020600040101010101" pitchFamily="18" charset="-122"/>
              <a:sym typeface="+mn-lt"/>
            </a:endParaRPr>
          </a:p>
        </p:txBody>
      </p:sp>
      <p:sp>
        <p:nvSpPr>
          <p:cNvPr id="16" name="22"/>
          <p:cNvSpPr>
            <a:spLocks noChangeAspect="1"/>
          </p:cNvSpPr>
          <p:nvPr/>
        </p:nvSpPr>
        <p:spPr>
          <a:xfrm flipH="1">
            <a:off x="2369239" y="2306853"/>
            <a:ext cx="405000" cy="40500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altLang="zh-CN" sz="1350" dirty="0">
                <a:solidFill>
                  <a:srgbClr val="FFFBEF"/>
                </a:solidFill>
                <a:latin typeface="+mn-ea"/>
                <a:cs typeface="阿里巴巴普惠体 M" panose="00020600040101010101" pitchFamily="18" charset="-122"/>
                <a:sym typeface="+mn-lt"/>
              </a:rPr>
              <a:t>2</a:t>
            </a:r>
            <a:endParaRPr sz="1350" dirty="0">
              <a:solidFill>
                <a:srgbClr val="FFFBEF"/>
              </a:solidFill>
              <a:latin typeface="+mn-ea"/>
              <a:cs typeface="阿里巴巴普惠体 M" panose="00020600040101010101" pitchFamily="18" charset="-122"/>
              <a:sym typeface="+mn-lt"/>
            </a:endParaRPr>
          </a:p>
        </p:txBody>
      </p:sp>
      <p:sp>
        <p:nvSpPr>
          <p:cNvPr id="17" name="矩形 16"/>
          <p:cNvSpPr/>
          <p:nvPr/>
        </p:nvSpPr>
        <p:spPr>
          <a:xfrm>
            <a:off x="4766973" y="1635026"/>
            <a:ext cx="3386427" cy="2308324"/>
          </a:xfrm>
          <a:prstGeom prst="rect">
            <a:avLst/>
          </a:prstGeom>
        </p:spPr>
        <p:txBody>
          <a:bodyPr wrap="square">
            <a:spAutoFit/>
          </a:bodyPr>
          <a:lstStyle/>
          <a:p>
            <a:pPr algn="just">
              <a:lnSpc>
                <a:spcPct val="150000"/>
              </a:lnSpc>
            </a:pPr>
            <a:r>
              <a:rPr lang="zh-CN" altLang="en-US" sz="1200" dirty="0">
                <a:solidFill>
                  <a:schemeClr val="tx1">
                    <a:lumMod val="75000"/>
                    <a:lumOff val="25000"/>
                  </a:schemeClr>
                </a:solidFill>
                <a:latin typeface="+mn-ea"/>
                <a:cs typeface="阿里巴巴普惠体 M" panose="00020600040101010101" pitchFamily="18" charset="-122"/>
              </a:rPr>
              <a:t>中共中央组织部近日印发通知，要求各级党组织就党员自愿捐款加强指导服务，支持新冠肺炎疫情防控工作</a:t>
            </a:r>
            <a:r>
              <a:rPr lang="zh-CN" altLang="en-US" sz="1200" dirty="0" smtClean="0">
                <a:solidFill>
                  <a:schemeClr val="tx1">
                    <a:lumMod val="75000"/>
                    <a:lumOff val="25000"/>
                  </a:schemeClr>
                </a:solidFill>
                <a:latin typeface="+mn-ea"/>
                <a:cs typeface="阿里巴巴普惠体 M" panose="00020600040101010101" pitchFamily="18" charset="-122"/>
              </a:rPr>
              <a:t>。通知</a:t>
            </a:r>
            <a:r>
              <a:rPr lang="zh-CN" altLang="en-US" sz="1200" dirty="0">
                <a:solidFill>
                  <a:schemeClr val="tx1">
                    <a:lumMod val="75000"/>
                    <a:lumOff val="25000"/>
                  </a:schemeClr>
                </a:solidFill>
                <a:latin typeface="+mn-ea"/>
                <a:cs typeface="阿里巴巴普惠体 M" panose="00020600040101010101" pitchFamily="18" charset="-122"/>
              </a:rPr>
              <a:t>强调，捐款主要用于慰问战斗在疫情防控斗争第一线的医务人员、基层干部群众、公安民警和社区工作者等，资助因患新冠肺炎而遇到生活困难的群众和因患新冠肺炎去世的群众家属，慰问在疫情防控斗争中牺牲的干部群众家属等。</a:t>
            </a:r>
          </a:p>
        </p:txBody>
      </p:sp>
      <p:sp>
        <p:nvSpPr>
          <p:cNvPr id="19" name="22"/>
          <p:cNvSpPr>
            <a:spLocks noChangeAspect="1"/>
          </p:cNvSpPr>
          <p:nvPr/>
        </p:nvSpPr>
        <p:spPr>
          <a:xfrm flipH="1">
            <a:off x="2374298" y="2880925"/>
            <a:ext cx="405000" cy="40500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US" altLang="zh-CN" sz="1350" dirty="0">
                <a:solidFill>
                  <a:srgbClr val="FFFBEF"/>
                </a:solidFill>
                <a:latin typeface="+mn-ea"/>
                <a:cs typeface="阿里巴巴普惠体 M" panose="00020600040101010101" pitchFamily="18" charset="-122"/>
                <a:sym typeface="+mn-lt"/>
              </a:rPr>
              <a:t>3</a:t>
            </a:r>
            <a:endParaRPr sz="1350" dirty="0">
              <a:solidFill>
                <a:srgbClr val="FFFBEF"/>
              </a:solidFill>
              <a:latin typeface="+mn-ea"/>
              <a:cs typeface="阿里巴巴普惠体 M" panose="00020600040101010101" pitchFamily="18" charset="-122"/>
              <a:sym typeface="+mn-lt"/>
            </a:endParaRPr>
          </a:p>
        </p:txBody>
      </p:sp>
      <p:sp>
        <p:nvSpPr>
          <p:cNvPr id="20" name="矩形: 圆角 8"/>
          <p:cNvSpPr/>
          <p:nvPr/>
        </p:nvSpPr>
        <p:spPr bwMode="auto">
          <a:xfrm>
            <a:off x="2858570" y="1712990"/>
            <a:ext cx="1792229" cy="373527"/>
          </a:xfrm>
          <a:prstGeom prst="roundRect">
            <a:avLst/>
          </a:prstGeom>
          <a:solidFill>
            <a:srgbClr val="C90001"/>
          </a:solidFill>
          <a:ln w="12700"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lstStyle/>
          <a:p>
            <a:pPr algn="ctr"/>
            <a:r>
              <a:rPr lang="zh-CN" altLang="en-US" sz="1875" dirty="0">
                <a:solidFill>
                  <a:srgbClr val="FFFBEF"/>
                </a:solidFill>
                <a:effectLst>
                  <a:outerShdw blurRad="38100" dist="38100" dir="2700000" algn="tl">
                    <a:srgbClr val="000000">
                      <a:alpha val="43137"/>
                    </a:srgbClr>
                  </a:outerShdw>
                </a:effectLst>
                <a:latin typeface="+mn-ea"/>
                <a:cs typeface="阿里巴巴普惠体 M" panose="00020600040101010101" pitchFamily="18" charset="-122"/>
              </a:rPr>
              <a:t>医务人员</a:t>
            </a:r>
          </a:p>
        </p:txBody>
      </p:sp>
      <p:sp>
        <p:nvSpPr>
          <p:cNvPr id="21" name="矩形: 圆角 8"/>
          <p:cNvSpPr/>
          <p:nvPr/>
        </p:nvSpPr>
        <p:spPr bwMode="auto">
          <a:xfrm>
            <a:off x="2858570" y="2306854"/>
            <a:ext cx="1792229" cy="373527"/>
          </a:xfrm>
          <a:prstGeom prst="roundRect">
            <a:avLst/>
          </a:prstGeom>
          <a:solidFill>
            <a:srgbClr val="C90001"/>
          </a:solidFill>
          <a:ln w="12700"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lstStyle/>
          <a:p>
            <a:pPr algn="ctr"/>
            <a:r>
              <a:rPr lang="zh-CN" altLang="en-US" sz="1875" dirty="0">
                <a:solidFill>
                  <a:srgbClr val="FFFBEF"/>
                </a:solidFill>
                <a:effectLst>
                  <a:outerShdw blurRad="38100" dist="38100" dir="2700000" algn="tl">
                    <a:srgbClr val="000000">
                      <a:alpha val="43137"/>
                    </a:srgbClr>
                  </a:outerShdw>
                </a:effectLst>
                <a:latin typeface="+mn-ea"/>
                <a:cs typeface="阿里巴巴普惠体 M" panose="00020600040101010101" pitchFamily="18" charset="-122"/>
              </a:rPr>
              <a:t>基层干部群众</a:t>
            </a:r>
          </a:p>
        </p:txBody>
      </p:sp>
      <p:sp>
        <p:nvSpPr>
          <p:cNvPr id="23" name="矩形: 圆角 8"/>
          <p:cNvSpPr/>
          <p:nvPr/>
        </p:nvSpPr>
        <p:spPr bwMode="auto">
          <a:xfrm>
            <a:off x="2858570" y="2919737"/>
            <a:ext cx="1792229" cy="373527"/>
          </a:xfrm>
          <a:prstGeom prst="roundRect">
            <a:avLst/>
          </a:prstGeom>
          <a:solidFill>
            <a:srgbClr val="C90001"/>
          </a:solidFill>
          <a:ln w="12700"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lstStyle/>
          <a:p>
            <a:pPr algn="ctr"/>
            <a:r>
              <a:rPr lang="zh-CN" altLang="en-US" sz="1875" dirty="0">
                <a:solidFill>
                  <a:srgbClr val="FFFBEF"/>
                </a:solidFill>
                <a:effectLst>
                  <a:outerShdw blurRad="38100" dist="38100" dir="2700000" algn="tl">
                    <a:srgbClr val="000000">
                      <a:alpha val="43137"/>
                    </a:srgbClr>
                  </a:outerShdw>
                </a:effectLst>
                <a:latin typeface="+mn-ea"/>
                <a:cs typeface="阿里巴巴普惠体 M" panose="00020600040101010101" pitchFamily="18" charset="-122"/>
              </a:rPr>
              <a:t>公安民警</a:t>
            </a:r>
          </a:p>
        </p:txBody>
      </p:sp>
      <p:sp>
        <p:nvSpPr>
          <p:cNvPr id="24" name="矩形: 圆角 8"/>
          <p:cNvSpPr/>
          <p:nvPr/>
        </p:nvSpPr>
        <p:spPr bwMode="auto">
          <a:xfrm>
            <a:off x="2858570" y="3530357"/>
            <a:ext cx="1792229" cy="373527"/>
          </a:xfrm>
          <a:prstGeom prst="roundRect">
            <a:avLst/>
          </a:prstGeom>
          <a:solidFill>
            <a:srgbClr val="C90001"/>
          </a:solidFill>
          <a:ln w="12700"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lstStyle/>
          <a:p>
            <a:pPr algn="ctr"/>
            <a:r>
              <a:rPr lang="zh-CN" altLang="en-US" sz="1875" dirty="0">
                <a:solidFill>
                  <a:srgbClr val="FFFBEF"/>
                </a:solidFill>
                <a:effectLst>
                  <a:outerShdw blurRad="38100" dist="38100" dir="2700000" algn="tl">
                    <a:srgbClr val="000000">
                      <a:alpha val="43137"/>
                    </a:srgbClr>
                  </a:outerShdw>
                </a:effectLst>
                <a:latin typeface="+mn-ea"/>
                <a:cs typeface="阿里巴巴普惠体 M" panose="00020600040101010101" pitchFamily="18" charset="-122"/>
              </a:rPr>
              <a:t>社区工作者等</a:t>
            </a:r>
          </a:p>
        </p:txBody>
      </p:sp>
      <p:sp>
        <p:nvSpPr>
          <p:cNvPr id="2" name="矩形 1"/>
          <p:cNvSpPr/>
          <p:nvPr/>
        </p:nvSpPr>
        <p:spPr>
          <a:xfrm>
            <a:off x="990600" y="1712990"/>
            <a:ext cx="1226239" cy="22163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advTm="4000">
        <p14:prism/>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fill="hold"/>
                                        <p:tgtEl>
                                          <p:spTgt spid="22"/>
                                        </p:tgtEl>
                                        <p:attrNameLst>
                                          <p:attrName>ppt_w</p:attrName>
                                        </p:attrNameLst>
                                      </p:cBhvr>
                                      <p:tavLst>
                                        <p:tav tm="0">
                                          <p:val>
                                            <p:fltVal val="0"/>
                                          </p:val>
                                        </p:tav>
                                        <p:tav tm="100000">
                                          <p:val>
                                            <p:strVal val="#ppt_w"/>
                                          </p:val>
                                        </p:tav>
                                      </p:tavLst>
                                    </p:anim>
                                    <p:anim calcmode="lin" valueType="num">
                                      <p:cBhvr>
                                        <p:cTn id="19" dur="500" fill="hold"/>
                                        <p:tgtEl>
                                          <p:spTgt spid="22"/>
                                        </p:tgtEl>
                                        <p:attrNameLst>
                                          <p:attrName>ppt_h</p:attrName>
                                        </p:attrNameLst>
                                      </p:cBhvr>
                                      <p:tavLst>
                                        <p:tav tm="0">
                                          <p:val>
                                            <p:fltVal val="0"/>
                                          </p:val>
                                        </p:tav>
                                        <p:tav tm="100000">
                                          <p:val>
                                            <p:strVal val="#ppt_h"/>
                                          </p:val>
                                        </p:tav>
                                      </p:tavLst>
                                    </p:anim>
                                    <p:animEffect transition="in" filter="fade">
                                      <p:cBhvr>
                                        <p:cTn id="20" dur="500"/>
                                        <p:tgtEl>
                                          <p:spTgt spid="22"/>
                                        </p:tgtEl>
                                      </p:cBhvr>
                                    </p:animEffect>
                                  </p:childTnLst>
                                </p:cTn>
                              </p:par>
                            </p:childTnLst>
                          </p:cTn>
                        </p:par>
                        <p:par>
                          <p:cTn id="21" fill="hold">
                            <p:stCondLst>
                              <p:cond delay="1500"/>
                            </p:stCondLst>
                            <p:childTnLst>
                              <p:par>
                                <p:cTn id="22" presetID="23" presetClass="entr" presetSubtype="36"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strVal val="(6*min(max(#ppt_w*#ppt_h,.3),1)-7.4)/-.7*#ppt_w"/>
                                          </p:val>
                                        </p:tav>
                                        <p:tav tm="100000">
                                          <p:val>
                                            <p:strVal val="#ppt_w"/>
                                          </p:val>
                                        </p:tav>
                                      </p:tavLst>
                                    </p:anim>
                                    <p:anim calcmode="lin" valueType="num">
                                      <p:cBhvr>
                                        <p:cTn id="25" dur="500" fill="hold"/>
                                        <p:tgtEl>
                                          <p:spTgt spid="11"/>
                                        </p:tgtEl>
                                        <p:attrNameLst>
                                          <p:attrName>ppt_h</p:attrName>
                                        </p:attrNameLst>
                                      </p:cBhvr>
                                      <p:tavLst>
                                        <p:tav tm="0">
                                          <p:val>
                                            <p:strVal val="(6*min(max(#ppt_w*#ppt_h,.3),1)-7.4)/-.7*#ppt_h"/>
                                          </p:val>
                                        </p:tav>
                                        <p:tav tm="100000">
                                          <p:val>
                                            <p:strVal val="#ppt_h"/>
                                          </p:val>
                                        </p:tav>
                                      </p:tavLst>
                                    </p:anim>
                                    <p:anim calcmode="lin" valueType="num">
                                      <p:cBhvr>
                                        <p:cTn id="26" dur="500" fill="hold"/>
                                        <p:tgtEl>
                                          <p:spTgt spid="11"/>
                                        </p:tgtEl>
                                        <p:attrNameLst>
                                          <p:attrName>ppt_x</p:attrName>
                                        </p:attrNameLst>
                                      </p:cBhvr>
                                      <p:tavLst>
                                        <p:tav tm="0">
                                          <p:val>
                                            <p:fltVal val="0.5"/>
                                          </p:val>
                                        </p:tav>
                                        <p:tav tm="100000">
                                          <p:val>
                                            <p:strVal val="#ppt_x"/>
                                          </p:val>
                                        </p:tav>
                                      </p:tavLst>
                                    </p:anim>
                                    <p:anim calcmode="lin" valueType="num">
                                      <p:cBhvr>
                                        <p:cTn id="27"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p:cTn id="61" dur="500" fill="hold"/>
                                        <p:tgtEl>
                                          <p:spTgt spid="20"/>
                                        </p:tgtEl>
                                        <p:attrNameLst>
                                          <p:attrName>ppt_w</p:attrName>
                                        </p:attrNameLst>
                                      </p:cBhvr>
                                      <p:tavLst>
                                        <p:tav tm="0">
                                          <p:val>
                                            <p:fltVal val="0"/>
                                          </p:val>
                                        </p:tav>
                                        <p:tav tm="100000">
                                          <p:val>
                                            <p:strVal val="#ppt_w"/>
                                          </p:val>
                                        </p:tav>
                                      </p:tavLst>
                                    </p:anim>
                                    <p:anim calcmode="lin" valueType="num">
                                      <p:cBhvr>
                                        <p:cTn id="62" dur="500" fill="hold"/>
                                        <p:tgtEl>
                                          <p:spTgt spid="20"/>
                                        </p:tgtEl>
                                        <p:attrNameLst>
                                          <p:attrName>ppt_h</p:attrName>
                                        </p:attrNameLst>
                                      </p:cBhvr>
                                      <p:tavLst>
                                        <p:tav tm="0">
                                          <p:val>
                                            <p:fltVal val="0"/>
                                          </p:val>
                                        </p:tav>
                                        <p:tav tm="100000">
                                          <p:val>
                                            <p:strVal val="#ppt_h"/>
                                          </p:val>
                                        </p:tav>
                                      </p:tavLst>
                                    </p:anim>
                                    <p:animEffect transition="in" filter="fade">
                                      <p:cBhvr>
                                        <p:cTn id="63" dur="500"/>
                                        <p:tgtEl>
                                          <p:spTgt spid="20"/>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p:cTn id="66" dur="500" fill="hold"/>
                                        <p:tgtEl>
                                          <p:spTgt spid="21"/>
                                        </p:tgtEl>
                                        <p:attrNameLst>
                                          <p:attrName>ppt_w</p:attrName>
                                        </p:attrNameLst>
                                      </p:cBhvr>
                                      <p:tavLst>
                                        <p:tav tm="0">
                                          <p:val>
                                            <p:fltVal val="0"/>
                                          </p:val>
                                        </p:tav>
                                        <p:tav tm="100000">
                                          <p:val>
                                            <p:strVal val="#ppt_w"/>
                                          </p:val>
                                        </p:tav>
                                      </p:tavLst>
                                    </p:anim>
                                    <p:anim calcmode="lin" valueType="num">
                                      <p:cBhvr>
                                        <p:cTn id="67" dur="500" fill="hold"/>
                                        <p:tgtEl>
                                          <p:spTgt spid="21"/>
                                        </p:tgtEl>
                                        <p:attrNameLst>
                                          <p:attrName>ppt_h</p:attrName>
                                        </p:attrNameLst>
                                      </p:cBhvr>
                                      <p:tavLst>
                                        <p:tav tm="0">
                                          <p:val>
                                            <p:fltVal val="0"/>
                                          </p:val>
                                        </p:tav>
                                        <p:tav tm="100000">
                                          <p:val>
                                            <p:strVal val="#ppt_h"/>
                                          </p:val>
                                        </p:tav>
                                      </p:tavLst>
                                    </p:anim>
                                    <p:animEffect transition="in" filter="fade">
                                      <p:cBhvr>
                                        <p:cTn id="68" dur="500"/>
                                        <p:tgtEl>
                                          <p:spTgt spid="21"/>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2"/>
                                        </p:tgtEl>
                                        <p:attrNameLst>
                                          <p:attrName>style.visibility</p:attrName>
                                        </p:attrNameLst>
                                      </p:cBhvr>
                                      <p:to>
                                        <p:strVal val="visible"/>
                                      </p:to>
                                    </p:set>
                                    <p:anim calcmode="lin" valueType="num">
                                      <p:cBhvr>
                                        <p:cTn id="81" dur="500" fill="hold"/>
                                        <p:tgtEl>
                                          <p:spTgt spid="2"/>
                                        </p:tgtEl>
                                        <p:attrNameLst>
                                          <p:attrName>ppt_w</p:attrName>
                                        </p:attrNameLst>
                                      </p:cBhvr>
                                      <p:tavLst>
                                        <p:tav tm="0">
                                          <p:val>
                                            <p:fltVal val="0"/>
                                          </p:val>
                                        </p:tav>
                                        <p:tav tm="100000">
                                          <p:val>
                                            <p:strVal val="#ppt_w"/>
                                          </p:val>
                                        </p:tav>
                                      </p:tavLst>
                                    </p:anim>
                                    <p:anim calcmode="lin" valueType="num">
                                      <p:cBhvr>
                                        <p:cTn id="82" dur="500" fill="hold"/>
                                        <p:tgtEl>
                                          <p:spTgt spid="2"/>
                                        </p:tgtEl>
                                        <p:attrNameLst>
                                          <p:attrName>ppt_h</p:attrName>
                                        </p:attrNameLst>
                                      </p:cBhvr>
                                      <p:tavLst>
                                        <p:tav tm="0">
                                          <p:val>
                                            <p:fltVal val="0"/>
                                          </p:val>
                                        </p:tav>
                                        <p:tav tm="100000">
                                          <p:val>
                                            <p:strVal val="#ppt_h"/>
                                          </p:val>
                                        </p:tav>
                                      </p:tavLst>
                                    </p:anim>
                                    <p:animEffect transition="in" filter="fade">
                                      <p:cBhvr>
                                        <p:cTn id="8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P spid="15" grpId="0" animBg="1"/>
      <p:bldP spid="16" grpId="0" animBg="1"/>
      <p:bldP spid="17" grpId="0"/>
      <p:bldP spid="19" grpId="0" animBg="1"/>
      <p:bldP spid="20" grpId="0" animBg="1"/>
      <p:bldP spid="21" grpId="0" animBg="1"/>
      <p:bldP spid="23" grpId="0" animBg="1"/>
      <p:bldP spid="24"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a:stretch>
            <a:fillRect/>
          </a:stretch>
        </p:blipFill>
        <p:spPr>
          <a:xfrm>
            <a:off x="0" y="2723178"/>
            <a:ext cx="9144793" cy="2420322"/>
          </a:xfrm>
          <a:prstGeom prst="rect">
            <a:avLst/>
          </a:prstGeom>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5400" y="929115"/>
            <a:ext cx="976774" cy="975426"/>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533673" y="0"/>
            <a:ext cx="2610327" cy="2959909"/>
          </a:xfrm>
          <a:prstGeom prst="rect">
            <a:avLst/>
          </a:prstGeom>
        </p:spPr>
      </p:pic>
      <p:sp>
        <p:nvSpPr>
          <p:cNvPr id="11" name="文本框 10"/>
          <p:cNvSpPr txBox="1"/>
          <p:nvPr/>
        </p:nvSpPr>
        <p:spPr>
          <a:xfrm>
            <a:off x="1066800" y="1878509"/>
            <a:ext cx="1586273" cy="769441"/>
          </a:xfrm>
          <a:prstGeom prst="rect">
            <a:avLst/>
          </a:prstGeom>
          <a:noFill/>
          <a:effectLst/>
        </p:spPr>
        <p:txBody>
          <a:bodyPr wrap="square" rtlCol="0">
            <a:spAutoFit/>
          </a:bodyPr>
          <a:lstStyle/>
          <a:p>
            <a:pPr algn="ctr"/>
            <a:r>
              <a:rPr lang="zh-CN" altLang="en-US" sz="4400" b="1" dirty="0" smtClean="0">
                <a:solidFill>
                  <a:schemeClr val="accent1"/>
                </a:solidFill>
                <a:latin typeface="+mn-ea"/>
                <a:cs typeface="胡晓波男神体" panose="02010600030101010101" pitchFamily="2" charset="-122"/>
              </a:rPr>
              <a:t>目录</a:t>
            </a:r>
            <a:endParaRPr lang="zh-CN" altLang="en-US" sz="4400" b="1" dirty="0">
              <a:solidFill>
                <a:schemeClr val="accent1"/>
              </a:solidFill>
              <a:latin typeface="+mn-ea"/>
              <a:cs typeface="胡晓波男神体" panose="02010600030101010101" pitchFamily="2" charset="-122"/>
            </a:endParaRPr>
          </a:p>
        </p:txBody>
      </p:sp>
      <p:grpSp>
        <p:nvGrpSpPr>
          <p:cNvPr id="7" name="组合 6"/>
          <p:cNvGrpSpPr/>
          <p:nvPr/>
        </p:nvGrpSpPr>
        <p:grpSpPr>
          <a:xfrm>
            <a:off x="2590800" y="1216640"/>
            <a:ext cx="4191000" cy="428899"/>
            <a:chOff x="3642958" y="1681702"/>
            <a:chExt cx="5588000" cy="571865"/>
          </a:xfrm>
        </p:grpSpPr>
        <p:grpSp>
          <p:nvGrpSpPr>
            <p:cNvPr id="8" name="组合 7"/>
            <p:cNvGrpSpPr/>
            <p:nvPr/>
          </p:nvGrpSpPr>
          <p:grpSpPr>
            <a:xfrm>
              <a:off x="4371701" y="1681703"/>
              <a:ext cx="4859257" cy="571864"/>
              <a:chOff x="4343037" y="2933012"/>
              <a:chExt cx="4859257" cy="571864"/>
            </a:xfrm>
          </p:grpSpPr>
          <p:sp>
            <p:nvSpPr>
              <p:cNvPr id="10" name="矩形: 圆角 10"/>
              <p:cNvSpPr/>
              <p:nvPr/>
            </p:nvSpPr>
            <p:spPr>
              <a:xfrm>
                <a:off x="4343037" y="2933012"/>
                <a:ext cx="4859257" cy="571864"/>
              </a:xfrm>
              <a:prstGeom prst="roundRect">
                <a:avLst>
                  <a:gd name="adj" fmla="val 2874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350">
                  <a:latin typeface="+mn-ea"/>
                </a:endParaRPr>
              </a:p>
            </p:txBody>
          </p:sp>
          <p:sp>
            <p:nvSpPr>
              <p:cNvPr id="13" name="文本框 12"/>
              <p:cNvSpPr txBox="1"/>
              <p:nvPr/>
            </p:nvSpPr>
            <p:spPr>
              <a:xfrm>
                <a:off x="4833494" y="2950203"/>
                <a:ext cx="3472837" cy="533480"/>
              </a:xfrm>
              <a:prstGeom prst="rect">
                <a:avLst/>
              </a:prstGeom>
              <a:noFill/>
            </p:spPr>
            <p:txBody>
              <a:bodyPr wrap="square" rtlCol="0">
                <a:spAutoFit/>
              </a:bodyPr>
              <a:lstStyle/>
              <a:p>
                <a:r>
                  <a:rPr lang="zh-CN" altLang="en-US" sz="2000" spc="300" dirty="0">
                    <a:solidFill>
                      <a:srgbClr val="FFFBEF"/>
                    </a:solidFill>
                    <a:latin typeface="+mn-ea"/>
                    <a:cs typeface="阿里巴巴普惠体 M" panose="00020600040101010101" pitchFamily="18" charset="-122"/>
                  </a:rPr>
                  <a:t>什么是特殊党费？</a:t>
                </a:r>
              </a:p>
            </p:txBody>
          </p:sp>
        </p:grpSp>
        <p:sp>
          <p:nvSpPr>
            <p:cNvPr id="9" name="矩形: 圆角 12"/>
            <p:cNvSpPr/>
            <p:nvPr/>
          </p:nvSpPr>
          <p:spPr>
            <a:xfrm>
              <a:off x="3642958" y="1681702"/>
              <a:ext cx="637780" cy="57186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FFFBEF"/>
                  </a:solidFill>
                  <a:latin typeface="+mn-ea"/>
                  <a:cs typeface="阿里巴巴普惠体 M" panose="00020600040101010101" pitchFamily="18" charset="-122"/>
                </a:rPr>
                <a:t>01</a:t>
              </a:r>
              <a:endParaRPr lang="zh-CN" altLang="en-US" sz="1600" dirty="0">
                <a:solidFill>
                  <a:srgbClr val="FFFBEF"/>
                </a:solidFill>
                <a:latin typeface="+mn-ea"/>
                <a:cs typeface="阿里巴巴普惠体 M" panose="00020600040101010101" pitchFamily="18" charset="-122"/>
              </a:endParaRPr>
            </a:p>
          </p:txBody>
        </p:sp>
      </p:grpSp>
      <p:grpSp>
        <p:nvGrpSpPr>
          <p:cNvPr id="25" name="组合 24"/>
          <p:cNvGrpSpPr/>
          <p:nvPr/>
        </p:nvGrpSpPr>
        <p:grpSpPr>
          <a:xfrm>
            <a:off x="2590800" y="2213145"/>
            <a:ext cx="4191000" cy="428899"/>
            <a:chOff x="3642958" y="1681702"/>
            <a:chExt cx="5588000" cy="571865"/>
          </a:xfrm>
        </p:grpSpPr>
        <p:grpSp>
          <p:nvGrpSpPr>
            <p:cNvPr id="26" name="组合 25"/>
            <p:cNvGrpSpPr/>
            <p:nvPr/>
          </p:nvGrpSpPr>
          <p:grpSpPr>
            <a:xfrm>
              <a:off x="4371701" y="1681703"/>
              <a:ext cx="4859257" cy="571864"/>
              <a:chOff x="4343037" y="2933012"/>
              <a:chExt cx="4859257" cy="571864"/>
            </a:xfrm>
          </p:grpSpPr>
          <p:sp>
            <p:nvSpPr>
              <p:cNvPr id="28" name="矩形: 圆角 10"/>
              <p:cNvSpPr/>
              <p:nvPr/>
            </p:nvSpPr>
            <p:spPr>
              <a:xfrm>
                <a:off x="4343037" y="2933012"/>
                <a:ext cx="4859257" cy="571864"/>
              </a:xfrm>
              <a:prstGeom prst="roundRect">
                <a:avLst>
                  <a:gd name="adj" fmla="val 2874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350">
                  <a:latin typeface="+mn-ea"/>
                </a:endParaRPr>
              </a:p>
            </p:txBody>
          </p:sp>
          <p:sp>
            <p:nvSpPr>
              <p:cNvPr id="30" name="文本框 29"/>
              <p:cNvSpPr txBox="1"/>
              <p:nvPr/>
            </p:nvSpPr>
            <p:spPr>
              <a:xfrm>
                <a:off x="4518985" y="2950203"/>
                <a:ext cx="4378508" cy="533480"/>
              </a:xfrm>
              <a:prstGeom prst="rect">
                <a:avLst/>
              </a:prstGeom>
              <a:noFill/>
            </p:spPr>
            <p:txBody>
              <a:bodyPr wrap="square" rtlCol="0">
                <a:spAutoFit/>
              </a:bodyPr>
              <a:lstStyle/>
              <a:p>
                <a:r>
                  <a:rPr lang="zh-CN" altLang="en-US" sz="2000" spc="300" dirty="0">
                    <a:solidFill>
                      <a:srgbClr val="FFFBEF"/>
                    </a:solidFill>
                    <a:latin typeface="+mn-ea"/>
                    <a:cs typeface="阿里巴巴普惠体 M" panose="00020600040101010101" pitchFamily="18" charset="-122"/>
                  </a:rPr>
                  <a:t>“特殊党费”的诞生</a:t>
                </a:r>
              </a:p>
            </p:txBody>
          </p:sp>
        </p:grpSp>
        <p:sp>
          <p:nvSpPr>
            <p:cNvPr id="27" name="矩形: 圆角 12"/>
            <p:cNvSpPr/>
            <p:nvPr/>
          </p:nvSpPr>
          <p:spPr>
            <a:xfrm>
              <a:off x="3642958" y="1681702"/>
              <a:ext cx="637780" cy="57186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rgbClr val="FFFBEF"/>
                  </a:solidFill>
                  <a:latin typeface="+mn-ea"/>
                  <a:cs typeface="阿里巴巴普惠体 M" panose="00020600040101010101" pitchFamily="18" charset="-122"/>
                </a:rPr>
                <a:t>02</a:t>
              </a:r>
              <a:endParaRPr lang="zh-CN" altLang="en-US" sz="1600" dirty="0">
                <a:solidFill>
                  <a:srgbClr val="FFFBEF"/>
                </a:solidFill>
                <a:latin typeface="+mn-ea"/>
                <a:cs typeface="阿里巴巴普惠体 M" panose="00020600040101010101" pitchFamily="18" charset="-122"/>
              </a:endParaRPr>
            </a:p>
          </p:txBody>
        </p:sp>
      </p:grpSp>
      <p:grpSp>
        <p:nvGrpSpPr>
          <p:cNvPr id="31" name="组合 30"/>
          <p:cNvGrpSpPr/>
          <p:nvPr/>
        </p:nvGrpSpPr>
        <p:grpSpPr>
          <a:xfrm>
            <a:off x="2590800" y="3209651"/>
            <a:ext cx="4191000" cy="428899"/>
            <a:chOff x="3642958" y="1681702"/>
            <a:chExt cx="5588000" cy="571865"/>
          </a:xfrm>
        </p:grpSpPr>
        <p:grpSp>
          <p:nvGrpSpPr>
            <p:cNvPr id="33" name="组合 32"/>
            <p:cNvGrpSpPr/>
            <p:nvPr/>
          </p:nvGrpSpPr>
          <p:grpSpPr>
            <a:xfrm>
              <a:off x="4371701" y="1681703"/>
              <a:ext cx="4859257" cy="571864"/>
              <a:chOff x="4343037" y="2933012"/>
              <a:chExt cx="4859257" cy="571864"/>
            </a:xfrm>
          </p:grpSpPr>
          <p:sp>
            <p:nvSpPr>
              <p:cNvPr id="35" name="矩形: 圆角 10"/>
              <p:cNvSpPr/>
              <p:nvPr/>
            </p:nvSpPr>
            <p:spPr>
              <a:xfrm>
                <a:off x="4343037" y="2933012"/>
                <a:ext cx="4859257" cy="571864"/>
              </a:xfrm>
              <a:prstGeom prst="roundRect">
                <a:avLst>
                  <a:gd name="adj" fmla="val 2874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350">
                  <a:latin typeface="+mn-ea"/>
                </a:endParaRPr>
              </a:p>
            </p:txBody>
          </p:sp>
          <p:sp>
            <p:nvSpPr>
              <p:cNvPr id="36" name="文本框 35"/>
              <p:cNvSpPr txBox="1"/>
              <p:nvPr/>
            </p:nvSpPr>
            <p:spPr>
              <a:xfrm>
                <a:off x="4518985" y="2950203"/>
                <a:ext cx="4215188" cy="533480"/>
              </a:xfrm>
              <a:prstGeom prst="rect">
                <a:avLst/>
              </a:prstGeom>
              <a:noFill/>
            </p:spPr>
            <p:txBody>
              <a:bodyPr wrap="square" rtlCol="0">
                <a:spAutoFit/>
              </a:bodyPr>
              <a:lstStyle/>
              <a:p>
                <a:r>
                  <a:rPr lang="zh-CN" altLang="en-US" sz="2000" spc="300" dirty="0">
                    <a:solidFill>
                      <a:srgbClr val="FFFBEF"/>
                    </a:solidFill>
                    <a:latin typeface="+mn-ea"/>
                    <a:cs typeface="阿里巴巴普惠体 M" panose="00020600040101010101" pitchFamily="18" charset="-122"/>
                  </a:rPr>
                  <a:t>“特殊党费”为何特殊？</a:t>
                </a:r>
              </a:p>
            </p:txBody>
          </p:sp>
        </p:grpSp>
        <p:sp>
          <p:nvSpPr>
            <p:cNvPr id="34" name="矩形: 圆角 12"/>
            <p:cNvSpPr/>
            <p:nvPr/>
          </p:nvSpPr>
          <p:spPr>
            <a:xfrm>
              <a:off x="3642958" y="1681702"/>
              <a:ext cx="637780" cy="57186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rgbClr val="FFFBEF"/>
                  </a:solidFill>
                  <a:latin typeface="+mn-ea"/>
                  <a:cs typeface="阿里巴巴普惠体 M" panose="00020600040101010101" pitchFamily="18" charset="-122"/>
                </a:rPr>
                <a:t>03</a:t>
              </a:r>
              <a:endParaRPr lang="zh-CN" altLang="en-US" sz="1600" dirty="0">
                <a:solidFill>
                  <a:srgbClr val="FFFBEF"/>
                </a:solidFill>
                <a:latin typeface="+mn-ea"/>
                <a:cs typeface="阿里巴巴普惠体 M"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advTm="4000">
        <p14:doors dir="vert"/>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fill="hold"/>
                                        <p:tgtEl>
                                          <p:spTgt spid="22"/>
                                        </p:tgtEl>
                                        <p:attrNameLst>
                                          <p:attrName>ppt_w</p:attrName>
                                        </p:attrNameLst>
                                      </p:cBhvr>
                                      <p:tavLst>
                                        <p:tav tm="0">
                                          <p:val>
                                            <p:fltVal val="0"/>
                                          </p:val>
                                        </p:tav>
                                        <p:tav tm="100000">
                                          <p:val>
                                            <p:strVal val="#ppt_w"/>
                                          </p:val>
                                        </p:tav>
                                      </p:tavLst>
                                    </p:anim>
                                    <p:anim calcmode="lin" valueType="num">
                                      <p:cBhvr>
                                        <p:cTn id="19" dur="500" fill="hold"/>
                                        <p:tgtEl>
                                          <p:spTgt spid="22"/>
                                        </p:tgtEl>
                                        <p:attrNameLst>
                                          <p:attrName>ppt_h</p:attrName>
                                        </p:attrNameLst>
                                      </p:cBhvr>
                                      <p:tavLst>
                                        <p:tav tm="0">
                                          <p:val>
                                            <p:fltVal val="0"/>
                                          </p:val>
                                        </p:tav>
                                        <p:tav tm="100000">
                                          <p:val>
                                            <p:strVal val="#ppt_h"/>
                                          </p:val>
                                        </p:tav>
                                      </p:tavLst>
                                    </p:anim>
                                    <p:animEffect transition="in" filter="fade">
                                      <p:cBhvr>
                                        <p:cTn id="20" dur="500"/>
                                        <p:tgtEl>
                                          <p:spTgt spid="22"/>
                                        </p:tgtEl>
                                      </p:cBhvr>
                                    </p:animEffect>
                                  </p:childTnLst>
                                </p:cTn>
                              </p:par>
                            </p:childTnLst>
                          </p:cTn>
                        </p:par>
                        <p:par>
                          <p:cTn id="21" fill="hold">
                            <p:stCondLst>
                              <p:cond delay="1500"/>
                            </p:stCondLst>
                            <p:childTnLst>
                              <p:par>
                                <p:cTn id="22" presetID="23" presetClass="entr" presetSubtype="36"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strVal val="(6*min(max(#ppt_w*#ppt_h,.3),1)-7.4)/-.7*#ppt_w"/>
                                          </p:val>
                                        </p:tav>
                                        <p:tav tm="100000">
                                          <p:val>
                                            <p:strVal val="#ppt_w"/>
                                          </p:val>
                                        </p:tav>
                                      </p:tavLst>
                                    </p:anim>
                                    <p:anim calcmode="lin" valueType="num">
                                      <p:cBhvr>
                                        <p:cTn id="25" dur="500" fill="hold"/>
                                        <p:tgtEl>
                                          <p:spTgt spid="11"/>
                                        </p:tgtEl>
                                        <p:attrNameLst>
                                          <p:attrName>ppt_h</p:attrName>
                                        </p:attrNameLst>
                                      </p:cBhvr>
                                      <p:tavLst>
                                        <p:tav tm="0">
                                          <p:val>
                                            <p:strVal val="(6*min(max(#ppt_w*#ppt_h,.3),1)-7.4)/-.7*#ppt_h"/>
                                          </p:val>
                                        </p:tav>
                                        <p:tav tm="100000">
                                          <p:val>
                                            <p:strVal val="#ppt_h"/>
                                          </p:val>
                                        </p:tav>
                                      </p:tavLst>
                                    </p:anim>
                                    <p:anim calcmode="lin" valueType="num">
                                      <p:cBhvr>
                                        <p:cTn id="26" dur="500" fill="hold"/>
                                        <p:tgtEl>
                                          <p:spTgt spid="11"/>
                                        </p:tgtEl>
                                        <p:attrNameLst>
                                          <p:attrName>ppt_x</p:attrName>
                                        </p:attrNameLst>
                                      </p:cBhvr>
                                      <p:tavLst>
                                        <p:tav tm="0">
                                          <p:val>
                                            <p:fltVal val="0.5"/>
                                          </p:val>
                                        </p:tav>
                                        <p:tav tm="100000">
                                          <p:val>
                                            <p:strVal val="#ppt_x"/>
                                          </p:val>
                                        </p:tav>
                                      </p:tavLst>
                                    </p:anim>
                                    <p:anim calcmode="lin" valueType="num">
                                      <p:cBhvr>
                                        <p:cTn id="27"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28" fill="hold">
                            <p:stCondLst>
                              <p:cond delay="2000"/>
                            </p:stCondLst>
                            <p:childTnLst>
                              <p:par>
                                <p:cTn id="29" presetID="2" presetClass="entr" presetSubtype="4"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ppt_x"/>
                                          </p:val>
                                        </p:tav>
                                        <p:tav tm="100000">
                                          <p:val>
                                            <p:strVal val="#ppt_x"/>
                                          </p:val>
                                        </p:tav>
                                      </p:tavLst>
                                    </p:anim>
                                    <p:anim calcmode="lin" valueType="num">
                                      <p:cBhvr additive="base">
                                        <p:cTn id="4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a:stretch>
            <a:fillRect/>
          </a:stretch>
        </p:blipFill>
        <p:spPr>
          <a:xfrm>
            <a:off x="0" y="2723178"/>
            <a:ext cx="9144793" cy="2420322"/>
          </a:xfrm>
          <a:prstGeom prst="rect">
            <a:avLst/>
          </a:prstGeom>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3200" y="1330783"/>
            <a:ext cx="762000" cy="760948"/>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533673" y="0"/>
            <a:ext cx="2610327" cy="2959909"/>
          </a:xfrm>
          <a:prstGeom prst="rect">
            <a:avLst/>
          </a:prstGeom>
        </p:spPr>
      </p:pic>
      <p:sp>
        <p:nvSpPr>
          <p:cNvPr id="11" name="文本框 10"/>
          <p:cNvSpPr txBox="1"/>
          <p:nvPr/>
        </p:nvSpPr>
        <p:spPr>
          <a:xfrm>
            <a:off x="3304222" y="1395356"/>
            <a:ext cx="2819400" cy="769441"/>
          </a:xfrm>
          <a:prstGeom prst="rect">
            <a:avLst/>
          </a:prstGeom>
          <a:noFill/>
          <a:effectLst/>
        </p:spPr>
        <p:txBody>
          <a:bodyPr wrap="square" rtlCol="0">
            <a:spAutoFit/>
          </a:bodyPr>
          <a:lstStyle/>
          <a:p>
            <a:pPr algn="ctr"/>
            <a:r>
              <a:rPr lang="zh-CN" altLang="en-US" sz="4400" b="1" dirty="0" smtClean="0">
                <a:solidFill>
                  <a:schemeClr val="accent1"/>
                </a:solidFill>
                <a:latin typeface="+mn-ea"/>
                <a:cs typeface="胡晓波男神体" panose="02010600030101010101" pitchFamily="2" charset="-122"/>
              </a:rPr>
              <a:t>第一部分</a:t>
            </a:r>
            <a:endParaRPr lang="zh-CN" altLang="en-US" sz="4400" b="1" dirty="0">
              <a:solidFill>
                <a:schemeClr val="accent1"/>
              </a:solidFill>
              <a:latin typeface="+mn-ea"/>
              <a:cs typeface="胡晓波男神体" panose="02010600030101010101" pitchFamily="2" charset="-122"/>
            </a:endParaRPr>
          </a:p>
        </p:txBody>
      </p:sp>
      <p:sp>
        <p:nvSpPr>
          <p:cNvPr id="21" name="文本框 20"/>
          <p:cNvSpPr txBox="1"/>
          <p:nvPr/>
        </p:nvSpPr>
        <p:spPr>
          <a:xfrm>
            <a:off x="2057400" y="2181820"/>
            <a:ext cx="5387624" cy="923330"/>
          </a:xfrm>
          <a:prstGeom prst="rect">
            <a:avLst/>
          </a:prstGeom>
          <a:noFill/>
          <a:effectLst/>
        </p:spPr>
        <p:txBody>
          <a:bodyPr wrap="square" rtlCol="0">
            <a:spAutoFit/>
          </a:bodyPr>
          <a:lstStyle/>
          <a:p>
            <a:pPr algn="ctr"/>
            <a:r>
              <a:rPr lang="zh-CN" altLang="en-US" sz="5400" b="1" dirty="0">
                <a:solidFill>
                  <a:schemeClr val="accent1"/>
                </a:solidFill>
                <a:latin typeface="+mn-ea"/>
                <a:cs typeface="胡晓波男神体" panose="02010600030101010101" pitchFamily="2" charset="-122"/>
              </a:rPr>
              <a:t>什么是特殊党费？</a:t>
            </a:r>
          </a:p>
        </p:txBody>
      </p:sp>
    </p:spTree>
  </p:cSld>
  <p:clrMapOvr>
    <a:masterClrMapping/>
  </p:clrMapOvr>
  <mc:AlternateContent xmlns:mc="http://schemas.openxmlformats.org/markup-compatibility/2006" xmlns:p14="http://schemas.microsoft.com/office/powerpoint/2010/main">
    <mc:Choice Requires="p14">
      <p:transition spd="slow" p14:dur="1600" advTm="4000">
        <p14:prism isInverted="1"/>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fill="hold"/>
                                        <p:tgtEl>
                                          <p:spTgt spid="22"/>
                                        </p:tgtEl>
                                        <p:attrNameLst>
                                          <p:attrName>ppt_w</p:attrName>
                                        </p:attrNameLst>
                                      </p:cBhvr>
                                      <p:tavLst>
                                        <p:tav tm="0">
                                          <p:val>
                                            <p:fltVal val="0"/>
                                          </p:val>
                                        </p:tav>
                                        <p:tav tm="100000">
                                          <p:val>
                                            <p:strVal val="#ppt_w"/>
                                          </p:val>
                                        </p:tav>
                                      </p:tavLst>
                                    </p:anim>
                                    <p:anim calcmode="lin" valueType="num">
                                      <p:cBhvr>
                                        <p:cTn id="19" dur="500" fill="hold"/>
                                        <p:tgtEl>
                                          <p:spTgt spid="22"/>
                                        </p:tgtEl>
                                        <p:attrNameLst>
                                          <p:attrName>ppt_h</p:attrName>
                                        </p:attrNameLst>
                                      </p:cBhvr>
                                      <p:tavLst>
                                        <p:tav tm="0">
                                          <p:val>
                                            <p:fltVal val="0"/>
                                          </p:val>
                                        </p:tav>
                                        <p:tav tm="100000">
                                          <p:val>
                                            <p:strVal val="#ppt_h"/>
                                          </p:val>
                                        </p:tav>
                                      </p:tavLst>
                                    </p:anim>
                                    <p:animEffect transition="in" filter="fade">
                                      <p:cBhvr>
                                        <p:cTn id="20" dur="500"/>
                                        <p:tgtEl>
                                          <p:spTgt spid="2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102241"/>
          <p:cNvSpPr>
            <a:spLocks noChangeAspect="1"/>
          </p:cNvSpPr>
          <p:nvPr>
            <p:custDataLst>
              <p:tags r:id="rId1"/>
            </p:custDataLst>
          </p:nvPr>
        </p:nvSpPr>
        <p:spPr>
          <a:xfrm>
            <a:off x="999903" y="1795802"/>
            <a:ext cx="141750" cy="141750"/>
          </a:xfrm>
          <a:prstGeom prst="ellipse">
            <a:avLst/>
          </a:prstGeom>
          <a:solidFill>
            <a:srgbClr val="C90001"/>
          </a:solidFill>
          <a:ln w="50800">
            <a:solidFill>
              <a:srgbClr val="C9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latin typeface="+mn-ea"/>
              <a:cs typeface="阿里巴巴普惠体 M" panose="00020600040101010101" pitchFamily="18" charset="-122"/>
            </a:endParaRPr>
          </a:p>
        </p:txBody>
      </p:sp>
      <p:sp>
        <p:nvSpPr>
          <p:cNvPr id="9" name="PA-102242"/>
          <p:cNvSpPr/>
          <p:nvPr>
            <p:custDataLst>
              <p:tags r:id="rId2"/>
            </p:custDataLst>
          </p:nvPr>
        </p:nvSpPr>
        <p:spPr>
          <a:xfrm>
            <a:off x="1395771" y="1714801"/>
            <a:ext cx="3132779" cy="3193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600" dirty="0">
                <a:solidFill>
                  <a:srgbClr val="FFFBEF"/>
                </a:solidFill>
                <a:latin typeface="+mn-ea"/>
                <a:cs typeface="阿里巴巴普惠体 M" panose="00020600040101010101" pitchFamily="18" charset="-122"/>
              </a:rPr>
              <a:t>什么是特殊党费？</a:t>
            </a:r>
            <a:endParaRPr lang="en-US" altLang="zh-CN" sz="1600" dirty="0">
              <a:solidFill>
                <a:srgbClr val="FFFBEF"/>
              </a:solidFill>
              <a:latin typeface="+mn-ea"/>
              <a:cs typeface="阿里巴巴普惠体 M" panose="00020600040101010101" pitchFamily="18" charset="-122"/>
            </a:endParaRPr>
          </a:p>
        </p:txBody>
      </p:sp>
      <p:sp>
        <p:nvSpPr>
          <p:cNvPr id="11" name="PA-102243"/>
          <p:cNvSpPr/>
          <p:nvPr>
            <p:custDataLst>
              <p:tags r:id="rId3"/>
            </p:custDataLst>
          </p:nvPr>
        </p:nvSpPr>
        <p:spPr>
          <a:xfrm>
            <a:off x="1395772" y="2098854"/>
            <a:ext cx="3633428" cy="345864"/>
          </a:xfrm>
          <a:prstGeom prst="rect">
            <a:avLst/>
          </a:prstGeom>
        </p:spPr>
        <p:txBody>
          <a:bodyPr wrap="square">
            <a:spAutoFit/>
          </a:bodyPr>
          <a:lstStyle/>
          <a:p>
            <a:pPr defTabSz="684530">
              <a:lnSpc>
                <a:spcPct val="120000"/>
              </a:lnSpc>
              <a:spcAft>
                <a:spcPts val="375"/>
              </a:spcAft>
              <a:defRPr/>
            </a:pPr>
            <a:r>
              <a:rPr lang="zh-CN" altLang="en-US" sz="1500" kern="0" dirty="0">
                <a:solidFill>
                  <a:schemeClr val="tx1">
                    <a:lumMod val="75000"/>
                    <a:lumOff val="25000"/>
                  </a:schemeClr>
                </a:solidFill>
                <a:latin typeface="+mn-ea"/>
                <a:cs typeface="+mn-ea"/>
                <a:sym typeface="微软雅黑" panose="020B0503020204020204" pitchFamily="34" charset="-122"/>
              </a:rPr>
              <a:t>党员自愿一次多交纳</a:t>
            </a:r>
            <a:r>
              <a:rPr lang="en-US" altLang="zh-CN" sz="1500" kern="0" dirty="0">
                <a:solidFill>
                  <a:schemeClr val="tx1">
                    <a:lumMod val="75000"/>
                    <a:lumOff val="25000"/>
                  </a:schemeClr>
                </a:solidFill>
                <a:latin typeface="+mn-ea"/>
                <a:cs typeface="+mn-ea"/>
                <a:sym typeface="微软雅黑" panose="020B0503020204020204" pitchFamily="34" charset="-122"/>
              </a:rPr>
              <a:t>1000</a:t>
            </a:r>
            <a:r>
              <a:rPr lang="zh-CN" altLang="en-US" sz="1500" kern="0" dirty="0">
                <a:solidFill>
                  <a:schemeClr val="tx1">
                    <a:lumMod val="75000"/>
                    <a:lumOff val="25000"/>
                  </a:schemeClr>
                </a:solidFill>
                <a:latin typeface="+mn-ea"/>
                <a:cs typeface="+mn-ea"/>
                <a:sym typeface="微软雅黑" panose="020B0503020204020204" pitchFamily="34" charset="-122"/>
              </a:rPr>
              <a:t>元以上的党费。</a:t>
            </a:r>
          </a:p>
        </p:txBody>
      </p:sp>
      <p:sp>
        <p:nvSpPr>
          <p:cNvPr id="12" name="PA-102244"/>
          <p:cNvSpPr>
            <a:spLocks noChangeAspect="1"/>
          </p:cNvSpPr>
          <p:nvPr>
            <p:custDataLst>
              <p:tags r:id="rId4"/>
            </p:custDataLst>
          </p:nvPr>
        </p:nvSpPr>
        <p:spPr>
          <a:xfrm>
            <a:off x="999903" y="2643988"/>
            <a:ext cx="141750" cy="141750"/>
          </a:xfrm>
          <a:prstGeom prst="ellipse">
            <a:avLst/>
          </a:prstGeom>
          <a:solidFill>
            <a:srgbClr val="C90001"/>
          </a:solidFill>
          <a:ln w="50800">
            <a:solidFill>
              <a:srgbClr val="C9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latin typeface="+mn-ea"/>
              <a:cs typeface="阿里巴巴普惠体 M" panose="00020600040101010101" pitchFamily="18" charset="-122"/>
            </a:endParaRPr>
          </a:p>
        </p:txBody>
      </p:sp>
      <p:sp>
        <p:nvSpPr>
          <p:cNvPr id="13" name="PA-102245"/>
          <p:cNvSpPr/>
          <p:nvPr>
            <p:custDataLst>
              <p:tags r:id="rId5"/>
            </p:custDataLst>
          </p:nvPr>
        </p:nvSpPr>
        <p:spPr>
          <a:xfrm>
            <a:off x="1395773" y="2562988"/>
            <a:ext cx="3132779" cy="319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noAutofit/>
          </a:bodyPr>
          <a:lstStyle/>
          <a:p>
            <a:pPr lvl="0" algn="ctr">
              <a:defRPr/>
            </a:pPr>
            <a:r>
              <a:rPr lang="zh-CN" altLang="en-US" sz="1600" dirty="0">
                <a:solidFill>
                  <a:srgbClr val="FFFBEF"/>
                </a:solidFill>
                <a:latin typeface="+mn-ea"/>
                <a:cs typeface="阿里巴巴普惠体 M" panose="00020600040101010101" pitchFamily="18" charset="-122"/>
              </a:rPr>
              <a:t>特殊党费交给谁？</a:t>
            </a:r>
            <a:endParaRPr lang="en-US" altLang="zh-CN" sz="1600" dirty="0">
              <a:solidFill>
                <a:srgbClr val="FFFBEF"/>
              </a:solidFill>
              <a:latin typeface="+mn-ea"/>
              <a:cs typeface="阿里巴巴普惠体 M" panose="00020600040101010101" pitchFamily="18" charset="-122"/>
            </a:endParaRPr>
          </a:p>
        </p:txBody>
      </p:sp>
      <p:cxnSp>
        <p:nvCxnSpPr>
          <p:cNvPr id="14" name="PA-102246"/>
          <p:cNvCxnSpPr>
            <a:stCxn id="7" idx="6"/>
            <a:endCxn id="9" idx="1"/>
          </p:cNvCxnSpPr>
          <p:nvPr>
            <p:custDataLst>
              <p:tags r:id="rId6"/>
            </p:custDataLst>
          </p:nvPr>
        </p:nvCxnSpPr>
        <p:spPr>
          <a:xfrm>
            <a:off x="1141653" y="1866677"/>
            <a:ext cx="254119" cy="7784"/>
          </a:xfrm>
          <a:prstGeom prst="straightConnector1">
            <a:avLst/>
          </a:prstGeom>
          <a:ln w="12700">
            <a:solidFill>
              <a:srgbClr val="C9000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PA-102247"/>
          <p:cNvCxnSpPr/>
          <p:nvPr>
            <p:custDataLst>
              <p:tags r:id="rId7"/>
            </p:custDataLst>
          </p:nvPr>
        </p:nvCxnSpPr>
        <p:spPr>
          <a:xfrm>
            <a:off x="1141654" y="2714863"/>
            <a:ext cx="254120" cy="0"/>
          </a:xfrm>
          <a:prstGeom prst="straightConnector1">
            <a:avLst/>
          </a:prstGeom>
          <a:ln w="12700">
            <a:solidFill>
              <a:srgbClr val="C9000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6" name="PA-102248"/>
          <p:cNvSpPr/>
          <p:nvPr>
            <p:custDataLst>
              <p:tags r:id="rId8"/>
            </p:custDataLst>
          </p:nvPr>
        </p:nvSpPr>
        <p:spPr>
          <a:xfrm>
            <a:off x="1395772" y="2927579"/>
            <a:ext cx="3633428" cy="369332"/>
          </a:xfrm>
          <a:prstGeom prst="rect">
            <a:avLst/>
          </a:prstGeom>
        </p:spPr>
        <p:txBody>
          <a:bodyPr wrap="square">
            <a:spAutoFit/>
          </a:bodyPr>
          <a:lstStyle/>
          <a:p>
            <a:pPr defTabSz="684530">
              <a:lnSpc>
                <a:spcPct val="120000"/>
              </a:lnSpc>
              <a:spcAft>
                <a:spcPts val="375"/>
              </a:spcAft>
              <a:defRPr/>
            </a:pPr>
            <a:r>
              <a:rPr lang="zh-CN" altLang="en-US" sz="1500" kern="0" dirty="0">
                <a:solidFill>
                  <a:schemeClr val="tx1">
                    <a:lumMod val="75000"/>
                    <a:lumOff val="25000"/>
                  </a:schemeClr>
                </a:solidFill>
                <a:latin typeface="+mn-ea"/>
                <a:cs typeface="+mn-ea"/>
                <a:sym typeface="微软雅黑" panose="020B0503020204020204" pitchFamily="34" charset="-122"/>
              </a:rPr>
              <a:t>全部上缴中央。</a:t>
            </a:r>
          </a:p>
        </p:txBody>
      </p:sp>
      <p:sp>
        <p:nvSpPr>
          <p:cNvPr id="17" name="PA-102249"/>
          <p:cNvSpPr>
            <a:spLocks noChangeAspect="1"/>
          </p:cNvSpPr>
          <p:nvPr>
            <p:custDataLst>
              <p:tags r:id="rId9"/>
            </p:custDataLst>
          </p:nvPr>
        </p:nvSpPr>
        <p:spPr>
          <a:xfrm>
            <a:off x="999907" y="3570440"/>
            <a:ext cx="141750" cy="141750"/>
          </a:xfrm>
          <a:prstGeom prst="ellipse">
            <a:avLst/>
          </a:prstGeom>
          <a:solidFill>
            <a:srgbClr val="C90001"/>
          </a:solidFill>
          <a:ln w="50800">
            <a:solidFill>
              <a:srgbClr val="C9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latin typeface="+mn-ea"/>
              <a:cs typeface="阿里巴巴普惠体 M" panose="00020600040101010101" pitchFamily="18" charset="-122"/>
            </a:endParaRPr>
          </a:p>
        </p:txBody>
      </p:sp>
      <p:sp>
        <p:nvSpPr>
          <p:cNvPr id="18" name="PA-102250"/>
          <p:cNvSpPr/>
          <p:nvPr>
            <p:custDataLst>
              <p:tags r:id="rId10"/>
            </p:custDataLst>
          </p:nvPr>
        </p:nvSpPr>
        <p:spPr>
          <a:xfrm>
            <a:off x="1395776" y="3489441"/>
            <a:ext cx="3132781" cy="29741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noAutofit/>
          </a:bodyPr>
          <a:lstStyle/>
          <a:p>
            <a:pPr lvl="0" algn="ctr">
              <a:defRPr/>
            </a:pPr>
            <a:r>
              <a:rPr lang="zh-CN" altLang="en-US" sz="1600" dirty="0">
                <a:solidFill>
                  <a:srgbClr val="FFFBEF"/>
                </a:solidFill>
                <a:latin typeface="+mn-ea"/>
                <a:cs typeface="阿里巴巴普惠体 M" panose="00020600040101010101" pitchFamily="18" charset="-122"/>
              </a:rPr>
              <a:t>特殊党费是否有上限？</a:t>
            </a:r>
            <a:endParaRPr lang="en-US" altLang="zh-CN" sz="1600" dirty="0">
              <a:solidFill>
                <a:srgbClr val="FFFBEF"/>
              </a:solidFill>
              <a:latin typeface="+mn-ea"/>
              <a:cs typeface="阿里巴巴普惠体 M" panose="00020600040101010101" pitchFamily="18" charset="-122"/>
            </a:endParaRPr>
          </a:p>
        </p:txBody>
      </p:sp>
      <p:cxnSp>
        <p:nvCxnSpPr>
          <p:cNvPr id="19" name="PA-102251"/>
          <p:cNvCxnSpPr/>
          <p:nvPr>
            <p:custDataLst>
              <p:tags r:id="rId11"/>
            </p:custDataLst>
          </p:nvPr>
        </p:nvCxnSpPr>
        <p:spPr>
          <a:xfrm>
            <a:off x="1141658" y="3641315"/>
            <a:ext cx="254120" cy="0"/>
          </a:xfrm>
          <a:prstGeom prst="straightConnector1">
            <a:avLst/>
          </a:prstGeom>
          <a:ln w="12700">
            <a:solidFill>
              <a:srgbClr val="C9000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0" name="PA-102252"/>
          <p:cNvSpPr/>
          <p:nvPr>
            <p:custDataLst>
              <p:tags r:id="rId12"/>
            </p:custDataLst>
          </p:nvPr>
        </p:nvSpPr>
        <p:spPr>
          <a:xfrm>
            <a:off x="1395775" y="3802618"/>
            <a:ext cx="3633425" cy="345864"/>
          </a:xfrm>
          <a:prstGeom prst="rect">
            <a:avLst/>
          </a:prstGeom>
        </p:spPr>
        <p:txBody>
          <a:bodyPr wrap="square">
            <a:spAutoFit/>
          </a:bodyPr>
          <a:lstStyle/>
          <a:p>
            <a:pPr defTabSz="684530">
              <a:lnSpc>
                <a:spcPct val="120000"/>
              </a:lnSpc>
              <a:spcAft>
                <a:spcPts val="375"/>
              </a:spcAft>
              <a:defRPr/>
            </a:pPr>
            <a:r>
              <a:rPr lang="zh-CN" altLang="en-US" sz="1500" kern="0" dirty="0">
                <a:solidFill>
                  <a:schemeClr val="tx1">
                    <a:lumMod val="75000"/>
                    <a:lumOff val="25000"/>
                  </a:schemeClr>
                </a:solidFill>
                <a:latin typeface="+mn-ea"/>
                <a:cs typeface="+mn-ea"/>
                <a:sym typeface="微软雅黑" panose="020B0503020204020204" pitchFamily="34" charset="-122"/>
              </a:rPr>
              <a:t>没有。</a:t>
            </a:r>
          </a:p>
        </p:txBody>
      </p:sp>
      <p:pic>
        <p:nvPicPr>
          <p:cNvPr id="23" name="图片 2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962400" y="745809"/>
            <a:ext cx="5246463" cy="40357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4000">
        <p14:prism/>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p:bldP spid="12" grpId="0" animBg="1"/>
      <p:bldP spid="13" grpId="0" animBg="1"/>
      <p:bldP spid="16" grpId="0"/>
      <p:bldP spid="17" grpId="0" animBg="1"/>
      <p:bldP spid="18" grpId="0" animBg="1"/>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PA-1022109"/>
          <p:cNvGrpSpPr/>
          <p:nvPr>
            <p:custDataLst>
              <p:tags r:id="rId1"/>
            </p:custDataLst>
          </p:nvPr>
        </p:nvGrpSpPr>
        <p:grpSpPr>
          <a:xfrm>
            <a:off x="838200" y="1118566"/>
            <a:ext cx="7620000" cy="472232"/>
            <a:chOff x="-1923546" y="3586692"/>
            <a:chExt cx="12725035" cy="839522"/>
          </a:xfrm>
        </p:grpSpPr>
        <p:sp>
          <p:nvSpPr>
            <p:cNvPr id="26" name="PA-对角圆角矩形 2"/>
            <p:cNvSpPr/>
            <p:nvPr>
              <p:custDataLst>
                <p:tags r:id="rId3"/>
              </p:custDataLst>
            </p:nvPr>
          </p:nvSpPr>
          <p:spPr>
            <a:xfrm>
              <a:off x="-1923546" y="3586692"/>
              <a:ext cx="12725035" cy="803961"/>
            </a:xfrm>
            <a:prstGeom prst="round2DiagRect">
              <a:avLst>
                <a:gd name="adj1" fmla="val 0"/>
                <a:gd name="adj2" fmla="val 0"/>
              </a:avLst>
            </a:prstGeom>
            <a:solidFill>
              <a:srgbClr val="C00000"/>
            </a:solidFill>
            <a:ln w="12700" cap="flat" cmpd="sng" algn="ctr">
              <a:noFill/>
              <a:prstDash val="solid"/>
              <a:miter lim="800000"/>
            </a:ln>
            <a:effectLst/>
          </p:spPr>
          <p:txBody>
            <a:bodyPr rtlCol="0" anchor="ctr"/>
            <a:lstStyle/>
            <a:p>
              <a:pPr algn="ctr" defTabSz="514350">
                <a:defRPr/>
              </a:pPr>
              <a:endParaRPr lang="zh-CN" altLang="en-US" sz="1015" kern="0">
                <a:solidFill>
                  <a:prstClr val="white"/>
                </a:solidFill>
                <a:latin typeface="微软雅黑" panose="020B0503020204020204" pitchFamily="34" charset="-122"/>
                <a:ea typeface="微软雅黑" panose="020B0503020204020204" pitchFamily="34" charset="-122"/>
              </a:endParaRPr>
            </a:p>
          </p:txBody>
        </p:sp>
        <p:sp>
          <p:nvSpPr>
            <p:cNvPr id="27" name="PA-矩形 11"/>
            <p:cNvSpPr/>
            <p:nvPr>
              <p:custDataLst>
                <p:tags r:id="rId4"/>
              </p:custDataLst>
            </p:nvPr>
          </p:nvSpPr>
          <p:spPr>
            <a:xfrm>
              <a:off x="2574321" y="3687552"/>
              <a:ext cx="3985907" cy="738662"/>
            </a:xfrm>
            <a:prstGeom prst="rect">
              <a:avLst/>
            </a:prstGeom>
          </p:spPr>
          <p:txBody>
            <a:bodyPr wrap="none">
              <a:spAutoFit/>
            </a:bodyPr>
            <a:lstStyle/>
            <a:p>
              <a:pPr lvl="0"/>
              <a:r>
                <a:rPr lang="zh-CN" altLang="en-US" sz="2100" kern="0" dirty="0">
                  <a:solidFill>
                    <a:prstClr val="white"/>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rPr>
                <a:t>特殊党费怎么交？</a:t>
              </a:r>
            </a:p>
          </p:txBody>
        </p:sp>
      </p:grpSp>
      <p:sp>
        <p:nvSpPr>
          <p:cNvPr id="29" name="矩形: 圆角 8"/>
          <p:cNvSpPr/>
          <p:nvPr/>
        </p:nvSpPr>
        <p:spPr bwMode="auto">
          <a:xfrm>
            <a:off x="838200" y="1885950"/>
            <a:ext cx="1784151" cy="1604566"/>
          </a:xfrm>
          <a:prstGeom prst="roundRect">
            <a:avLst/>
          </a:prstGeom>
          <a:noFill/>
          <a:ln w="12700" cap="flat" cmpd="sng" algn="ctr">
            <a:solidFill>
              <a:srgbClr val="C90001"/>
            </a:solidFill>
            <a:prstDash val="solid"/>
            <a:round/>
            <a:headEnd type="none" w="med" len="med"/>
            <a:tailEnd type="none" w="med" len="med"/>
          </a:ln>
          <a:effectLst/>
        </p:spPr>
        <p:txBody>
          <a:bodyPr vert="horz" wrap="square" lIns="0" tIns="0" rIns="0" bIns="0" numCol="1" rtlCol="0" anchor="ctr" anchorCtr="0" compatLnSpc="1"/>
          <a:lstStyle/>
          <a:p>
            <a:pPr algn="ctr">
              <a:lnSpc>
                <a:spcPct val="150000"/>
              </a:lnSpc>
            </a:pPr>
            <a:r>
              <a:rPr lang="zh-CN" altLang="en-US" sz="135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特殊党费由所在基层党委代收，并提供</a:t>
            </a:r>
            <a:endParaRPr lang="en-US" altLang="zh-CN" sz="1350" dirty="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a:p>
            <a:pPr algn="ctr">
              <a:lnSpc>
                <a:spcPct val="150000"/>
              </a:lnSpc>
            </a:pPr>
            <a:r>
              <a:rPr lang="zh-CN" altLang="en-US" sz="135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该党员的简要情况</a:t>
            </a:r>
          </a:p>
        </p:txBody>
      </p:sp>
      <p:sp>
        <p:nvSpPr>
          <p:cNvPr id="32" name="矩形: 圆角 8"/>
          <p:cNvSpPr/>
          <p:nvPr/>
        </p:nvSpPr>
        <p:spPr bwMode="auto">
          <a:xfrm>
            <a:off x="2896066" y="1885950"/>
            <a:ext cx="3243017" cy="1604566"/>
          </a:xfrm>
          <a:prstGeom prst="roundRect">
            <a:avLst/>
          </a:prstGeom>
          <a:noFill/>
          <a:ln w="12700" cap="flat" cmpd="sng" algn="ctr">
            <a:solidFill>
              <a:srgbClr val="C90001"/>
            </a:solidFill>
            <a:prstDash val="solid"/>
            <a:round/>
            <a:headEnd type="none" w="med" len="med"/>
            <a:tailEnd type="none" w="med" len="med"/>
          </a:ln>
          <a:effectLst/>
        </p:spPr>
        <p:txBody>
          <a:bodyPr vert="horz" wrap="square" lIns="0" tIns="0" rIns="0" bIns="0" numCol="1" rtlCol="0" anchor="ctr" anchorCtr="0" compatLnSpc="1"/>
          <a:lstStyle/>
          <a:p>
            <a:pPr algn="ctr">
              <a:lnSpc>
                <a:spcPct val="150000"/>
              </a:lnSpc>
            </a:pPr>
            <a:r>
              <a:rPr lang="zh-CN" altLang="en-US" sz="120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通过省、自治区、直辖市党委组织部，中央直属机关工委、中央国家机关工委组织部，国务院国资委党委、中央各金融机构党委组织部，铁道部政治部、民航总局党委组织部，解放军总政治部组织部</a:t>
            </a:r>
          </a:p>
        </p:txBody>
      </p:sp>
      <p:sp>
        <p:nvSpPr>
          <p:cNvPr id="33" name="矩形: 圆角 8"/>
          <p:cNvSpPr/>
          <p:nvPr/>
        </p:nvSpPr>
        <p:spPr bwMode="auto">
          <a:xfrm>
            <a:off x="6629400" y="1885950"/>
            <a:ext cx="1784151" cy="1604566"/>
          </a:xfrm>
          <a:prstGeom prst="roundRect">
            <a:avLst/>
          </a:prstGeom>
          <a:noFill/>
          <a:ln w="12700" cap="flat" cmpd="sng" algn="ctr">
            <a:solidFill>
              <a:srgbClr val="C90001"/>
            </a:solidFill>
            <a:prstDash val="solid"/>
            <a:round/>
            <a:headEnd type="none" w="med" len="med"/>
            <a:tailEnd type="none" w="med" len="med"/>
          </a:ln>
          <a:effectLst/>
        </p:spPr>
        <p:txBody>
          <a:bodyPr vert="horz" wrap="square" lIns="0" tIns="0" rIns="0" bIns="0" numCol="1" rtlCol="0" anchor="ctr" anchorCtr="0" compatLnSpc="1"/>
          <a:lstStyle/>
          <a:p>
            <a:pPr algn="ctr">
              <a:lnSpc>
                <a:spcPct val="150000"/>
              </a:lnSpc>
            </a:pPr>
            <a:r>
              <a:rPr lang="zh-CN" altLang="en-US" sz="135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转交中央组织部</a:t>
            </a:r>
          </a:p>
        </p:txBody>
      </p:sp>
      <p:sp>
        <p:nvSpPr>
          <p:cNvPr id="34" name="PA-102242"/>
          <p:cNvSpPr/>
          <p:nvPr>
            <p:custDataLst>
              <p:tags r:id="rId2"/>
            </p:custDataLst>
          </p:nvPr>
        </p:nvSpPr>
        <p:spPr>
          <a:xfrm>
            <a:off x="838199" y="3885431"/>
            <a:ext cx="7619999" cy="36271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500" b="1" dirty="0">
                <a:solidFill>
                  <a:schemeClr val="accent1"/>
                </a:solidFill>
                <a:latin typeface="+mn-ea"/>
                <a:cs typeface="阿里巴巴普惠体 M" panose="00020600040101010101" pitchFamily="18" charset="-122"/>
              </a:rPr>
              <a:t>中央组织部给本人出具收据。</a:t>
            </a:r>
          </a:p>
        </p:txBody>
      </p:sp>
    </p:spTree>
  </p:cSld>
  <p:clrMapOvr>
    <a:masterClrMapping/>
  </p:clrMapOvr>
  <mc:AlternateContent xmlns:mc="http://schemas.openxmlformats.org/markup-compatibility/2006" xmlns:p14="http://schemas.microsoft.com/office/powerpoint/2010/main">
    <mc:Choice Requires="p14">
      <p:transition spd="slow" p14:dur="1200" advTm="4000">
        <p14:prism/>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p:cTn id="12" dur="500" fill="hold"/>
                                        <p:tgtEl>
                                          <p:spTgt spid="29"/>
                                        </p:tgtEl>
                                        <p:attrNameLst>
                                          <p:attrName>ppt_w</p:attrName>
                                        </p:attrNameLst>
                                      </p:cBhvr>
                                      <p:tavLst>
                                        <p:tav tm="0">
                                          <p:val>
                                            <p:fltVal val="0"/>
                                          </p:val>
                                        </p:tav>
                                        <p:tav tm="100000">
                                          <p:val>
                                            <p:strVal val="#ppt_w"/>
                                          </p:val>
                                        </p:tav>
                                      </p:tavLst>
                                    </p:anim>
                                    <p:anim calcmode="lin" valueType="num">
                                      <p:cBhvr>
                                        <p:cTn id="13" dur="500" fill="hold"/>
                                        <p:tgtEl>
                                          <p:spTgt spid="29"/>
                                        </p:tgtEl>
                                        <p:attrNameLst>
                                          <p:attrName>ppt_h</p:attrName>
                                        </p:attrNameLst>
                                      </p:cBhvr>
                                      <p:tavLst>
                                        <p:tav tm="0">
                                          <p:val>
                                            <p:fltVal val="0"/>
                                          </p:val>
                                        </p:tav>
                                        <p:tav tm="100000">
                                          <p:val>
                                            <p:strVal val="#ppt_h"/>
                                          </p:val>
                                        </p:tav>
                                      </p:tavLst>
                                    </p:anim>
                                    <p:animEffect transition="in" filter="fade">
                                      <p:cBhvr>
                                        <p:cTn id="14" dur="500"/>
                                        <p:tgtEl>
                                          <p:spTgt spid="2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p:cTn id="22" dur="500" fill="hold"/>
                                        <p:tgtEl>
                                          <p:spTgt spid="33"/>
                                        </p:tgtEl>
                                        <p:attrNameLst>
                                          <p:attrName>ppt_w</p:attrName>
                                        </p:attrNameLst>
                                      </p:cBhvr>
                                      <p:tavLst>
                                        <p:tav tm="0">
                                          <p:val>
                                            <p:fltVal val="0"/>
                                          </p:val>
                                        </p:tav>
                                        <p:tav tm="100000">
                                          <p:val>
                                            <p:strVal val="#ppt_w"/>
                                          </p:val>
                                        </p:tav>
                                      </p:tavLst>
                                    </p:anim>
                                    <p:anim calcmode="lin" valueType="num">
                                      <p:cBhvr>
                                        <p:cTn id="23" dur="500" fill="hold"/>
                                        <p:tgtEl>
                                          <p:spTgt spid="33"/>
                                        </p:tgtEl>
                                        <p:attrNameLst>
                                          <p:attrName>ppt_h</p:attrName>
                                        </p:attrNameLst>
                                      </p:cBhvr>
                                      <p:tavLst>
                                        <p:tav tm="0">
                                          <p:val>
                                            <p:fltVal val="0"/>
                                          </p:val>
                                        </p:tav>
                                        <p:tav tm="100000">
                                          <p:val>
                                            <p:strVal val="#ppt_h"/>
                                          </p:val>
                                        </p:tav>
                                      </p:tavLst>
                                    </p:anim>
                                    <p:animEffect transition="in" filter="fade">
                                      <p:cBhvr>
                                        <p:cTn id="24" dur="500"/>
                                        <p:tgtEl>
                                          <p:spTgt spid="3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Effect transition="in" filter="fade">
                                      <p:cBhvr>
                                        <p:cTn id="2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P spid="33" grpId="0" animBg="1"/>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3"/>
          <a:stretch>
            <a:fillRect/>
          </a:stretch>
        </p:blipFill>
        <p:spPr>
          <a:xfrm>
            <a:off x="0" y="2723178"/>
            <a:ext cx="9144793" cy="2420322"/>
          </a:xfrm>
          <a:prstGeom prst="rect">
            <a:avLst/>
          </a:prstGeom>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3200" y="1330783"/>
            <a:ext cx="762000" cy="760948"/>
          </a:xfrm>
          <a:prstGeom prst="rect">
            <a:avLst/>
          </a:prstGeom>
        </p:spPr>
      </p:pic>
      <p:pic>
        <p:nvPicPr>
          <p:cNvPr id="29" name="图片 28"/>
          <p:cNvPicPr>
            <a:picLocks noChangeAspect="1"/>
          </p:cNvPicPr>
          <p:nvPr/>
        </p:nvPicPr>
        <p:blipFill rotWithShape="1">
          <a:blip r:embed="rId5" cstate="print">
            <a:extLst>
              <a:ext uri="{28A0092B-C50C-407E-A947-70E740481C1C}">
                <a14:useLocalDpi xmlns:a14="http://schemas.microsoft.com/office/drawing/2010/main" val="0"/>
              </a:ext>
            </a:extLst>
          </a:blip>
          <a:srcRect r="18335"/>
          <a:stretch>
            <a:fillRect/>
          </a:stretch>
        </p:blipFill>
        <p:spPr>
          <a:xfrm>
            <a:off x="6533673" y="0"/>
            <a:ext cx="2610327" cy="2959909"/>
          </a:xfrm>
          <a:prstGeom prst="rect">
            <a:avLst/>
          </a:prstGeom>
        </p:spPr>
      </p:pic>
      <p:sp>
        <p:nvSpPr>
          <p:cNvPr id="11" name="文本框 10"/>
          <p:cNvSpPr txBox="1"/>
          <p:nvPr/>
        </p:nvSpPr>
        <p:spPr>
          <a:xfrm>
            <a:off x="3304222" y="1395356"/>
            <a:ext cx="2819400" cy="769441"/>
          </a:xfrm>
          <a:prstGeom prst="rect">
            <a:avLst/>
          </a:prstGeom>
          <a:noFill/>
          <a:effectLst/>
        </p:spPr>
        <p:txBody>
          <a:bodyPr wrap="square" rtlCol="0">
            <a:spAutoFit/>
          </a:bodyPr>
          <a:lstStyle/>
          <a:p>
            <a:pPr algn="ctr"/>
            <a:r>
              <a:rPr lang="zh-CN" altLang="en-US" sz="4400" b="1" dirty="0" smtClean="0">
                <a:solidFill>
                  <a:schemeClr val="accent1"/>
                </a:solidFill>
                <a:latin typeface="+mn-ea"/>
                <a:cs typeface="胡晓波男神体" panose="02010600030101010101" pitchFamily="2" charset="-122"/>
              </a:rPr>
              <a:t>第二部分</a:t>
            </a:r>
            <a:endParaRPr lang="zh-CN" altLang="en-US" sz="4400" b="1" dirty="0">
              <a:solidFill>
                <a:schemeClr val="accent1"/>
              </a:solidFill>
              <a:latin typeface="+mn-ea"/>
              <a:cs typeface="胡晓波男神体" panose="02010600030101010101" pitchFamily="2" charset="-122"/>
            </a:endParaRPr>
          </a:p>
        </p:txBody>
      </p:sp>
      <p:sp>
        <p:nvSpPr>
          <p:cNvPr id="21" name="文本框 20"/>
          <p:cNvSpPr txBox="1"/>
          <p:nvPr/>
        </p:nvSpPr>
        <p:spPr>
          <a:xfrm>
            <a:off x="1165576" y="2181820"/>
            <a:ext cx="6378224" cy="923330"/>
          </a:xfrm>
          <a:prstGeom prst="rect">
            <a:avLst/>
          </a:prstGeom>
          <a:noFill/>
          <a:effectLst/>
        </p:spPr>
        <p:txBody>
          <a:bodyPr wrap="square" rtlCol="0">
            <a:spAutoFit/>
          </a:bodyPr>
          <a:lstStyle/>
          <a:p>
            <a:pPr algn="ctr"/>
            <a:r>
              <a:rPr lang="zh-CN" altLang="en-US" sz="5400" b="1" dirty="0">
                <a:solidFill>
                  <a:schemeClr val="accent1"/>
                </a:solidFill>
                <a:latin typeface="+mn-ea"/>
                <a:cs typeface="胡晓波男神体" panose="02010600030101010101" pitchFamily="2" charset="-122"/>
              </a:rPr>
              <a:t>“特殊党费”的诞生</a:t>
            </a:r>
          </a:p>
        </p:txBody>
      </p:sp>
    </p:spTree>
  </p:cSld>
  <p:clrMapOvr>
    <a:masterClrMapping/>
  </p:clrMapOvr>
  <mc:AlternateContent xmlns:mc="http://schemas.openxmlformats.org/markup-compatibility/2006" xmlns:p14="http://schemas.microsoft.com/office/powerpoint/2010/main">
    <mc:Choice Requires="p14">
      <p:transition spd="slow" p14:dur="1250" advTm="4000">
        <p14:switch dir="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p:cTn id="18" dur="500" fill="hold"/>
                                        <p:tgtEl>
                                          <p:spTgt spid="22"/>
                                        </p:tgtEl>
                                        <p:attrNameLst>
                                          <p:attrName>ppt_w</p:attrName>
                                        </p:attrNameLst>
                                      </p:cBhvr>
                                      <p:tavLst>
                                        <p:tav tm="0">
                                          <p:val>
                                            <p:fltVal val="0"/>
                                          </p:val>
                                        </p:tav>
                                        <p:tav tm="100000">
                                          <p:val>
                                            <p:strVal val="#ppt_w"/>
                                          </p:val>
                                        </p:tav>
                                      </p:tavLst>
                                    </p:anim>
                                    <p:anim calcmode="lin" valueType="num">
                                      <p:cBhvr>
                                        <p:cTn id="19" dur="500" fill="hold"/>
                                        <p:tgtEl>
                                          <p:spTgt spid="22"/>
                                        </p:tgtEl>
                                        <p:attrNameLst>
                                          <p:attrName>ppt_h</p:attrName>
                                        </p:attrNameLst>
                                      </p:cBhvr>
                                      <p:tavLst>
                                        <p:tav tm="0">
                                          <p:val>
                                            <p:fltVal val="0"/>
                                          </p:val>
                                        </p:tav>
                                        <p:tav tm="100000">
                                          <p:val>
                                            <p:strVal val="#ppt_h"/>
                                          </p:val>
                                        </p:tav>
                                      </p:tavLst>
                                    </p:anim>
                                    <p:animEffect transition="in" filter="fade">
                                      <p:cBhvr>
                                        <p:cTn id="20" dur="500"/>
                                        <p:tgtEl>
                                          <p:spTgt spid="2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A-矩形 31"/>
          <p:cNvSpPr>
            <a:spLocks noChangeAspect="1"/>
          </p:cNvSpPr>
          <p:nvPr>
            <p:custDataLst>
              <p:tags r:id="rId1"/>
            </p:custDataLst>
          </p:nvPr>
        </p:nvSpPr>
        <p:spPr>
          <a:xfrm>
            <a:off x="600092" y="1523848"/>
            <a:ext cx="5022530" cy="2601580"/>
          </a:xfrm>
          <a:prstGeom prst="rect">
            <a:avLst/>
          </a:prstGeom>
          <a:noFill/>
          <a:ln w="9525">
            <a:solidFill>
              <a:schemeClr val="accent1"/>
            </a:solidFill>
          </a:ln>
          <a:effectLst/>
        </p:spPr>
        <p:txBody>
          <a:bodyPr anchor="ctr"/>
          <a:lstStyle/>
          <a:p>
            <a:pPr algn="ctr"/>
            <a:endParaRPr lang="zh-CN" altLang="en-US" sz="1350" b="1" dirty="0">
              <a:solidFill>
                <a:srgbClr val="FFFFFF"/>
              </a:solidFill>
              <a:latin typeface="+mj-ea"/>
              <a:ea typeface="+mj-ea"/>
            </a:endParaRPr>
          </a:p>
        </p:txBody>
      </p:sp>
      <p:sp>
        <p:nvSpPr>
          <p:cNvPr id="19" name="矩形 18"/>
          <p:cNvSpPr/>
          <p:nvPr/>
        </p:nvSpPr>
        <p:spPr>
          <a:xfrm>
            <a:off x="990600" y="1895431"/>
            <a:ext cx="4208862" cy="1938992"/>
          </a:xfrm>
          <a:prstGeom prst="rect">
            <a:avLst/>
          </a:prstGeom>
        </p:spPr>
        <p:txBody>
          <a:bodyPr wrap="square">
            <a:spAutoFit/>
          </a:bodyPr>
          <a:lstStyle/>
          <a:p>
            <a:pPr>
              <a:lnSpc>
                <a:spcPct val="150000"/>
              </a:lnSpc>
            </a:pPr>
            <a:r>
              <a:rPr lang="zh-CN" altLang="en-US" sz="1600" kern="0" dirty="0">
                <a:solidFill>
                  <a:schemeClr val="tx1">
                    <a:lumMod val="85000"/>
                    <a:lumOff val="15000"/>
                  </a:schemeClr>
                </a:solidFill>
                <a:latin typeface="+mn-ea"/>
              </a:rPr>
              <a:t>在我们党和国家的发展历史上，党费更有着厚重的“软实力”，其中蕴含着深厚的政治思想意义和精神价值。在“</a:t>
            </a:r>
            <a:r>
              <a:rPr lang="en-US" altLang="zh-CN" sz="1600" kern="0" dirty="0">
                <a:solidFill>
                  <a:schemeClr val="tx1">
                    <a:lumMod val="85000"/>
                    <a:lumOff val="15000"/>
                  </a:schemeClr>
                </a:solidFill>
                <a:latin typeface="+mn-ea"/>
              </a:rPr>
              <a:t>5•12”</a:t>
            </a:r>
            <a:r>
              <a:rPr lang="zh-CN" altLang="en-US" sz="1600" kern="0" dirty="0">
                <a:solidFill>
                  <a:schemeClr val="tx1">
                    <a:lumMod val="85000"/>
                    <a:lumOff val="15000"/>
                  </a:schemeClr>
                </a:solidFill>
                <a:latin typeface="+mn-ea"/>
              </a:rPr>
              <a:t>汶川特大地震中催生的“特殊党费”现象，给全中国人民带来了深刻思想启迪和巨大精神震撼。</a:t>
            </a:r>
            <a:endParaRPr lang="zh-CN" altLang="zh-CN" sz="1600" kern="0" dirty="0">
              <a:solidFill>
                <a:schemeClr val="tx1">
                  <a:lumMod val="85000"/>
                  <a:lumOff val="15000"/>
                </a:schemeClr>
              </a:solidFill>
              <a:latin typeface="+mn-ea"/>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666750"/>
            <a:ext cx="3978579" cy="3978579"/>
          </a:xfrm>
          <a:prstGeom prst="rect">
            <a:avLst/>
          </a:prstGeom>
        </p:spPr>
      </p:pic>
      <p:sp>
        <p:nvSpPr>
          <p:cNvPr id="12" name="矩形 11"/>
          <p:cNvSpPr/>
          <p:nvPr/>
        </p:nvSpPr>
        <p:spPr>
          <a:xfrm>
            <a:off x="6553200" y="2266950"/>
            <a:ext cx="1010261" cy="1077218"/>
          </a:xfrm>
          <a:prstGeom prst="rect">
            <a:avLst/>
          </a:prstGeom>
        </p:spPr>
        <p:txBody>
          <a:bodyPr wrap="square">
            <a:spAutoFit/>
          </a:bodyPr>
          <a:lstStyle/>
          <a:p>
            <a:r>
              <a:rPr lang="zh-CN" altLang="en-US" sz="3200" b="1" kern="0" dirty="0" smtClean="0">
                <a:solidFill>
                  <a:srgbClr val="FFFBEF"/>
                </a:solidFill>
                <a:latin typeface="+mn-ea"/>
              </a:rPr>
              <a:t>特殊</a:t>
            </a:r>
            <a:endParaRPr lang="en-US" altLang="zh-CN" sz="3200" b="1" kern="0" dirty="0" smtClean="0">
              <a:solidFill>
                <a:srgbClr val="FFFBEF"/>
              </a:solidFill>
              <a:latin typeface="+mn-ea"/>
            </a:endParaRPr>
          </a:p>
          <a:p>
            <a:r>
              <a:rPr lang="zh-CN" altLang="en-US" sz="3200" b="1" kern="0" dirty="0" smtClean="0">
                <a:solidFill>
                  <a:srgbClr val="FFFBEF"/>
                </a:solidFill>
                <a:latin typeface="+mn-ea"/>
              </a:rPr>
              <a:t>党费</a:t>
            </a:r>
            <a:endParaRPr lang="zh-CN" altLang="zh-CN" sz="3200" b="1" kern="0" dirty="0">
              <a:solidFill>
                <a:srgbClr val="FFFBEF"/>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400" advTm="4000">
        <p14:doors dir="vert"/>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372"/>
  <p:tag name="ISPRING_FIRST_PUBLISH" val="1"/>
  <p:tag name="ISPRING_SCORM_RATE_QUIZZES" val="0"/>
</p:tagLst>
</file>

<file path=ppt/tags/tag10.xml><?xml version="1.0" encoding="utf-8"?>
<p:tagLst xmlns:a="http://schemas.openxmlformats.org/drawingml/2006/main" xmlns:r="http://schemas.openxmlformats.org/officeDocument/2006/relationships" xmlns:p="http://schemas.openxmlformats.org/presentationml/2006/main">
  <p:tag name="PA" val="v5.2.8"/>
</p:tagLst>
</file>

<file path=ppt/tags/tag11.xml><?xml version="1.0" encoding="utf-8"?>
<p:tagLst xmlns:a="http://schemas.openxmlformats.org/drawingml/2006/main" xmlns:r="http://schemas.openxmlformats.org/officeDocument/2006/relationships" xmlns:p="http://schemas.openxmlformats.org/presentationml/2006/main">
  <p:tag name="PA" val="v5.2.8"/>
</p:tagLst>
</file>

<file path=ppt/tags/tag12.xml><?xml version="1.0" encoding="utf-8"?>
<p:tagLst xmlns:a="http://schemas.openxmlformats.org/drawingml/2006/main" xmlns:r="http://schemas.openxmlformats.org/officeDocument/2006/relationships" xmlns:p="http://schemas.openxmlformats.org/presentationml/2006/main">
  <p:tag name="PA" val="v5.2.8"/>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8"/>
</p:tagLst>
</file>

<file path=ppt/tags/tag17.xml><?xml version="1.0" encoding="utf-8"?>
<p:tagLst xmlns:a="http://schemas.openxmlformats.org/drawingml/2006/main" xmlns:r="http://schemas.openxmlformats.org/officeDocument/2006/relationships" xmlns:p="http://schemas.openxmlformats.org/presentationml/2006/main">
  <p:tag name="PA" val="v5.2.8"/>
</p:tagLst>
</file>

<file path=ppt/tags/tag18.xml><?xml version="1.0" encoding="utf-8"?>
<p:tagLst xmlns:a="http://schemas.openxmlformats.org/drawingml/2006/main" xmlns:r="http://schemas.openxmlformats.org/officeDocument/2006/relationships" xmlns:p="http://schemas.openxmlformats.org/presentationml/2006/main">
  <p:tag name="PA" val="v5.2.8"/>
</p:tagLst>
</file>

<file path=ppt/tags/tag19.xml><?xml version="1.0" encoding="utf-8"?>
<p:tagLst xmlns:a="http://schemas.openxmlformats.org/drawingml/2006/main" xmlns:r="http://schemas.openxmlformats.org/officeDocument/2006/relationships" xmlns:p="http://schemas.openxmlformats.org/presentationml/2006/main">
  <p:tag name="PA" val="v5.2.8"/>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20.xml><?xml version="1.0" encoding="utf-8"?>
<p:tagLst xmlns:a="http://schemas.openxmlformats.org/drawingml/2006/main" xmlns:r="http://schemas.openxmlformats.org/officeDocument/2006/relationships" xmlns:p="http://schemas.openxmlformats.org/presentationml/2006/main">
  <p:tag name="PA" val="v5.2.8"/>
</p:tagLst>
</file>

<file path=ppt/tags/tag21.xml><?xml version="1.0" encoding="utf-8"?>
<p:tagLst xmlns:a="http://schemas.openxmlformats.org/drawingml/2006/main" xmlns:r="http://schemas.openxmlformats.org/officeDocument/2006/relationships" xmlns:p="http://schemas.openxmlformats.org/presentationml/2006/main">
  <p:tag name="PA" val="v5.2.8"/>
</p:tagLst>
</file>

<file path=ppt/tags/tag22.xml><?xml version="1.0" encoding="utf-8"?>
<p:tagLst xmlns:a="http://schemas.openxmlformats.org/drawingml/2006/main" xmlns:r="http://schemas.openxmlformats.org/officeDocument/2006/relationships" xmlns:p="http://schemas.openxmlformats.org/presentationml/2006/main">
  <p:tag name="PA" val="v5.2.8"/>
</p:tagLst>
</file>

<file path=ppt/tags/tag23.xml><?xml version="1.0" encoding="utf-8"?>
<p:tagLst xmlns:a="http://schemas.openxmlformats.org/drawingml/2006/main" xmlns:r="http://schemas.openxmlformats.org/officeDocument/2006/relationships" xmlns:p="http://schemas.openxmlformats.org/presentationml/2006/main">
  <p:tag name="PA" val="v5.2.8"/>
</p:tagLst>
</file>

<file path=ppt/tags/tag24.xml><?xml version="1.0" encoding="utf-8"?>
<p:tagLst xmlns:a="http://schemas.openxmlformats.org/drawingml/2006/main" xmlns:r="http://schemas.openxmlformats.org/officeDocument/2006/relationships" xmlns:p="http://schemas.openxmlformats.org/presentationml/2006/main">
  <p:tag name="PA" val="v5.2.8"/>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PA" val="v5.2.8"/>
</p:tagLst>
</file>

<file path=ppt/tags/tag27.xml><?xml version="1.0" encoding="utf-8"?>
<p:tagLst xmlns:a="http://schemas.openxmlformats.org/drawingml/2006/main" xmlns:r="http://schemas.openxmlformats.org/officeDocument/2006/relationships" xmlns:p="http://schemas.openxmlformats.org/presentationml/2006/main">
  <p:tag name="PA" val="v5.2.8"/>
</p:tagLst>
</file>

<file path=ppt/tags/tag28.xml><?xml version="1.0" encoding="utf-8"?>
<p:tagLst xmlns:a="http://schemas.openxmlformats.org/drawingml/2006/main" xmlns:r="http://schemas.openxmlformats.org/officeDocument/2006/relationships" xmlns:p="http://schemas.openxmlformats.org/presentationml/2006/main">
  <p:tag name="PA" val="v5.2.8"/>
</p:tagLst>
</file>

<file path=ppt/tags/tag29.xml><?xml version="1.0" encoding="utf-8"?>
<p:tagLst xmlns:a="http://schemas.openxmlformats.org/drawingml/2006/main" xmlns:r="http://schemas.openxmlformats.org/officeDocument/2006/relationships" xmlns:p="http://schemas.openxmlformats.org/presentationml/2006/main">
  <p:tag name="PA" val="v5.2.8"/>
</p:tagLst>
</file>

<file path=ppt/tags/tag3.xml><?xml version="1.0" encoding="utf-8"?>
<p:tagLst xmlns:a="http://schemas.openxmlformats.org/drawingml/2006/main" xmlns:r="http://schemas.openxmlformats.org/officeDocument/2006/relationships" xmlns:p="http://schemas.openxmlformats.org/presentationml/2006/main">
  <p:tag name="PA" val="v5.2.8"/>
</p:tagLst>
</file>

<file path=ppt/tags/tag30.xml><?xml version="1.0" encoding="utf-8"?>
<p:tagLst xmlns:a="http://schemas.openxmlformats.org/drawingml/2006/main" xmlns:r="http://schemas.openxmlformats.org/officeDocument/2006/relationships" xmlns:p="http://schemas.openxmlformats.org/presentationml/2006/main">
  <p:tag name="PA" val="v5.2.8"/>
</p:tagLst>
</file>

<file path=ppt/tags/tag31.xml><?xml version="1.0" encoding="utf-8"?>
<p:tagLst xmlns:a="http://schemas.openxmlformats.org/drawingml/2006/main" xmlns:r="http://schemas.openxmlformats.org/officeDocument/2006/relationships" xmlns:p="http://schemas.openxmlformats.org/presentationml/2006/main">
  <p:tag name="PA" val="v5.2.8"/>
</p:tagLst>
</file>

<file path=ppt/tags/tag32.xml><?xml version="1.0" encoding="utf-8"?>
<p:tagLst xmlns:a="http://schemas.openxmlformats.org/drawingml/2006/main" xmlns:r="http://schemas.openxmlformats.org/officeDocument/2006/relationships" xmlns:p="http://schemas.openxmlformats.org/presentationml/2006/main">
  <p:tag name="PA" val="v5.2.8"/>
</p:tagLst>
</file>

<file path=ppt/tags/tag33.xml><?xml version="1.0" encoding="utf-8"?>
<p:tagLst xmlns:a="http://schemas.openxmlformats.org/drawingml/2006/main" xmlns:r="http://schemas.openxmlformats.org/officeDocument/2006/relationships" xmlns:p="http://schemas.openxmlformats.org/presentationml/2006/main">
  <p:tag name="PA" val="v5.2.8"/>
</p:tagLst>
</file>

<file path=ppt/tags/tag34.xml><?xml version="1.0" encoding="utf-8"?>
<p:tagLst xmlns:a="http://schemas.openxmlformats.org/drawingml/2006/main" xmlns:r="http://schemas.openxmlformats.org/officeDocument/2006/relationships" xmlns:p="http://schemas.openxmlformats.org/presentationml/2006/main">
  <p:tag name="PA" val="v5.2.8"/>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8"/>
</p:tagLst>
</file>

<file path=ppt/tags/tag37.xml><?xml version="1.0" encoding="utf-8"?>
<p:tagLst xmlns:a="http://schemas.openxmlformats.org/drawingml/2006/main" xmlns:r="http://schemas.openxmlformats.org/officeDocument/2006/relationships" xmlns:p="http://schemas.openxmlformats.org/presentationml/2006/main">
  <p:tag name="PA" val="v5.2.8"/>
</p:tagLst>
</file>

<file path=ppt/tags/tag38.xml><?xml version="1.0" encoding="utf-8"?>
<p:tagLst xmlns:a="http://schemas.openxmlformats.org/drawingml/2006/main" xmlns:r="http://schemas.openxmlformats.org/officeDocument/2006/relationships" xmlns:p="http://schemas.openxmlformats.org/presentationml/2006/main">
  <p:tag name="PA" val="v5.2.8"/>
</p:tagLst>
</file>

<file path=ppt/tags/tag39.xml><?xml version="1.0" encoding="utf-8"?>
<p:tagLst xmlns:a="http://schemas.openxmlformats.org/drawingml/2006/main" xmlns:r="http://schemas.openxmlformats.org/officeDocument/2006/relationships" xmlns:p="http://schemas.openxmlformats.org/presentationml/2006/main">
  <p:tag name="PA" val="v5.2.8"/>
</p:tagLst>
</file>

<file path=ppt/tags/tag4.xml><?xml version="1.0" encoding="utf-8"?>
<p:tagLst xmlns:a="http://schemas.openxmlformats.org/drawingml/2006/main" xmlns:r="http://schemas.openxmlformats.org/officeDocument/2006/relationships" xmlns:p="http://schemas.openxmlformats.org/presentationml/2006/main">
  <p:tag name="PA" val="v5.2.8"/>
</p:tagLst>
</file>

<file path=ppt/tags/tag40.xml><?xml version="1.0" encoding="utf-8"?>
<p:tagLst xmlns:a="http://schemas.openxmlformats.org/drawingml/2006/main" xmlns:r="http://schemas.openxmlformats.org/officeDocument/2006/relationships" xmlns:p="http://schemas.openxmlformats.org/presentationml/2006/main">
  <p:tag name="PA" val="v5.2.8"/>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8"/>
</p:tagLst>
</file>

<file path=ppt/tags/tag43.xml><?xml version="1.0" encoding="utf-8"?>
<p:tagLst xmlns:a="http://schemas.openxmlformats.org/drawingml/2006/main" xmlns:r="http://schemas.openxmlformats.org/officeDocument/2006/relationships" xmlns:p="http://schemas.openxmlformats.org/presentationml/2006/main">
  <p:tag name="PA" val="v5.2.8"/>
</p:tagLst>
</file>

<file path=ppt/tags/tag44.xml><?xml version="1.0" encoding="utf-8"?>
<p:tagLst xmlns:a="http://schemas.openxmlformats.org/drawingml/2006/main" xmlns:r="http://schemas.openxmlformats.org/officeDocument/2006/relationships" xmlns:p="http://schemas.openxmlformats.org/presentationml/2006/main">
  <p:tag name="PA" val="v5.2.8"/>
</p:tagLst>
</file>

<file path=ppt/tags/tag5.xml><?xml version="1.0" encoding="utf-8"?>
<p:tagLst xmlns:a="http://schemas.openxmlformats.org/drawingml/2006/main" xmlns:r="http://schemas.openxmlformats.org/officeDocument/2006/relationships" xmlns:p="http://schemas.openxmlformats.org/presentationml/2006/main">
  <p:tag name="PA" val="v5.2.8"/>
</p:tagLst>
</file>

<file path=ppt/tags/tag6.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PA" val="v5.2.8"/>
</p:tagLst>
</file>

<file path=ppt/tags/tag9.xml><?xml version="1.0" encoding="utf-8"?>
<p:tagLst xmlns:a="http://schemas.openxmlformats.org/drawingml/2006/main" xmlns:r="http://schemas.openxmlformats.org/officeDocument/2006/relationships" xmlns:p="http://schemas.openxmlformats.org/presentationml/2006/main">
  <p:tag name="PA" val="v5.2.8"/>
</p:tagLst>
</file>

<file path=ppt/theme/theme1.xml><?xml version="1.0" encoding="utf-8"?>
<a:theme xmlns:a="http://schemas.openxmlformats.org/drawingml/2006/main" name=" www.2ppt.com">
  <a:themeElements>
    <a:clrScheme name="自定义 98">
      <a:dk1>
        <a:srgbClr val="000000"/>
      </a:dk1>
      <a:lt1>
        <a:srgbClr val="FFFFFF"/>
      </a:lt1>
      <a:dk2>
        <a:srgbClr val="000000"/>
      </a:dk2>
      <a:lt2>
        <a:srgbClr val="FFFFFF"/>
      </a:lt2>
      <a:accent1>
        <a:srgbClr val="C00000"/>
      </a:accent1>
      <a:accent2>
        <a:srgbClr val="FFC000"/>
      </a:accent2>
      <a:accent3>
        <a:srgbClr val="C00000"/>
      </a:accent3>
      <a:accent4>
        <a:srgbClr val="FFC000"/>
      </a:accent4>
      <a:accent5>
        <a:srgbClr val="C00000"/>
      </a:accent5>
      <a:accent6>
        <a:srgbClr val="FFC000"/>
      </a:accent6>
      <a:hlink>
        <a:srgbClr val="C00000"/>
      </a:hlink>
      <a:folHlink>
        <a:srgbClr val="FFC000"/>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全屏显示(16:9)</PresentationFormat>
  <Paragraphs>81</Paragraphs>
  <Slides>16</Slides>
  <Notes>8</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16</vt:i4>
      </vt:variant>
    </vt:vector>
  </HeadingPairs>
  <TitlesOfParts>
    <vt:vector size="28" baseType="lpstr">
      <vt:lpstr>阿里巴巴普惠体 M</vt:lpstr>
      <vt:lpstr>仿宋_GB2312</vt:lpstr>
      <vt:lpstr>胡晓波男神体</vt:lpstr>
      <vt:lpstr>思源黑体 CN Regular</vt:lpstr>
      <vt:lpstr>宋体</vt:lpstr>
      <vt:lpstr>微软雅黑</vt:lpstr>
      <vt:lpstr>Arial</vt:lpstr>
      <vt:lpstr>Arial Black</vt:lpstr>
      <vt:lpstr>Calibri</vt:lpstr>
      <vt:lpstr>Times New Roman</vt:lpstr>
      <vt:lpstr> 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2022-03-18T02:18:34Z</dcterms:created>
  <dcterms:modified xsi:type="dcterms:W3CDTF">2023-01-10T05:04:45Z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7E79CBE75244427C887E20C85D1FB847</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