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E5FC-14BE-407C-A6BA-DF962E24975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8C923-A4C8-4814-A0C2-FF320A32C9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CA13B-60A4-4CAA-B4DE-A5391BD7FE31}" type="slidenum">
              <a:rPr lang="zh-CN" altLang="en-US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C5E530-B984-4520-A5F2-31030C13BC0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F17A64-A7C5-4D9C-A9FF-DCB1F4584C22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5A2709-D5D9-43E8-97A1-5F9161D817BF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53C909-F595-43CF-AE53-717FE39F83F0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054ECB-E4FB-41F9-820A-33EA411D6A82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9A692-328A-4F72-AC55-54870986ED1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7C80-8F64-4439-9E59-66986F22F18E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1DE3B-261B-450B-A5A2-0E05B630E578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73CD09-CA77-488F-B305-4D4B072ED8A4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935E8C-25E6-4A8F-B302-23E5EAB054A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CF75B-C5F3-4759-85EF-0F74F4F45FF3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70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D891B4-1E31-4F49-968E-77004507020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10840" y="1606353"/>
            <a:ext cx="91331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Unit 7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How much are these socks?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935700" y="3215827"/>
            <a:ext cx="525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Section A(2a～2e)</a:t>
            </a:r>
            <a:endParaRPr lang="en-US" altLang="zh-CN" sz="3600" b="1" dirty="0">
              <a:solidFill>
                <a:srgbClr val="CC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57329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7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371600"/>
            <a:ext cx="72675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514600"/>
            <a:ext cx="838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514600"/>
            <a:ext cx="838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2514600"/>
            <a:ext cx="381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0" y="3657600"/>
            <a:ext cx="533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657600"/>
            <a:ext cx="838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8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295400"/>
            <a:ext cx="64008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286000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2286000"/>
            <a:ext cx="762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95600" y="2286000"/>
            <a:ext cx="304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3276600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4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1200" y="3257550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276600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276600"/>
            <a:ext cx="533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7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0400" y="4248150"/>
            <a:ext cx="457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424815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191000"/>
            <a:ext cx="914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816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1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51816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5181600"/>
            <a:ext cx="533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3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71600" y="6172200"/>
            <a:ext cx="457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6172200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6172200"/>
            <a:ext cx="1143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2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29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9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1295400"/>
            <a:ext cx="693420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2895600"/>
            <a:ext cx="428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495800"/>
            <a:ext cx="428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5486400"/>
            <a:ext cx="428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0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1219200"/>
            <a:ext cx="62484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1200" y="1295400"/>
            <a:ext cx="428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676400"/>
            <a:ext cx="428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395536" y="476672"/>
            <a:ext cx="80772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I help you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？我能帮助你吗？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这是向别人提供帮助的常用句型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广泛应用于商店、旅馆、饭店等服务性行业。表示相同意思的句子还有：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What can I do for you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/May I help you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/Is there anything I can do for you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/Could I help you?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顾客如有需要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可回答：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Yes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please.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然后说出自己的要求。如不想购物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则常回答：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No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thanks. I'm just looking.</a:t>
            </a:r>
          </a:p>
          <a:p>
            <a:pPr indent="2667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woman</a:t>
            </a: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indent="2667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名词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意为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女人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复数形式为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women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</a:p>
          <a:p>
            <a:pPr indent="2667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Here you are.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给你。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indent="2667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当对方向你借东西或向你索要某物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你把东西递给对方时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可用此句型。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467544" y="836712"/>
            <a:ext cx="8229600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 looks nice.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它看起来好看。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look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系动词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意为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看起来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</a:rPr>
              <a:t>……”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其后常接形容词作表语。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I'll take it.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我买下了。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(1)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这是购物时选定商品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决定购买时的一句常用语。如果选定的商品是复数时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应说</a:t>
            </a:r>
            <a:r>
              <a:rPr lang="zh-CN" altLang="en-US" sz="2200" dirty="0">
                <a:solidFill>
                  <a:srgbClr val="000000"/>
                </a:solidFill>
                <a:latin typeface="Courier New" panose="02070309020205020404"/>
              </a:rPr>
              <a:t>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I'll take them.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”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(2)I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ea typeface="仿宋_GB2312" pitchFamily="49" charset="-122"/>
              </a:rPr>
              <a:t>‘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ll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I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will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的缩写形式。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will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常用于一般将来时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意为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将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take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在句中意为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买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相当于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buy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。在口语中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顾客决定购买某种商品时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常用</a:t>
            </a:r>
            <a:r>
              <a:rPr lang="zh-CN" altLang="en-US" sz="2200" dirty="0">
                <a:solidFill>
                  <a:srgbClr val="000000"/>
                </a:solidFill>
                <a:latin typeface="Courier New" panose="02070309020205020404"/>
              </a:rPr>
              <a:t>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ea typeface="仿宋_GB2312" pitchFamily="49" charset="-122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ll take it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一般不用</a:t>
            </a:r>
            <a:r>
              <a:rPr lang="zh-CN" altLang="en-US" sz="2200" dirty="0">
                <a:solidFill>
                  <a:srgbClr val="000000"/>
                </a:solidFill>
                <a:latin typeface="Courier New" panose="02070309020205020404"/>
              </a:rPr>
              <a:t>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  <a:ea typeface="仿宋_GB2312" pitchFamily="49" charset="-122"/>
              </a:rPr>
              <a:t>‘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ll buy it</a:t>
            </a:r>
            <a:r>
              <a:rPr lang="en-US" altLang="zh-CN" sz="2200" dirty="0">
                <a:solidFill>
                  <a:srgbClr val="000000"/>
                </a:solidFill>
                <a:latin typeface="Courier New" panose="02070309020205020404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</a:p>
          <a:p>
            <a:pPr indent="2667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pair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名词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意为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一双；一对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a pair of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；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pairs of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修饰的名词作主语时，谓语动词应视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pair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的单复数而定 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1219200"/>
            <a:ext cx="693420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188595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23622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409950"/>
            <a:ext cx="1143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419600"/>
            <a:ext cx="914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4476750"/>
            <a:ext cx="533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54864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600075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档" r:id="rId4" imgW="24980900" imgH="3162300" progId="Word.Document.8">
                  <p:embed/>
                </p:oleObj>
              </mc:Choice>
              <mc:Fallback>
                <p:oleObj name="文档" r:id="rId4" imgW="24980900" imgH="3162300" progId="Word.Document.8">
                  <p:embed/>
                  <p:pic>
                    <p:nvPicPr>
                      <p:cNvPr id="0" name="图片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295400"/>
            <a:ext cx="73914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124200"/>
            <a:ext cx="60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657600"/>
            <a:ext cx="838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5334000"/>
            <a:ext cx="1295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74771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362200"/>
            <a:ext cx="762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95275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295400"/>
            <a:ext cx="6629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438400"/>
            <a:ext cx="4857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2438400"/>
            <a:ext cx="4857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2438400"/>
            <a:ext cx="4857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2438400"/>
            <a:ext cx="4857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2438400"/>
            <a:ext cx="4857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5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254125"/>
            <a:ext cx="6629400" cy="50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6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295400"/>
            <a:ext cx="71342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3000375"/>
            <a:ext cx="1066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38400" y="3048000"/>
            <a:ext cx="457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114800"/>
            <a:ext cx="1066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2800" y="4114800"/>
            <a:ext cx="533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143375"/>
            <a:ext cx="609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5210175"/>
            <a:ext cx="1066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5210175"/>
            <a:ext cx="1371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全屏显示(4:3)</PresentationFormat>
  <Paragraphs>18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MingLiU_HKSCS</vt:lpstr>
      <vt:lpstr>仿宋_GB2312</vt:lpstr>
      <vt:lpstr>黑体</vt:lpstr>
      <vt:lpstr>华文新魏</vt:lpstr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2017-10-12T01:06:00Z</dcterms:created>
  <dcterms:modified xsi:type="dcterms:W3CDTF">2023-01-16T14:01:49Z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7401C4EBD06D42FDB335D6C55AEEE1B1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