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69" r:id="rId3"/>
    <p:sldId id="272" r:id="rId4"/>
    <p:sldId id="273" r:id="rId5"/>
    <p:sldId id="348" r:id="rId6"/>
    <p:sldId id="271" r:id="rId7"/>
    <p:sldId id="345" r:id="rId8"/>
    <p:sldId id="277" r:id="rId9"/>
    <p:sldId id="349" r:id="rId10"/>
    <p:sldId id="350" r:id="rId11"/>
    <p:sldId id="351" r:id="rId12"/>
    <p:sldId id="281" r:id="rId13"/>
    <p:sldId id="296" r:id="rId14"/>
    <p:sldId id="339" r:id="rId15"/>
    <p:sldId id="352" r:id="rId16"/>
    <p:sldId id="340" r:id="rId17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F63A2B8-B943-4FC3-9D3D-B117D3EBE53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1D7771-38F0-4538-BB10-85DB38DF98E6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10363200" cy="1933575"/>
          </a:xfrm>
          <a:prstGeom prst="rect">
            <a:avLst/>
          </a:prstGeom>
        </p:spPr>
        <p:txBody>
          <a:bodyPr anchor="b"/>
          <a:lstStyle>
            <a:lvl1pPr algn="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D2557-2BA9-4F79-8D38-FA433804246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85AF4-E150-4AC6-BB28-3FBD17737C6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628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62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8027D-EBC4-430A-BFD1-BA9330ED132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3049B-B1C3-4212-9D0A-48AAD4C25AC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68988-F8A9-4BD2-BDC6-5808AABF2EF1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7733E-F8F4-4CB0-A237-71B50D9333E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4C369B-894C-446A-A920-CA2E75347196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22694-F174-4846-81E1-45B7AC84CE1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6870A4-DB10-4FE4-BAFE-E667E2160A3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7FE5C-0229-4F3B-9A6D-3813AD142C9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8C732-3BF6-442A-98C0-2464BAB784B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29827-55C1-418F-BC31-98167DCFAE4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905544-8138-481F-935B-5A0EB7C8B3B6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99FD6-B283-4D76-8F35-A5FCB504FB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82AC3-1424-4961-9414-C0C78F33F21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0781E-5C7E-4534-BA2A-C71A3819BAE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F0FE59-9532-4362-A308-6351EC0BF58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8E359-8668-49C7-A6F0-81C16612374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203F6C-A2C9-4AFC-B5AF-194C3FD4F25C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28DA1-6D6B-40D8-9797-5CC0696CFC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fld id="{F5F6E521-A009-4F08-9456-8E6EA36A00D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fld id="{761AD911-9608-4277-B961-7D23EE1AB0B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058004" y="1515900"/>
            <a:ext cx="10030696" cy="2737302"/>
            <a:chOff x="3095" y="405"/>
            <a:chExt cx="11673" cy="3982"/>
          </a:xfrm>
        </p:grpSpPr>
        <p:sp>
          <p:nvSpPr>
            <p:cNvPr id="3" name="Rectangle 5"/>
            <p:cNvSpPr/>
            <p:nvPr/>
          </p:nvSpPr>
          <p:spPr>
            <a:xfrm>
              <a:off x="3095" y="3178"/>
              <a:ext cx="11673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351" y="405"/>
              <a:ext cx="11162" cy="16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8  A green world 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35686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44525" y="1476375"/>
            <a:ext cx="10663238" cy="147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>
                <a:latin typeface="Times New Roman" panose="02020603050405020304" pitchFamily="18" charset="0"/>
              </a:rPr>
              <a:t>step</a:t>
            </a:r>
            <a:r>
              <a:rPr lang="zh-CN" altLang="en-US" sz="3000" b="1" dirty="0">
                <a:latin typeface="Times New Roman" panose="02020603050405020304" pitchFamily="18" charset="0"/>
              </a:rPr>
              <a:t>用作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</a:t>
            </a:r>
            <a:r>
              <a:rPr lang="zh-CN" altLang="en-US" sz="3000" b="1" dirty="0">
                <a:latin typeface="Times New Roman" panose="02020603050405020304" pitchFamily="18" charset="0"/>
              </a:rPr>
              <a:t>时，还可表示“步，脚步；台阶，梯级；阶段”。</a:t>
            </a:r>
            <a:r>
              <a:rPr lang="en-US" altLang="zh-CN" sz="3000" b="1" dirty="0">
                <a:latin typeface="Times New Roman" panose="02020603050405020304" pitchFamily="18" charset="0"/>
              </a:rPr>
              <a:t>step</a:t>
            </a:r>
            <a:r>
              <a:rPr lang="zh-CN" altLang="en-US" sz="3000" b="1" dirty="0">
                <a:latin typeface="Times New Roman" panose="02020603050405020304" pitchFamily="18" charset="0"/>
              </a:rPr>
              <a:t>也可用作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</a:t>
            </a:r>
            <a:r>
              <a:rPr lang="zh-CN" altLang="en-US" sz="3000" b="1" dirty="0">
                <a:latin typeface="Times New Roman" panose="02020603050405020304" pitchFamily="18" charset="0"/>
              </a:rPr>
              <a:t>，意为“跨步，迈步”。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387725" y="1714500"/>
            <a:ext cx="80327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743450" y="2336800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96913" y="3224213"/>
            <a:ext cx="10285412" cy="1477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 steps to do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采取措施做某事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by step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一步一步地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85788" y="1271588"/>
            <a:ext cx="10414000" cy="3554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你将采取什么措施来解决这个问题？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___________will you ___________this problem? 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苏州 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Come on! Suzhou Museum is only a few ______(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步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 further. </a:t>
            </a:r>
          </a:p>
          <a:p>
            <a:pPr>
              <a:lnSpc>
                <a:spcPct val="150000"/>
              </a:lnSpc>
            </a:pPr>
            <a:endParaRPr lang="en-US"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25513" y="2155825"/>
            <a:ext cx="16478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steps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283075" y="2198688"/>
            <a:ext cx="18081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to solve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52488" y="3557588"/>
            <a:ext cx="8350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4578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2000" y="1095375"/>
            <a:ext cx="14208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Calibri" panose="020F0502020204030204" pitchFamily="34" charset="0"/>
              </a:rPr>
              <a:t>句型透视</a:t>
            </a: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0388" y="1220788"/>
            <a:ext cx="841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6575" y="1806575"/>
            <a:ext cx="10318750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In order to save power, we should turn off the lights when we leave a room.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为了节约电，我们应该在离开房间时关上灯。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25463" y="3459163"/>
            <a:ext cx="10963275" cy="1389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order to do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意为“为了做某事”，在句中作目的状语，其否定形式为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949700" y="4362450"/>
            <a:ext cx="29003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in order not to do sth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57213" y="996950"/>
            <a:ext cx="11263312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  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宜宾   为了实现中国梦，我们必须努力学习和工作。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 to achieve our Chinese Dream, we must study hard and work hard. </a:t>
            </a:r>
          </a:p>
        </p:txBody>
      </p:sp>
      <p:sp>
        <p:nvSpPr>
          <p:cNvPr id="9" name="矩形 8"/>
          <p:cNvSpPr/>
          <p:nvPr/>
        </p:nvSpPr>
        <p:spPr>
          <a:xfrm>
            <a:off x="744538" y="1909763"/>
            <a:ext cx="12874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82613" y="952500"/>
            <a:ext cx="10715625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We should separate waste into different groups so that it can be recycled.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我们应该把废弃物分成不同的种类，以便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它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能被回收利用。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23888" y="3795713"/>
            <a:ext cx="11028362" cy="696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that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意为“以便；为了”，在此引导目的状语从句。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90538" y="1304925"/>
            <a:ext cx="9794875" cy="696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>
                <a:latin typeface="Times New Roman" panose="02020603050405020304" pitchFamily="18" charset="0"/>
              </a:rPr>
              <a:t>so that</a:t>
            </a:r>
            <a:r>
              <a:rPr lang="zh-CN" altLang="en-US" sz="3000" b="1" dirty="0">
                <a:latin typeface="Times New Roman" panose="02020603050405020304" pitchFamily="18" charset="0"/>
              </a:rPr>
              <a:t>与</a:t>
            </a:r>
            <a:r>
              <a:rPr lang="en-US" altLang="zh-CN" sz="3000" b="1" dirty="0">
                <a:latin typeface="Times New Roman" panose="02020603050405020304" pitchFamily="18" charset="0"/>
              </a:rPr>
              <a:t>so…that…</a:t>
            </a:r>
          </a:p>
        </p:txBody>
      </p:sp>
      <p:graphicFrame>
        <p:nvGraphicFramePr>
          <p:cNvPr id="20497" name="Group 17"/>
          <p:cNvGraphicFramePr>
            <a:graphicFrameLocks noGrp="1"/>
          </p:cNvGraphicFramePr>
          <p:nvPr/>
        </p:nvGraphicFramePr>
        <p:xfrm>
          <a:off x="606425" y="2568575"/>
          <a:ext cx="11136313" cy="2834640"/>
        </p:xfrm>
        <a:graphic>
          <a:graphicData uri="http://schemas.openxmlformats.org/drawingml/2006/table">
            <a:tbl>
              <a:tblPr/>
              <a:tblGrid>
                <a:gridCol w="251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8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 that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意为“以便，为了”，引导目的状语从句，从句中常用情态动词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may, might, can, could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等。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引导结果状语从句，从句谓语动词根据需要使用相应的时态。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so…that…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意为“如此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以至于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……”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后接形容词或副词原级，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后接结果状语从句。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47713" y="1549400"/>
            <a:ext cx="10868025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2.  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重庆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我们应该学好英语，以便能向世界讲述中国故事。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We should learn English well ________ we can tell China stories to the world. </a:t>
            </a:r>
          </a:p>
        </p:txBody>
      </p:sp>
      <p:sp>
        <p:nvSpPr>
          <p:cNvPr id="6" name="矩形 5"/>
          <p:cNvSpPr/>
          <p:nvPr/>
        </p:nvSpPr>
        <p:spPr>
          <a:xfrm>
            <a:off x="6038850" y="2506663"/>
            <a:ext cx="10668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478353" y="936331"/>
            <a:ext cx="3611562" cy="676275"/>
            <a:chOff x="183" y="1646"/>
            <a:chExt cx="4986" cy="1063"/>
          </a:xfrm>
        </p:grpSpPr>
        <p:pic>
          <p:nvPicPr>
            <p:cNvPr id="7183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33425" y="2009775"/>
          <a:ext cx="7513638" cy="2747963"/>
        </p:xfrm>
        <a:graphic>
          <a:graphicData uri="http://schemas.openxmlformats.org/drawingml/2006/table">
            <a:tbl>
              <a:tblPr/>
              <a:tblGrid>
                <a:gridCol w="103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7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步骤；措施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简单的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.________→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简单地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873500" y="2492375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948238" y="2471738"/>
            <a:ext cx="71596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154488" y="3203575"/>
            <a:ext cx="11414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zh-CN" altLang="zh-CN">
                <a:latin typeface="Calibri" panose="020F0502020204030204" pitchFamily="34" charset="0"/>
              </a:rPr>
              <a:t>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852738" y="3838575"/>
            <a:ext cx="105568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5" name="Group 13"/>
          <p:cNvGraphicFramePr>
            <a:graphicFrameLocks noGrp="1"/>
          </p:cNvGraphicFramePr>
          <p:nvPr/>
        </p:nvGraphicFramePr>
        <p:xfrm>
          <a:off x="688975" y="1701800"/>
          <a:ext cx="8699500" cy="2409825"/>
        </p:xfrm>
        <a:graphic>
          <a:graphicData uri="http://schemas.openxmlformats.org/drawingml/2006/table">
            <a:tbl>
              <a:tblPr/>
              <a:tblGrid>
                <a:gridCol w="70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9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在使用中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separate…into…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549650" y="2381250"/>
            <a:ext cx="9461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use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060950" y="3055938"/>
            <a:ext cx="199231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把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分成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9" name="Group 13"/>
          <p:cNvGraphicFramePr>
            <a:graphicFrameLocks noGrp="1"/>
          </p:cNvGraphicFramePr>
          <p:nvPr/>
        </p:nvGraphicFramePr>
        <p:xfrm>
          <a:off x="522288" y="1287463"/>
          <a:ext cx="10610850" cy="38893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我们的环境正在变得更糟糕。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Our environment ______________ the worse.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．为了节约电，我们应该在离开房间时关上灯。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___________save power, we should turn off the lights when we leave a room.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697413" y="2343150"/>
            <a:ext cx="24193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changing for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665288" y="3746500"/>
            <a:ext cx="167481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5" name="Group 15"/>
          <p:cNvGraphicFramePr>
            <a:graphicFrameLocks noGrp="1"/>
          </p:cNvGraphicFramePr>
          <p:nvPr/>
        </p:nvGraphicFramePr>
        <p:xfrm>
          <a:off x="522288" y="1287463"/>
          <a:ext cx="10621962" cy="3167063"/>
        </p:xfrm>
        <a:graphic>
          <a:graphicData uri="http://schemas.openxmlformats.org/drawingml/2006/table">
            <a:tbl>
              <a:tblPr/>
              <a:tblGrid>
                <a:gridCol w="862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7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．我们应该把废弃物分成不同的种类，以便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它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能被回收利用。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should ________waste _____different groups _______ it 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330575" y="3057525"/>
            <a:ext cx="1295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884863" y="3040063"/>
            <a:ext cx="6969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9615488" y="3030538"/>
            <a:ext cx="105886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739900" y="3580456"/>
            <a:ext cx="22383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recycled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88" y="893763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746125" y="1065213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9138" y="1684338"/>
            <a:ext cx="149066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4038" y="17827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0188" y="2211388"/>
            <a:ext cx="6062662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 </a:t>
            </a:r>
            <a:r>
              <a:rPr lang="en-US" altLang="zh-CN" sz="3000" b="1" i="1" dirty="0">
                <a:latin typeface="Times New Roman" panose="02020603050405020304" pitchFamily="18" charset="0"/>
              </a:rPr>
              <a:t>adj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简单的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1500" y="2976563"/>
            <a:ext cx="11125200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are some </a:t>
            </a:r>
            <a:r>
              <a:rPr lang="en-US" altLang="zh-CN" sz="3000" b="1" i="1" dirty="0">
                <a:latin typeface="Times New Roman" panose="02020603050405020304" pitchFamily="18" charset="0"/>
              </a:rPr>
              <a:t>simple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steps to take.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这里有一些可采取的简单措施。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problem is very </a:t>
            </a:r>
            <a:r>
              <a:rPr lang="en-US" altLang="zh-CN" sz="3000" b="1" i="1" dirty="0">
                <a:latin typeface="Times New Roman" panose="02020603050405020304" pitchFamily="18" charset="0"/>
              </a:rPr>
              <a:t>simple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you can work it out.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这个问题很简单，你可以解出它。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35000" y="1455738"/>
            <a:ext cx="9794875" cy="2170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>
                <a:latin typeface="Times New Roman" panose="02020603050405020304" pitchFamily="18" charset="0"/>
              </a:rPr>
              <a:t>simple</a:t>
            </a:r>
            <a:r>
              <a:rPr lang="zh-CN" altLang="en-US" sz="3000" b="1" dirty="0">
                <a:latin typeface="Times New Roman" panose="02020603050405020304" pitchFamily="18" charset="0"/>
              </a:rPr>
              <a:t>的副词形式为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</a:t>
            </a:r>
            <a:r>
              <a:rPr lang="zh-CN" altLang="en-US" sz="3000" b="1" dirty="0">
                <a:latin typeface="Times New Roman" panose="02020603050405020304" pitchFamily="18" charset="0"/>
              </a:rPr>
              <a:t>，意为“简单地；仅仅”；</a:t>
            </a:r>
            <a:r>
              <a:rPr lang="en-US" altLang="zh-CN" sz="3000" b="1" dirty="0">
                <a:latin typeface="Times New Roman" panose="02020603050405020304" pitchFamily="18" charset="0"/>
              </a:rPr>
              <a:t>simple</a:t>
            </a:r>
            <a:r>
              <a:rPr lang="zh-CN" altLang="en-US" sz="3000" b="1" dirty="0">
                <a:latin typeface="Times New Roman" panose="02020603050405020304" pitchFamily="18" charset="0"/>
              </a:rPr>
              <a:t>的同义词为</a:t>
            </a:r>
            <a:r>
              <a:rPr lang="en-US" altLang="zh-CN" sz="3000" b="1" dirty="0">
                <a:latin typeface="Times New Roman" panose="02020603050405020304" pitchFamily="18" charset="0"/>
              </a:rPr>
              <a:t>easy</a:t>
            </a:r>
            <a:r>
              <a:rPr lang="zh-CN" altLang="en-US" sz="3000" b="1" dirty="0">
                <a:latin typeface="Times New Roman" panose="02020603050405020304" pitchFamily="18" charset="0"/>
              </a:rPr>
              <a:t>，意为“容易的”；反义词为</a:t>
            </a:r>
            <a:r>
              <a:rPr lang="en-US" altLang="zh-CN" sz="3000" b="1" dirty="0">
                <a:latin typeface="Times New Roman" panose="02020603050405020304" pitchFamily="18" charset="0"/>
              </a:rPr>
              <a:t>___________</a:t>
            </a:r>
            <a:r>
              <a:rPr lang="zh-CN" altLang="en-US" sz="3000" b="1" dirty="0">
                <a:latin typeface="Times New Roman" panose="02020603050405020304" pitchFamily="18" charset="0"/>
              </a:rPr>
              <a:t>，意为“难的”。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324475" y="1668463"/>
            <a:ext cx="10572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112838" y="3106738"/>
            <a:ext cx="194468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difficult/hard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163638" y="1381125"/>
            <a:ext cx="1490662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000" y="15160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5800" y="2379663"/>
            <a:ext cx="10414000" cy="1393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They do ________(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简单的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) work over and over again.</a:t>
            </a:r>
          </a:p>
          <a:p>
            <a:pPr>
              <a:lnSpc>
                <a:spcPct val="150000"/>
              </a:lnSpc>
            </a:pPr>
            <a:endParaRPr lang="en-US" altLang="zh-CN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727325" y="2589213"/>
            <a:ext cx="103981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  <p:bldP spid="24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0688" y="1260475"/>
            <a:ext cx="6061075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step  </a:t>
            </a:r>
            <a:r>
              <a:rPr lang="en-US" altLang="zh-CN" sz="3000" b="1" i="1" dirty="0">
                <a:latin typeface="Times New Roman" panose="02020603050405020304" pitchFamily="18" charset="0"/>
              </a:rPr>
              <a:t>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步骤；措施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5000" y="2436813"/>
            <a:ext cx="11125200" cy="216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taking </a:t>
            </a:r>
            <a:r>
              <a:rPr lang="en-US" altLang="zh-CN" sz="3000" b="1" i="1" dirty="0">
                <a:latin typeface="Times New Roman" panose="02020603050405020304" pitchFamily="18" charset="0"/>
              </a:rPr>
              <a:t>steps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prevent the pollution.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我们正在采取措施防止污染。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first </a:t>
            </a:r>
            <a:r>
              <a:rPr lang="en-US" altLang="zh-CN" sz="3000" b="1" i="1" dirty="0">
                <a:latin typeface="Times New Roman" panose="02020603050405020304" pitchFamily="18" charset="0"/>
              </a:rPr>
              <a:t>step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towards peace.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这是通向和平的第一步。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664</Words>
  <Application>Microsoft Office PowerPoint</Application>
  <PresentationFormat>宽屏</PresentationFormat>
  <Paragraphs>86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仿宋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050543F34FFB4A36A1CF258749D3A94B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