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7"/>
  </p:notesMasterIdLst>
  <p:sldIdLst>
    <p:sldId id="286" r:id="rId2"/>
    <p:sldId id="287" r:id="rId3"/>
    <p:sldId id="293" r:id="rId4"/>
    <p:sldId id="289" r:id="rId5"/>
    <p:sldId id="261" r:id="rId6"/>
    <p:sldId id="303" r:id="rId7"/>
    <p:sldId id="304" r:id="rId8"/>
    <p:sldId id="305" r:id="rId9"/>
    <p:sldId id="306" r:id="rId10"/>
    <p:sldId id="299" r:id="rId11"/>
    <p:sldId id="277" r:id="rId12"/>
    <p:sldId id="307" r:id="rId13"/>
    <p:sldId id="279" r:id="rId14"/>
    <p:sldId id="308" r:id="rId15"/>
    <p:sldId id="309" r:id="rId16"/>
  </p:sldIdLst>
  <p:sldSz cx="9144000" cy="6858000" type="screen4x3"/>
  <p:notesSz cx="6858000" cy="9144000"/>
  <p:defaultTextStyle>
    <a:defPPr>
      <a:defRPr lang="zh-CN"/>
    </a:defPPr>
    <a:lvl1pPr algn="l" rtl="0" fontAlgn="base">
      <a:spcBef>
        <a:spcPct val="20000"/>
      </a:spcBef>
      <a:spcAft>
        <a:spcPct val="0"/>
      </a:spcAft>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1pPr>
    <a:lvl2pPr marL="457200" algn="l" rtl="0" fontAlgn="base">
      <a:spcBef>
        <a:spcPct val="20000"/>
      </a:spcBef>
      <a:spcAft>
        <a:spcPct val="0"/>
      </a:spcAft>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2pPr>
    <a:lvl3pPr marL="914400" algn="l" rtl="0" fontAlgn="base">
      <a:spcBef>
        <a:spcPct val="20000"/>
      </a:spcBef>
      <a:spcAft>
        <a:spcPct val="0"/>
      </a:spcAft>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3pPr>
    <a:lvl4pPr marL="1371600" algn="l" rtl="0" fontAlgn="base">
      <a:spcBef>
        <a:spcPct val="20000"/>
      </a:spcBef>
      <a:spcAft>
        <a:spcPct val="0"/>
      </a:spcAft>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4pPr>
    <a:lvl5pPr marL="1828800" algn="l" rtl="0" fontAlgn="base">
      <a:spcBef>
        <a:spcPct val="20000"/>
      </a:spcBef>
      <a:spcAft>
        <a:spcPct val="0"/>
      </a:spcAft>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5pPr>
    <a:lvl6pPr marL="2286000" algn="l" defTabSz="914400" rtl="0" eaLnBrk="1" latinLnBrk="0" hangingPunct="1">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6pPr>
    <a:lvl7pPr marL="2743200" algn="l" defTabSz="914400" rtl="0" eaLnBrk="1" latinLnBrk="0" hangingPunct="1">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7pPr>
    <a:lvl8pPr marL="3200400" algn="l" defTabSz="914400" rtl="0" eaLnBrk="1" latinLnBrk="0" hangingPunct="1">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8pPr>
    <a:lvl9pPr marL="3657600" algn="l" defTabSz="914400" rtl="0" eaLnBrk="1" latinLnBrk="0" hangingPunct="1">
      <a:defRPr sz="2800" b="1" kern="1200">
        <a:solidFill>
          <a:schemeClr val="tx1"/>
        </a:solidFill>
        <a:latin typeface="Times New Roman" panose="02020603050405020304" pitchFamily="18" charset="0"/>
        <a:ea typeface="宋体" panose="02010600030101010101" pitchFamily="2" charset="-122"/>
        <a:cs typeface="+mn-cs"/>
        <a:sym typeface="Wingdings" panose="05000000000000000000" pitchFamily="2" charset="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33CC"/>
    <a:srgbClr val="CC6600"/>
    <a:srgbClr val="FF0066"/>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8930" autoAdjust="0"/>
  </p:normalViewPr>
  <p:slideViewPr>
    <p:cSldViewPr>
      <p:cViewPr varScale="1">
        <p:scale>
          <a:sx n="115" d="100"/>
          <a:sy n="115" d="100"/>
        </p:scale>
        <p:origin x="-15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spcBef>
                <a:spcPct val="0"/>
              </a:spcBef>
              <a:defRPr sz="1200" b="0">
                <a:latin typeface="Arial" panose="020B0604020202020204" pitchFamily="34" charset="0"/>
                <a:ea typeface="宋体" panose="02010600030101010101" pitchFamily="2" charset="-122"/>
              </a:defRPr>
            </a:lvl1pPr>
          </a:lstStyle>
          <a:p>
            <a:pPr>
              <a:defRPr/>
            </a:pPr>
            <a:endParaRPr lang="en-US" altLang="zh-CN"/>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spcBef>
                <a:spcPct val="0"/>
              </a:spcBef>
              <a:defRPr sz="1200" b="0">
                <a:latin typeface="Arial" panose="020B0604020202020204" pitchFamily="34" charset="0"/>
                <a:ea typeface="宋体" panose="02010600030101010101" pitchFamily="2" charset="-122"/>
              </a:defRPr>
            </a:lvl1pPr>
          </a:lstStyle>
          <a:p>
            <a:pPr>
              <a:defRPr/>
            </a:pPr>
            <a:endParaRPr lang="en-US" altLang="zh-CN"/>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spcBef>
                <a:spcPct val="0"/>
              </a:spcBef>
              <a:defRPr sz="1200" b="0">
                <a:latin typeface="Arial" panose="020B0604020202020204" pitchFamily="34" charset="0"/>
                <a:ea typeface="宋体" panose="02010600030101010101" pitchFamily="2" charset="-122"/>
              </a:defRPr>
            </a:lvl1pPr>
          </a:lstStyle>
          <a:p>
            <a:pPr>
              <a:defRPr/>
            </a:pPr>
            <a:endParaRPr lang="en-US" altLang="zh-CN"/>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spcBef>
                <a:spcPct val="0"/>
              </a:spcBef>
              <a:defRPr sz="1200" b="0">
                <a:latin typeface="Arial" panose="020B0604020202020204" pitchFamily="34" charset="0"/>
                <a:ea typeface="宋体" panose="02010600030101010101" pitchFamily="2" charset="-122"/>
              </a:defRPr>
            </a:lvl1pPr>
          </a:lstStyle>
          <a:p>
            <a:pPr>
              <a:defRPr/>
            </a:pPr>
            <a:fld id="{959D98F4-0E6A-4EF5-8C88-2464A409F344}"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83BA675-DAEA-46CA-87A5-DDA0283C5792}" type="slidenum">
              <a:rPr lang="en-US" altLang="zh-CN" smtClean="0">
                <a:ea typeface="宋体" panose="02010600030101010101" pitchFamily="2" charset="-122"/>
              </a:rPr>
              <a:t>1</a:t>
            </a:fld>
            <a:endParaRPr lang="en-US" altLang="zh-CN" smtClean="0">
              <a:ea typeface="宋体" panose="02010600030101010101" pitchFamily="2" charset="-122"/>
            </a:endParaRPr>
          </a:p>
        </p:txBody>
      </p:sp>
      <p:sp>
        <p:nvSpPr>
          <p:cNvPr id="28675" name="Rectangle 2"/>
          <p:cNvSpPr>
            <a:spLocks noGrp="1" noRot="1" noChangeAspect="1" noChangeArrowheads="1" noTextEdit="1"/>
          </p:cNvSpPr>
          <p:nvPr>
            <p:ph type="sldImg"/>
          </p:nvPr>
        </p:nvSpPr>
        <p:spPr/>
      </p:sp>
      <p:sp>
        <p:nvSpPr>
          <p:cNvPr id="28676" name="Rectangle 3"/>
          <p:cNvSpPr>
            <a:spLocks noGrp="1" noChangeArrowheads="1"/>
          </p:cNvSpPr>
          <p:nvPr>
            <p:ph type="body" idx="1"/>
          </p:nvPr>
        </p:nvSpPr>
        <p:spPr>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3F1BAD2-A58D-4D42-B832-5C270BE0396A}" type="slidenum">
              <a:rPr lang="en-US" altLang="zh-CN" smtClean="0">
                <a:ea typeface="宋体" panose="02010600030101010101" pitchFamily="2" charset="-122"/>
              </a:rPr>
              <a:t>11</a:t>
            </a:fld>
            <a:endParaRPr lang="en-US" altLang="zh-CN" smtClean="0">
              <a:ea typeface="宋体" panose="02010600030101010101" pitchFamily="2" charset="-122"/>
            </a:endParaRPr>
          </a:p>
        </p:txBody>
      </p:sp>
      <p:sp>
        <p:nvSpPr>
          <p:cNvPr id="32771" name="Rectangle 2"/>
          <p:cNvSpPr>
            <a:spLocks noGrp="1" noRot="1" noChangeAspect="1" noChangeArrowheads="1" noTextEdit="1"/>
          </p:cNvSpPr>
          <p:nvPr>
            <p:ph type="sldImg"/>
          </p:nvPr>
        </p:nvSpPr>
        <p:spPr/>
      </p:sp>
      <p:sp>
        <p:nvSpPr>
          <p:cNvPr id="32772" name="Rectangle 3"/>
          <p:cNvSpPr>
            <a:spLocks noGrp="1" noChangeArrowheads="1"/>
          </p:cNvSpPr>
          <p:nvPr>
            <p:ph type="body" idx="1"/>
          </p:nvPr>
        </p:nvSpPr>
        <p:spPr>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B4143E8-1488-47FE-B9B5-CA2F691C9ACD}" type="slidenum">
              <a:rPr lang="en-US" altLang="zh-CN" smtClean="0">
                <a:ea typeface="宋体" panose="02010600030101010101" pitchFamily="2" charset="-122"/>
              </a:rPr>
              <a:t>12</a:t>
            </a:fld>
            <a:endParaRPr lang="en-US" altLang="zh-CN" smtClean="0">
              <a:ea typeface="宋体" panose="02010600030101010101" pitchFamily="2" charset="-122"/>
            </a:endParaRPr>
          </a:p>
        </p:txBody>
      </p:sp>
      <p:sp>
        <p:nvSpPr>
          <p:cNvPr id="33795" name="Rectangle 2"/>
          <p:cNvSpPr>
            <a:spLocks noGrp="1" noRot="1" noChangeAspect="1" noChangeArrowheads="1" noTextEdit="1"/>
          </p:cNvSpPr>
          <p:nvPr>
            <p:ph type="sldImg"/>
          </p:nvPr>
        </p:nvSpPr>
        <p:spPr/>
      </p:sp>
      <p:sp>
        <p:nvSpPr>
          <p:cNvPr id="33796" name="Rectangle 3"/>
          <p:cNvSpPr>
            <a:spLocks noGrp="1" noChangeArrowheads="1"/>
          </p:cNvSpPr>
          <p:nvPr>
            <p:ph type="body" idx="1"/>
          </p:nvPr>
        </p:nvSpPr>
        <p:spPr>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6D7B2AD-332F-4700-BF23-80BAA6C01541}" type="slidenum">
              <a:rPr lang="en-US" altLang="zh-CN" smtClean="0">
                <a:ea typeface="宋体" panose="02010600030101010101" pitchFamily="2" charset="-122"/>
              </a:rPr>
              <a:t>13</a:t>
            </a:fld>
            <a:endParaRPr lang="en-US" altLang="zh-CN" smtClean="0">
              <a:ea typeface="宋体" panose="02010600030101010101" pitchFamily="2" charset="-122"/>
            </a:endParaRPr>
          </a:p>
        </p:txBody>
      </p:sp>
      <p:sp>
        <p:nvSpPr>
          <p:cNvPr id="34819" name="Rectangle 2"/>
          <p:cNvSpPr>
            <a:spLocks noGrp="1" noRot="1" noChangeAspect="1" noChangeArrowheads="1" noTextEdit="1"/>
          </p:cNvSpPr>
          <p:nvPr>
            <p:ph type="sldImg"/>
          </p:nvPr>
        </p:nvSpPr>
        <p:spPr/>
      </p:sp>
      <p:sp>
        <p:nvSpPr>
          <p:cNvPr id="34820" name="Rectangle 3"/>
          <p:cNvSpPr>
            <a:spLocks noGrp="1" noChangeArrowheads="1"/>
          </p:cNvSpPr>
          <p:nvPr>
            <p:ph type="body" idx="1"/>
          </p:nvPr>
        </p:nvSpPr>
        <p:spPr>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15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p:sp>
      <p:sp>
        <p:nvSpPr>
          <p:cNvPr id="29699" name="备注占位符 2"/>
          <p:cNvSpPr>
            <a:spLocks noGrp="1"/>
          </p:cNvSpPr>
          <p:nvPr>
            <p:ph type="body" idx="1"/>
          </p:nvPr>
        </p:nvSpPr>
        <p:spPr>
          <a:noFill/>
        </p:spPr>
        <p:txBody>
          <a:bodyPr/>
          <a:lstStyle/>
          <a:p>
            <a:endParaRPr lang="zh-CN" altLang="en-US" smtClean="0">
              <a:ea typeface="宋体" panose="02010600030101010101" pitchFamily="2" charset="-122"/>
            </a:endParaRPr>
          </a:p>
        </p:txBody>
      </p:sp>
      <p:sp>
        <p:nvSpPr>
          <p:cNvPr id="29700" name="灯片编号占位符 3"/>
          <p:cNvSpPr>
            <a:spLocks noGrp="1"/>
          </p:cNvSpPr>
          <p:nvPr>
            <p:ph type="sldNum" sz="quarter" idx="5"/>
          </p:nvPr>
        </p:nvSpPr>
        <p:spPr>
          <a:noFill/>
        </p:spPr>
        <p:txBody>
          <a:bodyPr/>
          <a:lstStyle/>
          <a:p>
            <a:fld id="{C405F653-BF79-4918-B460-6BF77F96857B}" type="slidenum">
              <a:rPr lang="en-US" altLang="zh-CN" smtClean="0">
                <a:ea typeface="宋体" panose="02010600030101010101" pitchFamily="2" charset="-122"/>
              </a:rPr>
              <a:t>2</a:t>
            </a:fld>
            <a:endParaRPr lang="en-US" altLang="zh-CN" smtClean="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p:sp>
      <p:sp>
        <p:nvSpPr>
          <p:cNvPr id="30723" name="备注占位符 2"/>
          <p:cNvSpPr>
            <a:spLocks noGrp="1"/>
          </p:cNvSpPr>
          <p:nvPr>
            <p:ph type="body" idx="1"/>
          </p:nvPr>
        </p:nvSpPr>
        <p:spPr>
          <a:noFill/>
        </p:spPr>
        <p:txBody>
          <a:bodyPr/>
          <a:lstStyle/>
          <a:p>
            <a:endParaRPr lang="zh-CN" altLang="en-US" smtClean="0">
              <a:ea typeface="宋体" panose="02010600030101010101" pitchFamily="2" charset="-122"/>
            </a:endParaRPr>
          </a:p>
        </p:txBody>
      </p:sp>
      <p:sp>
        <p:nvSpPr>
          <p:cNvPr id="30724" name="灯片编号占位符 3"/>
          <p:cNvSpPr>
            <a:spLocks noGrp="1"/>
          </p:cNvSpPr>
          <p:nvPr>
            <p:ph type="sldNum" sz="quarter" idx="5"/>
          </p:nvPr>
        </p:nvSpPr>
        <p:spPr>
          <a:noFill/>
        </p:spPr>
        <p:txBody>
          <a:bodyPr/>
          <a:lstStyle/>
          <a:p>
            <a:fld id="{C94777F4-32E5-4886-AD5E-094293A279D1}" type="slidenum">
              <a:rPr lang="en-US" altLang="zh-CN" smtClean="0">
                <a:ea typeface="宋体" panose="02010600030101010101" pitchFamily="2" charset="-122"/>
              </a:rPr>
              <a:t>4</a:t>
            </a:fld>
            <a:endParaRPr lang="en-US" altLang="zh-CN" smtClean="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40B20A0-307D-4535-AC0E-C9402CF3780F}" type="slidenum">
              <a:rPr lang="en-US" altLang="zh-CN" smtClean="0">
                <a:ea typeface="宋体" panose="02010600030101010101" pitchFamily="2" charset="-122"/>
              </a:rPr>
              <a:t>5</a:t>
            </a:fld>
            <a:endParaRPr lang="en-US" altLang="zh-CN" smtClean="0">
              <a:ea typeface="宋体" panose="02010600030101010101" pitchFamily="2" charset="-122"/>
            </a:endParaRPr>
          </a:p>
        </p:txBody>
      </p:sp>
      <p:sp>
        <p:nvSpPr>
          <p:cNvPr id="31747" name="Rectangle 2"/>
          <p:cNvSpPr>
            <a:spLocks noGrp="1" noRot="1" noChangeAspect="1" noChangeArrowheads="1" noTextEdit="1"/>
          </p:cNvSpPr>
          <p:nvPr>
            <p:ph type="sldImg"/>
          </p:nvPr>
        </p:nvSpPr>
        <p:spPr/>
      </p:sp>
      <p:sp>
        <p:nvSpPr>
          <p:cNvPr id="31748" name="Rectangle 3"/>
          <p:cNvSpPr>
            <a:spLocks noGrp="1" noChangeArrowheads="1"/>
          </p:cNvSpPr>
          <p:nvPr>
            <p:ph type="body" idx="1"/>
          </p:nvPr>
        </p:nvSpPr>
        <p:spPr>
          <a:noFill/>
        </p:spPr>
        <p:txBody>
          <a:bodyPr/>
          <a:lstStyle/>
          <a:p>
            <a:pPr eaLnBrk="1" hangingPunct="1"/>
            <a:endParaRPr lang="zh-CN" altLang="zh-CN" smtClean="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959D98F4-0E6A-4EF5-8C88-2464A409F344}" type="slidenum">
              <a:rPr lang="en-US" altLang="zh-CN" smtClean="0"/>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sp>
        <p:nvSpPr>
          <p:cNvPr id="4" name="文本占位符 2"/>
          <p:cNvSpPr>
            <a:spLocks noGrp="1"/>
          </p:cNvSpPr>
          <p:nvPr>
            <p:ph idx="1" hasCustomPrompt="1"/>
          </p:nvPr>
        </p:nvSpPr>
        <p:spPr bwMode="auto">
          <a:xfrm>
            <a:off x="1292139" y="3469520"/>
            <a:ext cx="6333104" cy="773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2800"/>
            </a:lvl1pPr>
          </a:lstStyle>
          <a:p>
            <a:pPr lvl="0"/>
            <a:r>
              <a:rPr lang="zh-CN" altLang="en-US" dirty="0" smtClean="0"/>
              <a:t>小标题</a:t>
            </a:r>
          </a:p>
        </p:txBody>
      </p:sp>
      <p:sp>
        <p:nvSpPr>
          <p:cNvPr id="23" name="标题 22"/>
          <p:cNvSpPr>
            <a:spLocks noGrp="1"/>
          </p:cNvSpPr>
          <p:nvPr>
            <p:ph type="title" hasCustomPrompt="1"/>
          </p:nvPr>
        </p:nvSpPr>
        <p:spPr>
          <a:xfrm>
            <a:off x="685902" y="1717913"/>
            <a:ext cx="7545579" cy="1325880"/>
          </a:xfrm>
        </p:spPr>
        <p:txBody>
          <a:bodyPr/>
          <a:lstStyle>
            <a:lvl1pPr>
              <a:defRPr/>
            </a:lvl1pPr>
          </a:lstStyle>
          <a:p>
            <a:r>
              <a:rPr lang="zh-CN" altLang="en-US" dirty="0" smtClean="0"/>
              <a:t>标题</a:t>
            </a:r>
            <a:endParaRPr lang="zh-CN" altLang="en-US" dirty="0"/>
          </a:p>
        </p:txBody>
      </p:sp>
    </p:spTree>
  </p:cSld>
  <p:clrMapOvr>
    <a:masterClrMapping/>
  </p:clrMapOvr>
  <p:transition>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9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3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4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0_标题和内容">
    <p:spTree>
      <p:nvGrpSpPr>
        <p:cNvPr id="1" name=""/>
        <p:cNvGrpSpPr/>
        <p:nvPr/>
      </p:nvGrpSpPr>
      <p:grpSpPr>
        <a:xfrm>
          <a:off x="0" y="0"/>
          <a:ext cx="0" cy="0"/>
          <a:chOff x="0" y="0"/>
          <a:chExt cx="0" cy="0"/>
        </a:xfrm>
      </p:grpSpPr>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图片 7"/>
          <p:cNvPicPr>
            <a:picLocks noChangeAspect="1"/>
          </p:cNvPicPr>
          <p:nvPr/>
        </p:nvPicPr>
        <p:blipFill>
          <a:blip r:embed="rId12"/>
          <a:srcRect/>
          <a:stretch>
            <a:fillRect/>
          </a:stretch>
        </p:blipFill>
        <p:spPr bwMode="auto">
          <a:xfrm>
            <a:off x="-36830" y="-19685"/>
            <a:ext cx="9163050" cy="692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标题占位符 1"/>
          <p:cNvSpPr>
            <a:spLocks noGrp="1"/>
          </p:cNvSpPr>
          <p:nvPr>
            <p:ph type="title"/>
          </p:nvPr>
        </p:nvSpPr>
        <p:spPr bwMode="auto">
          <a:xfrm>
            <a:off x="3357563" y="1821180"/>
            <a:ext cx="2428875"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smtClean="0"/>
              <a:t>大</a:t>
            </a:r>
          </a:p>
        </p:txBody>
      </p:sp>
      <p:sp>
        <p:nvSpPr>
          <p:cNvPr id="1028" name="文本占位符 2"/>
          <p:cNvSpPr>
            <a:spLocks noGrp="1"/>
          </p:cNvSpPr>
          <p:nvPr>
            <p:ph type="body" idx="1"/>
          </p:nvPr>
        </p:nvSpPr>
        <p:spPr bwMode="auto">
          <a:xfrm>
            <a:off x="3422651" y="3381376"/>
            <a:ext cx="2298700"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smtClean="0"/>
              <a:t>小</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checker dir="vert"/>
  </p:transition>
  <p:timing>
    <p:tnLst>
      <p:par>
        <p:cTn id="1" dur="indefinite" restart="never" nodeType="tmRoot"/>
      </p:par>
    </p:tnLst>
  </p:timing>
  <p:txStyles>
    <p:titleStyle>
      <a:lvl1pPr algn="ctr" rtl="0" eaLnBrk="1" fontAlgn="base" hangingPunct="1">
        <a:lnSpc>
          <a:spcPct val="90000"/>
        </a:lnSpc>
        <a:spcBef>
          <a:spcPct val="0"/>
        </a:spcBef>
        <a:spcAft>
          <a:spcPct val="0"/>
        </a:spcAft>
        <a:defRPr sz="4400" kern="1200">
          <a:solidFill>
            <a:schemeClr val="tx1"/>
          </a:solidFill>
          <a:latin typeface="楷体" panose="02010609060101010101" pitchFamily="49" charset="-122"/>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楷体" panose="02010609060101010101" pitchFamily="49" charset="-122"/>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0" y="1412776"/>
            <a:ext cx="9144000" cy="1325880"/>
          </a:xfrm>
        </p:spPr>
        <p:txBody>
          <a:bodyPr/>
          <a:lstStyle/>
          <a:p>
            <a:r>
              <a:rPr lang="zh-CN" altLang="en-US" sz="4800" dirty="0" smtClean="0"/>
              <a:t>平行四边形及其性质</a:t>
            </a:r>
            <a:endParaRPr lang="zh-CN" altLang="en-US" sz="4800" dirty="0"/>
          </a:p>
        </p:txBody>
      </p:sp>
      <p:sp>
        <p:nvSpPr>
          <p:cNvPr id="8" name="内容占位符 7"/>
          <p:cNvSpPr>
            <a:spLocks noGrp="1"/>
          </p:cNvSpPr>
          <p:nvPr>
            <p:ph idx="1"/>
          </p:nvPr>
        </p:nvSpPr>
        <p:spPr>
          <a:xfrm>
            <a:off x="1403648" y="3212976"/>
            <a:ext cx="6333104" cy="773579"/>
          </a:xfrm>
        </p:spPr>
        <p:txBody>
          <a:bodyPr/>
          <a:lstStyle/>
          <a:p>
            <a:r>
              <a:rPr lang="zh-CN" altLang="en-US" dirty="0" smtClean="0"/>
              <a:t>第</a:t>
            </a:r>
            <a:r>
              <a:rPr lang="en-US" altLang="zh-CN" dirty="0" smtClean="0"/>
              <a:t>2</a:t>
            </a:r>
            <a:r>
              <a:rPr lang="zh-CN" altLang="en-US" dirty="0" smtClean="0"/>
              <a:t>课时</a:t>
            </a:r>
            <a:endParaRPr lang="zh-CN" altLang="en-US" dirty="0"/>
          </a:p>
        </p:txBody>
      </p:sp>
      <p:sp>
        <p:nvSpPr>
          <p:cNvPr id="4" name="矩形 3"/>
          <p:cNvSpPr/>
          <p:nvPr/>
        </p:nvSpPr>
        <p:spPr>
          <a:xfrm>
            <a:off x="0" y="4797152"/>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18"/>
          <p:cNvSpPr>
            <a:spLocks noChangeArrowheads="1"/>
          </p:cNvSpPr>
          <p:nvPr/>
        </p:nvSpPr>
        <p:spPr bwMode="auto">
          <a:xfrm>
            <a:off x="1428728" y="690547"/>
            <a:ext cx="3957638" cy="523875"/>
          </a:xfrm>
          <a:prstGeom prst="rect">
            <a:avLst/>
          </a:prstGeom>
          <a:noFill/>
          <a:ln w="9525">
            <a:noFill/>
            <a:miter lim="800000"/>
          </a:ln>
        </p:spPr>
        <p:txBody>
          <a:bodyPr wrap="none">
            <a:spAutoFit/>
          </a:bodyPr>
          <a:lstStyle/>
          <a:p>
            <a:r>
              <a:rPr kumimoji="1" lang="zh-CN" altLang="en-US" b="0" dirty="0">
                <a:solidFill>
                  <a:srgbClr val="0000FF"/>
                </a:solidFill>
                <a:latin typeface="宋体" panose="02010600030101010101" pitchFamily="2" charset="-122"/>
                <a:ea typeface="宋体" panose="02010600030101010101" pitchFamily="2" charset="-122"/>
              </a:rPr>
              <a:t>平行四边形的性质定理</a:t>
            </a:r>
            <a:r>
              <a:rPr kumimoji="1" lang="en-US" altLang="zh-CN" b="0" dirty="0">
                <a:solidFill>
                  <a:srgbClr val="0000FF"/>
                </a:solidFill>
                <a:latin typeface="宋体" panose="02010600030101010101" pitchFamily="2" charset="-122"/>
                <a:ea typeface="宋体" panose="02010600030101010101" pitchFamily="2" charset="-122"/>
              </a:rPr>
              <a:t>3</a:t>
            </a:r>
            <a:endParaRPr kumimoji="1" lang="zh-CN" altLang="en-US" b="0" dirty="0">
              <a:solidFill>
                <a:srgbClr val="0000FF"/>
              </a:solidFill>
              <a:latin typeface="宋体" panose="02010600030101010101" pitchFamily="2" charset="-122"/>
              <a:ea typeface="宋体" panose="02010600030101010101" pitchFamily="2" charset="-122"/>
            </a:endParaRPr>
          </a:p>
        </p:txBody>
      </p:sp>
      <p:sp>
        <p:nvSpPr>
          <p:cNvPr id="3" name="Rectangle 4"/>
          <p:cNvSpPr>
            <a:spLocks noChangeArrowheads="1"/>
          </p:cNvSpPr>
          <p:nvPr/>
        </p:nvSpPr>
        <p:spPr bwMode="auto">
          <a:xfrm>
            <a:off x="1428726" y="4338619"/>
            <a:ext cx="1782763" cy="493713"/>
          </a:xfrm>
          <a:prstGeom prst="rect">
            <a:avLst/>
          </a:prstGeom>
          <a:noFill/>
          <a:ln w="9525">
            <a:noFill/>
            <a:miter lim="800000"/>
          </a:ln>
        </p:spPr>
        <p:txBody>
          <a:bodyPr>
            <a:spAutoFit/>
          </a:bodyPr>
          <a:lstStyle/>
          <a:p>
            <a:r>
              <a:rPr kumimoji="1" lang="zh-CN" altLang="en-US" sz="2600" b="0" dirty="0">
                <a:solidFill>
                  <a:srgbClr val="0000FF"/>
                </a:solidFill>
                <a:latin typeface="宋体" panose="02010600030101010101" pitchFamily="2" charset="-122"/>
                <a:ea typeface="宋体" panose="02010600030101010101" pitchFamily="2" charset="-122"/>
                <a:cs typeface="Times New Roman" panose="02020603050405020304" pitchFamily="18" charset="0"/>
              </a:rPr>
              <a:t>几何语言：</a:t>
            </a:r>
            <a:endParaRPr kumimoji="1" lang="en-US" altLang="zh-CN" sz="2600" b="0" dirty="0">
              <a:solidFill>
                <a:srgbClr val="0000FF"/>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Rectangle 16"/>
          <p:cNvSpPr>
            <a:spLocks noChangeArrowheads="1"/>
          </p:cNvSpPr>
          <p:nvPr/>
        </p:nvSpPr>
        <p:spPr bwMode="auto">
          <a:xfrm>
            <a:off x="3127351" y="4383069"/>
            <a:ext cx="4185761" cy="492443"/>
          </a:xfrm>
          <a:prstGeom prst="rect">
            <a:avLst/>
          </a:prstGeom>
          <a:noFill/>
          <a:ln w="9525">
            <a:noFill/>
            <a:miter lim="800000"/>
          </a:ln>
        </p:spPr>
        <p:txBody>
          <a:bodyPr wrap="none">
            <a:spAutoFit/>
          </a:bodyPr>
          <a:lstStyle/>
          <a:p>
            <a:r>
              <a:rPr kumimoji="1" lang="en-US" altLang="zh-CN" sz="2600" b="0" dirty="0">
                <a:latin typeface="宋体" panose="02010600030101010101" pitchFamily="2" charset="-122"/>
                <a:ea typeface="宋体" panose="02010600030101010101" pitchFamily="2" charset="-122"/>
                <a:cs typeface="Times New Roman" panose="02020603050405020304" pitchFamily="18" charset="0"/>
              </a:rPr>
              <a:t>∵</a:t>
            </a:r>
            <a:r>
              <a:rPr kumimoji="1" lang="zh-CN" altLang="en-US" sz="2600" b="0" dirty="0">
                <a:latin typeface="宋体" panose="02010600030101010101" pitchFamily="2" charset="-122"/>
                <a:ea typeface="宋体" panose="02010600030101010101" pitchFamily="2" charset="-122"/>
                <a:cs typeface="Times New Roman" panose="02020603050405020304" pitchFamily="18" charset="0"/>
              </a:rPr>
              <a:t>四边形</a:t>
            </a:r>
            <a:r>
              <a:rPr kumimoji="1" lang="en-US" altLang="zh-CN" sz="2600" b="0" dirty="0">
                <a:latin typeface="宋体" panose="02010600030101010101" pitchFamily="2" charset="-122"/>
                <a:ea typeface="宋体" panose="02010600030101010101" pitchFamily="2" charset="-122"/>
                <a:cs typeface="Times New Roman" panose="02020603050405020304" pitchFamily="18" charset="0"/>
              </a:rPr>
              <a:t>ABCD</a:t>
            </a:r>
            <a:r>
              <a:rPr kumimoji="1" lang="zh-CN" altLang="en-US" sz="2600" b="0" dirty="0">
                <a:latin typeface="宋体" panose="02010600030101010101" pitchFamily="2" charset="-122"/>
                <a:ea typeface="宋体" panose="02010600030101010101" pitchFamily="2" charset="-122"/>
                <a:cs typeface="Times New Roman" panose="02020603050405020304" pitchFamily="18" charset="0"/>
              </a:rPr>
              <a:t>是平行四边形</a:t>
            </a:r>
          </a:p>
        </p:txBody>
      </p:sp>
      <p:sp>
        <p:nvSpPr>
          <p:cNvPr id="16" name="Rectangle 18"/>
          <p:cNvSpPr>
            <a:spLocks noChangeArrowheads="1"/>
          </p:cNvSpPr>
          <p:nvPr/>
        </p:nvSpPr>
        <p:spPr bwMode="auto">
          <a:xfrm>
            <a:off x="3109889" y="4960919"/>
            <a:ext cx="3322637" cy="492125"/>
          </a:xfrm>
          <a:prstGeom prst="rect">
            <a:avLst/>
          </a:prstGeom>
          <a:noFill/>
          <a:ln w="9525">
            <a:noFill/>
            <a:miter lim="800000"/>
          </a:ln>
        </p:spPr>
        <p:txBody>
          <a:bodyPr>
            <a:spAutoFit/>
          </a:bodyPr>
          <a:lstStyle/>
          <a:p>
            <a:r>
              <a:rPr kumimoji="1" lang="en-US" altLang="zh-CN" sz="2600" b="0" dirty="0">
                <a:latin typeface="宋体" panose="02010600030101010101" pitchFamily="2" charset="-122"/>
                <a:ea typeface="宋体" panose="02010600030101010101" pitchFamily="2" charset="-122"/>
                <a:cs typeface="Times New Roman" panose="02020603050405020304" pitchFamily="18" charset="0"/>
              </a:rPr>
              <a:t>∴</a:t>
            </a:r>
            <a:r>
              <a:rPr kumimoji="1" lang="en-US" altLang="zh-CN" sz="2600" b="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OA=OC</a:t>
            </a:r>
            <a:r>
              <a:rPr kumimoji="1" lang="zh-CN" altLang="en-US" sz="2600" b="0" dirty="0" smtClean="0">
                <a:latin typeface="宋体" panose="02010600030101010101" pitchFamily="2" charset="-122"/>
                <a:ea typeface="宋体" panose="02010600030101010101" pitchFamily="2" charset="-122"/>
                <a:cs typeface="Times New Roman" panose="02020603050405020304" pitchFamily="18" charset="0"/>
              </a:rPr>
              <a:t>，</a:t>
            </a:r>
            <a:r>
              <a:rPr kumimoji="1" lang="en-US" altLang="zh-CN" sz="2600" b="0" dirty="0" smtClean="0">
                <a:solidFill>
                  <a:srgbClr val="000000"/>
                </a:solidFill>
                <a:latin typeface="宋体" panose="02010600030101010101" pitchFamily="2" charset="-122"/>
                <a:ea typeface="宋体" panose="02010600030101010101" pitchFamily="2" charset="-122"/>
                <a:cs typeface="Times New Roman" panose="02020603050405020304" pitchFamily="18" charset="0"/>
              </a:rPr>
              <a:t>OB=OD</a:t>
            </a:r>
            <a:endParaRPr kumimoji="1" lang="en-US" altLang="zh-CN" sz="2600" b="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21510" name="矩形 21"/>
          <p:cNvSpPr>
            <a:spLocks noChangeArrowheads="1"/>
          </p:cNvSpPr>
          <p:nvPr/>
        </p:nvSpPr>
        <p:spPr bwMode="auto">
          <a:xfrm>
            <a:off x="1428728" y="1571612"/>
            <a:ext cx="5000625" cy="523875"/>
          </a:xfrm>
          <a:prstGeom prst="rect">
            <a:avLst/>
          </a:prstGeom>
          <a:noFill/>
          <a:ln w="9525">
            <a:noFill/>
            <a:miter lim="800000"/>
          </a:ln>
        </p:spPr>
        <p:txBody>
          <a:bodyPr>
            <a:spAutoFit/>
          </a:bodyPr>
          <a:lstStyle/>
          <a:p>
            <a:r>
              <a:rPr kumimoji="1" lang="zh-CN" altLang="en-US" b="0" dirty="0">
                <a:solidFill>
                  <a:srgbClr val="FF0000"/>
                </a:solidFill>
                <a:latin typeface="宋体" panose="02010600030101010101" pitchFamily="2" charset="-122"/>
                <a:ea typeface="宋体" panose="02010600030101010101" pitchFamily="2" charset="-122"/>
                <a:cs typeface="Times New Roman" panose="02020603050405020304" pitchFamily="18" charset="0"/>
              </a:rPr>
              <a:t>平行四边形的对角线互相</a:t>
            </a:r>
            <a:r>
              <a:rPr kumimoji="1" lang="zh-CN" altLang="en-US" b="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平分。</a:t>
            </a:r>
            <a:endParaRPr kumimoji="1" lang="en-US" altLang="zh-CN" b="0" dirty="0">
              <a:solidFill>
                <a:srgbClr val="FF0000"/>
              </a:solidFill>
              <a:latin typeface="宋体" panose="02010600030101010101" pitchFamily="2" charset="-122"/>
              <a:ea typeface="宋体" panose="02010600030101010101" pitchFamily="2" charset="-122"/>
              <a:cs typeface="Times New Roman" panose="02020603050405020304" pitchFamily="18" charset="0"/>
            </a:endParaRPr>
          </a:p>
        </p:txBody>
      </p:sp>
      <p:pic>
        <p:nvPicPr>
          <p:cNvPr id="22535" name="Picture 22"/>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057539" y="2305055"/>
            <a:ext cx="3514725" cy="1695449"/>
          </a:xfrm>
          <a:prstGeom prst="rect">
            <a:avLst/>
          </a:prstGeom>
          <a:noFill/>
          <a:ln w="9525" algn="ctr">
            <a:noFill/>
            <a:miter lim="800000"/>
            <a:headEnd/>
            <a:tailEnd/>
          </a:ln>
          <a:effectLst>
            <a:outerShdw algn="ctr" rotWithShape="0">
              <a:schemeClr val="bg2">
                <a:alpha val="50000"/>
              </a:schemeClr>
            </a:outerShdw>
          </a:effectLst>
        </p:spPr>
      </p:pic>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4"/>
          <p:cNvSpPr txBox="1">
            <a:spLocks noChangeArrowheads="1"/>
          </p:cNvSpPr>
          <p:nvPr/>
        </p:nvSpPr>
        <p:spPr bwMode="auto">
          <a:xfrm>
            <a:off x="785842" y="857232"/>
            <a:ext cx="8001000" cy="1531938"/>
          </a:xfrm>
          <a:prstGeom prst="rect">
            <a:avLst/>
          </a:prstGeom>
          <a:noFill/>
          <a:ln w="9525">
            <a:noFill/>
            <a:miter lim="800000"/>
          </a:ln>
        </p:spPr>
        <p:txBody>
          <a:bodyPr>
            <a:spAutoFit/>
          </a:bodyPr>
          <a:lstStyle/>
          <a:p>
            <a:pPr>
              <a:lnSpc>
                <a:spcPct val="130000"/>
              </a:lnSpc>
              <a:spcBef>
                <a:spcPct val="0"/>
              </a:spcBef>
            </a:pPr>
            <a:r>
              <a:rPr lang="zh-CN" altLang="en-US" sz="24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例</a:t>
            </a:r>
            <a:r>
              <a:rPr lang="en-US" altLang="zh-CN" sz="24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2</a:t>
            </a:r>
            <a:r>
              <a:rPr lang="zh-CN" altLang="en-US" sz="24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a:t>
            </a:r>
            <a:r>
              <a:rPr lang="zh-CN" altLang="en-US" sz="2400" dirty="0" smtClean="0">
                <a:latin typeface="宋体" panose="02010600030101010101" pitchFamily="2" charset="-122"/>
                <a:ea typeface="宋体" panose="02010600030101010101" pitchFamily="2" charset="-122"/>
                <a:cs typeface="Times New Roman" panose="02020603050405020304" pitchFamily="18" charset="0"/>
              </a:rPr>
              <a:t>如图，</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平行四边形</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ABCD</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的对角线</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AC</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与</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BD</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相交于</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O</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，直线</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EF</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过</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点</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O</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与</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AB</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CD</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分别相交于</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E</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400" b="0" dirty="0" smtClean="0">
                <a:latin typeface="宋体" panose="02010600030101010101" pitchFamily="2" charset="-122"/>
                <a:ea typeface="宋体" panose="02010600030101010101" pitchFamily="2" charset="-122"/>
              </a:rPr>
              <a:t>F</a:t>
            </a:r>
            <a:r>
              <a:rPr lang="zh-CN" altLang="en-US" sz="2400" b="0" dirty="0" smtClean="0">
                <a:latin typeface="宋体" panose="02010600030101010101" pitchFamily="2" charset="-122"/>
                <a:ea typeface="宋体" panose="02010600030101010101" pitchFamily="2" charset="-122"/>
              </a:rPr>
              <a:t>。</a:t>
            </a:r>
            <a:endParaRPr lang="en-US" altLang="zh-CN" sz="2400" b="0" dirty="0">
              <a:latin typeface="宋体" panose="02010600030101010101" pitchFamily="2" charset="-122"/>
              <a:ea typeface="宋体" panose="02010600030101010101" pitchFamily="2" charset="-122"/>
            </a:endParaRPr>
          </a:p>
          <a:p>
            <a:pPr>
              <a:lnSpc>
                <a:spcPct val="130000"/>
              </a:lnSpc>
              <a:spcBef>
                <a:spcPct val="0"/>
              </a:spcBef>
            </a:pPr>
            <a:r>
              <a:rPr lang="zh-CN" altLang="en-US" sz="2400" b="0" dirty="0" smtClean="0">
                <a:latin typeface="宋体" panose="02010600030101010101" pitchFamily="2" charset="-122"/>
                <a:ea typeface="宋体" panose="02010600030101010101" pitchFamily="2" charset="-122"/>
              </a:rPr>
              <a:t>求证：</a:t>
            </a:r>
            <a:r>
              <a:rPr lang="en-US" altLang="zh-CN" sz="2400" b="0" dirty="0" smtClean="0">
                <a:latin typeface="宋体" panose="02010600030101010101" pitchFamily="2" charset="-122"/>
                <a:ea typeface="宋体" panose="02010600030101010101" pitchFamily="2" charset="-122"/>
              </a:rPr>
              <a:t>OE=OF</a:t>
            </a:r>
            <a:endParaRPr lang="en-US" altLang="zh-CN" sz="2400" b="0" dirty="0">
              <a:latin typeface="宋体" panose="02010600030101010101" pitchFamily="2" charset="-122"/>
              <a:ea typeface="宋体" panose="02010600030101010101" pitchFamily="2" charset="-122"/>
            </a:endParaRPr>
          </a:p>
        </p:txBody>
      </p:sp>
      <p:grpSp>
        <p:nvGrpSpPr>
          <p:cNvPr id="22531" name="Group 44"/>
          <p:cNvGrpSpPr/>
          <p:nvPr/>
        </p:nvGrpSpPr>
        <p:grpSpPr bwMode="auto">
          <a:xfrm>
            <a:off x="1428750" y="2889250"/>
            <a:ext cx="6553200" cy="2540000"/>
            <a:chOff x="1016" y="2394"/>
            <a:chExt cx="4128" cy="1600"/>
          </a:xfrm>
        </p:grpSpPr>
        <p:sp>
          <p:nvSpPr>
            <p:cNvPr id="22547" name="Text Box 17"/>
            <p:cNvSpPr txBox="1">
              <a:spLocks noChangeArrowheads="1"/>
            </p:cNvSpPr>
            <p:nvPr/>
          </p:nvSpPr>
          <p:spPr bwMode="auto">
            <a:xfrm>
              <a:off x="2863" y="3064"/>
              <a:ext cx="363" cy="212"/>
            </a:xfrm>
            <a:prstGeom prst="rect">
              <a:avLst/>
            </a:prstGeom>
            <a:noFill/>
            <a:ln w="9525">
              <a:noFill/>
              <a:miter lim="800000"/>
            </a:ln>
          </p:spPr>
          <p:txBody>
            <a:bodyPr>
              <a:spAutoFit/>
            </a:bodyPr>
            <a:lstStyle/>
            <a:p>
              <a:pPr>
                <a:spcBef>
                  <a:spcPct val="50000"/>
                </a:spcBef>
              </a:pPr>
              <a:r>
                <a:rPr lang="en-US" altLang="zh-CN" sz="1600" b="0" dirty="0">
                  <a:solidFill>
                    <a:srgbClr val="FF0000"/>
                  </a:solidFill>
                  <a:latin typeface="宋体" panose="02010600030101010101" pitchFamily="2" charset="-122"/>
                  <a:ea typeface="宋体" panose="02010600030101010101" pitchFamily="2" charset="-122"/>
                </a:rPr>
                <a:t>●</a:t>
              </a:r>
            </a:p>
          </p:txBody>
        </p:sp>
        <p:grpSp>
          <p:nvGrpSpPr>
            <p:cNvPr id="22548" name="Group 43"/>
            <p:cNvGrpSpPr/>
            <p:nvPr/>
          </p:nvGrpSpPr>
          <p:grpSpPr bwMode="auto">
            <a:xfrm>
              <a:off x="1016" y="2394"/>
              <a:ext cx="4128" cy="1600"/>
              <a:chOff x="1016" y="2394"/>
              <a:chExt cx="4128" cy="1600"/>
            </a:xfrm>
          </p:grpSpPr>
          <p:sp>
            <p:nvSpPr>
              <p:cNvPr id="22549" name="Text Box 9"/>
              <p:cNvSpPr txBox="1">
                <a:spLocks noChangeArrowheads="1"/>
              </p:cNvSpPr>
              <p:nvPr/>
            </p:nvSpPr>
            <p:spPr bwMode="auto">
              <a:xfrm>
                <a:off x="2925" y="2796"/>
                <a:ext cx="408" cy="404"/>
              </a:xfrm>
              <a:prstGeom prst="rect">
                <a:avLst/>
              </a:prstGeom>
              <a:noFill/>
              <a:ln w="9525">
                <a:noFill/>
                <a:miter lim="800000"/>
              </a:ln>
            </p:spPr>
            <p:txBody>
              <a:bodyPr>
                <a:spAutoFit/>
              </a:bodyPr>
              <a:lstStyle/>
              <a:p>
                <a:pPr>
                  <a:spcBef>
                    <a:spcPct val="50000"/>
                  </a:spcBef>
                </a:pPr>
                <a:r>
                  <a:rPr lang="en-US" altLang="zh-CN" sz="3600" b="0" dirty="0">
                    <a:latin typeface="宋体" panose="02010600030101010101" pitchFamily="2" charset="-122"/>
                    <a:ea typeface="宋体" panose="02010600030101010101" pitchFamily="2" charset="-122"/>
                  </a:rPr>
                  <a:t>O</a:t>
                </a:r>
              </a:p>
            </p:txBody>
          </p:sp>
          <p:sp>
            <p:nvSpPr>
              <p:cNvPr id="22550" name="Text Box 11"/>
              <p:cNvSpPr txBox="1">
                <a:spLocks noChangeArrowheads="1"/>
              </p:cNvSpPr>
              <p:nvPr/>
            </p:nvSpPr>
            <p:spPr bwMode="auto">
              <a:xfrm>
                <a:off x="4121" y="3190"/>
                <a:ext cx="499" cy="330"/>
              </a:xfrm>
              <a:prstGeom prst="rect">
                <a:avLst/>
              </a:prstGeom>
              <a:noFill/>
              <a:ln w="9525">
                <a:noFill/>
                <a:miter lim="800000"/>
              </a:ln>
            </p:spPr>
            <p:txBody>
              <a:bodyPr>
                <a:spAutoFit/>
              </a:bodyPr>
              <a:lstStyle/>
              <a:p>
                <a:pPr>
                  <a:spcBef>
                    <a:spcPct val="50000"/>
                  </a:spcBef>
                </a:pPr>
                <a:r>
                  <a:rPr lang="en-US" altLang="zh-CN" b="0" dirty="0">
                    <a:solidFill>
                      <a:srgbClr val="990000"/>
                    </a:solidFill>
                    <a:latin typeface="宋体" panose="02010600030101010101" pitchFamily="2" charset="-122"/>
                    <a:ea typeface="宋体" panose="02010600030101010101" pitchFamily="2" charset="-122"/>
                  </a:rPr>
                  <a:t>F</a:t>
                </a:r>
              </a:p>
            </p:txBody>
          </p:sp>
          <p:grpSp>
            <p:nvGrpSpPr>
              <p:cNvPr id="22551" name="Group 42"/>
              <p:cNvGrpSpPr/>
              <p:nvPr/>
            </p:nvGrpSpPr>
            <p:grpSpPr bwMode="auto">
              <a:xfrm>
                <a:off x="1016" y="2394"/>
                <a:ext cx="4128" cy="1600"/>
                <a:chOff x="1016" y="2394"/>
                <a:chExt cx="4128" cy="1600"/>
              </a:xfrm>
            </p:grpSpPr>
            <p:sp>
              <p:nvSpPr>
                <p:cNvPr id="22552" name="Text Box 5"/>
                <p:cNvSpPr txBox="1">
                  <a:spLocks noChangeArrowheads="1"/>
                </p:cNvSpPr>
                <p:nvPr/>
              </p:nvSpPr>
              <p:spPr bwMode="auto">
                <a:xfrm>
                  <a:off x="1878" y="2394"/>
                  <a:ext cx="453" cy="330"/>
                </a:xfrm>
                <a:prstGeom prst="rect">
                  <a:avLst/>
                </a:prstGeom>
                <a:noFill/>
                <a:ln w="9525">
                  <a:noFill/>
                  <a:miter lim="800000"/>
                </a:ln>
              </p:spPr>
              <p:txBody>
                <a:bodyPr>
                  <a:spAutoFit/>
                </a:bodyPr>
                <a:lstStyle/>
                <a:p>
                  <a:pPr>
                    <a:spcBef>
                      <a:spcPct val="50000"/>
                    </a:spcBef>
                  </a:pPr>
                  <a:r>
                    <a:rPr lang="en-US" altLang="zh-CN" b="0" dirty="0">
                      <a:latin typeface="宋体" panose="02010600030101010101" pitchFamily="2" charset="-122"/>
                      <a:ea typeface="宋体" panose="02010600030101010101" pitchFamily="2" charset="-122"/>
                    </a:rPr>
                    <a:t>A</a:t>
                  </a:r>
                </a:p>
              </p:txBody>
            </p:sp>
            <p:sp>
              <p:nvSpPr>
                <p:cNvPr id="22553" name="Text Box 6"/>
                <p:cNvSpPr txBox="1">
                  <a:spLocks noChangeArrowheads="1"/>
                </p:cNvSpPr>
                <p:nvPr/>
              </p:nvSpPr>
              <p:spPr bwMode="auto">
                <a:xfrm>
                  <a:off x="1016" y="3528"/>
                  <a:ext cx="499" cy="330"/>
                </a:xfrm>
                <a:prstGeom prst="rect">
                  <a:avLst/>
                </a:prstGeom>
                <a:noFill/>
                <a:ln w="9525">
                  <a:noFill/>
                  <a:miter lim="800000"/>
                </a:ln>
              </p:spPr>
              <p:txBody>
                <a:bodyPr>
                  <a:spAutoFit/>
                </a:bodyPr>
                <a:lstStyle/>
                <a:p>
                  <a:pPr>
                    <a:spcBef>
                      <a:spcPct val="50000"/>
                    </a:spcBef>
                  </a:pPr>
                  <a:r>
                    <a:rPr lang="en-US" altLang="zh-CN" b="0" dirty="0">
                      <a:latin typeface="宋体" panose="02010600030101010101" pitchFamily="2" charset="-122"/>
                      <a:ea typeface="宋体" panose="02010600030101010101" pitchFamily="2" charset="-122"/>
                    </a:rPr>
                    <a:t>B</a:t>
                  </a:r>
                </a:p>
              </p:txBody>
            </p:sp>
            <p:sp>
              <p:nvSpPr>
                <p:cNvPr id="22554" name="Text Box 7"/>
                <p:cNvSpPr txBox="1">
                  <a:spLocks noChangeArrowheads="1"/>
                </p:cNvSpPr>
                <p:nvPr/>
              </p:nvSpPr>
              <p:spPr bwMode="auto">
                <a:xfrm>
                  <a:off x="3783" y="3664"/>
                  <a:ext cx="408" cy="330"/>
                </a:xfrm>
                <a:prstGeom prst="rect">
                  <a:avLst/>
                </a:prstGeom>
                <a:noFill/>
                <a:ln w="9525">
                  <a:noFill/>
                  <a:miter lim="800000"/>
                </a:ln>
              </p:spPr>
              <p:txBody>
                <a:bodyPr>
                  <a:spAutoFit/>
                </a:bodyPr>
                <a:lstStyle/>
                <a:p>
                  <a:pPr>
                    <a:spcBef>
                      <a:spcPct val="50000"/>
                    </a:spcBef>
                  </a:pPr>
                  <a:r>
                    <a:rPr lang="en-US" altLang="zh-CN" b="0" dirty="0">
                      <a:latin typeface="宋体" panose="02010600030101010101" pitchFamily="2" charset="-122"/>
                      <a:ea typeface="宋体" panose="02010600030101010101" pitchFamily="2" charset="-122"/>
                    </a:rPr>
                    <a:t>C</a:t>
                  </a:r>
                </a:p>
              </p:txBody>
            </p:sp>
            <p:sp>
              <p:nvSpPr>
                <p:cNvPr id="22555" name="Text Box 8"/>
                <p:cNvSpPr txBox="1">
                  <a:spLocks noChangeArrowheads="1"/>
                </p:cNvSpPr>
                <p:nvPr/>
              </p:nvSpPr>
              <p:spPr bwMode="auto">
                <a:xfrm>
                  <a:off x="4690" y="2394"/>
                  <a:ext cx="454" cy="330"/>
                </a:xfrm>
                <a:prstGeom prst="rect">
                  <a:avLst/>
                </a:prstGeom>
                <a:noFill/>
                <a:ln w="9525">
                  <a:noFill/>
                  <a:miter lim="800000"/>
                </a:ln>
              </p:spPr>
              <p:txBody>
                <a:bodyPr>
                  <a:spAutoFit/>
                </a:bodyPr>
                <a:lstStyle/>
                <a:p>
                  <a:pPr>
                    <a:spcBef>
                      <a:spcPct val="50000"/>
                    </a:spcBef>
                  </a:pPr>
                  <a:r>
                    <a:rPr lang="en-US" altLang="zh-CN" b="0" dirty="0">
                      <a:latin typeface="宋体" panose="02010600030101010101" pitchFamily="2" charset="-122"/>
                      <a:ea typeface="宋体" panose="02010600030101010101" pitchFamily="2" charset="-122"/>
                    </a:rPr>
                    <a:t>D</a:t>
                  </a:r>
                </a:p>
              </p:txBody>
            </p:sp>
            <p:sp>
              <p:nvSpPr>
                <p:cNvPr id="22556" name="Text Box 10"/>
                <p:cNvSpPr txBox="1">
                  <a:spLocks noChangeArrowheads="1"/>
                </p:cNvSpPr>
                <p:nvPr/>
              </p:nvSpPr>
              <p:spPr bwMode="auto">
                <a:xfrm flipH="1">
                  <a:off x="1606" y="2778"/>
                  <a:ext cx="408" cy="330"/>
                </a:xfrm>
                <a:prstGeom prst="rect">
                  <a:avLst/>
                </a:prstGeom>
                <a:noFill/>
                <a:ln w="9525">
                  <a:noFill/>
                  <a:miter lim="800000"/>
                </a:ln>
              </p:spPr>
              <p:txBody>
                <a:bodyPr>
                  <a:spAutoFit/>
                </a:bodyPr>
                <a:lstStyle/>
                <a:p>
                  <a:pPr>
                    <a:spcBef>
                      <a:spcPct val="50000"/>
                    </a:spcBef>
                  </a:pPr>
                  <a:r>
                    <a:rPr lang="en-US" altLang="zh-CN" b="0" dirty="0">
                      <a:solidFill>
                        <a:srgbClr val="990000"/>
                      </a:solidFill>
                      <a:latin typeface="宋体" panose="02010600030101010101" pitchFamily="2" charset="-122"/>
                      <a:ea typeface="宋体" panose="02010600030101010101" pitchFamily="2" charset="-122"/>
                    </a:rPr>
                    <a:t>E</a:t>
                  </a:r>
                </a:p>
              </p:txBody>
            </p:sp>
            <p:grpSp>
              <p:nvGrpSpPr>
                <p:cNvPr id="22557" name="Group 41"/>
                <p:cNvGrpSpPr/>
                <p:nvPr/>
              </p:nvGrpSpPr>
              <p:grpSpPr bwMode="auto">
                <a:xfrm>
                  <a:off x="1292" y="2659"/>
                  <a:ext cx="3357" cy="1045"/>
                  <a:chOff x="1292" y="2659"/>
                  <a:chExt cx="3357" cy="1045"/>
                </a:xfrm>
              </p:grpSpPr>
              <p:sp>
                <p:nvSpPr>
                  <p:cNvPr id="22560" name="AutoShape 2"/>
                  <p:cNvSpPr>
                    <a:spLocks noChangeArrowheads="1"/>
                  </p:cNvSpPr>
                  <p:nvPr/>
                </p:nvSpPr>
                <p:spPr bwMode="auto">
                  <a:xfrm>
                    <a:off x="1292" y="2660"/>
                    <a:ext cx="3357" cy="1044"/>
                  </a:xfrm>
                  <a:prstGeom prst="parallelogram">
                    <a:avLst>
                      <a:gd name="adj" fmla="val 80388"/>
                    </a:avLst>
                  </a:prstGeom>
                  <a:noFill/>
                  <a:ln w="63500">
                    <a:solidFill>
                      <a:schemeClr val="tx1"/>
                    </a:solidFill>
                    <a:miter lim="800000"/>
                  </a:ln>
                </p:spPr>
                <p:txBody>
                  <a:bodyPr wrap="none" anchor="ctr"/>
                  <a:lstStyle/>
                  <a:p>
                    <a:endParaRPr lang="zh-CN" altLang="en-US" b="0" dirty="0">
                      <a:latin typeface="宋体" panose="02010600030101010101" pitchFamily="2" charset="-122"/>
                      <a:ea typeface="宋体" panose="02010600030101010101" pitchFamily="2" charset="-122"/>
                    </a:endParaRPr>
                  </a:p>
                </p:txBody>
              </p:sp>
              <p:sp>
                <p:nvSpPr>
                  <p:cNvPr id="22561" name="Line 3"/>
                  <p:cNvSpPr>
                    <a:spLocks noChangeShapeType="1"/>
                  </p:cNvSpPr>
                  <p:nvPr/>
                </p:nvSpPr>
                <p:spPr bwMode="auto">
                  <a:xfrm flipV="1">
                    <a:off x="1292" y="2659"/>
                    <a:ext cx="3357" cy="1043"/>
                  </a:xfrm>
                  <a:prstGeom prst="line">
                    <a:avLst/>
                  </a:prstGeom>
                  <a:noFill/>
                  <a:ln w="57150">
                    <a:solidFill>
                      <a:schemeClr val="tx1"/>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62" name="Line 4"/>
                  <p:cNvSpPr>
                    <a:spLocks noChangeShapeType="1"/>
                  </p:cNvSpPr>
                  <p:nvPr/>
                </p:nvSpPr>
                <p:spPr bwMode="auto">
                  <a:xfrm flipH="1" flipV="1">
                    <a:off x="2154" y="2660"/>
                    <a:ext cx="1679" cy="1043"/>
                  </a:xfrm>
                  <a:prstGeom prst="line">
                    <a:avLst/>
                  </a:prstGeom>
                  <a:noFill/>
                  <a:ln w="57150">
                    <a:solidFill>
                      <a:schemeClr val="tx1"/>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63" name="Line 16"/>
                  <p:cNvSpPr>
                    <a:spLocks noChangeShapeType="1"/>
                  </p:cNvSpPr>
                  <p:nvPr/>
                </p:nvSpPr>
                <p:spPr bwMode="auto">
                  <a:xfrm>
                    <a:off x="1927" y="2886"/>
                    <a:ext cx="2087" cy="589"/>
                  </a:xfrm>
                  <a:prstGeom prst="line">
                    <a:avLst/>
                  </a:prstGeom>
                  <a:noFill/>
                  <a:ln w="50800">
                    <a:solidFill>
                      <a:schemeClr val="tx1"/>
                    </a:solidFill>
                    <a:round/>
                  </a:ln>
                </p:spPr>
                <p:txBody>
                  <a:bodyPr/>
                  <a:lstStyle/>
                  <a:p>
                    <a:endParaRPr lang="zh-CN" altLang="en-US" dirty="0">
                      <a:latin typeface="宋体" panose="02010600030101010101" pitchFamily="2" charset="-122"/>
                      <a:ea typeface="宋体" panose="02010600030101010101" pitchFamily="2" charset="-122"/>
                    </a:endParaRPr>
                  </a:p>
                </p:txBody>
              </p:sp>
            </p:grpSp>
            <p:sp>
              <p:nvSpPr>
                <p:cNvPr id="22558" name="Text Box 18"/>
                <p:cNvSpPr txBox="1">
                  <a:spLocks noChangeArrowheads="1"/>
                </p:cNvSpPr>
                <p:nvPr/>
              </p:nvSpPr>
              <p:spPr bwMode="auto">
                <a:xfrm>
                  <a:off x="1837" y="2770"/>
                  <a:ext cx="363" cy="212"/>
                </a:xfrm>
                <a:prstGeom prst="rect">
                  <a:avLst/>
                </a:prstGeom>
                <a:noFill/>
                <a:ln w="9525">
                  <a:noFill/>
                  <a:miter lim="800000"/>
                </a:ln>
              </p:spPr>
              <p:txBody>
                <a:bodyPr>
                  <a:spAutoFit/>
                </a:bodyPr>
                <a:lstStyle/>
                <a:p>
                  <a:pPr>
                    <a:spcBef>
                      <a:spcPct val="50000"/>
                    </a:spcBef>
                  </a:pPr>
                  <a:r>
                    <a:rPr lang="en-US" altLang="zh-CN" sz="1600" b="0" dirty="0">
                      <a:solidFill>
                        <a:srgbClr val="FF0000"/>
                      </a:solidFill>
                      <a:latin typeface="宋体" panose="02010600030101010101" pitchFamily="2" charset="-122"/>
                      <a:ea typeface="宋体" panose="02010600030101010101" pitchFamily="2" charset="-122"/>
                    </a:rPr>
                    <a:t>●</a:t>
                  </a:r>
                </a:p>
              </p:txBody>
            </p:sp>
            <p:sp>
              <p:nvSpPr>
                <p:cNvPr id="22559" name="Text Box 19"/>
                <p:cNvSpPr txBox="1">
                  <a:spLocks noChangeArrowheads="1"/>
                </p:cNvSpPr>
                <p:nvPr/>
              </p:nvSpPr>
              <p:spPr bwMode="auto">
                <a:xfrm>
                  <a:off x="3885" y="3353"/>
                  <a:ext cx="363" cy="212"/>
                </a:xfrm>
                <a:prstGeom prst="rect">
                  <a:avLst/>
                </a:prstGeom>
                <a:noFill/>
                <a:ln w="9525">
                  <a:noFill/>
                  <a:miter lim="800000"/>
                </a:ln>
              </p:spPr>
              <p:txBody>
                <a:bodyPr>
                  <a:spAutoFit/>
                </a:bodyPr>
                <a:lstStyle/>
                <a:p>
                  <a:pPr>
                    <a:spcBef>
                      <a:spcPct val="50000"/>
                    </a:spcBef>
                  </a:pPr>
                  <a:r>
                    <a:rPr lang="en-US" altLang="zh-CN" sz="1600" b="0" dirty="0">
                      <a:solidFill>
                        <a:srgbClr val="FF0000"/>
                      </a:solidFill>
                      <a:latin typeface="宋体" panose="02010600030101010101" pitchFamily="2" charset="-122"/>
                      <a:ea typeface="宋体" panose="02010600030101010101" pitchFamily="2" charset="-122"/>
                    </a:rPr>
                    <a:t>●</a:t>
                  </a:r>
                </a:p>
              </p:txBody>
            </p:sp>
          </p:grpSp>
        </p:grpSp>
      </p:grpSp>
      <p:grpSp>
        <p:nvGrpSpPr>
          <p:cNvPr id="6" name="Group 46"/>
          <p:cNvGrpSpPr/>
          <p:nvPr/>
        </p:nvGrpSpPr>
        <p:grpSpPr bwMode="auto">
          <a:xfrm>
            <a:off x="2084388" y="3309938"/>
            <a:ext cx="4908550" cy="1589087"/>
            <a:chOff x="1427" y="2652"/>
            <a:chExt cx="3092" cy="1001"/>
          </a:xfrm>
        </p:grpSpPr>
        <p:sp>
          <p:nvSpPr>
            <p:cNvPr id="22533" name="Freeform 20"/>
            <p:cNvSpPr/>
            <p:nvPr/>
          </p:nvSpPr>
          <p:spPr bwMode="auto">
            <a:xfrm>
              <a:off x="2031" y="2795"/>
              <a:ext cx="90" cy="136"/>
            </a:xfrm>
            <a:custGeom>
              <a:avLst/>
              <a:gdLst>
                <a:gd name="T0" fmla="*/ 0 w 105"/>
                <a:gd name="T1" fmla="*/ 0 h 166"/>
                <a:gd name="T2" fmla="*/ 57 w 105"/>
                <a:gd name="T3" fmla="*/ 111 h 166"/>
                <a:gd name="T4" fmla="*/ 0 60000 65536"/>
                <a:gd name="T5" fmla="*/ 0 60000 65536"/>
                <a:gd name="T6" fmla="*/ 0 w 105"/>
                <a:gd name="T7" fmla="*/ 0 h 166"/>
                <a:gd name="T8" fmla="*/ 105 w 105"/>
                <a:gd name="T9" fmla="*/ 166 h 166"/>
              </a:gdLst>
              <a:ahLst/>
              <a:cxnLst>
                <a:cxn ang="T4">
                  <a:pos x="T0" y="T1"/>
                </a:cxn>
                <a:cxn ang="T5">
                  <a:pos x="T2" y="T3"/>
                </a:cxn>
              </a:cxnLst>
              <a:rect l="T6" t="T7" r="T8" b="T9"/>
              <a:pathLst>
                <a:path w="105" h="166">
                  <a:moveTo>
                    <a:pt x="0" y="0"/>
                  </a:moveTo>
                  <a:cubicBezTo>
                    <a:pt x="105" y="27"/>
                    <a:pt x="77" y="54"/>
                    <a:pt x="77" y="166"/>
                  </a:cubicBezTo>
                </a:path>
              </a:pathLst>
            </a:custGeom>
            <a:noFill/>
            <a:ln w="508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34" name="Freeform 21"/>
            <p:cNvSpPr/>
            <p:nvPr/>
          </p:nvSpPr>
          <p:spPr bwMode="auto">
            <a:xfrm>
              <a:off x="3872" y="3436"/>
              <a:ext cx="50" cy="128"/>
            </a:xfrm>
            <a:custGeom>
              <a:avLst/>
              <a:gdLst>
                <a:gd name="T0" fmla="*/ 37 w 50"/>
                <a:gd name="T1" fmla="*/ 0 h 128"/>
                <a:gd name="T2" fmla="*/ 50 w 50"/>
                <a:gd name="T3" fmla="*/ 128 h 128"/>
                <a:gd name="T4" fmla="*/ 0 60000 65536"/>
                <a:gd name="T5" fmla="*/ 0 60000 65536"/>
                <a:gd name="T6" fmla="*/ 0 w 50"/>
                <a:gd name="T7" fmla="*/ 0 h 128"/>
                <a:gd name="T8" fmla="*/ 50 w 50"/>
                <a:gd name="T9" fmla="*/ 128 h 128"/>
              </a:gdLst>
              <a:ahLst/>
              <a:cxnLst>
                <a:cxn ang="T4">
                  <a:pos x="T0" y="T1"/>
                </a:cxn>
                <a:cxn ang="T5">
                  <a:pos x="T2" y="T3"/>
                </a:cxn>
              </a:cxnLst>
              <a:rect l="T6" t="T7" r="T8" b="T9"/>
              <a:pathLst>
                <a:path w="50" h="128">
                  <a:moveTo>
                    <a:pt x="37" y="0"/>
                  </a:moveTo>
                  <a:cubicBezTo>
                    <a:pt x="1" y="56"/>
                    <a:pt x="0" y="80"/>
                    <a:pt x="50" y="128"/>
                  </a:cubicBezTo>
                </a:path>
              </a:pathLst>
            </a:custGeom>
            <a:noFill/>
            <a:ln w="635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35" name="Text Box 22"/>
            <p:cNvSpPr txBox="1">
              <a:spLocks noChangeArrowheads="1"/>
            </p:cNvSpPr>
            <p:nvPr/>
          </p:nvSpPr>
          <p:spPr bwMode="auto">
            <a:xfrm>
              <a:off x="2083" y="2652"/>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1</a:t>
              </a:r>
            </a:p>
          </p:txBody>
        </p:sp>
        <p:sp>
          <p:nvSpPr>
            <p:cNvPr id="22536" name="Text Box 25"/>
            <p:cNvSpPr txBox="1">
              <a:spLocks noChangeArrowheads="1"/>
            </p:cNvSpPr>
            <p:nvPr/>
          </p:nvSpPr>
          <p:spPr bwMode="auto">
            <a:xfrm>
              <a:off x="1519" y="3294"/>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3</a:t>
              </a:r>
            </a:p>
          </p:txBody>
        </p:sp>
        <p:sp>
          <p:nvSpPr>
            <p:cNvPr id="22537" name="Freeform 26"/>
            <p:cNvSpPr/>
            <p:nvPr/>
          </p:nvSpPr>
          <p:spPr bwMode="auto">
            <a:xfrm>
              <a:off x="4401" y="2726"/>
              <a:ext cx="118" cy="128"/>
            </a:xfrm>
            <a:custGeom>
              <a:avLst/>
              <a:gdLst>
                <a:gd name="T0" fmla="*/ 29 w 118"/>
                <a:gd name="T1" fmla="*/ 0 h 128"/>
                <a:gd name="T2" fmla="*/ 118 w 118"/>
                <a:gd name="T3" fmla="*/ 128 h 128"/>
                <a:gd name="T4" fmla="*/ 0 60000 65536"/>
                <a:gd name="T5" fmla="*/ 0 60000 65536"/>
                <a:gd name="T6" fmla="*/ 0 w 118"/>
                <a:gd name="T7" fmla="*/ 0 h 128"/>
                <a:gd name="T8" fmla="*/ 118 w 118"/>
                <a:gd name="T9" fmla="*/ 128 h 128"/>
              </a:gdLst>
              <a:ahLst/>
              <a:cxnLst>
                <a:cxn ang="T4">
                  <a:pos x="T0" y="T1"/>
                </a:cxn>
                <a:cxn ang="T5">
                  <a:pos x="T2" y="T3"/>
                </a:cxn>
              </a:cxnLst>
              <a:rect l="T6" t="T7" r="T8" b="T9"/>
              <a:pathLst>
                <a:path w="118" h="128">
                  <a:moveTo>
                    <a:pt x="29" y="0"/>
                  </a:moveTo>
                  <a:cubicBezTo>
                    <a:pt x="0" y="84"/>
                    <a:pt x="19" y="128"/>
                    <a:pt x="118" y="128"/>
                  </a:cubicBezTo>
                </a:path>
              </a:pathLst>
            </a:custGeom>
            <a:noFill/>
            <a:ln w="5715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38" name="Freeform 30"/>
            <p:cNvSpPr/>
            <p:nvPr/>
          </p:nvSpPr>
          <p:spPr bwMode="auto">
            <a:xfrm>
              <a:off x="2018" y="2795"/>
              <a:ext cx="90" cy="136"/>
            </a:xfrm>
            <a:custGeom>
              <a:avLst/>
              <a:gdLst>
                <a:gd name="T0" fmla="*/ 0 w 105"/>
                <a:gd name="T1" fmla="*/ 0 h 166"/>
                <a:gd name="T2" fmla="*/ 57 w 105"/>
                <a:gd name="T3" fmla="*/ 111 h 166"/>
                <a:gd name="T4" fmla="*/ 0 60000 65536"/>
                <a:gd name="T5" fmla="*/ 0 60000 65536"/>
                <a:gd name="T6" fmla="*/ 0 w 105"/>
                <a:gd name="T7" fmla="*/ 0 h 166"/>
                <a:gd name="T8" fmla="*/ 105 w 105"/>
                <a:gd name="T9" fmla="*/ 166 h 166"/>
              </a:gdLst>
              <a:ahLst/>
              <a:cxnLst>
                <a:cxn ang="T4">
                  <a:pos x="T0" y="T1"/>
                </a:cxn>
                <a:cxn ang="T5">
                  <a:pos x="T2" y="T3"/>
                </a:cxn>
              </a:cxnLst>
              <a:rect l="T6" t="T7" r="T8" b="T9"/>
              <a:pathLst>
                <a:path w="105" h="166">
                  <a:moveTo>
                    <a:pt x="0" y="0"/>
                  </a:moveTo>
                  <a:cubicBezTo>
                    <a:pt x="105" y="27"/>
                    <a:pt x="77" y="54"/>
                    <a:pt x="77" y="166"/>
                  </a:cubicBezTo>
                </a:path>
              </a:pathLst>
            </a:custGeom>
            <a:noFill/>
            <a:ln w="508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grpSp>
          <p:nvGrpSpPr>
            <p:cNvPr id="22539" name="Group 45"/>
            <p:cNvGrpSpPr/>
            <p:nvPr/>
          </p:nvGrpSpPr>
          <p:grpSpPr bwMode="auto">
            <a:xfrm>
              <a:off x="1427" y="2652"/>
              <a:ext cx="3028" cy="1001"/>
              <a:chOff x="1427" y="2652"/>
              <a:chExt cx="3028" cy="1001"/>
            </a:xfrm>
          </p:grpSpPr>
          <p:sp>
            <p:nvSpPr>
              <p:cNvPr id="22540" name="Text Box 27"/>
              <p:cNvSpPr txBox="1">
                <a:spLocks noChangeArrowheads="1"/>
              </p:cNvSpPr>
              <p:nvPr/>
            </p:nvSpPr>
            <p:spPr bwMode="auto">
              <a:xfrm>
                <a:off x="4182" y="2717"/>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4</a:t>
                </a:r>
              </a:p>
            </p:txBody>
          </p:sp>
          <p:grpSp>
            <p:nvGrpSpPr>
              <p:cNvPr id="22541" name="Group 40"/>
              <p:cNvGrpSpPr/>
              <p:nvPr/>
            </p:nvGrpSpPr>
            <p:grpSpPr bwMode="auto">
              <a:xfrm>
                <a:off x="1427" y="2652"/>
                <a:ext cx="2497" cy="1001"/>
                <a:chOff x="1427" y="2652"/>
                <a:chExt cx="2497" cy="1001"/>
              </a:xfrm>
            </p:grpSpPr>
            <p:sp>
              <p:nvSpPr>
                <p:cNvPr id="22542" name="Text Box 23"/>
                <p:cNvSpPr txBox="1">
                  <a:spLocks noChangeArrowheads="1"/>
                </p:cNvSpPr>
                <p:nvPr/>
              </p:nvSpPr>
              <p:spPr bwMode="auto">
                <a:xfrm>
                  <a:off x="3651" y="3326"/>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2</a:t>
                  </a:r>
                </a:p>
              </p:txBody>
            </p:sp>
            <p:sp>
              <p:nvSpPr>
                <p:cNvPr id="22543" name="Freeform 24"/>
                <p:cNvSpPr/>
                <p:nvPr/>
              </p:nvSpPr>
              <p:spPr bwMode="auto">
                <a:xfrm>
                  <a:off x="1427" y="3518"/>
                  <a:ext cx="94" cy="126"/>
                </a:xfrm>
                <a:custGeom>
                  <a:avLst/>
                  <a:gdLst>
                    <a:gd name="T0" fmla="*/ 0 w 94"/>
                    <a:gd name="T1" fmla="*/ 1 h 126"/>
                    <a:gd name="T2" fmla="*/ 76 w 94"/>
                    <a:gd name="T3" fmla="*/ 13 h 126"/>
                    <a:gd name="T4" fmla="*/ 88 w 94"/>
                    <a:gd name="T5" fmla="*/ 126 h 126"/>
                    <a:gd name="T6" fmla="*/ 0 60000 65536"/>
                    <a:gd name="T7" fmla="*/ 0 60000 65536"/>
                    <a:gd name="T8" fmla="*/ 0 60000 65536"/>
                    <a:gd name="T9" fmla="*/ 0 w 94"/>
                    <a:gd name="T10" fmla="*/ 0 h 126"/>
                    <a:gd name="T11" fmla="*/ 94 w 94"/>
                    <a:gd name="T12" fmla="*/ 126 h 126"/>
                  </a:gdLst>
                  <a:ahLst/>
                  <a:cxnLst>
                    <a:cxn ang="T6">
                      <a:pos x="T0" y="T1"/>
                    </a:cxn>
                    <a:cxn ang="T7">
                      <a:pos x="T2" y="T3"/>
                    </a:cxn>
                    <a:cxn ang="T8">
                      <a:pos x="T4" y="T5"/>
                    </a:cxn>
                  </a:cxnLst>
                  <a:rect l="T9" t="T10" r="T11" b="T12"/>
                  <a:pathLst>
                    <a:path w="94" h="126">
                      <a:moveTo>
                        <a:pt x="0" y="1"/>
                      </a:moveTo>
                      <a:cubicBezTo>
                        <a:pt x="25" y="5"/>
                        <a:pt x="54" y="0"/>
                        <a:pt x="76" y="13"/>
                      </a:cubicBezTo>
                      <a:cubicBezTo>
                        <a:pt x="94" y="23"/>
                        <a:pt x="88" y="99"/>
                        <a:pt x="88" y="126"/>
                      </a:cubicBezTo>
                    </a:path>
                  </a:pathLst>
                </a:custGeom>
                <a:noFill/>
                <a:ln w="5715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2544" name="Text Box 31"/>
                <p:cNvSpPr txBox="1">
                  <a:spLocks noChangeArrowheads="1"/>
                </p:cNvSpPr>
                <p:nvPr/>
              </p:nvSpPr>
              <p:spPr bwMode="auto">
                <a:xfrm>
                  <a:off x="2083" y="2652"/>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1</a:t>
                  </a:r>
                </a:p>
              </p:txBody>
            </p:sp>
            <p:sp>
              <p:nvSpPr>
                <p:cNvPr id="22545" name="Text Box 32"/>
                <p:cNvSpPr txBox="1">
                  <a:spLocks noChangeArrowheads="1"/>
                </p:cNvSpPr>
                <p:nvPr/>
              </p:nvSpPr>
              <p:spPr bwMode="auto">
                <a:xfrm>
                  <a:off x="1519" y="3294"/>
                  <a:ext cx="273" cy="327"/>
                </a:xfrm>
                <a:prstGeom prst="rect">
                  <a:avLst/>
                </a:prstGeom>
                <a:noFill/>
                <a:ln w="9525">
                  <a:noFill/>
                  <a:miter lim="800000"/>
                </a:ln>
              </p:spPr>
              <p:txBody>
                <a:bodyPr>
                  <a:spAutoFit/>
                </a:bodyPr>
                <a:lstStyle/>
                <a:p>
                  <a:pPr>
                    <a:spcBef>
                      <a:spcPct val="50000"/>
                    </a:spcBef>
                  </a:pPr>
                  <a:r>
                    <a:rPr lang="en-US" altLang="zh-CN" b="0">
                      <a:solidFill>
                        <a:srgbClr val="FF0000"/>
                      </a:solidFill>
                      <a:latin typeface="宋体" panose="02010600030101010101" pitchFamily="2" charset="-122"/>
                      <a:ea typeface="宋体" panose="02010600030101010101" pitchFamily="2" charset="-122"/>
                    </a:rPr>
                    <a:t>3</a:t>
                  </a:r>
                </a:p>
              </p:txBody>
            </p:sp>
            <p:sp>
              <p:nvSpPr>
                <p:cNvPr id="22546" name="Freeform 33"/>
                <p:cNvSpPr/>
                <p:nvPr/>
              </p:nvSpPr>
              <p:spPr bwMode="auto">
                <a:xfrm>
                  <a:off x="2018" y="2795"/>
                  <a:ext cx="90" cy="136"/>
                </a:xfrm>
                <a:custGeom>
                  <a:avLst/>
                  <a:gdLst>
                    <a:gd name="T0" fmla="*/ 0 w 105"/>
                    <a:gd name="T1" fmla="*/ 0 h 166"/>
                    <a:gd name="T2" fmla="*/ 57 w 105"/>
                    <a:gd name="T3" fmla="*/ 111 h 166"/>
                    <a:gd name="T4" fmla="*/ 0 60000 65536"/>
                    <a:gd name="T5" fmla="*/ 0 60000 65536"/>
                    <a:gd name="T6" fmla="*/ 0 w 105"/>
                    <a:gd name="T7" fmla="*/ 0 h 166"/>
                    <a:gd name="T8" fmla="*/ 105 w 105"/>
                    <a:gd name="T9" fmla="*/ 166 h 166"/>
                  </a:gdLst>
                  <a:ahLst/>
                  <a:cxnLst>
                    <a:cxn ang="T4">
                      <a:pos x="T0" y="T1"/>
                    </a:cxn>
                    <a:cxn ang="T5">
                      <a:pos x="T2" y="T3"/>
                    </a:cxn>
                  </a:cxnLst>
                  <a:rect l="T6" t="T7" r="T8" b="T9"/>
                  <a:pathLst>
                    <a:path w="105" h="166">
                      <a:moveTo>
                        <a:pt x="0" y="0"/>
                      </a:moveTo>
                      <a:cubicBezTo>
                        <a:pt x="105" y="27"/>
                        <a:pt x="77" y="54"/>
                        <a:pt x="77" y="166"/>
                      </a:cubicBezTo>
                    </a:path>
                  </a:pathLst>
                </a:custGeom>
                <a:noFill/>
                <a:ln w="508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grpSp>
        </p:grpSp>
      </p:gr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descr="大棋盘"/>
          <p:cNvSpPr/>
          <p:nvPr/>
        </p:nvSpPr>
        <p:spPr bwMode="auto">
          <a:xfrm>
            <a:off x="3749699" y="3741734"/>
            <a:ext cx="2809875" cy="720725"/>
          </a:xfrm>
          <a:custGeom>
            <a:avLst/>
            <a:gdLst>
              <a:gd name="T0" fmla="*/ 0 w 1770"/>
              <a:gd name="T1" fmla="*/ 1144151027 h 454"/>
              <a:gd name="T2" fmla="*/ 2147483647 w 1770"/>
              <a:gd name="T3" fmla="*/ 1144151027 h 454"/>
              <a:gd name="T4" fmla="*/ 2147483647 w 1770"/>
              <a:gd name="T5" fmla="*/ 0 h 454"/>
              <a:gd name="T6" fmla="*/ 0 w 1770"/>
              <a:gd name="T7" fmla="*/ 1144151027 h 454"/>
              <a:gd name="T8" fmla="*/ 0 60000 65536"/>
              <a:gd name="T9" fmla="*/ 0 60000 65536"/>
              <a:gd name="T10" fmla="*/ 0 60000 65536"/>
              <a:gd name="T11" fmla="*/ 0 60000 65536"/>
              <a:gd name="T12" fmla="*/ 0 w 1770"/>
              <a:gd name="T13" fmla="*/ 0 h 454"/>
              <a:gd name="T14" fmla="*/ 1770 w 1770"/>
              <a:gd name="T15" fmla="*/ 454 h 454"/>
            </a:gdLst>
            <a:ahLst/>
            <a:cxnLst>
              <a:cxn ang="T8">
                <a:pos x="T0" y="T1"/>
              </a:cxn>
              <a:cxn ang="T9">
                <a:pos x="T2" y="T3"/>
              </a:cxn>
              <a:cxn ang="T10">
                <a:pos x="T4" y="T5"/>
              </a:cxn>
              <a:cxn ang="T11">
                <a:pos x="T6" y="T7"/>
              </a:cxn>
            </a:cxnLst>
            <a:rect l="T12" t="T13" r="T14" b="T15"/>
            <a:pathLst>
              <a:path w="1770" h="454">
                <a:moveTo>
                  <a:pt x="0" y="454"/>
                </a:moveTo>
                <a:lnTo>
                  <a:pt x="1770" y="454"/>
                </a:lnTo>
                <a:lnTo>
                  <a:pt x="1180" y="0"/>
                </a:lnTo>
                <a:lnTo>
                  <a:pt x="0" y="454"/>
                </a:lnTo>
                <a:close/>
              </a:path>
            </a:pathLst>
          </a:custGeom>
          <a:pattFill prst="lgCheck">
            <a:fgClr>
              <a:srgbClr val="008000">
                <a:alpha val="54901"/>
              </a:srgbClr>
            </a:fgClr>
            <a:bgClr>
              <a:srgbClr val="FFFF00">
                <a:alpha val="54901"/>
              </a:srgbClr>
            </a:bgClr>
          </a:pattFill>
          <a:ln w="9525">
            <a:solidFill>
              <a:schemeClr val="tx1"/>
            </a:solidFill>
            <a:round/>
          </a:ln>
        </p:spPr>
        <p:txBody>
          <a:bodyPr/>
          <a:lstStyle/>
          <a:p>
            <a:endParaRPr lang="zh-CN" altLang="en-US" dirty="0">
              <a:latin typeface="宋体" panose="02010600030101010101" pitchFamily="2" charset="-122"/>
            </a:endParaRPr>
          </a:p>
        </p:txBody>
      </p:sp>
      <p:sp>
        <p:nvSpPr>
          <p:cNvPr id="3" name="Freeform 3" descr="宽上对角线"/>
          <p:cNvSpPr/>
          <p:nvPr/>
        </p:nvSpPr>
        <p:spPr bwMode="auto">
          <a:xfrm>
            <a:off x="3765574" y="3025771"/>
            <a:ext cx="1800225" cy="1439863"/>
          </a:xfrm>
          <a:custGeom>
            <a:avLst/>
            <a:gdLst>
              <a:gd name="T0" fmla="*/ 1484370995 w 1134"/>
              <a:gd name="T1" fmla="*/ 0 h 907"/>
              <a:gd name="T2" fmla="*/ 0 w 1134"/>
              <a:gd name="T3" fmla="*/ 2147483647 h 907"/>
              <a:gd name="T4" fmla="*/ 2147483647 w 1134"/>
              <a:gd name="T5" fmla="*/ 1141632061 h 907"/>
              <a:gd name="T6" fmla="*/ 1484370995 w 1134"/>
              <a:gd name="T7" fmla="*/ 0 h 907"/>
              <a:gd name="T8" fmla="*/ 0 60000 65536"/>
              <a:gd name="T9" fmla="*/ 0 60000 65536"/>
              <a:gd name="T10" fmla="*/ 0 60000 65536"/>
              <a:gd name="T11" fmla="*/ 0 60000 65536"/>
              <a:gd name="T12" fmla="*/ 0 w 1134"/>
              <a:gd name="T13" fmla="*/ 0 h 907"/>
              <a:gd name="T14" fmla="*/ 1134 w 1134"/>
              <a:gd name="T15" fmla="*/ 907 h 907"/>
            </a:gdLst>
            <a:ahLst/>
            <a:cxnLst>
              <a:cxn ang="T8">
                <a:pos x="T0" y="T1"/>
              </a:cxn>
              <a:cxn ang="T9">
                <a:pos x="T2" y="T3"/>
              </a:cxn>
              <a:cxn ang="T10">
                <a:pos x="T4" y="T5"/>
              </a:cxn>
              <a:cxn ang="T11">
                <a:pos x="T6" y="T7"/>
              </a:cxn>
            </a:cxnLst>
            <a:rect l="T12" t="T13" r="T14" b="T15"/>
            <a:pathLst>
              <a:path w="1134" h="907">
                <a:moveTo>
                  <a:pt x="589" y="0"/>
                </a:moveTo>
                <a:lnTo>
                  <a:pt x="0" y="907"/>
                </a:lnTo>
                <a:lnTo>
                  <a:pt x="1134" y="453"/>
                </a:lnTo>
                <a:lnTo>
                  <a:pt x="589" y="0"/>
                </a:lnTo>
                <a:close/>
              </a:path>
            </a:pathLst>
          </a:custGeom>
          <a:pattFill prst="wdUpDiag">
            <a:fgClr>
              <a:srgbClr val="008000">
                <a:alpha val="59999"/>
              </a:srgbClr>
            </a:fgClr>
            <a:bgClr>
              <a:schemeClr val="accent1">
                <a:alpha val="59999"/>
              </a:schemeClr>
            </a:bgClr>
          </a:pattFill>
          <a:ln w="63500">
            <a:solidFill>
              <a:srgbClr val="FF00FF"/>
            </a:solidFill>
            <a:round/>
          </a:ln>
        </p:spPr>
        <p:txBody>
          <a:bodyPr/>
          <a:lstStyle/>
          <a:p>
            <a:endParaRPr lang="zh-CN" altLang="en-US" dirty="0">
              <a:latin typeface="宋体" panose="02010600030101010101" pitchFamily="2" charset="-122"/>
            </a:endParaRPr>
          </a:p>
        </p:txBody>
      </p:sp>
      <p:sp>
        <p:nvSpPr>
          <p:cNvPr id="4" name="Freeform 4" descr="小棋盘"/>
          <p:cNvSpPr/>
          <p:nvPr/>
        </p:nvSpPr>
        <p:spPr bwMode="auto">
          <a:xfrm>
            <a:off x="4691086" y="3036884"/>
            <a:ext cx="2808288" cy="719137"/>
          </a:xfrm>
          <a:custGeom>
            <a:avLst/>
            <a:gdLst>
              <a:gd name="T0" fmla="*/ 0 w 1769"/>
              <a:gd name="T1" fmla="*/ 0 h 453"/>
              <a:gd name="T2" fmla="*/ 1370965263 w 1769"/>
              <a:gd name="T3" fmla="*/ 1141629283 h 453"/>
              <a:gd name="T4" fmla="*/ 2147483647 w 1769"/>
              <a:gd name="T5" fmla="*/ 0 h 453"/>
              <a:gd name="T6" fmla="*/ 0 w 1769"/>
              <a:gd name="T7" fmla="*/ 0 h 453"/>
              <a:gd name="T8" fmla="*/ 0 60000 65536"/>
              <a:gd name="T9" fmla="*/ 0 60000 65536"/>
              <a:gd name="T10" fmla="*/ 0 60000 65536"/>
              <a:gd name="T11" fmla="*/ 0 60000 65536"/>
              <a:gd name="T12" fmla="*/ 0 w 1769"/>
              <a:gd name="T13" fmla="*/ 0 h 453"/>
              <a:gd name="T14" fmla="*/ 1769 w 1769"/>
              <a:gd name="T15" fmla="*/ 453 h 453"/>
            </a:gdLst>
            <a:ahLst/>
            <a:cxnLst>
              <a:cxn ang="T8">
                <a:pos x="T0" y="T1"/>
              </a:cxn>
              <a:cxn ang="T9">
                <a:pos x="T2" y="T3"/>
              </a:cxn>
              <a:cxn ang="T10">
                <a:pos x="T4" y="T5"/>
              </a:cxn>
              <a:cxn ang="T11">
                <a:pos x="T6" y="T7"/>
              </a:cxn>
            </a:cxnLst>
            <a:rect l="T12" t="T13" r="T14" b="T15"/>
            <a:pathLst>
              <a:path w="1769" h="453">
                <a:moveTo>
                  <a:pt x="0" y="0"/>
                </a:moveTo>
                <a:lnTo>
                  <a:pt x="544" y="453"/>
                </a:lnTo>
                <a:lnTo>
                  <a:pt x="1769" y="0"/>
                </a:lnTo>
                <a:lnTo>
                  <a:pt x="0" y="0"/>
                </a:lnTo>
                <a:close/>
              </a:path>
            </a:pathLst>
          </a:custGeom>
          <a:pattFill prst="smCheck">
            <a:fgClr>
              <a:srgbClr val="0000FF">
                <a:alpha val="52156"/>
              </a:srgbClr>
            </a:fgClr>
            <a:bgClr>
              <a:schemeClr val="bg1">
                <a:alpha val="52156"/>
              </a:schemeClr>
            </a:bgClr>
          </a:pattFill>
          <a:ln w="63500">
            <a:solidFill>
              <a:schemeClr val="tx1"/>
            </a:solidFill>
            <a:round/>
          </a:ln>
        </p:spPr>
        <p:txBody>
          <a:bodyPr/>
          <a:lstStyle/>
          <a:p>
            <a:endParaRPr lang="zh-CN" altLang="en-US" dirty="0">
              <a:latin typeface="宋体" panose="02010600030101010101" pitchFamily="2" charset="-122"/>
            </a:endParaRPr>
          </a:p>
        </p:txBody>
      </p:sp>
      <p:grpSp>
        <p:nvGrpSpPr>
          <p:cNvPr id="5" name="Group 5"/>
          <p:cNvGrpSpPr/>
          <p:nvPr/>
        </p:nvGrpSpPr>
        <p:grpSpPr bwMode="auto">
          <a:xfrm>
            <a:off x="3560786" y="2357434"/>
            <a:ext cx="4368800" cy="2679700"/>
            <a:chOff x="1541" y="1458"/>
            <a:chExt cx="2752" cy="1688"/>
          </a:xfrm>
        </p:grpSpPr>
        <p:sp>
          <p:nvSpPr>
            <p:cNvPr id="23578" name="AutoShape 6"/>
            <p:cNvSpPr>
              <a:spLocks noChangeArrowheads="1"/>
            </p:cNvSpPr>
            <p:nvPr/>
          </p:nvSpPr>
          <p:spPr bwMode="auto">
            <a:xfrm>
              <a:off x="1673" y="1874"/>
              <a:ext cx="2359" cy="907"/>
            </a:xfrm>
            <a:prstGeom prst="parallelogram">
              <a:avLst>
                <a:gd name="adj" fmla="val 65022"/>
              </a:avLst>
            </a:prstGeom>
            <a:solidFill>
              <a:srgbClr val="FFFFFF">
                <a:alpha val="0"/>
              </a:srgbClr>
            </a:solidFill>
            <a:ln w="63500">
              <a:solidFill>
                <a:schemeClr val="tx1"/>
              </a:solidFill>
              <a:miter lim="800000"/>
            </a:ln>
          </p:spPr>
          <p:txBody>
            <a:bodyPr wrap="none" anchor="ctr"/>
            <a:lstStyle/>
            <a:p>
              <a:endParaRPr lang="zh-CN" altLang="en-US" dirty="0">
                <a:latin typeface="宋体" panose="02010600030101010101" pitchFamily="2" charset="-122"/>
              </a:endParaRPr>
            </a:p>
          </p:txBody>
        </p:sp>
        <p:sp>
          <p:nvSpPr>
            <p:cNvPr id="23579" name="Text Box 7"/>
            <p:cNvSpPr txBox="1">
              <a:spLocks noChangeArrowheads="1"/>
            </p:cNvSpPr>
            <p:nvPr/>
          </p:nvSpPr>
          <p:spPr bwMode="auto">
            <a:xfrm>
              <a:off x="2120" y="1469"/>
              <a:ext cx="408" cy="442"/>
            </a:xfrm>
            <a:prstGeom prst="rect">
              <a:avLst/>
            </a:prstGeom>
            <a:noFill/>
            <a:ln w="9525">
              <a:noFill/>
              <a:miter lim="800000"/>
            </a:ln>
          </p:spPr>
          <p:txBody>
            <a:bodyPr>
              <a:spAutoFit/>
            </a:bodyPr>
            <a:lstStyle/>
            <a:p>
              <a:pPr>
                <a:spcBef>
                  <a:spcPct val="50000"/>
                </a:spcBef>
              </a:pPr>
              <a:r>
                <a:rPr lang="en-US" altLang="zh-CN" sz="4000">
                  <a:latin typeface="黑体" panose="02010609060101010101" pitchFamily="2" charset="-122"/>
                  <a:ea typeface="黑体" panose="02010609060101010101" pitchFamily="2" charset="-122"/>
                </a:rPr>
                <a:t>A</a:t>
              </a:r>
            </a:p>
          </p:txBody>
        </p:sp>
        <p:sp>
          <p:nvSpPr>
            <p:cNvPr id="23580" name="Text Box 8"/>
            <p:cNvSpPr txBox="1">
              <a:spLocks noChangeArrowheads="1"/>
            </p:cNvSpPr>
            <p:nvPr/>
          </p:nvSpPr>
          <p:spPr bwMode="auto">
            <a:xfrm>
              <a:off x="3264" y="2697"/>
              <a:ext cx="408" cy="442"/>
            </a:xfrm>
            <a:prstGeom prst="rect">
              <a:avLst/>
            </a:prstGeom>
            <a:noFill/>
            <a:ln w="9525">
              <a:noFill/>
              <a:miter lim="800000"/>
            </a:ln>
          </p:spPr>
          <p:txBody>
            <a:bodyPr>
              <a:spAutoFit/>
            </a:bodyPr>
            <a:lstStyle/>
            <a:p>
              <a:pPr>
                <a:spcBef>
                  <a:spcPct val="50000"/>
                </a:spcBef>
              </a:pPr>
              <a:r>
                <a:rPr lang="en-US" altLang="zh-CN" sz="4000">
                  <a:latin typeface="黑体" panose="02010609060101010101" pitchFamily="2" charset="-122"/>
                  <a:ea typeface="黑体" panose="02010609060101010101" pitchFamily="2" charset="-122"/>
                </a:rPr>
                <a:t>C</a:t>
              </a:r>
            </a:p>
          </p:txBody>
        </p:sp>
        <p:sp>
          <p:nvSpPr>
            <p:cNvPr id="23581" name="Text Box 9"/>
            <p:cNvSpPr txBox="1">
              <a:spLocks noChangeArrowheads="1"/>
            </p:cNvSpPr>
            <p:nvPr/>
          </p:nvSpPr>
          <p:spPr bwMode="auto">
            <a:xfrm>
              <a:off x="3885" y="1458"/>
              <a:ext cx="408" cy="442"/>
            </a:xfrm>
            <a:prstGeom prst="rect">
              <a:avLst/>
            </a:prstGeom>
            <a:noFill/>
            <a:ln w="9525">
              <a:noFill/>
              <a:miter lim="800000"/>
            </a:ln>
          </p:spPr>
          <p:txBody>
            <a:bodyPr>
              <a:spAutoFit/>
            </a:bodyPr>
            <a:lstStyle/>
            <a:p>
              <a:pPr>
                <a:spcBef>
                  <a:spcPct val="50000"/>
                </a:spcBef>
              </a:pPr>
              <a:r>
                <a:rPr lang="en-US" altLang="zh-CN" sz="4000">
                  <a:latin typeface="黑体" panose="02010609060101010101" pitchFamily="2" charset="-122"/>
                  <a:ea typeface="黑体" panose="02010609060101010101" pitchFamily="2" charset="-122"/>
                </a:rPr>
                <a:t>D</a:t>
              </a:r>
            </a:p>
          </p:txBody>
        </p:sp>
        <p:sp>
          <p:nvSpPr>
            <p:cNvPr id="23582" name="Text Box 10"/>
            <p:cNvSpPr txBox="1">
              <a:spLocks noChangeArrowheads="1"/>
            </p:cNvSpPr>
            <p:nvPr/>
          </p:nvSpPr>
          <p:spPr bwMode="auto">
            <a:xfrm>
              <a:off x="1541" y="2704"/>
              <a:ext cx="408" cy="442"/>
            </a:xfrm>
            <a:prstGeom prst="rect">
              <a:avLst/>
            </a:prstGeom>
            <a:noFill/>
            <a:ln w="9525">
              <a:noFill/>
              <a:miter lim="800000"/>
            </a:ln>
          </p:spPr>
          <p:txBody>
            <a:bodyPr>
              <a:spAutoFit/>
            </a:bodyPr>
            <a:lstStyle/>
            <a:p>
              <a:pPr>
                <a:spcBef>
                  <a:spcPct val="50000"/>
                </a:spcBef>
              </a:pPr>
              <a:r>
                <a:rPr lang="en-US" altLang="zh-CN" sz="4000">
                  <a:latin typeface="黑体" panose="02010609060101010101" pitchFamily="2" charset="-122"/>
                  <a:ea typeface="黑体" panose="02010609060101010101" pitchFamily="2" charset="-122"/>
                </a:rPr>
                <a:t>B</a:t>
              </a:r>
            </a:p>
          </p:txBody>
        </p:sp>
      </p:grpSp>
      <p:sp>
        <p:nvSpPr>
          <p:cNvPr id="11" name="Line 11"/>
          <p:cNvSpPr>
            <a:spLocks noChangeShapeType="1"/>
          </p:cNvSpPr>
          <p:nvPr/>
        </p:nvSpPr>
        <p:spPr bwMode="auto">
          <a:xfrm flipV="1">
            <a:off x="3716361" y="3044821"/>
            <a:ext cx="3744913" cy="1439863"/>
          </a:xfrm>
          <a:prstGeom prst="line">
            <a:avLst/>
          </a:prstGeom>
          <a:noFill/>
          <a:ln w="38100">
            <a:solidFill>
              <a:schemeClr val="tx1"/>
            </a:solidFill>
            <a:round/>
          </a:ln>
        </p:spPr>
        <p:txBody>
          <a:bodyPr/>
          <a:lstStyle/>
          <a:p>
            <a:endParaRPr lang="zh-CN" altLang="en-US" dirty="0">
              <a:latin typeface="宋体" panose="02010600030101010101" pitchFamily="2" charset="-122"/>
            </a:endParaRPr>
          </a:p>
        </p:txBody>
      </p:sp>
      <p:sp>
        <p:nvSpPr>
          <p:cNvPr id="12" name="Text Box 12"/>
          <p:cNvSpPr txBox="1">
            <a:spLocks noChangeArrowheads="1"/>
          </p:cNvSpPr>
          <p:nvPr/>
        </p:nvSpPr>
        <p:spPr bwMode="auto">
          <a:xfrm>
            <a:off x="5427686" y="3160709"/>
            <a:ext cx="647700" cy="701675"/>
          </a:xfrm>
          <a:prstGeom prst="rect">
            <a:avLst/>
          </a:prstGeom>
          <a:noFill/>
          <a:ln w="9525">
            <a:noFill/>
            <a:miter lim="800000"/>
          </a:ln>
        </p:spPr>
        <p:txBody>
          <a:bodyPr>
            <a:spAutoFit/>
          </a:bodyPr>
          <a:lstStyle/>
          <a:p>
            <a:pPr>
              <a:spcBef>
                <a:spcPct val="50000"/>
              </a:spcBef>
            </a:pPr>
            <a:r>
              <a:rPr lang="en-US" altLang="zh-CN" sz="4000">
                <a:latin typeface="黑体" panose="02010609060101010101" pitchFamily="2" charset="-122"/>
                <a:ea typeface="黑体" panose="02010609060101010101" pitchFamily="2" charset="-122"/>
              </a:rPr>
              <a:t>O</a:t>
            </a:r>
          </a:p>
        </p:txBody>
      </p:sp>
      <p:sp>
        <p:nvSpPr>
          <p:cNvPr id="13" name="Line 13"/>
          <p:cNvSpPr>
            <a:spLocks noChangeShapeType="1"/>
          </p:cNvSpPr>
          <p:nvPr/>
        </p:nvSpPr>
        <p:spPr bwMode="auto">
          <a:xfrm>
            <a:off x="4675211" y="3022596"/>
            <a:ext cx="1871663" cy="1439863"/>
          </a:xfrm>
          <a:prstGeom prst="line">
            <a:avLst/>
          </a:prstGeom>
          <a:noFill/>
          <a:ln w="38100">
            <a:solidFill>
              <a:schemeClr val="tx1"/>
            </a:solidFill>
            <a:round/>
          </a:ln>
        </p:spPr>
        <p:txBody>
          <a:bodyPr/>
          <a:lstStyle/>
          <a:p>
            <a:endParaRPr lang="zh-CN" altLang="en-US" dirty="0">
              <a:latin typeface="宋体" panose="02010600030101010101" pitchFamily="2" charset="-122"/>
            </a:endParaRPr>
          </a:p>
        </p:txBody>
      </p:sp>
      <p:sp>
        <p:nvSpPr>
          <p:cNvPr id="14" name="Line 14"/>
          <p:cNvSpPr>
            <a:spLocks noChangeShapeType="1"/>
          </p:cNvSpPr>
          <p:nvPr/>
        </p:nvSpPr>
        <p:spPr bwMode="auto">
          <a:xfrm>
            <a:off x="4686324" y="3005134"/>
            <a:ext cx="863600" cy="720725"/>
          </a:xfrm>
          <a:prstGeom prst="line">
            <a:avLst/>
          </a:prstGeom>
          <a:noFill/>
          <a:ln w="63500">
            <a:solidFill>
              <a:srgbClr val="800000"/>
            </a:solidFill>
            <a:round/>
          </a:ln>
        </p:spPr>
        <p:txBody>
          <a:bodyPr/>
          <a:lstStyle/>
          <a:p>
            <a:endParaRPr lang="zh-CN" altLang="en-US" dirty="0">
              <a:latin typeface="宋体" panose="02010600030101010101" pitchFamily="2" charset="-122"/>
            </a:endParaRPr>
          </a:p>
        </p:txBody>
      </p:sp>
      <p:sp>
        <p:nvSpPr>
          <p:cNvPr id="15" name="Line 15"/>
          <p:cNvSpPr>
            <a:spLocks noChangeShapeType="1"/>
          </p:cNvSpPr>
          <p:nvPr/>
        </p:nvSpPr>
        <p:spPr bwMode="auto">
          <a:xfrm>
            <a:off x="5616599" y="3741734"/>
            <a:ext cx="935037" cy="719137"/>
          </a:xfrm>
          <a:prstGeom prst="line">
            <a:avLst/>
          </a:prstGeom>
          <a:noFill/>
          <a:ln w="63500">
            <a:solidFill>
              <a:srgbClr val="FF00FF"/>
            </a:solidFill>
            <a:round/>
          </a:ln>
        </p:spPr>
        <p:txBody>
          <a:bodyPr/>
          <a:lstStyle/>
          <a:p>
            <a:endParaRPr lang="zh-CN" altLang="en-US" dirty="0">
              <a:latin typeface="宋体" panose="02010600030101010101" pitchFamily="2" charset="-122"/>
            </a:endParaRPr>
          </a:p>
        </p:txBody>
      </p:sp>
      <p:sp>
        <p:nvSpPr>
          <p:cNvPr id="16" name="Line 16"/>
          <p:cNvSpPr>
            <a:spLocks noChangeShapeType="1"/>
          </p:cNvSpPr>
          <p:nvPr/>
        </p:nvSpPr>
        <p:spPr bwMode="auto">
          <a:xfrm flipV="1">
            <a:off x="3760811" y="3736971"/>
            <a:ext cx="1873250" cy="719138"/>
          </a:xfrm>
          <a:prstGeom prst="line">
            <a:avLst/>
          </a:prstGeom>
          <a:noFill/>
          <a:ln w="63500">
            <a:solidFill>
              <a:srgbClr val="008000"/>
            </a:solidFill>
            <a:round/>
          </a:ln>
        </p:spPr>
        <p:txBody>
          <a:bodyPr/>
          <a:lstStyle/>
          <a:p>
            <a:endParaRPr lang="zh-CN" altLang="en-US" dirty="0">
              <a:latin typeface="宋体" panose="02010600030101010101" pitchFamily="2" charset="-122"/>
            </a:endParaRPr>
          </a:p>
        </p:txBody>
      </p:sp>
      <p:sp>
        <p:nvSpPr>
          <p:cNvPr id="17" name="Line 17"/>
          <p:cNvSpPr>
            <a:spLocks noChangeShapeType="1"/>
          </p:cNvSpPr>
          <p:nvPr/>
        </p:nvSpPr>
        <p:spPr bwMode="auto">
          <a:xfrm flipV="1">
            <a:off x="5607074" y="3036884"/>
            <a:ext cx="1871662" cy="720725"/>
          </a:xfrm>
          <a:prstGeom prst="line">
            <a:avLst/>
          </a:prstGeom>
          <a:noFill/>
          <a:ln w="63500">
            <a:solidFill>
              <a:srgbClr val="FF6600"/>
            </a:solidFill>
            <a:round/>
          </a:ln>
        </p:spPr>
        <p:txBody>
          <a:bodyPr/>
          <a:lstStyle/>
          <a:p>
            <a:endParaRPr lang="zh-CN" altLang="en-US" dirty="0">
              <a:latin typeface="宋体" panose="02010600030101010101" pitchFamily="2" charset="-122"/>
            </a:endParaRPr>
          </a:p>
        </p:txBody>
      </p:sp>
      <p:sp>
        <p:nvSpPr>
          <p:cNvPr id="18" name="Text Box 18"/>
          <p:cNvSpPr txBox="1">
            <a:spLocks noChangeArrowheads="1"/>
          </p:cNvSpPr>
          <p:nvPr/>
        </p:nvSpPr>
        <p:spPr bwMode="auto">
          <a:xfrm>
            <a:off x="5389586" y="3521071"/>
            <a:ext cx="647700" cy="396875"/>
          </a:xfrm>
          <a:prstGeom prst="rect">
            <a:avLst/>
          </a:prstGeom>
          <a:noFill/>
          <a:ln w="9525">
            <a:noFill/>
            <a:miter lim="800000"/>
          </a:ln>
        </p:spPr>
        <p:txBody>
          <a:bodyPr>
            <a:spAutoFit/>
          </a:bodyPr>
          <a:lstStyle/>
          <a:p>
            <a:pPr>
              <a:spcBef>
                <a:spcPct val="50000"/>
              </a:spcBef>
            </a:pPr>
            <a:r>
              <a:rPr lang="en-US" altLang="zh-CN" sz="2000" dirty="0">
                <a:solidFill>
                  <a:srgbClr val="FF0000"/>
                </a:solidFill>
                <a:latin typeface="宋体" panose="02010600030101010101" pitchFamily="2" charset="-122"/>
              </a:rPr>
              <a:t>●</a:t>
            </a:r>
          </a:p>
        </p:txBody>
      </p:sp>
      <p:sp>
        <p:nvSpPr>
          <p:cNvPr id="19" name="Text Box 19"/>
          <p:cNvSpPr txBox="1">
            <a:spLocks noChangeArrowheads="1"/>
          </p:cNvSpPr>
          <p:nvPr/>
        </p:nvSpPr>
        <p:spPr bwMode="auto">
          <a:xfrm>
            <a:off x="5276874" y="3025771"/>
            <a:ext cx="936625" cy="457200"/>
          </a:xfrm>
          <a:prstGeom prst="rect">
            <a:avLst/>
          </a:prstGeom>
          <a:solidFill>
            <a:srgbClr val="00FFFF">
              <a:alpha val="0"/>
            </a:srgbClr>
          </a:solidFill>
          <a:ln w="9525">
            <a:noFill/>
            <a:miter lim="800000"/>
          </a:ln>
        </p:spPr>
        <p:txBody>
          <a:bodyPr>
            <a:spAutoFit/>
          </a:bodyPr>
          <a:lstStyle/>
          <a:p>
            <a:pPr>
              <a:spcBef>
                <a:spcPct val="50000"/>
              </a:spcBef>
            </a:pPr>
            <a:r>
              <a:rPr lang="zh-CN" altLang="en-US" sz="2400" dirty="0">
                <a:solidFill>
                  <a:srgbClr val="FF0000"/>
                </a:solidFill>
                <a:latin typeface="宋体" panose="02010600030101010101" pitchFamily="2" charset="-122"/>
                <a:ea typeface="黑体" panose="02010609060101010101" pitchFamily="2" charset="-122"/>
              </a:rPr>
              <a:t>老大</a:t>
            </a:r>
          </a:p>
        </p:txBody>
      </p:sp>
      <p:sp>
        <p:nvSpPr>
          <p:cNvPr id="20" name="Text Box 20"/>
          <p:cNvSpPr txBox="1">
            <a:spLocks noChangeArrowheads="1"/>
          </p:cNvSpPr>
          <p:nvPr/>
        </p:nvSpPr>
        <p:spPr bwMode="auto">
          <a:xfrm>
            <a:off x="5992836" y="3592509"/>
            <a:ext cx="936625" cy="457200"/>
          </a:xfrm>
          <a:prstGeom prst="rect">
            <a:avLst/>
          </a:prstGeom>
          <a:solidFill>
            <a:srgbClr val="00FFFF">
              <a:alpha val="3922"/>
            </a:srgbClr>
          </a:solidFill>
          <a:ln w="9525">
            <a:noFill/>
            <a:miter lim="800000"/>
          </a:ln>
        </p:spPr>
        <p:txBody>
          <a:bodyPr>
            <a:spAutoFit/>
          </a:bodyPr>
          <a:lstStyle/>
          <a:p>
            <a:pPr>
              <a:spcBef>
                <a:spcPct val="50000"/>
              </a:spcBef>
            </a:pPr>
            <a:r>
              <a:rPr lang="zh-CN" altLang="en-US" sz="2400" dirty="0">
                <a:solidFill>
                  <a:srgbClr val="FF0000"/>
                </a:solidFill>
                <a:latin typeface="宋体" panose="02010600030101010101" pitchFamily="2" charset="-122"/>
                <a:ea typeface="黑体" panose="02010609060101010101" pitchFamily="2" charset="-122"/>
              </a:rPr>
              <a:t>老四</a:t>
            </a:r>
          </a:p>
        </p:txBody>
      </p:sp>
      <p:sp>
        <p:nvSpPr>
          <p:cNvPr id="21" name="Text Box 21"/>
          <p:cNvSpPr txBox="1">
            <a:spLocks noChangeArrowheads="1"/>
          </p:cNvSpPr>
          <p:nvPr/>
        </p:nvSpPr>
        <p:spPr bwMode="auto">
          <a:xfrm>
            <a:off x="4845074" y="3992559"/>
            <a:ext cx="936625" cy="461665"/>
          </a:xfrm>
          <a:prstGeom prst="rect">
            <a:avLst/>
          </a:prstGeom>
          <a:solidFill>
            <a:srgbClr val="00FFFF">
              <a:alpha val="0"/>
            </a:srgbClr>
          </a:solidFill>
          <a:ln w="9525">
            <a:noFill/>
            <a:miter lim="800000"/>
          </a:ln>
        </p:spPr>
        <p:txBody>
          <a:bodyPr>
            <a:spAutoFit/>
          </a:bodyPr>
          <a:lstStyle/>
          <a:p>
            <a:pPr>
              <a:spcBef>
                <a:spcPct val="50000"/>
              </a:spcBef>
            </a:pPr>
            <a:r>
              <a:rPr lang="zh-CN" altLang="en-US" sz="2400" dirty="0">
                <a:solidFill>
                  <a:srgbClr val="FF0000"/>
                </a:solidFill>
                <a:latin typeface="宋体" panose="02010600030101010101" pitchFamily="2" charset="-122"/>
                <a:ea typeface="黑体" panose="02010609060101010101" pitchFamily="2" charset="-122"/>
              </a:rPr>
              <a:t>老三</a:t>
            </a:r>
          </a:p>
        </p:txBody>
      </p:sp>
      <p:sp>
        <p:nvSpPr>
          <p:cNvPr id="22" name="Text Box 22"/>
          <p:cNvSpPr txBox="1">
            <a:spLocks noChangeArrowheads="1"/>
          </p:cNvSpPr>
          <p:nvPr/>
        </p:nvSpPr>
        <p:spPr bwMode="auto">
          <a:xfrm>
            <a:off x="4268811" y="3457571"/>
            <a:ext cx="936625" cy="457200"/>
          </a:xfrm>
          <a:prstGeom prst="rect">
            <a:avLst/>
          </a:prstGeom>
          <a:solidFill>
            <a:srgbClr val="00FFFF">
              <a:alpha val="0"/>
            </a:srgbClr>
          </a:solidFill>
          <a:ln w="9525">
            <a:noFill/>
            <a:miter lim="800000"/>
          </a:ln>
        </p:spPr>
        <p:txBody>
          <a:bodyPr>
            <a:spAutoFit/>
          </a:bodyPr>
          <a:lstStyle/>
          <a:p>
            <a:pPr>
              <a:spcBef>
                <a:spcPct val="50000"/>
              </a:spcBef>
            </a:pPr>
            <a:r>
              <a:rPr lang="zh-CN" altLang="en-US" sz="2400" dirty="0">
                <a:solidFill>
                  <a:srgbClr val="FF0000"/>
                </a:solidFill>
                <a:latin typeface="宋体" panose="02010600030101010101" pitchFamily="2" charset="-122"/>
                <a:ea typeface="黑体" panose="02010609060101010101" pitchFamily="2" charset="-122"/>
              </a:rPr>
              <a:t>老二</a:t>
            </a:r>
          </a:p>
        </p:txBody>
      </p:sp>
      <p:grpSp>
        <p:nvGrpSpPr>
          <p:cNvPr id="6" name="Group 23"/>
          <p:cNvGrpSpPr/>
          <p:nvPr/>
        </p:nvGrpSpPr>
        <p:grpSpPr bwMode="auto">
          <a:xfrm>
            <a:off x="4578374" y="2851146"/>
            <a:ext cx="935037" cy="1150938"/>
            <a:chOff x="2245" y="2795"/>
            <a:chExt cx="589" cy="725"/>
          </a:xfrm>
        </p:grpSpPr>
        <p:sp>
          <p:nvSpPr>
            <p:cNvPr id="23575" name="Rectangle 24"/>
            <p:cNvSpPr>
              <a:spLocks noChangeArrowheads="1"/>
            </p:cNvSpPr>
            <p:nvPr/>
          </p:nvSpPr>
          <p:spPr bwMode="auto">
            <a:xfrm rot="-1825653">
              <a:off x="2245" y="2795"/>
              <a:ext cx="589" cy="725"/>
            </a:xfrm>
            <a:prstGeom prst="rect">
              <a:avLst/>
            </a:prstGeom>
            <a:solidFill>
              <a:srgbClr val="FFFFFF">
                <a:alpha val="0"/>
              </a:srgbClr>
            </a:solidFill>
            <a:ln w="0" cap="rnd">
              <a:solidFill>
                <a:srgbClr val="FFFFFF"/>
              </a:solidFill>
              <a:prstDash val="sysDot"/>
              <a:miter lim="800000"/>
            </a:ln>
          </p:spPr>
          <p:txBody>
            <a:bodyPr wrap="none" anchor="ctr"/>
            <a:lstStyle/>
            <a:p>
              <a:endParaRPr lang="zh-CN" altLang="en-US" dirty="0">
                <a:latin typeface="宋体" panose="02010600030101010101" pitchFamily="2" charset="-122"/>
              </a:endParaRPr>
            </a:p>
          </p:txBody>
        </p:sp>
        <p:sp>
          <p:nvSpPr>
            <p:cNvPr id="23576" name="Freeform 25"/>
            <p:cNvSpPr/>
            <p:nvPr/>
          </p:nvSpPr>
          <p:spPr bwMode="auto">
            <a:xfrm rot="-1825653">
              <a:off x="2581" y="3301"/>
              <a:ext cx="136" cy="137"/>
            </a:xfrm>
            <a:custGeom>
              <a:avLst/>
              <a:gdLst>
                <a:gd name="T0" fmla="*/ 0 w 181"/>
                <a:gd name="T1" fmla="*/ 0 h 181"/>
                <a:gd name="T2" fmla="*/ 102 w 181"/>
                <a:gd name="T3" fmla="*/ 0 h 181"/>
                <a:gd name="T4" fmla="*/ 102 w 181"/>
                <a:gd name="T5" fmla="*/ 104 h 181"/>
                <a:gd name="T6" fmla="*/ 0 60000 65536"/>
                <a:gd name="T7" fmla="*/ 0 60000 65536"/>
                <a:gd name="T8" fmla="*/ 0 60000 65536"/>
                <a:gd name="T9" fmla="*/ 0 w 181"/>
                <a:gd name="T10" fmla="*/ 0 h 181"/>
                <a:gd name="T11" fmla="*/ 181 w 181"/>
                <a:gd name="T12" fmla="*/ 181 h 181"/>
              </a:gdLst>
              <a:ahLst/>
              <a:cxnLst>
                <a:cxn ang="T6">
                  <a:pos x="T0" y="T1"/>
                </a:cxn>
                <a:cxn ang="T7">
                  <a:pos x="T2" y="T3"/>
                </a:cxn>
                <a:cxn ang="T8">
                  <a:pos x="T4" y="T5"/>
                </a:cxn>
              </a:cxnLst>
              <a:rect l="T9" t="T10" r="T11" b="T12"/>
              <a:pathLst>
                <a:path w="181" h="181">
                  <a:moveTo>
                    <a:pt x="0" y="0"/>
                  </a:moveTo>
                  <a:lnTo>
                    <a:pt x="181" y="0"/>
                  </a:lnTo>
                  <a:lnTo>
                    <a:pt x="181" y="181"/>
                  </a:lnTo>
                </a:path>
              </a:pathLst>
            </a:custGeom>
            <a:noFill/>
            <a:ln w="50800">
              <a:solidFill>
                <a:srgbClr val="FF0000"/>
              </a:solidFill>
              <a:round/>
            </a:ln>
          </p:spPr>
          <p:txBody>
            <a:bodyPr/>
            <a:lstStyle/>
            <a:p>
              <a:endParaRPr lang="zh-CN" altLang="en-US" dirty="0">
                <a:latin typeface="宋体" panose="02010600030101010101" pitchFamily="2" charset="-122"/>
              </a:endParaRPr>
            </a:p>
          </p:txBody>
        </p:sp>
        <p:sp>
          <p:nvSpPr>
            <p:cNvPr id="23577" name="Line 26"/>
            <p:cNvSpPr>
              <a:spLocks noChangeShapeType="1"/>
            </p:cNvSpPr>
            <p:nvPr/>
          </p:nvSpPr>
          <p:spPr bwMode="auto">
            <a:xfrm rot="-1825653">
              <a:off x="2472" y="2886"/>
              <a:ext cx="0" cy="589"/>
            </a:xfrm>
            <a:prstGeom prst="line">
              <a:avLst/>
            </a:prstGeom>
            <a:noFill/>
            <a:ln w="63500">
              <a:solidFill>
                <a:srgbClr val="FF0000"/>
              </a:solidFill>
              <a:prstDash val="sysDot"/>
              <a:round/>
            </a:ln>
          </p:spPr>
          <p:txBody>
            <a:bodyPr/>
            <a:lstStyle/>
            <a:p>
              <a:endParaRPr lang="zh-CN" altLang="en-US" dirty="0">
                <a:latin typeface="宋体" panose="02010600030101010101" pitchFamily="2" charset="-122"/>
              </a:endParaRPr>
            </a:p>
          </p:txBody>
        </p:sp>
      </p:grpSp>
      <p:sp>
        <p:nvSpPr>
          <p:cNvPr id="27" name="Text Box 27"/>
          <p:cNvSpPr txBox="1">
            <a:spLocks noChangeArrowheads="1"/>
          </p:cNvSpPr>
          <p:nvPr/>
        </p:nvSpPr>
        <p:spPr bwMode="auto">
          <a:xfrm>
            <a:off x="4918099" y="3817934"/>
            <a:ext cx="576262" cy="579437"/>
          </a:xfrm>
          <a:prstGeom prst="rect">
            <a:avLst/>
          </a:prstGeom>
          <a:noFill/>
          <a:ln w="9525">
            <a:noFill/>
            <a:miter lim="800000"/>
          </a:ln>
        </p:spPr>
        <p:txBody>
          <a:bodyPr>
            <a:spAutoFit/>
          </a:bodyPr>
          <a:lstStyle/>
          <a:p>
            <a:pPr>
              <a:spcBef>
                <a:spcPct val="50000"/>
              </a:spcBef>
            </a:pPr>
            <a:r>
              <a:rPr lang="en-US" altLang="zh-CN" sz="3200" dirty="0">
                <a:solidFill>
                  <a:srgbClr val="990000"/>
                </a:solidFill>
                <a:latin typeface="宋体" panose="02010600030101010101" pitchFamily="2" charset="-122"/>
                <a:ea typeface="黑体" panose="02010609060101010101" pitchFamily="2" charset="-122"/>
              </a:rPr>
              <a:t>M</a:t>
            </a:r>
          </a:p>
        </p:txBody>
      </p:sp>
      <p:pic>
        <p:nvPicPr>
          <p:cNvPr id="28" name="Picture 28" descr="337"/>
          <p:cNvPicPr>
            <a:picLocks noChangeAspect="1" noChangeArrowheads="1" noCrop="1"/>
          </p:cNvPicPr>
          <p:nvPr/>
        </p:nvPicPr>
        <p:blipFill>
          <a:blip r:embed="rId3">
            <a:clrChange>
              <a:clrFrom>
                <a:srgbClr val="FFFFFF"/>
              </a:clrFrom>
              <a:clrTo>
                <a:srgbClr val="FFFFFF">
                  <a:alpha val="0"/>
                </a:srgbClr>
              </a:clrTo>
            </a:clrChange>
          </a:blip>
          <a:srcRect/>
          <a:stretch>
            <a:fillRect/>
          </a:stretch>
        </p:blipFill>
        <p:spPr bwMode="auto">
          <a:xfrm>
            <a:off x="1125529" y="2741617"/>
            <a:ext cx="2160587" cy="1758953"/>
          </a:xfrm>
          <a:prstGeom prst="rect">
            <a:avLst/>
          </a:prstGeom>
          <a:noFill/>
          <a:ln w="9525">
            <a:noFill/>
            <a:miter lim="800000"/>
            <a:headEnd/>
            <a:tailEnd/>
          </a:ln>
        </p:spPr>
      </p:pic>
      <p:sp>
        <p:nvSpPr>
          <p:cNvPr id="23573" name="WordArt 29"/>
          <p:cNvSpPr>
            <a:spLocks noChangeArrowheads="1" noChangeShapeType="1" noTextEdit="1"/>
          </p:cNvSpPr>
          <p:nvPr/>
        </p:nvSpPr>
        <p:spPr bwMode="auto">
          <a:xfrm>
            <a:off x="1285852" y="857232"/>
            <a:ext cx="3643338" cy="642952"/>
          </a:xfrm>
          <a:prstGeom prst="rect">
            <a:avLst/>
          </a:prstGeom>
        </p:spPr>
        <p:txBody>
          <a:bodyPr wrap="none" fromWordArt="1">
            <a:prstTxWarp prst="textPlain">
              <a:avLst>
                <a:gd name="adj" fmla="val 50000"/>
              </a:avLst>
            </a:prstTxWarp>
          </a:bodyPr>
          <a:lstStyle/>
          <a:p>
            <a:pPr algn="ctr"/>
            <a:r>
              <a:rPr lang="zh-CN" altLang="en-US" kern="10" dirty="0">
                <a:ln w="9525">
                  <a:noFill/>
                  <a:round/>
                </a:ln>
                <a:solidFill>
                  <a:srgbClr val="FF0000"/>
                </a:solidFill>
                <a:latin typeface="宋体" panose="02010600030101010101" pitchFamily="2" charset="-122"/>
                <a:ea typeface="宋体" panose="02010600030101010101" pitchFamily="2" charset="-122"/>
              </a:rPr>
              <a:t>老人分地合理吗？</a:t>
            </a:r>
          </a:p>
        </p:txBody>
      </p:sp>
      <p:sp>
        <p:nvSpPr>
          <p:cNvPr id="30" name="矩形 29"/>
          <p:cNvSpPr>
            <a:spLocks noChangeArrowheads="1"/>
          </p:cNvSpPr>
          <p:nvPr/>
        </p:nvSpPr>
        <p:spPr bwMode="auto">
          <a:xfrm>
            <a:off x="4703783" y="5214950"/>
            <a:ext cx="1004888" cy="584200"/>
          </a:xfrm>
          <a:prstGeom prst="rect">
            <a:avLst/>
          </a:prstGeom>
          <a:noFill/>
          <a:ln w="9525">
            <a:noFill/>
            <a:miter lim="800000"/>
          </a:ln>
        </p:spPr>
        <p:txBody>
          <a:bodyPr wrap="none">
            <a:spAutoFit/>
          </a:bodyPr>
          <a:lstStyle/>
          <a:p>
            <a:r>
              <a:rPr lang="zh-CN" altLang="en-US" sz="3200" dirty="0">
                <a:latin typeface="华文行楷" panose="02010800040101010101" pitchFamily="2" charset="-122"/>
                <a:ea typeface="华文行楷" panose="02010800040101010101" pitchFamily="2" charset="-122"/>
              </a:rPr>
              <a:t>合理</a:t>
            </a:r>
            <a:endParaRPr lang="zh-CN" altLang="en-US" sz="3200" dirty="0">
              <a:latin typeface="宋体" panose="02010600030101010101" pitchFamily="2" charset="-122"/>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500"/>
                                        <p:tgtEl>
                                          <p:spTgt spid="13"/>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par>
                          <p:cTn id="18" fill="hold">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lide(fromBottom)">
                                      <p:cBhvr>
                                        <p:cTn id="21" dur="500"/>
                                        <p:tgtEl>
                                          <p:spTgt spid="12"/>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0-#ppt_h/2"/>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0-#ppt_w/2"/>
                                          </p:val>
                                        </p:tav>
                                        <p:tav tm="100000">
                                          <p:val>
                                            <p:strVal val="#ppt_x"/>
                                          </p:val>
                                        </p:tav>
                                      </p:tavLst>
                                    </p:anim>
                                    <p:anim calcmode="lin" valueType="num">
                                      <p:cBhvr additive="base">
                                        <p:cTn id="30" dur="500" fill="hold"/>
                                        <p:tgtEl>
                                          <p:spTgt spid="22"/>
                                        </p:tgtEl>
                                        <p:attrNameLst>
                                          <p:attrName>ppt_y</p:attrName>
                                        </p:attrNameLst>
                                      </p:cBhvr>
                                      <p:tavLst>
                                        <p:tav tm="0">
                                          <p:val>
                                            <p:strVal val="#ppt_y"/>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additive="base">
                                        <p:cTn id="33" dur="500" fill="hold"/>
                                        <p:tgtEl>
                                          <p:spTgt spid="21"/>
                                        </p:tgtEl>
                                        <p:attrNameLst>
                                          <p:attrName>ppt_x</p:attrName>
                                        </p:attrNameLst>
                                      </p:cBhvr>
                                      <p:tavLst>
                                        <p:tav tm="0">
                                          <p:val>
                                            <p:strVal val="#ppt_x"/>
                                          </p:val>
                                        </p:tav>
                                        <p:tav tm="100000">
                                          <p:val>
                                            <p:strVal val="#ppt_x"/>
                                          </p:val>
                                        </p:tav>
                                      </p:tavLst>
                                    </p:anim>
                                    <p:anim calcmode="lin" valueType="num">
                                      <p:cBhvr additive="base">
                                        <p:cTn id="34" dur="500" fill="hold"/>
                                        <p:tgtEl>
                                          <p:spTgt spid="21"/>
                                        </p:tgtEl>
                                        <p:attrNameLst>
                                          <p:attrName>ppt_y</p:attrName>
                                        </p:attrNameLst>
                                      </p:cBhvr>
                                      <p:tavLst>
                                        <p:tav tm="0">
                                          <p:val>
                                            <p:strVal val="1+#ppt_h/2"/>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1+#ppt_w/2"/>
                                          </p:val>
                                        </p:tav>
                                        <p:tav tm="100000">
                                          <p:val>
                                            <p:strVal val="#ppt_x"/>
                                          </p:val>
                                        </p:tav>
                                      </p:tavLst>
                                    </p:anim>
                                    <p:anim calcmode="lin" valueType="num">
                                      <p:cBhvr additive="base">
                                        <p:cTn id="3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2"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right)">
                                      <p:cBhvr>
                                        <p:cTn id="43" dur="500"/>
                                        <p:tgtEl>
                                          <p:spTgt spid="16"/>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down)">
                                      <p:cBhvr>
                                        <p:cTn id="46" dur="500"/>
                                        <p:tgtEl>
                                          <p:spTgt spid="17"/>
                                        </p:tgtEl>
                                      </p:cBhvr>
                                    </p:animEffect>
                                  </p:childTnLst>
                                </p:cTn>
                              </p:par>
                            </p:childTnLst>
                          </p:cTn>
                        </p:par>
                        <p:par>
                          <p:cTn id="47" fill="hold">
                            <p:stCondLst>
                              <p:cond delay="500"/>
                            </p:stCondLst>
                            <p:childTnLst>
                              <p:par>
                                <p:cTn id="48" presetID="35" presetClass="emph" presetSubtype="0" repeatCount="3000" fill="hold" grpId="1" nodeType="afterEffect">
                                  <p:stCondLst>
                                    <p:cond delay="0"/>
                                  </p:stCondLst>
                                  <p:childTnLst>
                                    <p:anim calcmode="discrete" valueType="str">
                                      <p:cBhvr>
                                        <p:cTn id="49" dur="500" fill="hold"/>
                                        <p:tgtEl>
                                          <p:spTgt spid="16"/>
                                        </p:tgtEl>
                                        <p:attrNameLst>
                                          <p:attrName>style.visibility</p:attrName>
                                        </p:attrNameLst>
                                      </p:cBhvr>
                                      <p:tavLst>
                                        <p:tav tm="0">
                                          <p:val>
                                            <p:strVal val="hidden"/>
                                          </p:val>
                                        </p:tav>
                                        <p:tav tm="50000">
                                          <p:val>
                                            <p:strVal val="visible"/>
                                          </p:val>
                                        </p:tav>
                                      </p:tavLst>
                                    </p:anim>
                                  </p:childTnLst>
                                </p:cTn>
                              </p:par>
                              <p:par>
                                <p:cTn id="50" presetID="35" presetClass="emph" presetSubtype="0" repeatCount="3000" fill="hold" grpId="1" nodeType="withEffect">
                                  <p:stCondLst>
                                    <p:cond delay="0"/>
                                  </p:stCondLst>
                                  <p:childTnLst>
                                    <p:anim calcmode="discrete" valueType="str">
                                      <p:cBhvr>
                                        <p:cTn id="51" dur="500" fill="hold"/>
                                        <p:tgtEl>
                                          <p:spTgt spid="17"/>
                                        </p:tgtEl>
                                        <p:attrNameLst>
                                          <p:attrName>style.visibility</p:attrName>
                                        </p:attrNameLst>
                                      </p:cBhvr>
                                      <p:tavLst>
                                        <p:tav tm="0">
                                          <p:val>
                                            <p:strVal val="hidden"/>
                                          </p:val>
                                        </p:tav>
                                        <p:tav tm="50000">
                                          <p:val>
                                            <p:strVal val="visible"/>
                                          </p:val>
                                        </p:tav>
                                      </p:tavLst>
                                    </p:anim>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box(in)">
                                      <p:cBhvr>
                                        <p:cTn id="56" dur="500"/>
                                        <p:tgtEl>
                                          <p:spTgt spid="4"/>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box(in)">
                                      <p:cBhvr>
                                        <p:cTn id="59" dur="500"/>
                                        <p:tgtEl>
                                          <p:spTgt spid="3"/>
                                        </p:tgtEl>
                                      </p:cBhvr>
                                    </p:animEffect>
                                  </p:childTnLst>
                                </p:cTn>
                              </p:par>
                            </p:childTnLst>
                          </p:cTn>
                        </p:par>
                        <p:par>
                          <p:cTn id="60" fill="hold">
                            <p:stCondLst>
                              <p:cond delay="500"/>
                            </p:stCondLst>
                            <p:childTnLst>
                              <p:par>
                                <p:cTn id="61" presetID="35" presetClass="emph" presetSubtype="0" repeatCount="3000" fill="hold" grpId="1" nodeType="afterEffect">
                                  <p:stCondLst>
                                    <p:cond delay="0"/>
                                  </p:stCondLst>
                                  <p:childTnLst>
                                    <p:anim calcmode="discrete" valueType="str">
                                      <p:cBhvr>
                                        <p:cTn id="62" dur="500" fill="hold"/>
                                        <p:tgtEl>
                                          <p:spTgt spid="4"/>
                                        </p:tgtEl>
                                        <p:attrNameLst>
                                          <p:attrName>style.visibility</p:attrName>
                                        </p:attrNameLst>
                                      </p:cBhvr>
                                      <p:tavLst>
                                        <p:tav tm="0">
                                          <p:val>
                                            <p:strVal val="hidden"/>
                                          </p:val>
                                        </p:tav>
                                        <p:tav tm="50000">
                                          <p:val>
                                            <p:strVal val="visible"/>
                                          </p:val>
                                        </p:tav>
                                      </p:tavLst>
                                    </p:anim>
                                  </p:childTnLst>
                                </p:cTn>
                              </p:par>
                              <p:par>
                                <p:cTn id="63" presetID="35" presetClass="emph" presetSubtype="0" repeatCount="3000" fill="hold" grpId="1" nodeType="withEffect">
                                  <p:stCondLst>
                                    <p:cond delay="0"/>
                                  </p:stCondLst>
                                  <p:childTnLst>
                                    <p:anim calcmode="discrete" valueType="str">
                                      <p:cBhvr>
                                        <p:cTn id="64" dur="500" fill="hold"/>
                                        <p:tgtEl>
                                          <p:spTgt spid="3"/>
                                        </p:tgtEl>
                                        <p:attrNameLst>
                                          <p:attrName>style.visibility</p:attrName>
                                        </p:attrNameLst>
                                      </p:cBhvr>
                                      <p:tavLst>
                                        <p:tav tm="0">
                                          <p:val>
                                            <p:strVal val="hidden"/>
                                          </p:val>
                                        </p:tav>
                                        <p:tav tm="50000">
                                          <p:val>
                                            <p:strVal val="visible"/>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up)">
                                      <p:cBhvr>
                                        <p:cTn id="69" dur="1000"/>
                                        <p:tgtEl>
                                          <p:spTgt spid="6"/>
                                        </p:tgtEl>
                                      </p:cBhvr>
                                    </p:animEffect>
                                  </p:childTnLst>
                                </p:cTn>
                              </p:par>
                            </p:childTnLst>
                          </p:cTn>
                        </p:par>
                        <p:par>
                          <p:cTn id="70" fill="hold">
                            <p:stCondLst>
                              <p:cond delay="1000"/>
                            </p:stCondLst>
                            <p:childTnLst>
                              <p:par>
                                <p:cTn id="71" presetID="12" presetClass="entr" presetSubtype="4"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slide(fromBottom)">
                                      <p:cBhvr>
                                        <p:cTn id="73" dur="500"/>
                                        <p:tgtEl>
                                          <p:spTgt spid="27"/>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2" nodeType="clickEffect">
                                  <p:stCondLst>
                                    <p:cond delay="0"/>
                                  </p:stCondLst>
                                  <p:childTnLst>
                                    <p:set>
                                      <p:cBhvr>
                                        <p:cTn id="77" dur="1" fill="hold">
                                          <p:stCondLst>
                                            <p:cond delay="0"/>
                                          </p:stCondLst>
                                        </p:cTn>
                                        <p:tgtEl>
                                          <p:spTgt spid="3"/>
                                        </p:tgtEl>
                                        <p:attrNameLst>
                                          <p:attrName>style.visibility</p:attrName>
                                        </p:attrNameLst>
                                      </p:cBhvr>
                                      <p:to>
                                        <p:strVal val="hidden"/>
                                      </p:to>
                                    </p:set>
                                  </p:childTnLst>
                                </p:cTn>
                              </p:par>
                              <p:par>
                                <p:cTn id="78" presetID="1" presetClass="exit" presetSubtype="0" fill="hold" grpId="2" nodeType="withEffect">
                                  <p:stCondLst>
                                    <p:cond delay="0"/>
                                  </p:stCondLst>
                                  <p:childTnLst>
                                    <p:set>
                                      <p:cBhvr>
                                        <p:cTn id="79" dur="1" fill="hold">
                                          <p:stCondLst>
                                            <p:cond delay="0"/>
                                          </p:stCondLst>
                                        </p:cTn>
                                        <p:tgtEl>
                                          <p:spTgt spid="4"/>
                                        </p:tgtEl>
                                        <p:attrNameLst>
                                          <p:attrName>style.visibility</p:attrName>
                                        </p:attrNameLst>
                                      </p:cBhvr>
                                      <p:to>
                                        <p:strVal val="hidden"/>
                                      </p:to>
                                    </p:set>
                                  </p:childTnLst>
                                </p:cTn>
                              </p:par>
                              <p:par>
                                <p:cTn id="80" presetID="1" presetClass="exit" presetSubtype="0" fill="hold" nodeType="withEffect">
                                  <p:stCondLst>
                                    <p:cond delay="0"/>
                                  </p:stCondLst>
                                  <p:childTnLst>
                                    <p:set>
                                      <p:cBhvr>
                                        <p:cTn id="81" dur="1" fill="hold">
                                          <p:stCondLst>
                                            <p:cond delay="0"/>
                                          </p:stCondLst>
                                        </p:cTn>
                                        <p:tgtEl>
                                          <p:spTgt spid="6"/>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27"/>
                                        </p:tgtEl>
                                        <p:attrNameLst>
                                          <p:attrName>style.visibility</p:attrName>
                                        </p:attrNameLst>
                                      </p:cBhvr>
                                      <p:to>
                                        <p:strVal val="hidden"/>
                                      </p:to>
                                    </p:set>
                                  </p:childTnLst>
                                </p:cTn>
                              </p:par>
                              <p:par>
                                <p:cTn id="84" presetID="22" presetClass="entr" presetSubtype="4"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wipe(down)">
                                      <p:cBhvr>
                                        <p:cTn id="86" dur="500"/>
                                        <p:tgtEl>
                                          <p:spTgt spid="14"/>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wipe(left)">
                                      <p:cBhvr>
                                        <p:cTn id="89" dur="500"/>
                                        <p:tgtEl>
                                          <p:spTgt spid="15"/>
                                        </p:tgtEl>
                                      </p:cBhvr>
                                    </p:animEffect>
                                  </p:childTnLst>
                                </p:cTn>
                              </p:par>
                            </p:childTnLst>
                          </p:cTn>
                        </p:par>
                        <p:par>
                          <p:cTn id="90" fill="hold">
                            <p:stCondLst>
                              <p:cond delay="0"/>
                            </p:stCondLst>
                            <p:childTnLst>
                              <p:par>
                                <p:cTn id="91" presetID="35" presetClass="emph" presetSubtype="0" repeatCount="3000" fill="hold" grpId="1" nodeType="afterEffect">
                                  <p:stCondLst>
                                    <p:cond delay="500"/>
                                  </p:stCondLst>
                                  <p:childTnLst>
                                    <p:anim calcmode="discrete" valueType="str">
                                      <p:cBhvr>
                                        <p:cTn id="92" dur="500" fill="hold"/>
                                        <p:tgtEl>
                                          <p:spTgt spid="14"/>
                                        </p:tgtEl>
                                        <p:attrNameLst>
                                          <p:attrName>style.visibility</p:attrName>
                                        </p:attrNameLst>
                                      </p:cBhvr>
                                      <p:tavLst>
                                        <p:tav tm="0">
                                          <p:val>
                                            <p:strVal val="hidden"/>
                                          </p:val>
                                        </p:tav>
                                        <p:tav tm="50000">
                                          <p:val>
                                            <p:strVal val="visible"/>
                                          </p:val>
                                        </p:tav>
                                      </p:tavLst>
                                    </p:anim>
                                  </p:childTnLst>
                                </p:cTn>
                              </p:par>
                              <p:par>
                                <p:cTn id="93" presetID="35" presetClass="emph" presetSubtype="0" repeatCount="3000" fill="hold" grpId="1" nodeType="withEffect">
                                  <p:stCondLst>
                                    <p:cond delay="500"/>
                                  </p:stCondLst>
                                  <p:childTnLst>
                                    <p:anim calcmode="discrete" valueType="str">
                                      <p:cBhvr>
                                        <p:cTn id="94" dur="500" fill="hold"/>
                                        <p:tgtEl>
                                          <p:spTgt spid="15"/>
                                        </p:tgtEl>
                                        <p:attrNameLst>
                                          <p:attrName>style.visibility</p:attrName>
                                        </p:attrNameLst>
                                      </p:cBhvr>
                                      <p:tavLst>
                                        <p:tav tm="0">
                                          <p:val>
                                            <p:strVal val="hidden"/>
                                          </p:val>
                                        </p:tav>
                                        <p:tav tm="50000">
                                          <p:val>
                                            <p:strVal val="visible"/>
                                          </p:val>
                                        </p:tav>
                                      </p:tavLst>
                                    </p:anim>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3" nodeType="click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box(in)">
                                      <p:cBhvr>
                                        <p:cTn id="99" dur="500"/>
                                        <p:tgtEl>
                                          <p:spTgt spid="3"/>
                                        </p:tgtEl>
                                      </p:cBhvr>
                                    </p:animEffect>
                                  </p:childTnLst>
                                </p:cTn>
                              </p:par>
                              <p:par>
                                <p:cTn id="100" presetID="4" presetClass="entr" presetSubtype="16" fill="hold" grpId="0" nodeType="withEffect">
                                  <p:stCondLst>
                                    <p:cond delay="500"/>
                                  </p:stCondLst>
                                  <p:childTnLst>
                                    <p:set>
                                      <p:cBhvr>
                                        <p:cTn id="101" dur="1" fill="hold">
                                          <p:stCondLst>
                                            <p:cond delay="0"/>
                                          </p:stCondLst>
                                        </p:cTn>
                                        <p:tgtEl>
                                          <p:spTgt spid="2"/>
                                        </p:tgtEl>
                                        <p:attrNameLst>
                                          <p:attrName>style.visibility</p:attrName>
                                        </p:attrNameLst>
                                      </p:cBhvr>
                                      <p:to>
                                        <p:strVal val="visible"/>
                                      </p:to>
                                    </p:set>
                                    <p:animEffect transition="in" filter="box(in)">
                                      <p:cBhvr>
                                        <p:cTn id="102" dur="500"/>
                                        <p:tgtEl>
                                          <p:spTgt spid="2"/>
                                        </p:tgtEl>
                                      </p:cBhvr>
                                    </p:animEffect>
                                  </p:childTnLst>
                                </p:cTn>
                              </p:par>
                            </p:childTnLst>
                          </p:cTn>
                        </p:par>
                        <p:par>
                          <p:cTn id="103" fill="hold">
                            <p:stCondLst>
                              <p:cond delay="500"/>
                            </p:stCondLst>
                            <p:childTnLst>
                              <p:par>
                                <p:cTn id="104" presetID="35" presetClass="emph" presetSubtype="0" repeatCount="3000" fill="hold" grpId="4" nodeType="afterEffect">
                                  <p:stCondLst>
                                    <p:cond delay="0"/>
                                  </p:stCondLst>
                                  <p:childTnLst>
                                    <p:anim calcmode="discrete" valueType="str">
                                      <p:cBhvr>
                                        <p:cTn id="105" dur="500" fill="hold"/>
                                        <p:tgtEl>
                                          <p:spTgt spid="3"/>
                                        </p:tgtEl>
                                        <p:attrNameLst>
                                          <p:attrName>style.visibility</p:attrName>
                                        </p:attrNameLst>
                                      </p:cBhvr>
                                      <p:tavLst>
                                        <p:tav tm="0">
                                          <p:val>
                                            <p:strVal val="hidden"/>
                                          </p:val>
                                        </p:tav>
                                        <p:tav tm="50000">
                                          <p:val>
                                            <p:strVal val="visible"/>
                                          </p:val>
                                        </p:tav>
                                      </p:tavLst>
                                    </p:anim>
                                  </p:childTnLst>
                                </p:cTn>
                              </p:par>
                              <p:par>
                                <p:cTn id="106" presetID="35" presetClass="emph" presetSubtype="0" repeatCount="3000" fill="hold" grpId="1" nodeType="withEffect">
                                  <p:stCondLst>
                                    <p:cond delay="0"/>
                                  </p:stCondLst>
                                  <p:childTnLst>
                                    <p:anim calcmode="discrete" valueType="str">
                                      <p:cBhvr>
                                        <p:cTn id="107" dur="500" fill="hold"/>
                                        <p:tgtEl>
                                          <p:spTgt spid="2"/>
                                        </p:tgtEl>
                                        <p:attrNameLst>
                                          <p:attrName>style.visibility</p:attrName>
                                        </p:attrNameLst>
                                      </p:cBhvr>
                                      <p:tavLst>
                                        <p:tav tm="0">
                                          <p:val>
                                            <p:strVal val="hidden"/>
                                          </p:val>
                                        </p:tav>
                                        <p:tav tm="50000">
                                          <p:val>
                                            <p:strVal val="visible"/>
                                          </p:val>
                                        </p:tav>
                                      </p:tavLst>
                                    </p:anim>
                                  </p:childTnLst>
                                </p:cTn>
                              </p:par>
                              <p:par>
                                <p:cTn id="108" presetID="22" presetClass="entr" presetSubtype="4" fill="hold"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wipe(down)">
                                      <p:cBhvr>
                                        <p:cTn id="110" dur="500"/>
                                        <p:tgtEl>
                                          <p:spTgt spid="28"/>
                                        </p:tgtEl>
                                      </p:cBhvr>
                                    </p:animEffect>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0"/>
                                        </p:tgtEl>
                                        <p:attrNameLst>
                                          <p:attrName>style.visibility</p:attrName>
                                        </p:attrNameLst>
                                      </p:cBhvr>
                                      <p:to>
                                        <p:strVal val="visible"/>
                                      </p:to>
                                    </p:set>
                                    <p:anim calcmode="lin" valueType="num">
                                      <p:cBhvr additive="base">
                                        <p:cTn id="115" dur="500" fill="hold"/>
                                        <p:tgtEl>
                                          <p:spTgt spid="30"/>
                                        </p:tgtEl>
                                        <p:attrNameLst>
                                          <p:attrName>ppt_x</p:attrName>
                                        </p:attrNameLst>
                                      </p:cBhvr>
                                      <p:tavLst>
                                        <p:tav tm="0">
                                          <p:val>
                                            <p:strVal val="#ppt_x"/>
                                          </p:val>
                                        </p:tav>
                                        <p:tav tm="100000">
                                          <p:val>
                                            <p:strVal val="#ppt_x"/>
                                          </p:val>
                                        </p:tav>
                                      </p:tavLst>
                                    </p:anim>
                                    <p:anim calcmode="lin" valueType="num">
                                      <p:cBhvr additive="base">
                                        <p:cTn id="1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3" grpId="2" animBg="1"/>
      <p:bldP spid="3" grpId="3" animBg="1"/>
      <p:bldP spid="3" grpId="4" animBg="1"/>
      <p:bldP spid="4" grpId="0" animBg="1"/>
      <p:bldP spid="4" grpId="1" animBg="1"/>
      <p:bldP spid="4" grpId="2" animBg="1"/>
      <p:bldP spid="11" grpId="0" animBg="1"/>
      <p:bldP spid="12" grpId="0"/>
      <p:bldP spid="13" grpId="0" animBg="1"/>
      <p:bldP spid="14" grpId="0" animBg="1"/>
      <p:bldP spid="14" grpId="1" animBg="1"/>
      <p:bldP spid="15" grpId="0" animBg="1"/>
      <p:bldP spid="15" grpId="1" animBg="1"/>
      <p:bldP spid="16" grpId="0" animBg="1"/>
      <p:bldP spid="16" grpId="1" animBg="1"/>
      <p:bldP spid="17" grpId="0" animBg="1"/>
      <p:bldP spid="17" grpId="1" animBg="1"/>
      <p:bldP spid="18" grpId="0"/>
      <p:bldP spid="19" grpId="0" animBg="1"/>
      <p:bldP spid="20" grpId="0" animBg="1"/>
      <p:bldP spid="21" grpId="0" animBg="1"/>
      <p:bldP spid="22" grpId="0" animBg="1"/>
      <p:bldP spid="27" grpId="0"/>
      <p:bldP spid="27" grpId="1"/>
      <p:bldP spid="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5"/>
          <p:cNvSpPr txBox="1">
            <a:spLocks noChangeArrowheads="1"/>
          </p:cNvSpPr>
          <p:nvPr/>
        </p:nvSpPr>
        <p:spPr bwMode="auto">
          <a:xfrm>
            <a:off x="754093" y="746119"/>
            <a:ext cx="8175625" cy="2973122"/>
          </a:xfrm>
          <a:prstGeom prst="rect">
            <a:avLst/>
          </a:prstGeom>
          <a:noFill/>
          <a:ln w="9525">
            <a:noFill/>
            <a:miter lim="800000"/>
          </a:ln>
        </p:spPr>
        <p:txBody>
          <a:bodyPr>
            <a:spAutoFit/>
          </a:bodyPr>
          <a:lstStyle/>
          <a:p>
            <a:pPr marL="457200" indent="-457200">
              <a:lnSpc>
                <a:spcPct val="130000"/>
              </a:lnSpc>
              <a:spcBef>
                <a:spcPct val="0"/>
              </a:spcBef>
              <a:buAutoNum type="arabicPeriod"/>
            </a:pPr>
            <a:r>
              <a:rPr lang="zh-CN" altLang="en-US" sz="2400" dirty="0" smtClean="0">
                <a:solidFill>
                  <a:srgbClr val="000000"/>
                </a:solidFill>
                <a:latin typeface="宋体" panose="02010600030101010101" pitchFamily="2" charset="-122"/>
              </a:rPr>
              <a:t>如图，平行四边形</a:t>
            </a:r>
            <a:r>
              <a:rPr lang="en-US" altLang="zh-CN" sz="2400" dirty="0" smtClean="0">
                <a:solidFill>
                  <a:srgbClr val="000000"/>
                </a:solidFill>
                <a:latin typeface="宋体" panose="02010600030101010101" pitchFamily="2" charset="-122"/>
              </a:rPr>
              <a:t>ABCD</a:t>
            </a:r>
            <a:r>
              <a:rPr lang="zh-CN" altLang="en-US" sz="2400" dirty="0" smtClean="0">
                <a:solidFill>
                  <a:srgbClr val="000000"/>
                </a:solidFill>
                <a:latin typeface="宋体" panose="02010600030101010101" pitchFamily="2" charset="-122"/>
              </a:rPr>
              <a:t>中，</a:t>
            </a:r>
            <a:r>
              <a:rPr lang="en-US" altLang="zh-CN" sz="2400" dirty="0" smtClean="0">
                <a:solidFill>
                  <a:srgbClr val="000000"/>
                </a:solidFill>
                <a:latin typeface="宋体" panose="02010600030101010101" pitchFamily="2" charset="-122"/>
              </a:rPr>
              <a:t>BC=10cm</a:t>
            </a:r>
            <a:r>
              <a:rPr lang="zh-CN" altLang="en-US" sz="2400" dirty="0" smtClean="0">
                <a:solidFill>
                  <a:srgbClr val="000000"/>
                </a:solidFill>
                <a:latin typeface="宋体" panose="02010600030101010101" pitchFamily="2" charset="-122"/>
              </a:rPr>
              <a:t>，</a:t>
            </a:r>
            <a:r>
              <a:rPr lang="en-US" altLang="zh-CN" sz="2400" dirty="0" smtClean="0">
                <a:solidFill>
                  <a:srgbClr val="000000"/>
                </a:solidFill>
                <a:latin typeface="宋体" panose="02010600030101010101" pitchFamily="2" charset="-122"/>
              </a:rPr>
              <a:t>AC=8cm</a:t>
            </a:r>
            <a:r>
              <a:rPr lang="zh-CN" altLang="en-US" sz="2400" dirty="0" smtClean="0">
                <a:solidFill>
                  <a:srgbClr val="000000"/>
                </a:solidFill>
                <a:latin typeface="宋体" panose="02010600030101010101" pitchFamily="2" charset="-122"/>
              </a:rPr>
              <a:t>，</a:t>
            </a:r>
            <a:r>
              <a:rPr lang="en-US" altLang="zh-CN" sz="2400" dirty="0" smtClean="0">
                <a:solidFill>
                  <a:srgbClr val="000000"/>
                </a:solidFill>
                <a:latin typeface="宋体" panose="02010600030101010101" pitchFamily="2" charset="-122"/>
              </a:rPr>
              <a:t>     </a:t>
            </a:r>
          </a:p>
          <a:p>
            <a:pPr marL="457200" indent="-457200">
              <a:lnSpc>
                <a:spcPct val="130000"/>
              </a:lnSpc>
              <a:spcBef>
                <a:spcPct val="0"/>
              </a:spcBef>
            </a:pPr>
            <a:r>
              <a:rPr lang="en-US" altLang="zh-CN" sz="2400" dirty="0" smtClean="0">
                <a:solidFill>
                  <a:srgbClr val="000000"/>
                </a:solidFill>
                <a:latin typeface="宋体" panose="02010600030101010101" pitchFamily="2" charset="-122"/>
              </a:rPr>
              <a:t>BD=14cm</a:t>
            </a:r>
            <a:r>
              <a:rPr lang="zh-CN" altLang="en-US" sz="2400" dirty="0" smtClean="0">
                <a:solidFill>
                  <a:srgbClr val="000000"/>
                </a:solidFill>
                <a:latin typeface="宋体" panose="02010600030101010101" pitchFamily="2" charset="-122"/>
              </a:rPr>
              <a:t>，</a:t>
            </a:r>
            <a:r>
              <a:rPr lang="en-US" altLang="zh-CN" sz="2400" dirty="0" smtClean="0">
                <a:solidFill>
                  <a:srgbClr val="000000"/>
                </a:solidFill>
                <a:latin typeface="宋体" panose="02010600030101010101" pitchFamily="2" charset="-122"/>
              </a:rPr>
              <a:t> </a:t>
            </a:r>
          </a:p>
          <a:p>
            <a:pPr marL="457200" indent="-457200">
              <a:lnSpc>
                <a:spcPct val="130000"/>
              </a:lnSpc>
              <a:spcBef>
                <a:spcPct val="0"/>
              </a:spcBef>
            </a:pPr>
            <a:r>
              <a:rPr lang="zh-CN" altLang="en-US" sz="2400" dirty="0" smtClean="0">
                <a:solidFill>
                  <a:srgbClr val="000000"/>
                </a:solidFill>
                <a:latin typeface="宋体" panose="02010600030101010101" pitchFamily="2" charset="-122"/>
              </a:rPr>
              <a:t>（</a:t>
            </a:r>
            <a:r>
              <a:rPr lang="en-US" altLang="zh-CN" sz="2400" dirty="0">
                <a:solidFill>
                  <a:srgbClr val="000000"/>
                </a:solidFill>
                <a:latin typeface="宋体" panose="02010600030101010101" pitchFamily="2" charset="-122"/>
              </a:rPr>
              <a:t>1</a:t>
            </a:r>
            <a:r>
              <a:rPr lang="zh-CN" altLang="en-US" sz="2400" dirty="0">
                <a:solidFill>
                  <a:srgbClr val="000000"/>
                </a:solidFill>
                <a:latin typeface="宋体" panose="02010600030101010101" pitchFamily="2" charset="-122"/>
              </a:rPr>
              <a:t>）</a:t>
            </a:r>
            <a:r>
              <a:rPr lang="en-US" altLang="en-US" sz="2400" dirty="0">
                <a:solidFill>
                  <a:srgbClr val="000000"/>
                </a:solidFill>
                <a:latin typeface="宋体" panose="02010600030101010101" pitchFamily="2" charset="-122"/>
              </a:rPr>
              <a:t>△</a:t>
            </a:r>
            <a:r>
              <a:rPr lang="en-US" altLang="zh-CN" sz="2400" dirty="0">
                <a:solidFill>
                  <a:srgbClr val="000000"/>
                </a:solidFill>
                <a:latin typeface="宋体" panose="02010600030101010101" pitchFamily="2" charset="-122"/>
              </a:rPr>
              <a:t>BOC</a:t>
            </a:r>
            <a:r>
              <a:rPr lang="zh-CN" altLang="en-US" sz="2400" dirty="0">
                <a:solidFill>
                  <a:srgbClr val="000000"/>
                </a:solidFill>
                <a:latin typeface="宋体" panose="02010600030101010101" pitchFamily="2" charset="-122"/>
              </a:rPr>
              <a:t>的周长是多少？说明理由？</a:t>
            </a:r>
          </a:p>
          <a:p>
            <a:pPr>
              <a:lnSpc>
                <a:spcPct val="130000"/>
              </a:lnSpc>
              <a:spcBef>
                <a:spcPct val="0"/>
              </a:spcBef>
            </a:pPr>
            <a:endParaRPr lang="en-US" altLang="zh-CN" sz="2400" dirty="0">
              <a:solidFill>
                <a:srgbClr val="000000"/>
              </a:solidFill>
              <a:latin typeface="宋体" panose="02010600030101010101" pitchFamily="2" charset="-122"/>
            </a:endParaRPr>
          </a:p>
          <a:p>
            <a:pPr>
              <a:lnSpc>
                <a:spcPct val="130000"/>
              </a:lnSpc>
              <a:spcBef>
                <a:spcPct val="0"/>
              </a:spcBef>
            </a:pPr>
            <a:endParaRPr lang="zh-CN" altLang="en-US" sz="2400" dirty="0">
              <a:solidFill>
                <a:srgbClr val="000000"/>
              </a:solidFill>
              <a:latin typeface="宋体" panose="02010600030101010101" pitchFamily="2" charset="-122"/>
            </a:endParaRPr>
          </a:p>
          <a:p>
            <a:pPr>
              <a:lnSpc>
                <a:spcPct val="130000"/>
              </a:lnSpc>
              <a:spcBef>
                <a:spcPct val="0"/>
              </a:spcBef>
            </a:pPr>
            <a:r>
              <a:rPr lang="zh-CN" altLang="en-US" sz="2400" dirty="0" smtClean="0">
                <a:solidFill>
                  <a:srgbClr val="000000"/>
                </a:solidFill>
                <a:latin typeface="宋体" panose="02010600030101010101" pitchFamily="2" charset="-122"/>
              </a:rPr>
              <a:t>（</a:t>
            </a:r>
            <a:r>
              <a:rPr lang="en-US" altLang="zh-CN" sz="2400" dirty="0">
                <a:solidFill>
                  <a:srgbClr val="000000"/>
                </a:solidFill>
                <a:latin typeface="宋体" panose="02010600030101010101" pitchFamily="2" charset="-122"/>
              </a:rPr>
              <a:t>2</a:t>
            </a:r>
            <a:r>
              <a:rPr lang="zh-CN" altLang="en-US" sz="2400" dirty="0" smtClean="0">
                <a:solidFill>
                  <a:srgbClr val="000000"/>
                </a:solidFill>
                <a:latin typeface="宋体" panose="02010600030101010101" pitchFamily="2" charset="-122"/>
              </a:rPr>
              <a:t>）</a:t>
            </a:r>
            <a:r>
              <a:rPr lang="en-US" altLang="en-US" sz="2400" dirty="0" smtClean="0">
                <a:solidFill>
                  <a:srgbClr val="000000"/>
                </a:solidFill>
                <a:latin typeface="宋体" panose="02010600030101010101" pitchFamily="2" charset="-122"/>
              </a:rPr>
              <a:t>△</a:t>
            </a:r>
            <a:r>
              <a:rPr lang="en-US" altLang="zh-CN" sz="2400" dirty="0">
                <a:solidFill>
                  <a:srgbClr val="000000"/>
                </a:solidFill>
                <a:latin typeface="宋体" panose="02010600030101010101" pitchFamily="2" charset="-122"/>
              </a:rPr>
              <a:t>ABC</a:t>
            </a:r>
            <a:r>
              <a:rPr lang="zh-CN" altLang="en-US" sz="2400" dirty="0">
                <a:solidFill>
                  <a:srgbClr val="000000"/>
                </a:solidFill>
                <a:latin typeface="宋体" panose="02010600030101010101" pitchFamily="2" charset="-122"/>
              </a:rPr>
              <a:t>与</a:t>
            </a:r>
            <a:r>
              <a:rPr lang="en-US" altLang="en-US" sz="2400" dirty="0">
                <a:solidFill>
                  <a:srgbClr val="000000"/>
                </a:solidFill>
                <a:latin typeface="宋体" panose="02010600030101010101" pitchFamily="2" charset="-122"/>
              </a:rPr>
              <a:t>△</a:t>
            </a:r>
            <a:r>
              <a:rPr lang="en-US" altLang="zh-CN" sz="2400" dirty="0">
                <a:solidFill>
                  <a:srgbClr val="000000"/>
                </a:solidFill>
                <a:latin typeface="宋体" panose="02010600030101010101" pitchFamily="2" charset="-122"/>
              </a:rPr>
              <a:t>DBC</a:t>
            </a:r>
            <a:r>
              <a:rPr lang="zh-CN" altLang="en-US" sz="2400" dirty="0">
                <a:solidFill>
                  <a:srgbClr val="000000"/>
                </a:solidFill>
                <a:latin typeface="宋体" panose="02010600030101010101" pitchFamily="2" charset="-122"/>
              </a:rPr>
              <a:t>的周长哪个</a:t>
            </a:r>
            <a:r>
              <a:rPr lang="zh-CN" altLang="en-US" sz="2400" dirty="0" smtClean="0">
                <a:solidFill>
                  <a:srgbClr val="000000"/>
                </a:solidFill>
                <a:latin typeface="宋体" panose="02010600030101010101" pitchFamily="2" charset="-122"/>
              </a:rPr>
              <a:t>长？长</a:t>
            </a:r>
            <a:r>
              <a:rPr lang="zh-CN" altLang="en-US" sz="2400" dirty="0">
                <a:solidFill>
                  <a:srgbClr val="000000"/>
                </a:solidFill>
                <a:latin typeface="宋体" panose="02010600030101010101" pitchFamily="2" charset="-122"/>
              </a:rPr>
              <a:t>多少？</a:t>
            </a:r>
          </a:p>
        </p:txBody>
      </p:sp>
      <p:grpSp>
        <p:nvGrpSpPr>
          <p:cNvPr id="24579" name="组合 47"/>
          <p:cNvGrpSpPr/>
          <p:nvPr/>
        </p:nvGrpSpPr>
        <p:grpSpPr bwMode="auto">
          <a:xfrm>
            <a:off x="2825795" y="4460895"/>
            <a:ext cx="3436227" cy="1827858"/>
            <a:chOff x="4932363" y="2276475"/>
            <a:chExt cx="3435734" cy="1827858"/>
          </a:xfrm>
        </p:grpSpPr>
        <p:grpSp>
          <p:nvGrpSpPr>
            <p:cNvPr id="24582" name="Group 11"/>
            <p:cNvGrpSpPr/>
            <p:nvPr/>
          </p:nvGrpSpPr>
          <p:grpSpPr bwMode="auto">
            <a:xfrm rot="3752122">
              <a:off x="5980113" y="1598613"/>
              <a:ext cx="1439862" cy="2995612"/>
              <a:chOff x="4013" y="1885"/>
              <a:chExt cx="1362" cy="1817"/>
            </a:xfrm>
          </p:grpSpPr>
          <p:grpSp>
            <p:nvGrpSpPr>
              <p:cNvPr id="24588" name="Group 12"/>
              <p:cNvGrpSpPr/>
              <p:nvPr/>
            </p:nvGrpSpPr>
            <p:grpSpPr bwMode="auto">
              <a:xfrm>
                <a:off x="4013" y="2795"/>
                <a:ext cx="681" cy="907"/>
                <a:chOff x="4013" y="2795"/>
                <a:chExt cx="681" cy="907"/>
              </a:xfrm>
            </p:grpSpPr>
            <p:sp>
              <p:nvSpPr>
                <p:cNvPr id="24594" name="Freeform 13"/>
                <p:cNvSpPr/>
                <p:nvPr/>
              </p:nvSpPr>
              <p:spPr bwMode="auto">
                <a:xfrm>
                  <a:off x="4013" y="2795"/>
                  <a:ext cx="681" cy="907"/>
                </a:xfrm>
                <a:custGeom>
                  <a:avLst/>
                  <a:gdLst>
                    <a:gd name="T0" fmla="*/ 0 w 681"/>
                    <a:gd name="T1" fmla="*/ 0 h 907"/>
                    <a:gd name="T2" fmla="*/ 681 w 681"/>
                    <a:gd name="T3" fmla="*/ 0 h 907"/>
                    <a:gd name="T4" fmla="*/ 681 w 681"/>
                    <a:gd name="T5" fmla="*/ 907 h 907"/>
                    <a:gd name="T6" fmla="*/ 0 60000 65536"/>
                    <a:gd name="T7" fmla="*/ 0 60000 65536"/>
                    <a:gd name="T8" fmla="*/ 0 60000 65536"/>
                    <a:gd name="T9" fmla="*/ 0 w 681"/>
                    <a:gd name="T10" fmla="*/ 0 h 907"/>
                    <a:gd name="T11" fmla="*/ 681 w 681"/>
                    <a:gd name="T12" fmla="*/ 907 h 907"/>
                  </a:gdLst>
                  <a:ahLst/>
                  <a:cxnLst>
                    <a:cxn ang="T6">
                      <a:pos x="T0" y="T1"/>
                    </a:cxn>
                    <a:cxn ang="T7">
                      <a:pos x="T2" y="T3"/>
                    </a:cxn>
                    <a:cxn ang="T8">
                      <a:pos x="T4" y="T5"/>
                    </a:cxn>
                  </a:cxnLst>
                  <a:rect l="T9" t="T10" r="T11" b="T12"/>
                  <a:pathLst>
                    <a:path w="681" h="907">
                      <a:moveTo>
                        <a:pt x="0" y="0"/>
                      </a:moveTo>
                      <a:lnTo>
                        <a:pt x="681" y="0"/>
                      </a:lnTo>
                      <a:lnTo>
                        <a:pt x="681" y="907"/>
                      </a:lnTo>
                    </a:path>
                  </a:pathLst>
                </a:custGeom>
                <a:noFill/>
                <a:ln w="38100">
                  <a:solidFill>
                    <a:schemeClr val="tx1"/>
                  </a:solidFill>
                  <a:round/>
                  <a:headEnd type="none" w="sm" len="sm"/>
                  <a:tailEnd type="none" w="sm" len="sm"/>
                </a:ln>
              </p:spPr>
              <p:txBody>
                <a:bodyPr/>
                <a:lstStyle/>
                <a:p>
                  <a:endParaRPr lang="zh-CN" altLang="en-US" dirty="0">
                    <a:latin typeface="宋体" panose="02010600030101010101" pitchFamily="2" charset="-122"/>
                  </a:endParaRPr>
                </a:p>
              </p:txBody>
            </p:sp>
            <p:sp>
              <p:nvSpPr>
                <p:cNvPr id="24595" name="Line 14"/>
                <p:cNvSpPr>
                  <a:spLocks noChangeShapeType="1"/>
                </p:cNvSpPr>
                <p:nvPr/>
              </p:nvSpPr>
              <p:spPr bwMode="auto">
                <a:xfrm>
                  <a:off x="4013"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grpSp>
            <p:nvGrpSpPr>
              <p:cNvPr id="24589" name="Group 15"/>
              <p:cNvGrpSpPr/>
              <p:nvPr/>
            </p:nvGrpSpPr>
            <p:grpSpPr bwMode="auto">
              <a:xfrm rot="10800000">
                <a:off x="4694" y="1888"/>
                <a:ext cx="681" cy="907"/>
                <a:chOff x="4013" y="2795"/>
                <a:chExt cx="681" cy="907"/>
              </a:xfrm>
            </p:grpSpPr>
            <p:sp>
              <p:nvSpPr>
                <p:cNvPr id="24592" name="Freeform 16"/>
                <p:cNvSpPr/>
                <p:nvPr/>
              </p:nvSpPr>
              <p:spPr bwMode="auto">
                <a:xfrm>
                  <a:off x="4013" y="2795"/>
                  <a:ext cx="681" cy="907"/>
                </a:xfrm>
                <a:custGeom>
                  <a:avLst/>
                  <a:gdLst>
                    <a:gd name="T0" fmla="*/ 0 w 681"/>
                    <a:gd name="T1" fmla="*/ 0 h 907"/>
                    <a:gd name="T2" fmla="*/ 681 w 681"/>
                    <a:gd name="T3" fmla="*/ 0 h 907"/>
                    <a:gd name="T4" fmla="*/ 681 w 681"/>
                    <a:gd name="T5" fmla="*/ 907 h 907"/>
                    <a:gd name="T6" fmla="*/ 0 60000 65536"/>
                    <a:gd name="T7" fmla="*/ 0 60000 65536"/>
                    <a:gd name="T8" fmla="*/ 0 60000 65536"/>
                    <a:gd name="T9" fmla="*/ 0 w 681"/>
                    <a:gd name="T10" fmla="*/ 0 h 907"/>
                    <a:gd name="T11" fmla="*/ 681 w 681"/>
                    <a:gd name="T12" fmla="*/ 907 h 907"/>
                  </a:gdLst>
                  <a:ahLst/>
                  <a:cxnLst>
                    <a:cxn ang="T6">
                      <a:pos x="T0" y="T1"/>
                    </a:cxn>
                    <a:cxn ang="T7">
                      <a:pos x="T2" y="T3"/>
                    </a:cxn>
                    <a:cxn ang="T8">
                      <a:pos x="T4" y="T5"/>
                    </a:cxn>
                  </a:cxnLst>
                  <a:rect l="T9" t="T10" r="T11" b="T12"/>
                  <a:pathLst>
                    <a:path w="681" h="907">
                      <a:moveTo>
                        <a:pt x="0" y="0"/>
                      </a:moveTo>
                      <a:lnTo>
                        <a:pt x="681" y="0"/>
                      </a:lnTo>
                      <a:lnTo>
                        <a:pt x="681" y="907"/>
                      </a:lnTo>
                    </a:path>
                  </a:pathLst>
                </a:custGeom>
                <a:noFill/>
                <a:ln w="38100">
                  <a:solidFill>
                    <a:schemeClr val="tx1"/>
                  </a:solidFill>
                  <a:round/>
                  <a:headEnd type="none" w="sm" len="sm"/>
                  <a:tailEnd type="none" w="sm" len="sm"/>
                </a:ln>
              </p:spPr>
              <p:txBody>
                <a:bodyPr/>
                <a:lstStyle/>
                <a:p>
                  <a:endParaRPr lang="zh-CN" altLang="en-US" dirty="0">
                    <a:latin typeface="宋体" panose="02010600030101010101" pitchFamily="2" charset="-122"/>
                  </a:endParaRPr>
                </a:p>
              </p:txBody>
            </p:sp>
            <p:sp>
              <p:nvSpPr>
                <p:cNvPr id="24593" name="Line 17"/>
                <p:cNvSpPr>
                  <a:spLocks noChangeShapeType="1"/>
                </p:cNvSpPr>
                <p:nvPr/>
              </p:nvSpPr>
              <p:spPr bwMode="auto">
                <a:xfrm>
                  <a:off x="4013"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sp>
            <p:nvSpPr>
              <p:cNvPr id="24590" name="Line 18"/>
              <p:cNvSpPr>
                <a:spLocks noChangeShapeType="1"/>
              </p:cNvSpPr>
              <p:nvPr/>
            </p:nvSpPr>
            <p:spPr bwMode="auto">
              <a:xfrm flipH="1">
                <a:off x="4694"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sp>
            <p:nvSpPr>
              <p:cNvPr id="24591" name="Line 19"/>
              <p:cNvSpPr>
                <a:spLocks noChangeShapeType="1"/>
              </p:cNvSpPr>
              <p:nvPr/>
            </p:nvSpPr>
            <p:spPr bwMode="auto">
              <a:xfrm flipH="1">
                <a:off x="4013" y="1885"/>
                <a:ext cx="681" cy="910"/>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sp>
          <p:nvSpPr>
            <p:cNvPr id="24583" name="Rectangle 20"/>
            <p:cNvSpPr>
              <a:spLocks noChangeArrowheads="1"/>
            </p:cNvSpPr>
            <p:nvPr/>
          </p:nvSpPr>
          <p:spPr bwMode="auto">
            <a:xfrm>
              <a:off x="5867400" y="2276475"/>
              <a:ext cx="340109"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rPr>
                <a:t>A</a:t>
              </a:r>
            </a:p>
          </p:txBody>
        </p:sp>
        <p:sp>
          <p:nvSpPr>
            <p:cNvPr id="24584" name="Rectangle 21"/>
            <p:cNvSpPr>
              <a:spLocks noChangeArrowheads="1"/>
            </p:cNvSpPr>
            <p:nvPr/>
          </p:nvSpPr>
          <p:spPr bwMode="auto">
            <a:xfrm>
              <a:off x="4932363" y="3573463"/>
              <a:ext cx="340109"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rPr>
                <a:t>B</a:t>
              </a:r>
            </a:p>
          </p:txBody>
        </p:sp>
        <p:sp>
          <p:nvSpPr>
            <p:cNvPr id="24585" name="Rectangle 22"/>
            <p:cNvSpPr>
              <a:spLocks noChangeArrowheads="1"/>
            </p:cNvSpPr>
            <p:nvPr/>
          </p:nvSpPr>
          <p:spPr bwMode="auto">
            <a:xfrm>
              <a:off x="8027988" y="2276475"/>
              <a:ext cx="340109"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rPr>
                <a:t>D</a:t>
              </a:r>
            </a:p>
          </p:txBody>
        </p:sp>
        <p:sp>
          <p:nvSpPr>
            <p:cNvPr id="24586" name="Rectangle 23"/>
            <p:cNvSpPr>
              <a:spLocks noChangeArrowheads="1"/>
            </p:cNvSpPr>
            <p:nvPr/>
          </p:nvSpPr>
          <p:spPr bwMode="auto">
            <a:xfrm rot="182422">
              <a:off x="6980839" y="3642668"/>
              <a:ext cx="340108"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rPr>
                <a:t>C</a:t>
              </a:r>
            </a:p>
          </p:txBody>
        </p:sp>
        <p:sp>
          <p:nvSpPr>
            <p:cNvPr id="24587" name="Rectangle 24"/>
            <p:cNvSpPr>
              <a:spLocks noChangeArrowheads="1"/>
            </p:cNvSpPr>
            <p:nvPr/>
          </p:nvSpPr>
          <p:spPr bwMode="auto">
            <a:xfrm>
              <a:off x="6372225" y="3141663"/>
              <a:ext cx="340109"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rPr>
                <a:t>O</a:t>
              </a:r>
            </a:p>
          </p:txBody>
        </p:sp>
      </p:grpSp>
      <p:sp>
        <p:nvSpPr>
          <p:cNvPr id="46" name="Text Box 27"/>
          <p:cNvSpPr txBox="1">
            <a:spLocks noChangeArrowheads="1"/>
          </p:cNvSpPr>
          <p:nvPr/>
        </p:nvSpPr>
        <p:spPr bwMode="auto">
          <a:xfrm>
            <a:off x="1000100" y="2355858"/>
            <a:ext cx="2376487" cy="461963"/>
          </a:xfrm>
          <a:prstGeom prst="rect">
            <a:avLst/>
          </a:prstGeom>
          <a:noFill/>
          <a:ln w="9525">
            <a:noFill/>
            <a:miter lim="800000"/>
          </a:ln>
        </p:spPr>
        <p:txBody>
          <a:bodyPr>
            <a:spAutoFit/>
          </a:bodyPr>
          <a:lstStyle/>
          <a:p>
            <a:pPr>
              <a:spcBef>
                <a:spcPct val="50000"/>
              </a:spcBef>
            </a:pPr>
            <a:r>
              <a:rPr lang="en-US" altLang="zh-CN" sz="2400" dirty="0">
                <a:solidFill>
                  <a:srgbClr val="FF0000"/>
                </a:solidFill>
                <a:latin typeface="宋体" panose="02010600030101010101" pitchFamily="2" charset="-122"/>
              </a:rPr>
              <a:t>10+4+7=21</a:t>
            </a:r>
          </a:p>
        </p:txBody>
      </p:sp>
      <p:sp>
        <p:nvSpPr>
          <p:cNvPr id="47" name="Text Box 28"/>
          <p:cNvSpPr txBox="1">
            <a:spLocks noChangeArrowheads="1"/>
          </p:cNvSpPr>
          <p:nvPr/>
        </p:nvSpPr>
        <p:spPr bwMode="auto">
          <a:xfrm>
            <a:off x="973150" y="3857628"/>
            <a:ext cx="5384800" cy="461963"/>
          </a:xfrm>
          <a:prstGeom prst="rect">
            <a:avLst/>
          </a:prstGeom>
          <a:noFill/>
          <a:ln w="9525">
            <a:noFill/>
            <a:miter lim="800000"/>
          </a:ln>
        </p:spPr>
        <p:txBody>
          <a:bodyPr>
            <a:spAutoFit/>
          </a:bodyPr>
          <a:lstStyle/>
          <a:p>
            <a:pPr>
              <a:spcBef>
                <a:spcPct val="50000"/>
              </a:spcBef>
            </a:pPr>
            <a:r>
              <a:rPr lang="en-US" altLang="en-US" sz="2400" dirty="0" smtClean="0">
                <a:solidFill>
                  <a:srgbClr val="FF0000"/>
                </a:solidFill>
                <a:latin typeface="宋体" panose="02010600030101010101" pitchFamily="2" charset="-122"/>
              </a:rPr>
              <a:t>△</a:t>
            </a:r>
            <a:r>
              <a:rPr lang="en-US" altLang="zh-CN" sz="2400" dirty="0" smtClean="0">
                <a:solidFill>
                  <a:srgbClr val="FF0000"/>
                </a:solidFill>
                <a:latin typeface="宋体" panose="02010600030101010101" pitchFamily="2" charset="-122"/>
              </a:rPr>
              <a:t>ABC</a:t>
            </a:r>
            <a:r>
              <a:rPr lang="zh-CN" altLang="en-US" sz="2400" dirty="0">
                <a:solidFill>
                  <a:srgbClr val="FF0000"/>
                </a:solidFill>
                <a:latin typeface="宋体" panose="02010600030101010101" pitchFamily="2" charset="-122"/>
              </a:rPr>
              <a:t>的周长小于</a:t>
            </a:r>
            <a:r>
              <a:rPr lang="en-US" altLang="en-US" sz="2400" dirty="0" smtClean="0">
                <a:solidFill>
                  <a:srgbClr val="FF0000"/>
                </a:solidFill>
                <a:latin typeface="宋体" panose="02010600030101010101" pitchFamily="2" charset="-122"/>
              </a:rPr>
              <a:t>△</a:t>
            </a:r>
            <a:r>
              <a:rPr lang="en-US" altLang="zh-CN" sz="2400" dirty="0" smtClean="0">
                <a:solidFill>
                  <a:srgbClr val="FF0000"/>
                </a:solidFill>
                <a:latin typeface="宋体" panose="02010600030101010101" pitchFamily="2" charset="-122"/>
              </a:rPr>
              <a:t>DBC</a:t>
            </a:r>
            <a:r>
              <a:rPr lang="zh-CN" altLang="en-US" sz="2400" dirty="0">
                <a:solidFill>
                  <a:srgbClr val="FF0000"/>
                </a:solidFill>
                <a:latin typeface="宋体" panose="02010600030101010101" pitchFamily="2" charset="-122"/>
              </a:rPr>
              <a:t>的周长小</a:t>
            </a:r>
            <a:r>
              <a:rPr lang="en-US" altLang="zh-CN" sz="2400" dirty="0" smtClean="0">
                <a:solidFill>
                  <a:srgbClr val="FF0000"/>
                </a:solidFill>
                <a:latin typeface="宋体" panose="02010600030101010101" pitchFamily="2" charset="-122"/>
              </a:rPr>
              <a:t>6</a:t>
            </a:r>
            <a:r>
              <a:rPr lang="zh-CN" altLang="en-US" sz="2400" dirty="0" smtClean="0">
                <a:solidFill>
                  <a:srgbClr val="FF0000"/>
                </a:solidFill>
                <a:latin typeface="宋体" panose="02010600030101010101" pitchFamily="2" charset="-122"/>
              </a:rPr>
              <a:t>。</a:t>
            </a:r>
            <a:endParaRPr lang="en-US" altLang="zh-CN" sz="2400" dirty="0">
              <a:solidFill>
                <a:srgbClr val="FF0000"/>
              </a:solidFill>
              <a:latin typeface="宋体" panose="02010600030101010101" pitchFamily="2" charset="-122"/>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additive="base">
                                        <p:cTn id="13" dur="500" fill="hold"/>
                                        <p:tgtEl>
                                          <p:spTgt spid="47"/>
                                        </p:tgtEl>
                                        <p:attrNameLst>
                                          <p:attrName>ppt_x</p:attrName>
                                        </p:attrNameLst>
                                      </p:cBhvr>
                                      <p:tavLst>
                                        <p:tav tm="0">
                                          <p:val>
                                            <p:strVal val="#ppt_x"/>
                                          </p:val>
                                        </p:tav>
                                        <p:tav tm="100000">
                                          <p:val>
                                            <p:strVal val="#ppt_x"/>
                                          </p:val>
                                        </p:tav>
                                      </p:tavLst>
                                    </p:anim>
                                    <p:anim calcmode="lin" valueType="num">
                                      <p:cBhvr additive="base">
                                        <p:cTn id="14"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360393" y="642918"/>
            <a:ext cx="8569325" cy="1492716"/>
          </a:xfrm>
          <a:prstGeom prst="rect">
            <a:avLst/>
          </a:prstGeom>
          <a:noFill/>
          <a:ln w="9525">
            <a:noFill/>
            <a:miter lim="800000"/>
          </a:ln>
        </p:spPr>
        <p:txBody>
          <a:bodyPr>
            <a:spAutoFit/>
          </a:bodyPr>
          <a:lstStyle/>
          <a:p>
            <a:pPr>
              <a:lnSpc>
                <a:spcPct val="150000"/>
              </a:lnSpc>
              <a:spcBef>
                <a:spcPct val="50000"/>
              </a:spcBef>
            </a:pPr>
            <a:r>
              <a:rPr lang="en-US" altLang="zh-CN" sz="2600" b="0" dirty="0">
                <a:latin typeface="宋体" panose="02010600030101010101" pitchFamily="2" charset="-122"/>
                <a:ea typeface="黑体" panose="02010609060101010101" pitchFamily="2" charset="-122"/>
                <a:cs typeface="Times New Roman" panose="02020603050405020304" pitchFamily="18" charset="0"/>
              </a:rPr>
              <a:t>2.</a:t>
            </a:r>
            <a:r>
              <a:rPr lang="zh-CN" altLang="en-US" sz="2600" b="0" dirty="0">
                <a:latin typeface="宋体" panose="02010600030101010101" pitchFamily="2" charset="-122"/>
                <a:ea typeface="黑体" panose="02010609060101010101" pitchFamily="2" charset="-122"/>
                <a:cs typeface="Times New Roman" panose="02020603050405020304" pitchFamily="18" charset="0"/>
              </a:rPr>
              <a:t>如</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图，在</a:t>
            </a:r>
            <a:r>
              <a:rPr lang="zh-CN" altLang="en-US" sz="2600" b="0" dirty="0">
                <a:latin typeface="宋体" panose="02010600030101010101" pitchFamily="2" charset="-122"/>
                <a:ea typeface="黑体" panose="02010609060101010101" pitchFamily="2" charset="-122"/>
                <a:cs typeface="Times New Roman" panose="02020603050405020304" pitchFamily="18" charset="0"/>
              </a:rPr>
              <a:t>平行四边形</a:t>
            </a:r>
            <a:r>
              <a:rPr lang="en-US" altLang="zh-CN" sz="2600" b="0" dirty="0">
                <a:latin typeface="宋体" panose="02010600030101010101" pitchFamily="2" charset="-122"/>
                <a:ea typeface="黑体" panose="02010609060101010101" pitchFamily="2" charset="-122"/>
                <a:cs typeface="Times New Roman" panose="02020603050405020304" pitchFamily="18" charset="0"/>
              </a:rPr>
              <a:t>ABCD</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中，对角线</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AC</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BD</a:t>
            </a:r>
            <a:r>
              <a:rPr lang="zh-CN" altLang="en-US" sz="2600" b="0" dirty="0">
                <a:latin typeface="宋体" panose="02010600030101010101" pitchFamily="2" charset="-122"/>
                <a:ea typeface="黑体" panose="02010609060101010101" pitchFamily="2" charset="-122"/>
                <a:cs typeface="Times New Roman" panose="02020603050405020304" pitchFamily="18" charset="0"/>
              </a:rPr>
              <a:t>交于点</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O</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a:t>
            </a:r>
            <a:endParaRPr lang="en-US" altLang="zh-CN" sz="2600" b="0" dirty="0" smtClean="0">
              <a:latin typeface="宋体" panose="02010600030101010101" pitchFamily="2" charset="-122"/>
              <a:ea typeface="黑体" panose="02010609060101010101" pitchFamily="2" charset="-122"/>
              <a:cs typeface="Times New Roman" panose="02020603050405020304" pitchFamily="18" charset="0"/>
            </a:endParaRPr>
          </a:p>
          <a:p>
            <a:pPr>
              <a:lnSpc>
                <a:spcPct val="150000"/>
              </a:lnSpc>
              <a:spcBef>
                <a:spcPct val="50000"/>
              </a:spcBef>
            </a:pP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AC</a:t>
            </a:r>
            <a:r>
              <a:rPr lang="zh-CN" altLang="en-US" sz="2600" b="0" dirty="0">
                <a:latin typeface="宋体" panose="02010600030101010101" pitchFamily="2" charset="-122"/>
                <a:ea typeface="黑体" panose="02010609060101010101" pitchFamily="2" charset="-122"/>
                <a:cs typeface="Times New Roman" panose="02020603050405020304" pitchFamily="18" charset="0"/>
              </a:rPr>
              <a:t>＝</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10</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BD=8</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，则</a:t>
            </a:r>
            <a:r>
              <a:rPr lang="en-US" altLang="zh-CN" sz="2600" b="0" dirty="0">
                <a:latin typeface="宋体" panose="02010600030101010101" pitchFamily="2" charset="-122"/>
                <a:ea typeface="黑体" panose="02010609060101010101" pitchFamily="2" charset="-122"/>
                <a:cs typeface="Times New Roman" panose="02020603050405020304" pitchFamily="18" charset="0"/>
              </a:rPr>
              <a:t>AD</a:t>
            </a:r>
            <a:r>
              <a:rPr lang="zh-CN" altLang="en-US" sz="2600" b="0" dirty="0">
                <a:latin typeface="宋体" panose="02010600030101010101" pitchFamily="2" charset="-122"/>
                <a:ea typeface="黑体" panose="02010609060101010101" pitchFamily="2" charset="-122"/>
                <a:cs typeface="Times New Roman" panose="02020603050405020304" pitchFamily="18" charset="0"/>
              </a:rPr>
              <a:t>的取值范围是</a:t>
            </a:r>
            <a:r>
              <a:rPr lang="en-US" altLang="zh-CN" sz="2600" b="0" dirty="0" smtClean="0">
                <a:latin typeface="宋体" panose="02010600030101010101" pitchFamily="2" charset="-122"/>
                <a:ea typeface="黑体" panose="02010609060101010101" pitchFamily="2" charset="-122"/>
                <a:cs typeface="Times New Roman" panose="02020603050405020304" pitchFamily="18" charset="0"/>
              </a:rPr>
              <a:t>____________</a:t>
            </a:r>
            <a:r>
              <a:rPr lang="zh-CN" altLang="en-US" sz="2600" b="0" dirty="0" smtClean="0">
                <a:latin typeface="宋体" panose="02010600030101010101" pitchFamily="2" charset="-122"/>
                <a:ea typeface="黑体" panose="02010609060101010101" pitchFamily="2" charset="-122"/>
                <a:cs typeface="Times New Roman" panose="02020603050405020304" pitchFamily="18" charset="0"/>
              </a:rPr>
              <a:t>。</a:t>
            </a:r>
            <a:endParaRPr lang="en-US" altLang="zh-CN" sz="2600" b="0" dirty="0">
              <a:latin typeface="宋体" panose="02010600030101010101" pitchFamily="2" charset="-122"/>
              <a:ea typeface="黑体" panose="02010609060101010101" pitchFamily="2" charset="-122"/>
              <a:cs typeface="Times New Roman" panose="02020603050405020304" pitchFamily="18" charset="0"/>
            </a:endParaRPr>
          </a:p>
        </p:txBody>
      </p:sp>
      <p:grpSp>
        <p:nvGrpSpPr>
          <p:cNvPr id="2" name="Group 5"/>
          <p:cNvGrpSpPr/>
          <p:nvPr/>
        </p:nvGrpSpPr>
        <p:grpSpPr bwMode="auto">
          <a:xfrm>
            <a:off x="2089181" y="2184379"/>
            <a:ext cx="5603875" cy="3548063"/>
            <a:chOff x="1021" y="1907"/>
            <a:chExt cx="3530" cy="2235"/>
          </a:xfrm>
          <a:noFill/>
        </p:grpSpPr>
        <p:sp>
          <p:nvSpPr>
            <p:cNvPr id="4" name="AutoShape 6"/>
            <p:cNvSpPr>
              <a:spLocks noChangeArrowheads="1"/>
            </p:cNvSpPr>
            <p:nvPr/>
          </p:nvSpPr>
          <p:spPr bwMode="auto">
            <a:xfrm>
              <a:off x="1156" y="2251"/>
              <a:ext cx="3085" cy="1497"/>
            </a:xfrm>
            <a:prstGeom prst="parallelogram">
              <a:avLst>
                <a:gd name="adj" fmla="val 51520"/>
              </a:avLst>
            </a:prstGeom>
            <a:grpFill/>
            <a:ln w="63500">
              <a:solidFill>
                <a:schemeClr val="tx1"/>
              </a:solidFill>
              <a:miter lim="800000"/>
            </a:ln>
            <a:effectLst/>
          </p:spPr>
          <p:txBody>
            <a:bodyPr wrap="none" anchor="ctr"/>
            <a:lstStyle/>
            <a:p>
              <a:pPr>
                <a:defRPr/>
              </a:pPr>
              <a:endParaRPr lang="zh-CN" altLang="en-US"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5" name="Line 7"/>
            <p:cNvSpPr>
              <a:spLocks noChangeShapeType="1"/>
            </p:cNvSpPr>
            <p:nvPr/>
          </p:nvSpPr>
          <p:spPr bwMode="auto">
            <a:xfrm flipV="1">
              <a:off x="1156" y="2251"/>
              <a:ext cx="3085" cy="1497"/>
            </a:xfrm>
            <a:prstGeom prst="line">
              <a:avLst/>
            </a:prstGeom>
            <a:grpFill/>
            <a:ln w="63500">
              <a:solidFill>
                <a:schemeClr val="tx1"/>
              </a:solidFill>
              <a:round/>
            </a:ln>
            <a:effectLst/>
          </p:spPr>
          <p:txBody>
            <a:bodyPr/>
            <a:lstStyle/>
            <a:p>
              <a:pPr>
                <a:defRPr/>
              </a:pPr>
              <a:endParaRPr lang="zh-CN" altLang="en-US"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6" name="Line 8"/>
            <p:cNvSpPr>
              <a:spLocks noChangeShapeType="1"/>
            </p:cNvSpPr>
            <p:nvPr/>
          </p:nvSpPr>
          <p:spPr bwMode="auto">
            <a:xfrm flipH="1" flipV="1">
              <a:off x="1927" y="2251"/>
              <a:ext cx="1543" cy="1497"/>
            </a:xfrm>
            <a:prstGeom prst="line">
              <a:avLst/>
            </a:prstGeom>
            <a:grpFill/>
            <a:ln w="50800">
              <a:solidFill>
                <a:schemeClr val="tx1"/>
              </a:solidFill>
              <a:round/>
            </a:ln>
            <a:effectLst/>
          </p:spPr>
          <p:txBody>
            <a:bodyPr/>
            <a:lstStyle/>
            <a:p>
              <a:pPr>
                <a:defRPr/>
              </a:pPr>
              <a:endParaRPr lang="zh-CN" altLang="en-US"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7" name="Text Box 9"/>
            <p:cNvSpPr txBox="1">
              <a:spLocks noChangeArrowheads="1"/>
            </p:cNvSpPr>
            <p:nvPr/>
          </p:nvSpPr>
          <p:spPr bwMode="auto">
            <a:xfrm>
              <a:off x="2562" y="2633"/>
              <a:ext cx="453" cy="330"/>
            </a:xfrm>
            <a:prstGeom prst="rect">
              <a:avLst/>
            </a:prstGeom>
            <a:grpFill/>
            <a:ln w="9525">
              <a:noFill/>
              <a:miter lim="800000"/>
            </a:ln>
            <a:effectLst/>
          </p:spPr>
          <p:txBody>
            <a:bodyPr>
              <a:spAutoFit/>
            </a:bodyPr>
            <a:lstStyle/>
            <a:p>
              <a:pPr>
                <a:spcBef>
                  <a:spcPct val="50000"/>
                </a:spcBef>
                <a:defRPr/>
              </a:pPr>
              <a:r>
                <a:rPr lang="en-US" altLang="zh-CN" b="0" dirty="0">
                  <a:latin typeface="宋体" panose="02010600030101010101" pitchFamily="2" charset="-122"/>
                  <a:ea typeface="黑体" panose="02010609060101010101" pitchFamily="2" charset="-122"/>
                  <a:cs typeface="Times New Roman" panose="02020603050405020304" pitchFamily="18" charset="0"/>
                </a:rPr>
                <a:t>O</a:t>
              </a:r>
            </a:p>
          </p:txBody>
        </p:sp>
        <p:sp>
          <p:nvSpPr>
            <p:cNvPr id="8" name="Text Box 10"/>
            <p:cNvSpPr txBox="1">
              <a:spLocks noChangeArrowheads="1"/>
            </p:cNvSpPr>
            <p:nvPr/>
          </p:nvSpPr>
          <p:spPr bwMode="auto">
            <a:xfrm>
              <a:off x="1830" y="1907"/>
              <a:ext cx="453" cy="330"/>
            </a:xfrm>
            <a:prstGeom prst="rect">
              <a:avLst/>
            </a:prstGeom>
            <a:grpFill/>
            <a:ln w="9525">
              <a:noFill/>
              <a:miter lim="800000"/>
            </a:ln>
            <a:effectLst/>
          </p:spPr>
          <p:txBody>
            <a:bodyPr>
              <a:spAutoFit/>
            </a:bodyPr>
            <a:lstStyle/>
            <a:p>
              <a:pPr>
                <a:spcBef>
                  <a:spcPct val="50000"/>
                </a:spcBef>
                <a:defRPr/>
              </a:pPr>
              <a:r>
                <a:rPr lang="en-US" altLang="zh-CN" b="0" dirty="0">
                  <a:latin typeface="宋体" panose="02010600030101010101" pitchFamily="2" charset="-122"/>
                  <a:ea typeface="黑体" panose="02010609060101010101" pitchFamily="2" charset="-122"/>
                  <a:cs typeface="Times New Roman" panose="02020603050405020304" pitchFamily="18" charset="0"/>
                </a:rPr>
                <a:t>D</a:t>
              </a:r>
            </a:p>
          </p:txBody>
        </p:sp>
        <p:sp>
          <p:nvSpPr>
            <p:cNvPr id="9" name="Text Box 11"/>
            <p:cNvSpPr txBox="1">
              <a:spLocks noChangeArrowheads="1"/>
            </p:cNvSpPr>
            <p:nvPr/>
          </p:nvSpPr>
          <p:spPr bwMode="auto">
            <a:xfrm>
              <a:off x="3295" y="3767"/>
              <a:ext cx="453" cy="330"/>
            </a:xfrm>
            <a:prstGeom prst="rect">
              <a:avLst/>
            </a:prstGeom>
            <a:grpFill/>
            <a:ln w="9525">
              <a:noFill/>
              <a:miter lim="800000"/>
            </a:ln>
            <a:effectLst/>
          </p:spPr>
          <p:txBody>
            <a:bodyPr>
              <a:spAutoFit/>
            </a:bodyPr>
            <a:lstStyle/>
            <a:p>
              <a:pPr>
                <a:spcBef>
                  <a:spcPct val="50000"/>
                </a:spcBef>
                <a:defRPr/>
              </a:pPr>
              <a:r>
                <a:rPr lang="en-US" altLang="zh-CN" b="0" dirty="0">
                  <a:latin typeface="宋体" panose="02010600030101010101" pitchFamily="2" charset="-122"/>
                  <a:ea typeface="黑体" panose="02010609060101010101" pitchFamily="2" charset="-122"/>
                  <a:cs typeface="Times New Roman" panose="02020603050405020304" pitchFamily="18" charset="0"/>
                </a:rPr>
                <a:t>B</a:t>
              </a:r>
            </a:p>
          </p:txBody>
        </p:sp>
        <p:sp>
          <p:nvSpPr>
            <p:cNvPr id="10" name="Text Box 12"/>
            <p:cNvSpPr txBox="1">
              <a:spLocks noChangeArrowheads="1"/>
            </p:cNvSpPr>
            <p:nvPr/>
          </p:nvSpPr>
          <p:spPr bwMode="auto">
            <a:xfrm>
              <a:off x="1021" y="3812"/>
              <a:ext cx="453" cy="330"/>
            </a:xfrm>
            <a:prstGeom prst="rect">
              <a:avLst/>
            </a:prstGeom>
            <a:grpFill/>
            <a:ln w="9525">
              <a:noFill/>
              <a:miter lim="800000"/>
            </a:ln>
            <a:effectLst/>
          </p:spPr>
          <p:txBody>
            <a:bodyPr>
              <a:spAutoFit/>
            </a:bodyPr>
            <a:lstStyle/>
            <a:p>
              <a:pPr>
                <a:spcBef>
                  <a:spcPct val="50000"/>
                </a:spcBef>
                <a:defRPr/>
              </a:pPr>
              <a:r>
                <a:rPr lang="en-US" altLang="zh-CN" b="0" dirty="0">
                  <a:latin typeface="宋体" panose="02010600030101010101" pitchFamily="2" charset="-122"/>
                  <a:ea typeface="黑体" panose="02010609060101010101" pitchFamily="2" charset="-122"/>
                  <a:cs typeface="Times New Roman" panose="02020603050405020304" pitchFamily="18" charset="0"/>
                </a:rPr>
                <a:t>A</a:t>
              </a:r>
            </a:p>
          </p:txBody>
        </p:sp>
        <p:sp>
          <p:nvSpPr>
            <p:cNvPr id="11" name="Text Box 13"/>
            <p:cNvSpPr txBox="1">
              <a:spLocks noChangeArrowheads="1"/>
            </p:cNvSpPr>
            <p:nvPr/>
          </p:nvSpPr>
          <p:spPr bwMode="auto">
            <a:xfrm>
              <a:off x="4098" y="1953"/>
              <a:ext cx="453" cy="330"/>
            </a:xfrm>
            <a:prstGeom prst="rect">
              <a:avLst/>
            </a:prstGeom>
            <a:grpFill/>
            <a:ln w="9525">
              <a:noFill/>
              <a:miter lim="800000"/>
            </a:ln>
            <a:effectLst/>
          </p:spPr>
          <p:txBody>
            <a:bodyPr>
              <a:spAutoFit/>
            </a:bodyPr>
            <a:lstStyle/>
            <a:p>
              <a:pPr>
                <a:spcBef>
                  <a:spcPct val="50000"/>
                </a:spcBef>
                <a:defRPr/>
              </a:pPr>
              <a:r>
                <a:rPr lang="en-US" altLang="zh-CN" b="0" dirty="0">
                  <a:latin typeface="宋体" panose="02010600030101010101" pitchFamily="2" charset="-122"/>
                  <a:ea typeface="黑体" panose="02010609060101010101" pitchFamily="2" charset="-122"/>
                  <a:cs typeface="Times New Roman" panose="02020603050405020304" pitchFamily="18" charset="0"/>
                </a:rPr>
                <a:t>C</a:t>
              </a:r>
            </a:p>
          </p:txBody>
        </p:sp>
        <p:sp>
          <p:nvSpPr>
            <p:cNvPr id="12" name="Text Box 14"/>
            <p:cNvSpPr txBox="1">
              <a:spLocks noChangeArrowheads="1"/>
            </p:cNvSpPr>
            <p:nvPr/>
          </p:nvSpPr>
          <p:spPr bwMode="auto">
            <a:xfrm>
              <a:off x="2562" y="2892"/>
              <a:ext cx="273" cy="212"/>
            </a:xfrm>
            <a:prstGeom prst="rect">
              <a:avLst/>
            </a:prstGeom>
            <a:grpFill/>
            <a:ln w="9525">
              <a:noFill/>
              <a:miter lim="800000"/>
            </a:ln>
            <a:effectLst/>
          </p:spPr>
          <p:txBody>
            <a:bodyPr>
              <a:spAutoFit/>
            </a:bodyPr>
            <a:lstStyle/>
            <a:p>
              <a:pPr>
                <a:spcBef>
                  <a:spcPct val="50000"/>
                </a:spcBef>
                <a:defRPr/>
              </a:pPr>
              <a:r>
                <a:rPr lang="en-US" altLang="zh-CN" sz="1600" b="0" dirty="0">
                  <a:solidFill>
                    <a:srgbClr val="990000"/>
                  </a:solidFill>
                  <a:latin typeface="宋体" panose="02010600030101010101" pitchFamily="2" charset="-122"/>
                  <a:ea typeface="Batang" pitchFamily="18" charset="-127"/>
                  <a:cs typeface="Times New Roman" panose="02020603050405020304" pitchFamily="18" charset="0"/>
                </a:rPr>
                <a:t>●</a:t>
              </a:r>
            </a:p>
          </p:txBody>
        </p:sp>
      </p:grpSp>
      <p:sp>
        <p:nvSpPr>
          <p:cNvPr id="13" name="Text Box 19"/>
          <p:cNvSpPr txBox="1">
            <a:spLocks noChangeArrowheads="1"/>
          </p:cNvSpPr>
          <p:nvPr/>
        </p:nvSpPr>
        <p:spPr bwMode="auto">
          <a:xfrm>
            <a:off x="5429256" y="1508115"/>
            <a:ext cx="2665412" cy="492125"/>
          </a:xfrm>
          <a:prstGeom prst="rect">
            <a:avLst/>
          </a:prstGeom>
          <a:noFill/>
          <a:ln w="9525">
            <a:noFill/>
            <a:miter lim="800000"/>
          </a:ln>
        </p:spPr>
        <p:txBody>
          <a:bodyPr>
            <a:spAutoFit/>
          </a:bodyPr>
          <a:lstStyle/>
          <a:p>
            <a:pPr>
              <a:spcBef>
                <a:spcPct val="50000"/>
              </a:spcBef>
            </a:pPr>
            <a:r>
              <a:rPr lang="en-US" altLang="zh-CN" sz="26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1</a:t>
            </a:r>
            <a:r>
              <a:rPr lang="zh-CN" altLang="en-US" sz="26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a:t>
            </a:r>
            <a:r>
              <a:rPr lang="en-US" altLang="zh-CN" sz="26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AD</a:t>
            </a:r>
            <a:r>
              <a:rPr lang="zh-CN" altLang="en-US" sz="26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a:t>
            </a:r>
            <a:r>
              <a:rPr lang="en-US" altLang="zh-CN" sz="26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9</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1214414" y="1062038"/>
            <a:ext cx="6858000" cy="554037"/>
          </a:xfrm>
          <a:prstGeom prst="rect">
            <a:avLst/>
          </a:prstGeom>
          <a:noFill/>
          <a:ln w="9525">
            <a:noFill/>
            <a:miter lim="800000"/>
          </a:ln>
        </p:spPr>
        <p:txBody>
          <a:bodyPr>
            <a:spAutoFit/>
          </a:bodyPr>
          <a:lstStyle/>
          <a:p>
            <a:pPr>
              <a:spcBef>
                <a:spcPct val="50000"/>
              </a:spcBef>
            </a:pPr>
            <a:r>
              <a:rPr lang="en-US" altLang="zh-CN" sz="3000" b="0" dirty="0" smtClean="0">
                <a:latin typeface="宋体" panose="02010600030101010101" pitchFamily="2" charset="-122"/>
                <a:ea typeface="黑体" panose="02010609060101010101" pitchFamily="2" charset="-122"/>
                <a:cs typeface="Times New Roman" panose="02020603050405020304" pitchFamily="18" charset="0"/>
              </a:rPr>
              <a:t>1</a:t>
            </a:r>
            <a:r>
              <a:rPr lang="en-US" altLang="zh-CN" sz="3000" b="0" dirty="0">
                <a:latin typeface="宋体" panose="02010600030101010101" pitchFamily="2" charset="-122"/>
                <a:ea typeface="黑体" panose="02010609060101010101" pitchFamily="2" charset="-122"/>
                <a:cs typeface="Times New Roman" panose="02020603050405020304" pitchFamily="18" charset="0"/>
              </a:rPr>
              <a:t>.</a:t>
            </a:r>
            <a:r>
              <a:rPr lang="zh-CN" altLang="en-US" sz="3000" b="0" dirty="0" smtClean="0">
                <a:latin typeface="宋体" panose="02010600030101010101" pitchFamily="2" charset="-122"/>
                <a:ea typeface="黑体" panose="02010609060101010101" pitchFamily="2" charset="-122"/>
                <a:cs typeface="Times New Roman" panose="02020603050405020304" pitchFamily="18" charset="0"/>
              </a:rPr>
              <a:t>通过</a:t>
            </a:r>
            <a:r>
              <a:rPr lang="zh-CN" altLang="en-US" sz="3000" b="0" dirty="0">
                <a:latin typeface="宋体" panose="02010600030101010101" pitchFamily="2" charset="-122"/>
                <a:ea typeface="黑体" panose="02010609060101010101" pitchFamily="2" charset="-122"/>
                <a:cs typeface="Times New Roman" panose="02020603050405020304" pitchFamily="18" charset="0"/>
              </a:rPr>
              <a:t>本节课的</a:t>
            </a:r>
            <a:r>
              <a:rPr lang="zh-CN" altLang="en-US" sz="3000" b="0" dirty="0" smtClean="0">
                <a:latin typeface="宋体" panose="02010600030101010101" pitchFamily="2" charset="-122"/>
                <a:ea typeface="黑体" panose="02010609060101010101" pitchFamily="2" charset="-122"/>
                <a:cs typeface="Times New Roman" panose="02020603050405020304" pitchFamily="18" charset="0"/>
              </a:rPr>
              <a:t>学习，你</a:t>
            </a:r>
            <a:r>
              <a:rPr lang="zh-CN" altLang="en-US" sz="3000" b="0" dirty="0">
                <a:latin typeface="宋体" panose="02010600030101010101" pitchFamily="2" charset="-122"/>
                <a:ea typeface="黑体" panose="02010609060101010101" pitchFamily="2" charset="-122"/>
                <a:cs typeface="Times New Roman" panose="02020603050405020304" pitchFamily="18" charset="0"/>
              </a:rPr>
              <a:t>有什么收获？</a:t>
            </a:r>
          </a:p>
        </p:txBody>
      </p:sp>
      <p:sp>
        <p:nvSpPr>
          <p:cNvPr id="3" name="Rectangle 7"/>
          <p:cNvSpPr>
            <a:spLocks noChangeArrowheads="1"/>
          </p:cNvSpPr>
          <p:nvPr/>
        </p:nvSpPr>
        <p:spPr bwMode="auto">
          <a:xfrm>
            <a:off x="1219177" y="1785938"/>
            <a:ext cx="5605462" cy="554037"/>
          </a:xfrm>
          <a:prstGeom prst="rect">
            <a:avLst/>
          </a:prstGeom>
          <a:noFill/>
          <a:ln w="9525">
            <a:noFill/>
            <a:miter lim="800000"/>
          </a:ln>
        </p:spPr>
        <p:txBody>
          <a:bodyPr>
            <a:spAutoFit/>
          </a:bodyPr>
          <a:lstStyle/>
          <a:p>
            <a:pPr>
              <a:spcBef>
                <a:spcPct val="50000"/>
              </a:spcBef>
            </a:pPr>
            <a:r>
              <a:rPr lang="en-US" altLang="zh-CN" sz="3000" b="0" dirty="0" smtClean="0">
                <a:latin typeface="宋体" panose="02010600030101010101" pitchFamily="2" charset="-122"/>
                <a:ea typeface="黑体" panose="02010609060101010101" pitchFamily="2" charset="-122"/>
                <a:cs typeface="Times New Roman" panose="02020603050405020304" pitchFamily="18" charset="0"/>
              </a:rPr>
              <a:t>2</a:t>
            </a:r>
            <a:r>
              <a:rPr lang="en-US" altLang="zh-CN" sz="3000" b="0" dirty="0">
                <a:latin typeface="宋体" panose="02010600030101010101" pitchFamily="2" charset="-122"/>
                <a:ea typeface="黑体" panose="02010609060101010101" pitchFamily="2" charset="-122"/>
                <a:cs typeface="Times New Roman" panose="02020603050405020304" pitchFamily="18" charset="0"/>
              </a:rPr>
              <a:t>.</a:t>
            </a:r>
            <a:r>
              <a:rPr lang="zh-CN" altLang="en-US" sz="3000" b="0" dirty="0" smtClean="0">
                <a:latin typeface="宋体" panose="02010600030101010101" pitchFamily="2" charset="-122"/>
                <a:ea typeface="黑体" panose="02010609060101010101" pitchFamily="2" charset="-122"/>
                <a:cs typeface="Times New Roman" panose="02020603050405020304" pitchFamily="18" charset="0"/>
              </a:rPr>
              <a:t>平行四边形</a:t>
            </a:r>
            <a:r>
              <a:rPr lang="zh-CN" altLang="en-US" sz="3000" b="0" dirty="0">
                <a:latin typeface="宋体" panose="02010600030101010101" pitchFamily="2" charset="-122"/>
                <a:ea typeface="黑体" panose="02010609060101010101" pitchFamily="2" charset="-122"/>
                <a:cs typeface="Times New Roman" panose="02020603050405020304" pitchFamily="18" charset="0"/>
              </a:rPr>
              <a:t>的性质共有哪些？</a:t>
            </a:r>
          </a:p>
        </p:txBody>
      </p:sp>
      <p:grpSp>
        <p:nvGrpSpPr>
          <p:cNvPr id="2" name="Group 24"/>
          <p:cNvGrpSpPr/>
          <p:nvPr/>
        </p:nvGrpSpPr>
        <p:grpSpPr bwMode="auto">
          <a:xfrm>
            <a:off x="1939902" y="2551113"/>
            <a:ext cx="3240087" cy="2043112"/>
            <a:chOff x="1610" y="2523"/>
            <a:chExt cx="1451" cy="1287"/>
          </a:xfrm>
        </p:grpSpPr>
        <p:sp>
          <p:nvSpPr>
            <p:cNvPr id="26636" name="AutoShape 22"/>
            <p:cNvSpPr/>
            <p:nvPr/>
          </p:nvSpPr>
          <p:spPr bwMode="auto">
            <a:xfrm>
              <a:off x="1610" y="2659"/>
              <a:ext cx="226" cy="1134"/>
            </a:xfrm>
            <a:prstGeom prst="leftBrace">
              <a:avLst>
                <a:gd name="adj1" fmla="val 41814"/>
                <a:gd name="adj2" fmla="val 50000"/>
              </a:avLst>
            </a:prstGeom>
            <a:noFill/>
            <a:ln w="34925">
              <a:solidFill>
                <a:srgbClr val="FF0000"/>
              </a:solidFill>
              <a:round/>
            </a:ln>
          </p:spPr>
          <p:txBody>
            <a:bodyPr wrap="none" anchor="ctr"/>
            <a:lstStyle/>
            <a:p>
              <a:endParaRPr lang="zh-CN" altLang="en-US" dirty="0">
                <a:latin typeface="宋体" panose="02010600030101010101" pitchFamily="2" charset="-122"/>
                <a:cs typeface="Times New Roman" panose="02020603050405020304" pitchFamily="18" charset="0"/>
              </a:endParaRPr>
            </a:p>
          </p:txBody>
        </p:sp>
        <p:sp>
          <p:nvSpPr>
            <p:cNvPr id="26637" name="Text Box 23"/>
            <p:cNvSpPr txBox="1">
              <a:spLocks noChangeArrowheads="1"/>
            </p:cNvSpPr>
            <p:nvPr/>
          </p:nvSpPr>
          <p:spPr bwMode="auto">
            <a:xfrm>
              <a:off x="1882" y="2523"/>
              <a:ext cx="1179" cy="1287"/>
            </a:xfrm>
            <a:prstGeom prst="rect">
              <a:avLst/>
            </a:prstGeom>
            <a:noFill/>
            <a:ln w="9525">
              <a:noFill/>
              <a:miter lim="800000"/>
            </a:ln>
          </p:spPr>
          <p:txBody>
            <a:bodyPr>
              <a:spAutoFit/>
            </a:bodyPr>
            <a:lstStyle/>
            <a:p>
              <a:pPr>
                <a:spcBef>
                  <a:spcPct val="50000"/>
                </a:spcBef>
              </a:pPr>
              <a:r>
                <a:rPr lang="zh-CN" altLang="en-US" sz="3200" dirty="0">
                  <a:latin typeface="宋体" panose="02010600030101010101" pitchFamily="2" charset="-122"/>
                  <a:cs typeface="Times New Roman" panose="02020603050405020304" pitchFamily="18" charset="0"/>
                </a:rPr>
                <a:t>边：</a:t>
              </a:r>
            </a:p>
            <a:p>
              <a:pPr>
                <a:spcBef>
                  <a:spcPct val="50000"/>
                </a:spcBef>
              </a:pPr>
              <a:r>
                <a:rPr lang="zh-CN" altLang="en-US" sz="3200" dirty="0">
                  <a:latin typeface="宋体" panose="02010600030101010101" pitchFamily="2" charset="-122"/>
                  <a:cs typeface="Times New Roman" panose="02020603050405020304" pitchFamily="18" charset="0"/>
                </a:rPr>
                <a:t>角：</a:t>
              </a:r>
            </a:p>
            <a:p>
              <a:pPr>
                <a:spcBef>
                  <a:spcPct val="50000"/>
                </a:spcBef>
              </a:pPr>
              <a:r>
                <a:rPr lang="zh-CN" altLang="en-US" sz="3200" dirty="0">
                  <a:latin typeface="宋体" panose="02010600030101010101" pitchFamily="2" charset="-122"/>
                  <a:cs typeface="Times New Roman" panose="02020603050405020304" pitchFamily="18" charset="0"/>
                </a:rPr>
                <a:t>对角线：</a:t>
              </a:r>
            </a:p>
          </p:txBody>
        </p:sp>
      </p:grpSp>
      <p:sp>
        <p:nvSpPr>
          <p:cNvPr id="7" name="Text Box 27"/>
          <p:cNvSpPr txBox="1">
            <a:spLocks noChangeArrowheads="1"/>
          </p:cNvSpPr>
          <p:nvPr/>
        </p:nvSpPr>
        <p:spPr bwMode="auto">
          <a:xfrm>
            <a:off x="4078264" y="4059238"/>
            <a:ext cx="3889375" cy="523875"/>
          </a:xfrm>
          <a:prstGeom prst="rect">
            <a:avLst/>
          </a:prstGeom>
          <a:noFill/>
          <a:ln w="9525">
            <a:noFill/>
            <a:miter lim="800000"/>
          </a:ln>
        </p:spPr>
        <p:txBody>
          <a:bodyPr>
            <a:spAutoFit/>
          </a:bodyPr>
          <a:lstStyle/>
          <a:p>
            <a:pPr>
              <a:spcBef>
                <a:spcPct val="50000"/>
              </a:spcBef>
            </a:pPr>
            <a:r>
              <a:rPr lang="zh-CN" altLang="en-US" dirty="0">
                <a:solidFill>
                  <a:srgbClr val="FF0000"/>
                </a:solidFill>
                <a:latin typeface="宋体" panose="02010600030101010101" pitchFamily="2" charset="-122"/>
                <a:cs typeface="Times New Roman" panose="02020603050405020304" pitchFamily="18" charset="0"/>
              </a:rPr>
              <a:t>对角线互相</a:t>
            </a:r>
            <a:r>
              <a:rPr lang="zh-CN" altLang="en-US" dirty="0" smtClean="0">
                <a:solidFill>
                  <a:srgbClr val="FF0000"/>
                </a:solidFill>
                <a:latin typeface="宋体" panose="02010600030101010101" pitchFamily="2" charset="-122"/>
                <a:cs typeface="Times New Roman" panose="02020603050405020304" pitchFamily="18" charset="0"/>
              </a:rPr>
              <a:t>平分。</a:t>
            </a:r>
            <a:endParaRPr lang="zh-CN" altLang="en-US" dirty="0">
              <a:solidFill>
                <a:srgbClr val="FF0000"/>
              </a:solidFill>
              <a:latin typeface="宋体" panose="02010600030101010101" pitchFamily="2" charset="-122"/>
              <a:cs typeface="Times New Roman" panose="02020603050405020304" pitchFamily="18" charset="0"/>
            </a:endParaRPr>
          </a:p>
        </p:txBody>
      </p:sp>
      <p:sp>
        <p:nvSpPr>
          <p:cNvPr id="8" name="Text Box 25"/>
          <p:cNvSpPr txBox="1">
            <a:spLocks noChangeArrowheads="1"/>
          </p:cNvSpPr>
          <p:nvPr/>
        </p:nvSpPr>
        <p:spPr bwMode="auto">
          <a:xfrm>
            <a:off x="3357539" y="2617788"/>
            <a:ext cx="3889375" cy="523875"/>
          </a:xfrm>
          <a:prstGeom prst="rect">
            <a:avLst/>
          </a:prstGeom>
          <a:noFill/>
          <a:ln w="9525">
            <a:noFill/>
            <a:miter lim="800000"/>
          </a:ln>
        </p:spPr>
        <p:txBody>
          <a:bodyPr>
            <a:spAutoFit/>
          </a:bodyPr>
          <a:lstStyle/>
          <a:p>
            <a:pPr>
              <a:spcBef>
                <a:spcPct val="50000"/>
              </a:spcBef>
            </a:pPr>
            <a:r>
              <a:rPr lang="zh-CN" altLang="en-US" dirty="0">
                <a:solidFill>
                  <a:srgbClr val="FF0000"/>
                </a:solidFill>
                <a:latin typeface="宋体" panose="02010600030101010101" pitchFamily="2" charset="-122"/>
                <a:cs typeface="Times New Roman" panose="02020603050405020304" pitchFamily="18" charset="0"/>
              </a:rPr>
              <a:t>对边</a:t>
            </a:r>
            <a:r>
              <a:rPr lang="zh-CN" altLang="en-US" dirty="0" smtClean="0">
                <a:solidFill>
                  <a:srgbClr val="FF0000"/>
                </a:solidFill>
                <a:latin typeface="宋体" panose="02010600030101010101" pitchFamily="2" charset="-122"/>
                <a:cs typeface="Times New Roman" panose="02020603050405020304" pitchFamily="18" charset="0"/>
              </a:rPr>
              <a:t>平行，对边相等。</a:t>
            </a:r>
            <a:endParaRPr lang="zh-CN" altLang="en-US" dirty="0">
              <a:solidFill>
                <a:srgbClr val="FF0000"/>
              </a:solidFill>
              <a:latin typeface="宋体" panose="02010600030101010101" pitchFamily="2" charset="-122"/>
              <a:cs typeface="Times New Roman" panose="02020603050405020304" pitchFamily="18" charset="0"/>
            </a:endParaRPr>
          </a:p>
        </p:txBody>
      </p:sp>
      <p:sp>
        <p:nvSpPr>
          <p:cNvPr id="9" name="Text Box 26"/>
          <p:cNvSpPr txBox="1">
            <a:spLocks noChangeArrowheads="1"/>
          </p:cNvSpPr>
          <p:nvPr/>
        </p:nvSpPr>
        <p:spPr bwMode="auto">
          <a:xfrm>
            <a:off x="3395639" y="3343275"/>
            <a:ext cx="3889375" cy="523875"/>
          </a:xfrm>
          <a:prstGeom prst="rect">
            <a:avLst/>
          </a:prstGeom>
          <a:noFill/>
          <a:ln w="9525">
            <a:noFill/>
            <a:miter lim="800000"/>
          </a:ln>
        </p:spPr>
        <p:txBody>
          <a:bodyPr>
            <a:spAutoFit/>
          </a:bodyPr>
          <a:lstStyle/>
          <a:p>
            <a:pPr>
              <a:spcBef>
                <a:spcPct val="50000"/>
              </a:spcBef>
            </a:pPr>
            <a:r>
              <a:rPr lang="zh-CN" altLang="en-US" dirty="0">
                <a:solidFill>
                  <a:srgbClr val="FF0000"/>
                </a:solidFill>
                <a:latin typeface="宋体" panose="02010600030101010101" pitchFamily="2" charset="-122"/>
                <a:cs typeface="Times New Roman" panose="02020603050405020304" pitchFamily="18" charset="0"/>
              </a:rPr>
              <a:t>对角</a:t>
            </a:r>
            <a:r>
              <a:rPr lang="zh-CN" altLang="en-US" dirty="0" smtClean="0">
                <a:solidFill>
                  <a:srgbClr val="FF0000"/>
                </a:solidFill>
                <a:latin typeface="宋体" panose="02010600030101010101" pitchFamily="2" charset="-122"/>
                <a:cs typeface="Times New Roman" panose="02020603050405020304" pitchFamily="18" charset="0"/>
              </a:rPr>
              <a:t>相等，邻角互补。</a:t>
            </a:r>
            <a:endParaRPr lang="zh-CN" altLang="en-US" dirty="0">
              <a:solidFill>
                <a:srgbClr val="FF0000"/>
              </a:solidFill>
              <a:latin typeface="宋体" panose="02010600030101010101" pitchFamily="2" charset="-122"/>
              <a:cs typeface="Times New Roman" panose="02020603050405020304" pitchFamily="18" charset="0"/>
            </a:endParaRPr>
          </a:p>
        </p:txBody>
      </p:sp>
      <p:grpSp>
        <p:nvGrpSpPr>
          <p:cNvPr id="4" name="组合 14"/>
          <p:cNvGrpSpPr/>
          <p:nvPr/>
        </p:nvGrpSpPr>
        <p:grpSpPr bwMode="auto">
          <a:xfrm>
            <a:off x="1346152" y="4929198"/>
            <a:ext cx="1355725" cy="676275"/>
            <a:chOff x="214283" y="5193447"/>
            <a:chExt cx="1356511" cy="675992"/>
          </a:xfrm>
        </p:grpSpPr>
        <p:pic>
          <p:nvPicPr>
            <p:cNvPr id="26634" name="Picture 2" descr="C:\Documents and Settings\Administrator\Local Settings\Temporary Internet Files\Content.IE5\UV41EZ01\MC900234083[1].wmf"/>
            <p:cNvPicPr>
              <a:picLocks noChangeAspect="1" noChangeArrowheads="1"/>
            </p:cNvPicPr>
            <p:nvPr/>
          </p:nvPicPr>
          <p:blipFill>
            <a:blip r:embed="rId4" cstate="email"/>
            <a:srcRect/>
            <a:stretch>
              <a:fillRect/>
            </a:stretch>
          </p:blipFill>
          <p:spPr bwMode="auto">
            <a:xfrm>
              <a:off x="214283" y="5193447"/>
              <a:ext cx="1356511" cy="675992"/>
            </a:xfrm>
            <a:prstGeom prst="rect">
              <a:avLst/>
            </a:prstGeom>
            <a:noFill/>
            <a:ln w="9525">
              <a:noFill/>
              <a:miter lim="800000"/>
              <a:headEnd/>
              <a:tailEnd/>
            </a:ln>
          </p:spPr>
        </p:pic>
        <p:sp>
          <p:nvSpPr>
            <p:cNvPr id="26635" name="矩形 16"/>
            <p:cNvSpPr>
              <a:spLocks noChangeArrowheads="1"/>
            </p:cNvSpPr>
            <p:nvPr/>
          </p:nvSpPr>
          <p:spPr bwMode="auto">
            <a:xfrm>
              <a:off x="341172" y="5266526"/>
              <a:ext cx="959473" cy="461472"/>
            </a:xfrm>
            <a:prstGeom prst="rect">
              <a:avLst/>
            </a:prstGeom>
            <a:noFill/>
            <a:ln w="9525">
              <a:noFill/>
              <a:miter lim="800000"/>
            </a:ln>
          </p:spPr>
          <p:txBody>
            <a:bodyPr wrap="none">
              <a:spAutoFit/>
            </a:bodyPr>
            <a:lstStyle/>
            <a:p>
              <a:r>
                <a:rPr lang="zh-CN" altLang="en-US" sz="2400" dirty="0">
                  <a:latin typeface="黑体" panose="02010609060101010101" pitchFamily="2" charset="-122"/>
                  <a:ea typeface="黑体" panose="02010609060101010101" pitchFamily="2" charset="-122"/>
                </a:rPr>
                <a:t>作 业</a:t>
              </a:r>
            </a:p>
          </p:txBody>
        </p:sp>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7"/>
          <p:cNvSpPr txBox="1">
            <a:spLocks noChangeArrowheads="1"/>
          </p:cNvSpPr>
          <p:nvPr/>
        </p:nvSpPr>
        <p:spPr bwMode="auto">
          <a:xfrm>
            <a:off x="857224" y="1401748"/>
            <a:ext cx="1000131" cy="523220"/>
          </a:xfrm>
          <a:prstGeom prst="rect">
            <a:avLst/>
          </a:prstGeom>
          <a:solidFill>
            <a:schemeClr val="bg2"/>
          </a:solidFill>
          <a:ln w="9525">
            <a:solidFill>
              <a:schemeClr val="accent1"/>
            </a:solidFill>
            <a:miter lim="800000"/>
          </a:ln>
        </p:spPr>
        <p:txBody>
          <a:bodyPr wrap="square">
            <a:spAutoFit/>
          </a:bodyPr>
          <a:lstStyle/>
          <a:p>
            <a:pPr>
              <a:spcBef>
                <a:spcPct val="50000"/>
              </a:spcBef>
            </a:pPr>
            <a:r>
              <a:rPr kumimoji="1" lang="zh-CN" altLang="en-US" dirty="0" smtClean="0">
                <a:solidFill>
                  <a:srgbClr val="FF0000"/>
                </a:solidFill>
                <a:latin typeface="宋体" panose="02010600030101010101" pitchFamily="2" charset="-122"/>
                <a:ea typeface="华文细黑" panose="02010600040101010101" pitchFamily="2" charset="-122"/>
              </a:rPr>
              <a:t>定义</a:t>
            </a:r>
            <a:endParaRPr kumimoji="1" lang="zh-CN" altLang="en-US" dirty="0">
              <a:solidFill>
                <a:srgbClr val="FF0000"/>
              </a:solidFill>
              <a:latin typeface="宋体" panose="02010600030101010101" pitchFamily="2" charset="-122"/>
              <a:ea typeface="华文细黑" panose="02010600040101010101" pitchFamily="2" charset="-122"/>
            </a:endParaRPr>
          </a:p>
        </p:txBody>
      </p:sp>
      <p:sp>
        <p:nvSpPr>
          <p:cNvPr id="22" name="Text Box 21"/>
          <p:cNvSpPr txBox="1">
            <a:spLocks noChangeArrowheads="1"/>
          </p:cNvSpPr>
          <p:nvPr/>
        </p:nvSpPr>
        <p:spPr bwMode="auto">
          <a:xfrm>
            <a:off x="857225" y="2919398"/>
            <a:ext cx="1643074" cy="523220"/>
          </a:xfrm>
          <a:prstGeom prst="rect">
            <a:avLst/>
          </a:prstGeom>
          <a:solidFill>
            <a:schemeClr val="bg2"/>
          </a:solidFill>
          <a:ln w="9525">
            <a:solidFill>
              <a:schemeClr val="accent1"/>
            </a:solidFill>
            <a:miter lim="800000"/>
          </a:ln>
          <a:effectLst/>
        </p:spPr>
        <p:txBody>
          <a:bodyPr wrap="square">
            <a:spAutoFit/>
          </a:bodyPr>
          <a:lstStyle/>
          <a:p>
            <a:pPr>
              <a:spcBef>
                <a:spcPct val="50000"/>
              </a:spcBef>
              <a:defRPr/>
            </a:pPr>
            <a:r>
              <a:rPr kumimoji="1" lang="zh-CN" altLang="en-US" dirty="0">
                <a:solidFill>
                  <a:srgbClr val="FF0000"/>
                </a:solidFill>
                <a:latin typeface="宋体" panose="02010600030101010101" pitchFamily="2" charset="-122"/>
                <a:ea typeface="华文细黑" panose="02010600040101010101" pitchFamily="2" charset="-122"/>
              </a:rPr>
              <a:t>表示方法</a:t>
            </a:r>
          </a:p>
        </p:txBody>
      </p:sp>
      <p:sp>
        <p:nvSpPr>
          <p:cNvPr id="24" name="Text Box 23"/>
          <p:cNvSpPr txBox="1">
            <a:spLocks noChangeArrowheads="1"/>
          </p:cNvSpPr>
          <p:nvPr/>
        </p:nvSpPr>
        <p:spPr bwMode="auto">
          <a:xfrm>
            <a:off x="857225" y="4364023"/>
            <a:ext cx="928694" cy="523220"/>
          </a:xfrm>
          <a:prstGeom prst="rect">
            <a:avLst/>
          </a:prstGeom>
          <a:solidFill>
            <a:schemeClr val="bg2"/>
          </a:solidFill>
          <a:ln w="9525">
            <a:solidFill>
              <a:schemeClr val="accent1"/>
            </a:solidFill>
            <a:miter lim="800000"/>
          </a:ln>
          <a:effectLst/>
        </p:spPr>
        <p:txBody>
          <a:bodyPr wrap="square">
            <a:spAutoFit/>
          </a:bodyPr>
          <a:lstStyle/>
          <a:p>
            <a:pPr>
              <a:spcBef>
                <a:spcPct val="50000"/>
              </a:spcBef>
              <a:defRPr/>
            </a:pPr>
            <a:r>
              <a:rPr kumimoji="1" lang="zh-CN" altLang="en-US" dirty="0" smtClean="0">
                <a:solidFill>
                  <a:srgbClr val="FF0000"/>
                </a:solidFill>
                <a:latin typeface="宋体" panose="02010600030101010101" pitchFamily="2" charset="-122"/>
                <a:ea typeface="华文细黑" panose="02010600040101010101" pitchFamily="2" charset="-122"/>
              </a:rPr>
              <a:t>性质</a:t>
            </a:r>
            <a:endParaRPr kumimoji="1" lang="zh-CN" altLang="en-US" dirty="0">
              <a:solidFill>
                <a:srgbClr val="FF0000"/>
              </a:solidFill>
              <a:latin typeface="宋体" panose="02010600030101010101" pitchFamily="2" charset="-122"/>
              <a:ea typeface="华文细黑" panose="02010600040101010101" pitchFamily="2" charset="-122"/>
            </a:endParaRPr>
          </a:p>
        </p:txBody>
      </p:sp>
      <p:sp>
        <p:nvSpPr>
          <p:cNvPr id="26" name="Text Box 25"/>
          <p:cNvSpPr txBox="1">
            <a:spLocks noChangeArrowheads="1"/>
          </p:cNvSpPr>
          <p:nvPr/>
        </p:nvSpPr>
        <p:spPr bwMode="auto">
          <a:xfrm>
            <a:off x="2000233" y="1357298"/>
            <a:ext cx="6832618" cy="978729"/>
          </a:xfrm>
          <a:prstGeom prst="rect">
            <a:avLst/>
          </a:prstGeom>
          <a:noFill/>
          <a:ln w="9525">
            <a:noFill/>
            <a:miter lim="800000"/>
          </a:ln>
        </p:spPr>
        <p:txBody>
          <a:bodyPr wrap="square">
            <a:spAutoFit/>
          </a:bodyPr>
          <a:lstStyle/>
          <a:p>
            <a:pPr>
              <a:lnSpc>
                <a:spcPct val="120000"/>
              </a:lnSpc>
              <a:spcBef>
                <a:spcPct val="50000"/>
              </a:spcBef>
            </a:pP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    两</a:t>
            </a:r>
            <a:r>
              <a:rPr kumimoji="1" lang="zh-CN" altLang="en-US" sz="2400" b="0" dirty="0">
                <a:latin typeface="宋体" panose="02010600030101010101" pitchFamily="2" charset="-122"/>
                <a:ea typeface="黑体" panose="02010609060101010101" pitchFamily="2" charset="-122"/>
                <a:cs typeface="Times New Roman" panose="02020603050405020304" pitchFamily="18" charset="0"/>
              </a:rPr>
              <a:t>组对边分别平行的四边形叫做</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平行四边形。其</a:t>
            </a:r>
            <a:r>
              <a:rPr kumimoji="1" lang="zh-CN" altLang="en-US" sz="2400" b="0" dirty="0">
                <a:latin typeface="宋体" panose="02010600030101010101" pitchFamily="2" charset="-122"/>
                <a:ea typeface="黑体" panose="02010609060101010101" pitchFamily="2" charset="-122"/>
                <a:cs typeface="Times New Roman" panose="02020603050405020304" pitchFamily="18" charset="0"/>
              </a:rPr>
              <a:t>不相邻的两个顶点连成的线段叫它的</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对角线。</a:t>
            </a:r>
            <a:endParaRPr kumimoji="1" lang="zh-CN" altLang="en-US" sz="2400" b="0" dirty="0">
              <a:latin typeface="宋体" panose="02010600030101010101" pitchFamily="2" charset="-122"/>
              <a:ea typeface="黑体" panose="02010609060101010101" pitchFamily="2" charset="-122"/>
              <a:cs typeface="Times New Roman" panose="02020603050405020304" pitchFamily="18" charset="0"/>
            </a:endParaRPr>
          </a:p>
        </p:txBody>
      </p:sp>
      <p:sp>
        <p:nvSpPr>
          <p:cNvPr id="27" name="Text Box 26"/>
          <p:cNvSpPr txBox="1">
            <a:spLocks noChangeArrowheads="1"/>
          </p:cNvSpPr>
          <p:nvPr/>
        </p:nvSpPr>
        <p:spPr bwMode="auto">
          <a:xfrm>
            <a:off x="2643174" y="2906698"/>
            <a:ext cx="6143668" cy="1421928"/>
          </a:xfrm>
          <a:prstGeom prst="rect">
            <a:avLst/>
          </a:prstGeom>
          <a:noFill/>
          <a:ln w="9525">
            <a:noFill/>
            <a:miter lim="800000"/>
          </a:ln>
        </p:spPr>
        <p:txBody>
          <a:bodyPr wrap="square">
            <a:spAutoFit/>
          </a:bodyPr>
          <a:lstStyle/>
          <a:p>
            <a:pPr>
              <a:lnSpc>
                <a:spcPct val="120000"/>
              </a:lnSpc>
              <a:spcBef>
                <a:spcPct val="50000"/>
              </a:spcBef>
            </a:pP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    平行四边形</a:t>
            </a:r>
            <a:r>
              <a:rPr kumimoji="1" lang="en-US" altLang="zh-CN" sz="2400" b="0" dirty="0" smtClean="0">
                <a:latin typeface="宋体" panose="02010600030101010101" pitchFamily="2" charset="-122"/>
                <a:ea typeface="黑体" panose="02010609060101010101" pitchFamily="2" charset="-122"/>
                <a:cs typeface="Times New Roman" panose="02020603050405020304" pitchFamily="18" charset="0"/>
              </a:rPr>
              <a:t>ABCD</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，记为“</a:t>
            </a:r>
            <a:r>
              <a:rPr kumimoji="1" lang="zh-CN" altLang="en-US" sz="2400" b="0" i="1" dirty="0" smtClean="0">
                <a:latin typeface="宋体" panose="02010600030101010101" pitchFamily="2" charset="-122"/>
                <a:ea typeface="黑体" panose="02010609060101010101" pitchFamily="2" charset="-122"/>
                <a:cs typeface="Times New Roman" panose="02020603050405020304" pitchFamily="18" charset="0"/>
              </a:rPr>
              <a:t>□</a:t>
            </a:r>
            <a:r>
              <a:rPr kumimoji="1" lang="en-US" altLang="zh-CN" sz="2400" b="0" dirty="0" smtClean="0">
                <a:latin typeface="宋体" panose="02010600030101010101" pitchFamily="2" charset="-122"/>
                <a:ea typeface="黑体" panose="02010609060101010101" pitchFamily="2" charset="-122"/>
                <a:cs typeface="Times New Roman" panose="02020603050405020304" pitchFamily="18" charset="0"/>
              </a:rPr>
              <a:t>ABCD</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”，读</a:t>
            </a:r>
            <a:r>
              <a:rPr kumimoji="1" lang="zh-CN" altLang="en-US" sz="2400" b="0" dirty="0">
                <a:latin typeface="宋体" panose="02010600030101010101" pitchFamily="2" charset="-122"/>
                <a:ea typeface="黑体" panose="02010609060101010101" pitchFamily="2" charset="-122"/>
                <a:cs typeface="Times New Roman" panose="02020603050405020304" pitchFamily="18" charset="0"/>
              </a:rPr>
              <a:t>作“平行四边形</a:t>
            </a:r>
            <a:r>
              <a:rPr kumimoji="1" lang="en-US" altLang="zh-CN" sz="2400" b="0" dirty="0" smtClean="0">
                <a:latin typeface="宋体" panose="02010600030101010101" pitchFamily="2" charset="-122"/>
                <a:ea typeface="黑体" panose="02010609060101010101" pitchFamily="2" charset="-122"/>
                <a:cs typeface="Times New Roman" panose="02020603050405020304" pitchFamily="18" charset="0"/>
              </a:rPr>
              <a:t>ABCD</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”，其中</a:t>
            </a:r>
            <a:r>
              <a:rPr kumimoji="1" lang="zh-CN" altLang="en-US" sz="2400" b="0" dirty="0">
                <a:latin typeface="宋体" panose="02010600030101010101" pitchFamily="2" charset="-122"/>
                <a:ea typeface="黑体" panose="02010609060101010101" pitchFamily="2" charset="-122"/>
                <a:cs typeface="Times New Roman" panose="02020603050405020304" pitchFamily="18" charset="0"/>
              </a:rPr>
              <a:t>线段</a:t>
            </a:r>
            <a:r>
              <a:rPr kumimoji="1" lang="en-US" altLang="zh-CN" sz="2400" b="0" dirty="0" smtClean="0">
                <a:latin typeface="宋体" panose="02010600030101010101" pitchFamily="2" charset="-122"/>
                <a:ea typeface="黑体" panose="02010609060101010101" pitchFamily="2" charset="-122"/>
                <a:cs typeface="Times New Roman" panose="02020603050405020304" pitchFamily="18" charset="0"/>
              </a:rPr>
              <a:t>AC</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a:t>
            </a:r>
            <a:r>
              <a:rPr kumimoji="1" lang="en-US" altLang="zh-CN" sz="2400" b="0" dirty="0" smtClean="0">
                <a:latin typeface="宋体" panose="02010600030101010101" pitchFamily="2" charset="-122"/>
                <a:ea typeface="黑体" panose="02010609060101010101" pitchFamily="2" charset="-122"/>
                <a:cs typeface="Times New Roman" panose="02020603050405020304" pitchFamily="18" charset="0"/>
              </a:rPr>
              <a:t>BD</a:t>
            </a:r>
            <a:r>
              <a:rPr kumimoji="1" lang="zh-CN" altLang="en-US" sz="2400" b="0" dirty="0">
                <a:latin typeface="宋体" panose="02010600030101010101" pitchFamily="2" charset="-122"/>
                <a:ea typeface="黑体" panose="02010609060101010101" pitchFamily="2" charset="-122"/>
                <a:cs typeface="Times New Roman" panose="02020603050405020304" pitchFamily="18" charset="0"/>
              </a:rPr>
              <a:t>称为</a:t>
            </a:r>
            <a:r>
              <a:rPr kumimoji="1" lang="zh-CN" altLang="en-US" sz="2400" b="0" dirty="0" smtClean="0">
                <a:latin typeface="宋体" panose="02010600030101010101" pitchFamily="2" charset="-122"/>
                <a:ea typeface="黑体" panose="02010609060101010101" pitchFamily="2" charset="-122"/>
                <a:cs typeface="Times New Roman" panose="02020603050405020304" pitchFamily="18" charset="0"/>
              </a:rPr>
              <a:t>对角线。</a:t>
            </a:r>
            <a:endParaRPr kumimoji="1" lang="zh-CN" altLang="en-US" sz="2400" b="0" dirty="0">
              <a:latin typeface="宋体" panose="02010600030101010101" pitchFamily="2" charset="-122"/>
              <a:ea typeface="黑体" panose="02010609060101010101" pitchFamily="2" charset="-122"/>
              <a:cs typeface="Times New Roman" panose="02020603050405020304" pitchFamily="18" charset="0"/>
            </a:endParaRPr>
          </a:p>
        </p:txBody>
      </p:sp>
      <p:sp>
        <p:nvSpPr>
          <p:cNvPr id="28" name="Text Box 27"/>
          <p:cNvSpPr txBox="1">
            <a:spLocks noChangeArrowheads="1"/>
          </p:cNvSpPr>
          <p:nvPr/>
        </p:nvSpPr>
        <p:spPr bwMode="auto">
          <a:xfrm>
            <a:off x="2071670" y="4423822"/>
            <a:ext cx="6521468" cy="1791260"/>
          </a:xfrm>
          <a:prstGeom prst="rect">
            <a:avLst/>
          </a:prstGeom>
          <a:noFill/>
          <a:ln w="9525">
            <a:noFill/>
            <a:miter lim="800000"/>
          </a:ln>
        </p:spPr>
        <p:txBody>
          <a:bodyPr wrap="square">
            <a:spAutoFit/>
          </a:bodyPr>
          <a:lstStyle/>
          <a:p>
            <a:pPr>
              <a:lnSpc>
                <a:spcPct val="120000"/>
              </a:lnSpc>
              <a:spcBef>
                <a:spcPct val="50000"/>
              </a:spcBef>
            </a:pPr>
            <a:r>
              <a:rPr kumimoji="1" lang="en-US" altLang="zh-CN"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1.</a:t>
            </a:r>
            <a:r>
              <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平行四边形的两组对边分别</a:t>
            </a:r>
            <a:r>
              <a:rPr kumimoji="1" lang="zh-CN" altLang="en-US" sz="2400" b="0" dirty="0" smtClean="0">
                <a:solidFill>
                  <a:srgbClr val="FF0000"/>
                </a:solidFill>
                <a:latin typeface="宋体" panose="02010600030101010101" pitchFamily="2" charset="-122"/>
                <a:ea typeface="黑体" panose="02010609060101010101" pitchFamily="2" charset="-122"/>
                <a:cs typeface="Times New Roman" panose="02020603050405020304" pitchFamily="18" charset="0"/>
              </a:rPr>
              <a:t>平行。</a:t>
            </a:r>
            <a:endParaRPr kumimoji="1" lang="en-US" altLang="zh-CN"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endParaRPr>
          </a:p>
          <a:p>
            <a:pPr>
              <a:lnSpc>
                <a:spcPct val="120000"/>
              </a:lnSpc>
              <a:spcBef>
                <a:spcPct val="50000"/>
              </a:spcBef>
            </a:pPr>
            <a:r>
              <a:rPr kumimoji="1" lang="en-US" altLang="zh-CN"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2.</a:t>
            </a:r>
            <a:r>
              <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平行四边形的对边</a:t>
            </a:r>
            <a:r>
              <a:rPr kumimoji="1" lang="zh-CN" altLang="en-US" sz="2400" b="0" dirty="0" smtClean="0">
                <a:solidFill>
                  <a:srgbClr val="FF0000"/>
                </a:solidFill>
                <a:latin typeface="宋体" panose="02010600030101010101" pitchFamily="2" charset="-122"/>
                <a:ea typeface="黑体" panose="02010609060101010101" pitchFamily="2" charset="-122"/>
                <a:cs typeface="Times New Roman" panose="02020603050405020304" pitchFamily="18" charset="0"/>
              </a:rPr>
              <a:t>相等。</a:t>
            </a:r>
            <a:endPar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endParaRPr>
          </a:p>
          <a:p>
            <a:pPr>
              <a:lnSpc>
                <a:spcPct val="120000"/>
              </a:lnSpc>
              <a:spcBef>
                <a:spcPct val="50000"/>
              </a:spcBef>
            </a:pPr>
            <a:r>
              <a:rPr kumimoji="1" lang="en-US" altLang="zh-CN"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3.</a:t>
            </a:r>
            <a:r>
              <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平行四边形的对角</a:t>
            </a:r>
            <a:r>
              <a:rPr kumimoji="1" lang="zh-CN" altLang="en-US" sz="2400" b="0" dirty="0" smtClean="0">
                <a:solidFill>
                  <a:srgbClr val="FF0000"/>
                </a:solidFill>
                <a:latin typeface="宋体" panose="02010600030101010101" pitchFamily="2" charset="-122"/>
                <a:ea typeface="黑体" panose="02010609060101010101" pitchFamily="2" charset="-122"/>
                <a:cs typeface="Times New Roman" panose="02020603050405020304" pitchFamily="18" charset="0"/>
              </a:rPr>
              <a:t>相等，相邻</a:t>
            </a:r>
            <a:r>
              <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两角</a:t>
            </a:r>
            <a:r>
              <a:rPr kumimoji="1" lang="zh-CN" altLang="en-US" sz="2400" b="0" dirty="0" smtClean="0">
                <a:solidFill>
                  <a:srgbClr val="FF0000"/>
                </a:solidFill>
                <a:latin typeface="宋体" panose="02010600030101010101" pitchFamily="2" charset="-122"/>
                <a:ea typeface="黑体" panose="02010609060101010101" pitchFamily="2" charset="-122"/>
                <a:cs typeface="Times New Roman" panose="02020603050405020304" pitchFamily="18" charset="0"/>
              </a:rPr>
              <a:t>互补。</a:t>
            </a:r>
            <a:endParaRPr kumimoji="1" lang="zh-CN" altLang="en-US" sz="2400" b="0" dirty="0">
              <a:solidFill>
                <a:srgbClr val="FF0000"/>
              </a:solidFill>
              <a:latin typeface="宋体" panose="02010600030101010101" pitchFamily="2" charset="-122"/>
              <a:ea typeface="黑体" panose="02010609060101010101" pitchFamily="2" charset="-122"/>
              <a:cs typeface="Times New Roman" panose="02020603050405020304" pitchFamily="18" charset="0"/>
            </a:endParaRPr>
          </a:p>
        </p:txBody>
      </p:sp>
      <p:sp>
        <p:nvSpPr>
          <p:cNvPr id="30" name="Text Box 6"/>
          <p:cNvSpPr txBox="1">
            <a:spLocks noChangeArrowheads="1"/>
          </p:cNvSpPr>
          <p:nvPr/>
        </p:nvSpPr>
        <p:spPr bwMode="auto">
          <a:xfrm>
            <a:off x="3143240" y="428604"/>
            <a:ext cx="3929080" cy="707886"/>
          </a:xfrm>
          <a:prstGeom prst="rect">
            <a:avLst/>
          </a:prstGeom>
          <a:noFill/>
          <a:ln w="9525">
            <a:noFill/>
            <a:miter lim="800000"/>
          </a:ln>
        </p:spPr>
        <p:txBody>
          <a:bodyPr wrap="square">
            <a:spAutoFit/>
          </a:bodyPr>
          <a:lstStyle/>
          <a:p>
            <a:pPr>
              <a:spcBef>
                <a:spcPct val="50000"/>
              </a:spcBef>
            </a:pPr>
            <a:r>
              <a:rPr kumimoji="1" lang="zh-CN" altLang="en-US" sz="4000" dirty="0">
                <a:solidFill>
                  <a:srgbClr val="FF0000"/>
                </a:solidFill>
                <a:latin typeface="宋体" panose="02010600030101010101" pitchFamily="2" charset="-122"/>
                <a:ea typeface="华文新魏" panose="02010800040101010101" pitchFamily="2" charset="-122"/>
              </a:rPr>
              <a:t>平行四边形</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2"/>
                                        </p:tgtEl>
                                        <p:attrNameLst>
                                          <p:attrName>style.visibility</p:attrName>
                                        </p:attrNameLst>
                                      </p:cBhvr>
                                      <p:to>
                                        <p:strVal val="visible"/>
                                      </p:to>
                                    </p:set>
                                    <p:anim calcmode="lin" valueType="num">
                                      <p:cBhvr additive="base">
                                        <p:cTn id="13" dur="500" fill="hold"/>
                                        <p:tgtEl>
                                          <p:spTgt spid="2062"/>
                                        </p:tgtEl>
                                        <p:attrNameLst>
                                          <p:attrName>ppt_x</p:attrName>
                                        </p:attrNameLst>
                                      </p:cBhvr>
                                      <p:tavLst>
                                        <p:tav tm="0">
                                          <p:val>
                                            <p:strVal val="#ppt_x"/>
                                          </p:val>
                                        </p:tav>
                                        <p:tav tm="100000">
                                          <p:val>
                                            <p:strVal val="#ppt_x"/>
                                          </p:val>
                                        </p:tav>
                                      </p:tavLst>
                                    </p:anim>
                                    <p:anim calcmode="lin" valueType="num">
                                      <p:cBhvr additive="base">
                                        <p:cTn id="14" dur="500" fill="hold"/>
                                        <p:tgtEl>
                                          <p:spTgt spid="2062"/>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2" grpId="0" animBg="1"/>
      <p:bldP spid="22" grpId="0" animBg="1"/>
      <p:bldP spid="24" grpId="0" animBg="1"/>
      <p:bldP spid="26" grpId="0"/>
      <p:bldP spid="27" grpId="0"/>
      <p:bldP spid="28" grpId="0"/>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071538" y="492109"/>
            <a:ext cx="4286250" cy="579437"/>
          </a:xfrm>
          <a:prstGeom prst="rect">
            <a:avLst/>
          </a:prstGeom>
          <a:noFill/>
          <a:ln w="9525">
            <a:noFill/>
            <a:miter lim="800000"/>
          </a:ln>
        </p:spPr>
        <p:txBody>
          <a:bodyPr>
            <a:spAutoFit/>
          </a:bodyPr>
          <a:lstStyle/>
          <a:p>
            <a:pPr>
              <a:spcBef>
                <a:spcPct val="50000"/>
              </a:spcBef>
            </a:pPr>
            <a:r>
              <a:rPr lang="zh-CN" altLang="en-US" sz="3200" b="0" dirty="0">
                <a:latin typeface="宋体" panose="02010600030101010101" pitchFamily="2" charset="-122"/>
                <a:ea typeface="黑体" panose="02010609060101010101" pitchFamily="2" charset="-122"/>
                <a:cs typeface="Times New Roman" panose="02020603050405020304" pitchFamily="18" charset="0"/>
              </a:rPr>
              <a:t>叙述平行四边形的性质</a:t>
            </a:r>
          </a:p>
        </p:txBody>
      </p:sp>
      <p:grpSp>
        <p:nvGrpSpPr>
          <p:cNvPr id="14339" name="Group 8"/>
          <p:cNvGrpSpPr/>
          <p:nvPr/>
        </p:nvGrpSpPr>
        <p:grpSpPr bwMode="auto">
          <a:xfrm rot="3638925">
            <a:off x="2810918" y="756460"/>
            <a:ext cx="1381125" cy="2963863"/>
            <a:chOff x="4013" y="1885"/>
            <a:chExt cx="1362" cy="1817"/>
          </a:xfrm>
        </p:grpSpPr>
        <p:grpSp>
          <p:nvGrpSpPr>
            <p:cNvPr id="14347" name="Group 9"/>
            <p:cNvGrpSpPr/>
            <p:nvPr/>
          </p:nvGrpSpPr>
          <p:grpSpPr bwMode="auto">
            <a:xfrm>
              <a:off x="4013" y="2795"/>
              <a:ext cx="681" cy="907"/>
              <a:chOff x="4013" y="2795"/>
              <a:chExt cx="681" cy="907"/>
            </a:xfrm>
          </p:grpSpPr>
          <p:sp>
            <p:nvSpPr>
              <p:cNvPr id="14353" name="Freeform 10"/>
              <p:cNvSpPr/>
              <p:nvPr/>
            </p:nvSpPr>
            <p:spPr bwMode="auto">
              <a:xfrm>
                <a:off x="4013" y="2795"/>
                <a:ext cx="681" cy="907"/>
              </a:xfrm>
              <a:custGeom>
                <a:avLst/>
                <a:gdLst>
                  <a:gd name="T0" fmla="*/ 0 w 681"/>
                  <a:gd name="T1" fmla="*/ 0 h 907"/>
                  <a:gd name="T2" fmla="*/ 681 w 681"/>
                  <a:gd name="T3" fmla="*/ 0 h 907"/>
                  <a:gd name="T4" fmla="*/ 681 w 681"/>
                  <a:gd name="T5" fmla="*/ 907 h 907"/>
                  <a:gd name="T6" fmla="*/ 0 60000 65536"/>
                  <a:gd name="T7" fmla="*/ 0 60000 65536"/>
                  <a:gd name="T8" fmla="*/ 0 60000 65536"/>
                  <a:gd name="T9" fmla="*/ 0 w 681"/>
                  <a:gd name="T10" fmla="*/ 0 h 907"/>
                  <a:gd name="T11" fmla="*/ 681 w 681"/>
                  <a:gd name="T12" fmla="*/ 907 h 907"/>
                </a:gdLst>
                <a:ahLst/>
                <a:cxnLst>
                  <a:cxn ang="T6">
                    <a:pos x="T0" y="T1"/>
                  </a:cxn>
                  <a:cxn ang="T7">
                    <a:pos x="T2" y="T3"/>
                  </a:cxn>
                  <a:cxn ang="T8">
                    <a:pos x="T4" y="T5"/>
                  </a:cxn>
                </a:cxnLst>
                <a:rect l="T9" t="T10" r="T11" b="T12"/>
                <a:pathLst>
                  <a:path w="681" h="907">
                    <a:moveTo>
                      <a:pt x="0" y="0"/>
                    </a:moveTo>
                    <a:lnTo>
                      <a:pt x="681" y="0"/>
                    </a:lnTo>
                    <a:lnTo>
                      <a:pt x="681" y="907"/>
                    </a:lnTo>
                  </a:path>
                </a:pathLst>
              </a:custGeom>
              <a:noFill/>
              <a:ln w="38100">
                <a:solidFill>
                  <a:schemeClr val="tx1"/>
                </a:solidFill>
                <a:round/>
                <a:headEnd type="none" w="sm" len="sm"/>
                <a:tailEnd type="none" w="sm" len="sm"/>
              </a:ln>
            </p:spPr>
            <p:txBody>
              <a:bodyPr/>
              <a:lstStyle/>
              <a:p>
                <a:endParaRPr lang="zh-CN" altLang="en-US" dirty="0">
                  <a:latin typeface="宋体" panose="02010600030101010101" pitchFamily="2" charset="-122"/>
                </a:endParaRPr>
              </a:p>
            </p:txBody>
          </p:sp>
          <p:sp>
            <p:nvSpPr>
              <p:cNvPr id="14354" name="Line 11"/>
              <p:cNvSpPr>
                <a:spLocks noChangeShapeType="1"/>
              </p:cNvSpPr>
              <p:nvPr/>
            </p:nvSpPr>
            <p:spPr bwMode="auto">
              <a:xfrm>
                <a:off x="4013"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grpSp>
          <p:nvGrpSpPr>
            <p:cNvPr id="14348" name="Group 12"/>
            <p:cNvGrpSpPr/>
            <p:nvPr/>
          </p:nvGrpSpPr>
          <p:grpSpPr bwMode="auto">
            <a:xfrm rot="10800000">
              <a:off x="4694" y="1888"/>
              <a:ext cx="681" cy="907"/>
              <a:chOff x="4013" y="2795"/>
              <a:chExt cx="681" cy="907"/>
            </a:xfrm>
          </p:grpSpPr>
          <p:sp>
            <p:nvSpPr>
              <p:cNvPr id="14351" name="Freeform 13"/>
              <p:cNvSpPr/>
              <p:nvPr/>
            </p:nvSpPr>
            <p:spPr bwMode="auto">
              <a:xfrm>
                <a:off x="4013" y="2795"/>
                <a:ext cx="681" cy="907"/>
              </a:xfrm>
              <a:custGeom>
                <a:avLst/>
                <a:gdLst>
                  <a:gd name="T0" fmla="*/ 0 w 681"/>
                  <a:gd name="T1" fmla="*/ 0 h 907"/>
                  <a:gd name="T2" fmla="*/ 681 w 681"/>
                  <a:gd name="T3" fmla="*/ 0 h 907"/>
                  <a:gd name="T4" fmla="*/ 681 w 681"/>
                  <a:gd name="T5" fmla="*/ 907 h 907"/>
                  <a:gd name="T6" fmla="*/ 0 60000 65536"/>
                  <a:gd name="T7" fmla="*/ 0 60000 65536"/>
                  <a:gd name="T8" fmla="*/ 0 60000 65536"/>
                  <a:gd name="T9" fmla="*/ 0 w 681"/>
                  <a:gd name="T10" fmla="*/ 0 h 907"/>
                  <a:gd name="T11" fmla="*/ 681 w 681"/>
                  <a:gd name="T12" fmla="*/ 907 h 907"/>
                </a:gdLst>
                <a:ahLst/>
                <a:cxnLst>
                  <a:cxn ang="T6">
                    <a:pos x="T0" y="T1"/>
                  </a:cxn>
                  <a:cxn ang="T7">
                    <a:pos x="T2" y="T3"/>
                  </a:cxn>
                  <a:cxn ang="T8">
                    <a:pos x="T4" y="T5"/>
                  </a:cxn>
                </a:cxnLst>
                <a:rect l="T9" t="T10" r="T11" b="T12"/>
                <a:pathLst>
                  <a:path w="681" h="907">
                    <a:moveTo>
                      <a:pt x="0" y="0"/>
                    </a:moveTo>
                    <a:lnTo>
                      <a:pt x="681" y="0"/>
                    </a:lnTo>
                    <a:lnTo>
                      <a:pt x="681" y="907"/>
                    </a:lnTo>
                  </a:path>
                </a:pathLst>
              </a:custGeom>
              <a:noFill/>
              <a:ln w="38100">
                <a:solidFill>
                  <a:schemeClr val="tx1"/>
                </a:solidFill>
                <a:round/>
                <a:headEnd type="none" w="sm" len="sm"/>
                <a:tailEnd type="none" w="sm" len="sm"/>
              </a:ln>
            </p:spPr>
            <p:txBody>
              <a:bodyPr/>
              <a:lstStyle/>
              <a:p>
                <a:endParaRPr lang="zh-CN" altLang="en-US" dirty="0">
                  <a:latin typeface="宋体" panose="02010600030101010101" pitchFamily="2" charset="-122"/>
                </a:endParaRPr>
              </a:p>
            </p:txBody>
          </p:sp>
          <p:sp>
            <p:nvSpPr>
              <p:cNvPr id="14352" name="Line 14"/>
              <p:cNvSpPr>
                <a:spLocks noChangeShapeType="1"/>
              </p:cNvSpPr>
              <p:nvPr/>
            </p:nvSpPr>
            <p:spPr bwMode="auto">
              <a:xfrm>
                <a:off x="4013"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sp>
          <p:nvSpPr>
            <p:cNvPr id="14349" name="Line 15"/>
            <p:cNvSpPr>
              <a:spLocks noChangeShapeType="1"/>
            </p:cNvSpPr>
            <p:nvPr/>
          </p:nvSpPr>
          <p:spPr bwMode="auto">
            <a:xfrm flipH="1">
              <a:off x="4694" y="2795"/>
              <a:ext cx="681" cy="907"/>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sp>
          <p:nvSpPr>
            <p:cNvPr id="14350" name="Line 16"/>
            <p:cNvSpPr>
              <a:spLocks noChangeShapeType="1"/>
            </p:cNvSpPr>
            <p:nvPr/>
          </p:nvSpPr>
          <p:spPr bwMode="auto">
            <a:xfrm flipH="1">
              <a:off x="4013" y="1885"/>
              <a:ext cx="681" cy="910"/>
            </a:xfrm>
            <a:prstGeom prst="line">
              <a:avLst/>
            </a:prstGeom>
            <a:noFill/>
            <a:ln w="38100">
              <a:solidFill>
                <a:srgbClr val="000066"/>
              </a:solidFill>
              <a:round/>
              <a:headEnd type="none" w="sm" len="sm"/>
              <a:tailEnd type="none" w="sm" len="sm"/>
            </a:ln>
          </p:spPr>
          <p:txBody>
            <a:bodyPr/>
            <a:lstStyle/>
            <a:p>
              <a:endParaRPr lang="zh-CN" altLang="en-US" dirty="0">
                <a:latin typeface="宋体" panose="02010600030101010101" pitchFamily="2" charset="-122"/>
              </a:endParaRPr>
            </a:p>
          </p:txBody>
        </p:sp>
      </p:grpSp>
      <p:sp>
        <p:nvSpPr>
          <p:cNvPr id="14340" name="Rectangle 17"/>
          <p:cNvSpPr>
            <a:spLocks noChangeArrowheads="1"/>
          </p:cNvSpPr>
          <p:nvPr/>
        </p:nvSpPr>
        <p:spPr bwMode="auto">
          <a:xfrm rot="21445989">
            <a:off x="2729739" y="1283659"/>
            <a:ext cx="340158"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cs typeface="Times New Roman" panose="02020603050405020304" pitchFamily="18" charset="0"/>
              </a:rPr>
              <a:t>A</a:t>
            </a:r>
          </a:p>
        </p:txBody>
      </p:sp>
      <p:sp>
        <p:nvSpPr>
          <p:cNvPr id="14341" name="Rectangle 18"/>
          <p:cNvSpPr>
            <a:spLocks noChangeArrowheads="1"/>
          </p:cNvSpPr>
          <p:nvPr/>
        </p:nvSpPr>
        <p:spPr bwMode="auto">
          <a:xfrm>
            <a:off x="1824287" y="2654317"/>
            <a:ext cx="340158"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cs typeface="Times New Roman" panose="02020603050405020304" pitchFamily="18" charset="0"/>
              </a:rPr>
              <a:t>B</a:t>
            </a:r>
          </a:p>
        </p:txBody>
      </p:sp>
      <p:sp>
        <p:nvSpPr>
          <p:cNvPr id="14342" name="Rectangle 19"/>
          <p:cNvSpPr>
            <a:spLocks noChangeArrowheads="1"/>
          </p:cNvSpPr>
          <p:nvPr/>
        </p:nvSpPr>
        <p:spPr bwMode="auto">
          <a:xfrm rot="21422655">
            <a:off x="4825239" y="1283659"/>
            <a:ext cx="340158"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cs typeface="Times New Roman" panose="02020603050405020304" pitchFamily="18" charset="0"/>
              </a:rPr>
              <a:t>D</a:t>
            </a:r>
          </a:p>
        </p:txBody>
      </p:sp>
      <p:sp>
        <p:nvSpPr>
          <p:cNvPr id="14343" name="Rectangle 20"/>
          <p:cNvSpPr>
            <a:spLocks noChangeArrowheads="1"/>
          </p:cNvSpPr>
          <p:nvPr/>
        </p:nvSpPr>
        <p:spPr bwMode="auto">
          <a:xfrm rot="182422">
            <a:off x="3872739" y="2723522"/>
            <a:ext cx="340157"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cs typeface="Times New Roman" panose="02020603050405020304" pitchFamily="18" charset="0"/>
              </a:rPr>
              <a:t>C</a:t>
            </a:r>
          </a:p>
        </p:txBody>
      </p:sp>
      <p:sp>
        <p:nvSpPr>
          <p:cNvPr id="14344" name="Rectangle 21"/>
          <p:cNvSpPr>
            <a:spLocks noChangeArrowheads="1"/>
          </p:cNvSpPr>
          <p:nvPr/>
        </p:nvSpPr>
        <p:spPr bwMode="auto">
          <a:xfrm rot="468062">
            <a:off x="3221864" y="2250447"/>
            <a:ext cx="340158" cy="461665"/>
          </a:xfrm>
          <a:prstGeom prst="rect">
            <a:avLst/>
          </a:prstGeom>
          <a:noFill/>
          <a:ln w="9525" algn="ctr">
            <a:noFill/>
            <a:miter lim="800000"/>
            <a:headEnd type="none" w="sm" len="sm"/>
            <a:tailEnd type="none" w="sm" len="sm"/>
          </a:ln>
        </p:spPr>
        <p:txBody>
          <a:bodyPr wrap="none">
            <a:spAutoFit/>
          </a:bodyPr>
          <a:lstStyle/>
          <a:p>
            <a:pPr algn="ctr" eaLnBrk="0" hangingPunct="0"/>
            <a:r>
              <a:rPr lang="en-US" altLang="zh-CN" sz="2400" i="1" dirty="0">
                <a:latin typeface="宋体" panose="02010600030101010101" pitchFamily="2" charset="-122"/>
                <a:ea typeface="MS UI Gothic" panose="020B0600070205080204" pitchFamily="34" charset="-128"/>
                <a:cs typeface="Times New Roman" panose="02020603050405020304" pitchFamily="18" charset="0"/>
              </a:rPr>
              <a:t>O</a:t>
            </a:r>
          </a:p>
        </p:txBody>
      </p:sp>
      <p:sp>
        <p:nvSpPr>
          <p:cNvPr id="30" name="Text Box 46"/>
          <p:cNvSpPr txBox="1">
            <a:spLocks noChangeArrowheads="1"/>
          </p:cNvSpPr>
          <p:nvPr/>
        </p:nvSpPr>
        <p:spPr bwMode="auto">
          <a:xfrm>
            <a:off x="1103562" y="3662379"/>
            <a:ext cx="5616575" cy="2124075"/>
          </a:xfrm>
          <a:prstGeom prst="rect">
            <a:avLst/>
          </a:prstGeom>
          <a:noFill/>
          <a:ln w="9525">
            <a:noFill/>
            <a:miter lim="800000"/>
          </a:ln>
        </p:spPr>
        <p:txBody>
          <a:bodyPr>
            <a:spAutoFit/>
          </a:bodyPr>
          <a:lstStyle/>
          <a:p>
            <a:pPr>
              <a:spcBef>
                <a:spcPct val="50000"/>
              </a:spcBef>
            </a:pPr>
            <a:r>
              <a:rPr lang="en-US" altLang="zh-CN" sz="2400" dirty="0">
                <a:latin typeface="宋体" panose="02010600030101010101" pitchFamily="2" charset="-122"/>
                <a:cs typeface="Times New Roman" panose="02020603050405020304" pitchFamily="18" charset="0"/>
              </a:rPr>
              <a:t>∵</a:t>
            </a:r>
            <a:r>
              <a:rPr lang="zh-CN" altLang="en-US" sz="2400" dirty="0">
                <a:latin typeface="宋体" panose="02010600030101010101" pitchFamily="2" charset="-122"/>
                <a:cs typeface="Times New Roman" panose="02020603050405020304" pitchFamily="18" charset="0"/>
              </a:rPr>
              <a:t>四边形</a:t>
            </a:r>
            <a:r>
              <a:rPr lang="en-US" altLang="zh-CN" sz="2400" dirty="0">
                <a:latin typeface="宋体" panose="02010600030101010101" pitchFamily="2" charset="-122"/>
                <a:cs typeface="Times New Roman" panose="02020603050405020304" pitchFamily="18" charset="0"/>
              </a:rPr>
              <a:t>ABCD</a:t>
            </a:r>
            <a:r>
              <a:rPr lang="zh-CN" altLang="en-US" sz="2400" dirty="0">
                <a:latin typeface="宋体" panose="02010600030101010101" pitchFamily="2" charset="-122"/>
                <a:cs typeface="Times New Roman" panose="02020603050405020304" pitchFamily="18" charset="0"/>
              </a:rPr>
              <a:t>是平行四边形</a:t>
            </a:r>
            <a:endParaRPr lang="zh-CN" altLang="en-US" sz="2400" dirty="0">
              <a:solidFill>
                <a:srgbClr val="FF0000"/>
              </a:solidFill>
              <a:latin typeface="宋体" panose="02010600030101010101" pitchFamily="2" charset="-122"/>
              <a:cs typeface="Times New Roman" panose="02020603050405020304" pitchFamily="18" charset="0"/>
            </a:endParaRPr>
          </a:p>
          <a:p>
            <a:pPr>
              <a:spcBef>
                <a:spcPct val="50000"/>
              </a:spcBef>
            </a:pPr>
            <a:r>
              <a:rPr lang="zh-CN" altLang="en-US" sz="2400" dirty="0" smtClean="0">
                <a:solidFill>
                  <a:srgbClr val="FF0000"/>
                </a:solidFill>
                <a:latin typeface="宋体" panose="02010600030101010101" pitchFamily="2" charset="-122"/>
                <a:cs typeface="Times New Roman" panose="02020603050405020304" pitchFamily="18" charset="0"/>
              </a:rPr>
              <a:t>∴</a:t>
            </a:r>
            <a:r>
              <a:rPr lang="en-US" altLang="zh-CN" sz="2400" dirty="0" smtClean="0">
                <a:solidFill>
                  <a:srgbClr val="FF0000"/>
                </a:solidFill>
                <a:latin typeface="宋体" panose="02010600030101010101" pitchFamily="2" charset="-122"/>
                <a:cs typeface="Times New Roman" panose="02020603050405020304" pitchFamily="18" charset="0"/>
              </a:rPr>
              <a:t>AB</a:t>
            </a:r>
            <a:r>
              <a:rPr lang="en-US" altLang="zh-CN" sz="2400" dirty="0">
                <a:solidFill>
                  <a:srgbClr val="FF0000"/>
                </a:solidFill>
                <a:latin typeface="宋体" panose="02010600030101010101" pitchFamily="2" charset="-122"/>
                <a:cs typeface="Times New Roman" panose="02020603050405020304" pitchFamily="18" charset="0"/>
              </a:rPr>
              <a:t>∥CD</a:t>
            </a:r>
            <a:r>
              <a:rPr lang="zh-CN" altLang="en-US" sz="2400" dirty="0" smtClean="0">
                <a:solidFill>
                  <a:srgbClr val="FF0000"/>
                </a:solidFill>
                <a:latin typeface="宋体" panose="02010600030101010101" pitchFamily="2" charset="-122"/>
                <a:cs typeface="Times New Roman" panose="02020603050405020304" pitchFamily="18" charset="0"/>
              </a:rPr>
              <a:t>；</a:t>
            </a:r>
            <a:r>
              <a:rPr lang="en-US" altLang="zh-CN" sz="2400" dirty="0" smtClean="0">
                <a:solidFill>
                  <a:srgbClr val="FF0000"/>
                </a:solidFill>
                <a:latin typeface="宋体" panose="02010600030101010101" pitchFamily="2" charset="-122"/>
                <a:cs typeface="Times New Roman" panose="02020603050405020304" pitchFamily="18" charset="0"/>
              </a:rPr>
              <a:t>AD</a:t>
            </a:r>
            <a:r>
              <a:rPr lang="en-US" altLang="zh-CN" sz="2400" dirty="0">
                <a:solidFill>
                  <a:srgbClr val="FF0000"/>
                </a:solidFill>
                <a:latin typeface="宋体" panose="02010600030101010101" pitchFamily="2" charset="-122"/>
                <a:cs typeface="Times New Roman" panose="02020603050405020304" pitchFamily="18" charset="0"/>
              </a:rPr>
              <a:t>∥BC</a:t>
            </a:r>
          </a:p>
          <a:p>
            <a:pPr>
              <a:spcBef>
                <a:spcPct val="50000"/>
              </a:spcBef>
            </a:pPr>
            <a:r>
              <a:rPr lang="en-US" altLang="zh-CN" sz="2400" dirty="0">
                <a:solidFill>
                  <a:srgbClr val="FF0000"/>
                </a:solidFill>
                <a:latin typeface="宋体" panose="02010600030101010101" pitchFamily="2" charset="-122"/>
                <a:cs typeface="Times New Roman" panose="02020603050405020304" pitchFamily="18" charset="0"/>
              </a:rPr>
              <a:t>  </a:t>
            </a:r>
            <a:r>
              <a:rPr lang="en-US" altLang="zh-CN" sz="2400" dirty="0" smtClean="0">
                <a:solidFill>
                  <a:srgbClr val="FF0000"/>
                </a:solidFill>
                <a:latin typeface="宋体" panose="02010600030101010101" pitchFamily="2" charset="-122"/>
                <a:cs typeface="Times New Roman" panose="02020603050405020304" pitchFamily="18" charset="0"/>
              </a:rPr>
              <a:t>AB=CD</a:t>
            </a:r>
            <a:r>
              <a:rPr lang="zh-CN" altLang="en-US" sz="2400" dirty="0">
                <a:solidFill>
                  <a:srgbClr val="FF0000"/>
                </a:solidFill>
                <a:latin typeface="宋体" panose="02010600030101010101" pitchFamily="2" charset="-122"/>
                <a:cs typeface="Times New Roman" panose="02020603050405020304" pitchFamily="18" charset="0"/>
              </a:rPr>
              <a:t>；</a:t>
            </a:r>
            <a:r>
              <a:rPr lang="en-US" altLang="zh-CN" sz="2400" dirty="0">
                <a:solidFill>
                  <a:srgbClr val="FF0000"/>
                </a:solidFill>
                <a:latin typeface="宋体" panose="02010600030101010101" pitchFamily="2" charset="-122"/>
                <a:cs typeface="Times New Roman" panose="02020603050405020304" pitchFamily="18" charset="0"/>
              </a:rPr>
              <a:t>AD=BC</a:t>
            </a:r>
          </a:p>
          <a:p>
            <a:pPr>
              <a:spcBef>
                <a:spcPct val="50000"/>
              </a:spcBef>
            </a:pPr>
            <a:r>
              <a:rPr lang="en-US" altLang="zh-CN" sz="2400" dirty="0">
                <a:solidFill>
                  <a:srgbClr val="FF0000"/>
                </a:solidFill>
                <a:latin typeface="宋体" panose="02010600030101010101" pitchFamily="2" charset="-122"/>
                <a:cs typeface="Times New Roman" panose="02020603050405020304" pitchFamily="18" charset="0"/>
              </a:rPr>
              <a:t>  </a:t>
            </a:r>
            <a:r>
              <a:rPr lang="en-US" altLang="zh-CN" sz="2400" dirty="0" smtClean="0">
                <a:solidFill>
                  <a:srgbClr val="FF0000"/>
                </a:solidFill>
                <a:latin typeface="宋体" panose="02010600030101010101" pitchFamily="2" charset="-122"/>
                <a:cs typeface="Times New Roman" panose="02020603050405020304" pitchFamily="18" charset="0"/>
              </a:rPr>
              <a:t>∠</a:t>
            </a:r>
            <a:r>
              <a:rPr lang="en-US" altLang="zh-CN" sz="2400" dirty="0">
                <a:solidFill>
                  <a:srgbClr val="FF0000"/>
                </a:solidFill>
                <a:latin typeface="宋体" panose="02010600030101010101" pitchFamily="2" charset="-122"/>
                <a:cs typeface="Times New Roman" panose="02020603050405020304" pitchFamily="18" charset="0"/>
              </a:rPr>
              <a:t>BAC</a:t>
            </a:r>
            <a:r>
              <a:rPr lang="en-US" altLang="zh-CN" sz="2400" dirty="0" smtClean="0">
                <a:solidFill>
                  <a:srgbClr val="FF0000"/>
                </a:solidFill>
                <a:latin typeface="宋体" panose="02010600030101010101" pitchFamily="2" charset="-122"/>
                <a:cs typeface="Times New Roman" panose="02020603050405020304" pitchFamily="18" charset="0"/>
              </a:rPr>
              <a:t>=∠BCD</a:t>
            </a:r>
            <a:r>
              <a:rPr lang="zh-CN" altLang="en-US" sz="2400" dirty="0" smtClean="0">
                <a:solidFill>
                  <a:srgbClr val="FF0000"/>
                </a:solidFill>
                <a:latin typeface="宋体" panose="02010600030101010101" pitchFamily="2" charset="-122"/>
                <a:cs typeface="Times New Roman" panose="02020603050405020304" pitchFamily="18" charset="0"/>
              </a:rPr>
              <a:t>；</a:t>
            </a:r>
            <a:r>
              <a:rPr lang="en-US" altLang="zh-CN" sz="2400" dirty="0" smtClean="0">
                <a:solidFill>
                  <a:srgbClr val="FF0000"/>
                </a:solidFill>
                <a:latin typeface="宋体" panose="02010600030101010101" pitchFamily="2" charset="-122"/>
                <a:cs typeface="Times New Roman" panose="02020603050405020304" pitchFamily="18" charset="0"/>
              </a:rPr>
              <a:t>∠</a:t>
            </a:r>
            <a:r>
              <a:rPr lang="en-US" altLang="zh-CN" sz="2400" dirty="0">
                <a:solidFill>
                  <a:srgbClr val="FF0000"/>
                </a:solidFill>
                <a:latin typeface="宋体" panose="02010600030101010101" pitchFamily="2" charset="-122"/>
                <a:cs typeface="Times New Roman" panose="02020603050405020304" pitchFamily="18" charset="0"/>
              </a:rPr>
              <a:t>ABC</a:t>
            </a:r>
            <a:r>
              <a:rPr lang="en-US" altLang="zh-CN" sz="2400" dirty="0" smtClean="0">
                <a:solidFill>
                  <a:srgbClr val="FF0000"/>
                </a:solidFill>
                <a:latin typeface="宋体" panose="02010600030101010101" pitchFamily="2" charset="-122"/>
                <a:cs typeface="Times New Roman" panose="02020603050405020304" pitchFamily="18" charset="0"/>
              </a:rPr>
              <a:t>=∠</a:t>
            </a:r>
            <a:r>
              <a:rPr lang="en-US" altLang="zh-CN" sz="2400" dirty="0">
                <a:solidFill>
                  <a:srgbClr val="FF0000"/>
                </a:solidFill>
                <a:latin typeface="宋体" panose="02010600030101010101" pitchFamily="2" charset="-122"/>
                <a:cs typeface="Times New Roman" panose="02020603050405020304" pitchFamily="18" charset="0"/>
              </a:rPr>
              <a:t>ADC</a:t>
            </a:r>
          </a:p>
        </p:txBody>
      </p:sp>
      <p:grpSp>
        <p:nvGrpSpPr>
          <p:cNvPr id="5" name="Group 53"/>
          <p:cNvGrpSpPr/>
          <p:nvPr/>
        </p:nvGrpSpPr>
        <p:grpSpPr bwMode="auto">
          <a:xfrm>
            <a:off x="6139061" y="2876567"/>
            <a:ext cx="2290591" cy="1506542"/>
            <a:chOff x="3969" y="1616"/>
            <a:chExt cx="1270" cy="862"/>
          </a:xfrm>
          <a:noFill/>
        </p:grpSpPr>
        <p:sp>
          <p:nvSpPr>
            <p:cNvPr id="32" name="AutoShape 50"/>
            <p:cNvSpPr>
              <a:spLocks noChangeArrowheads="1"/>
            </p:cNvSpPr>
            <p:nvPr/>
          </p:nvSpPr>
          <p:spPr bwMode="auto">
            <a:xfrm>
              <a:off x="3969" y="1616"/>
              <a:ext cx="1270" cy="862"/>
            </a:xfrm>
            <a:prstGeom prst="cloudCallout">
              <a:avLst>
                <a:gd name="adj1" fmla="val -101102"/>
                <a:gd name="adj2" fmla="val -72620"/>
              </a:avLst>
            </a:prstGeom>
            <a:grpFill/>
            <a:ln w="9525">
              <a:solidFill>
                <a:schemeClr val="tx1"/>
              </a:solidFill>
              <a:round/>
            </a:ln>
            <a:effectLst/>
          </p:spPr>
          <p:txBody>
            <a:bodyPr/>
            <a:lstStyle/>
            <a:p>
              <a:pPr algn="ctr">
                <a:defRPr/>
              </a:pPr>
              <a:endParaRPr lang="zh-CN" altLang="zh-CN" dirty="0">
                <a:latin typeface="宋体" panose="02010600030101010101" pitchFamily="2" charset="-122"/>
                <a:ea typeface="宋体" panose="02010600030101010101" pitchFamily="2" charset="-122"/>
                <a:cs typeface="Times New Roman" panose="02020603050405020304" pitchFamily="18" charset="0"/>
              </a:endParaRPr>
            </a:p>
          </p:txBody>
        </p:sp>
        <p:sp>
          <p:nvSpPr>
            <p:cNvPr id="33" name="Text Box 51"/>
            <p:cNvSpPr txBox="1">
              <a:spLocks noChangeArrowheads="1"/>
            </p:cNvSpPr>
            <p:nvPr/>
          </p:nvSpPr>
          <p:spPr bwMode="auto">
            <a:xfrm>
              <a:off x="4128" y="1752"/>
              <a:ext cx="1050" cy="475"/>
            </a:xfrm>
            <a:prstGeom prst="rect">
              <a:avLst/>
            </a:prstGeom>
            <a:grpFill/>
            <a:ln w="9525">
              <a:noFill/>
              <a:miter lim="800000"/>
            </a:ln>
            <a:effectLst/>
          </p:spPr>
          <p:txBody>
            <a:bodyPr>
              <a:spAutoFit/>
            </a:bodyPr>
            <a:lstStyle/>
            <a:p>
              <a:pPr>
                <a:spcBef>
                  <a:spcPct val="50000"/>
                </a:spcBef>
                <a:defRPr/>
              </a:pPr>
              <a:r>
                <a:rPr lang="zh-CN" altLang="en-US" sz="24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    还有</a:t>
              </a:r>
              <a:r>
                <a:rPr lang="zh-CN" altLang="en-US" sz="24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其它</a:t>
              </a:r>
              <a:r>
                <a:rPr lang="zh-CN" altLang="en-US" sz="2400" dirty="0" smtClean="0">
                  <a:solidFill>
                    <a:srgbClr val="FF0000"/>
                  </a:solidFill>
                  <a:latin typeface="宋体" panose="02010600030101010101" pitchFamily="2" charset="-122"/>
                  <a:ea typeface="宋体" panose="02010600030101010101" pitchFamily="2" charset="-122"/>
                  <a:cs typeface="Times New Roman" panose="02020603050405020304" pitchFamily="18" charset="0"/>
                </a:rPr>
                <a:t>性质</a:t>
              </a:r>
              <a:r>
                <a:rPr lang="zh-CN" altLang="en-US" sz="24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吗</a:t>
              </a:r>
              <a:r>
                <a:rPr lang="en-US" altLang="zh-CN" sz="2400" dirty="0">
                  <a:solidFill>
                    <a:srgbClr val="FF0000"/>
                  </a:solidFill>
                  <a:latin typeface="宋体" panose="02010600030101010101" pitchFamily="2" charset="-122"/>
                  <a:ea typeface="宋体" panose="02010600030101010101" pitchFamily="2" charset="-122"/>
                  <a:cs typeface="Times New Roman" panose="02020603050405020304" pitchFamily="18" charset="0"/>
                </a:rPr>
                <a:t>?</a:t>
              </a:r>
            </a:p>
          </p:txBody>
        </p:sp>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954113" y="1393832"/>
            <a:ext cx="7261225" cy="3035300"/>
          </a:xfrm>
          <a:prstGeom prst="roundRect">
            <a:avLst>
              <a:gd name="adj" fmla="val 7597"/>
            </a:avLst>
          </a:prstGeom>
          <a:noFill/>
          <a:ln>
            <a:solidFill>
              <a:schemeClr val="accent1">
                <a:lumMod val="65000"/>
              </a:schemeClr>
            </a:solidFill>
            <a:prstDash val="sysDash"/>
          </a:ln>
        </p:spPr>
        <p:style>
          <a:lnRef idx="2">
            <a:schemeClr val="accent6"/>
          </a:lnRef>
          <a:fillRef idx="1">
            <a:schemeClr val="lt1"/>
          </a:fillRef>
          <a:effectRef idx="0">
            <a:schemeClr val="accent6"/>
          </a:effectRef>
          <a:fontRef idx="minor">
            <a:schemeClr val="dk1"/>
          </a:fontRef>
        </p:style>
        <p:txBody>
          <a:bodyPr anchor="ctr"/>
          <a:lstStyle/>
          <a:p>
            <a:pPr>
              <a:lnSpc>
                <a:spcPct val="150000"/>
              </a:lnSpc>
              <a:spcBef>
                <a:spcPts val="0"/>
              </a:spcBef>
              <a:buFont typeface="Wingdings 2" panose="05020102010507070707" pitchFamily="18" charset="2"/>
              <a:buNone/>
              <a:defRPr/>
            </a:pPr>
            <a:r>
              <a:rPr lang="en-US" altLang="zh-CN" sz="2400" b="0" dirty="0" smtClean="0">
                <a:solidFill>
                  <a:schemeClr val="tx1"/>
                </a:solidFill>
                <a:latin typeface="宋体" panose="02010600030101010101" pitchFamily="2" charset="-122"/>
                <a:ea typeface="黑体" panose="02010609060101010101" pitchFamily="2" charset="-122"/>
                <a:cs typeface="Times New Roman" panose="02020603050405020304" pitchFamily="18" charset="0"/>
              </a:rPr>
              <a:t>1</a:t>
            </a:r>
            <a:r>
              <a:rPr lang="en-US" altLang="zh-CN" sz="2400" b="0" dirty="0">
                <a:solidFill>
                  <a:schemeClr val="tx1"/>
                </a:solidFill>
                <a:latin typeface="宋体" panose="02010600030101010101" pitchFamily="2" charset="-122"/>
                <a:ea typeface="黑体" panose="02010609060101010101" pitchFamily="2" charset="-122"/>
                <a:cs typeface="Times New Roman" panose="02020603050405020304" pitchFamily="18" charset="0"/>
              </a:rPr>
              <a:t>.</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经历探索“平行四边形</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的对角线互相</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平分”这</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一性质的</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过程，发展</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探究</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意识。</a:t>
            </a:r>
            <a:endParaRPr lang="zh-CN" altLang="en-US" sz="2400" b="0" dirty="0">
              <a:solidFill>
                <a:schemeClr val="tx1"/>
              </a:solidFill>
              <a:latin typeface="宋体" panose="02010600030101010101" pitchFamily="2" charset="-122"/>
              <a:ea typeface="黑体" panose="02010609060101010101" pitchFamily="2" charset="-122"/>
              <a:cs typeface="Times New Roman" panose="02020603050405020304" pitchFamily="18" charset="0"/>
            </a:endParaRPr>
          </a:p>
          <a:p>
            <a:pPr>
              <a:lnSpc>
                <a:spcPct val="150000"/>
              </a:lnSpc>
              <a:spcBef>
                <a:spcPts val="0"/>
              </a:spcBef>
              <a:defRPr/>
            </a:pPr>
            <a:r>
              <a:rPr lang="en-US" altLang="zh-CN" sz="2400" b="0" dirty="0" smtClean="0">
                <a:solidFill>
                  <a:schemeClr val="tx1"/>
                </a:solidFill>
                <a:latin typeface="宋体" panose="02010600030101010101" pitchFamily="2" charset="-122"/>
                <a:ea typeface="黑体" panose="02010609060101010101" pitchFamily="2" charset="-122"/>
                <a:cs typeface="Times New Roman" panose="02020603050405020304" pitchFamily="18" charset="0"/>
              </a:rPr>
              <a:t>2</a:t>
            </a:r>
            <a:r>
              <a:rPr lang="en-US" altLang="zh-CN" sz="2400" b="0" dirty="0">
                <a:solidFill>
                  <a:schemeClr val="tx1"/>
                </a:solidFill>
                <a:latin typeface="宋体" panose="02010600030101010101" pitchFamily="2" charset="-122"/>
                <a:ea typeface="黑体" panose="02010609060101010101" pitchFamily="2" charset="-122"/>
                <a:cs typeface="Times New Roman" panose="02020603050405020304" pitchFamily="18" charset="0"/>
              </a:rPr>
              <a:t>.</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掌握“平行四边形</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的对角线互相</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平分”的</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性质</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定理，能</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综合运用平行四边形的性质解决平行四边形的有关计算问题和简单的证明</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题。</a:t>
            </a:r>
            <a:endParaRPr lang="zh-CN" altLang="en-US" sz="2400" b="0" dirty="0">
              <a:solidFill>
                <a:schemeClr val="tx1"/>
              </a:solidFill>
              <a:latin typeface="宋体" panose="02010600030101010101" pitchFamily="2" charset="-122"/>
              <a:ea typeface="黑体" panose="0201060906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337"/>
          <p:cNvPicPr>
            <a:picLocks noChangeAspect="1" noChangeArrowheads="1" noCrop="1"/>
          </p:cNvPicPr>
          <p:nvPr/>
        </p:nvPicPr>
        <p:blipFill>
          <a:blip r:embed="rId3">
            <a:clrChange>
              <a:clrFrom>
                <a:srgbClr val="FFFFFF"/>
              </a:clrFrom>
              <a:clrTo>
                <a:srgbClr val="FFFFFF">
                  <a:alpha val="0"/>
                </a:srgbClr>
              </a:clrTo>
            </a:clrChange>
          </a:blip>
          <a:srcRect/>
          <a:stretch>
            <a:fillRect/>
          </a:stretch>
        </p:blipFill>
        <p:spPr bwMode="auto">
          <a:xfrm>
            <a:off x="763617" y="3275031"/>
            <a:ext cx="2051050" cy="1512887"/>
          </a:xfrm>
          <a:prstGeom prst="rect">
            <a:avLst/>
          </a:prstGeom>
          <a:noFill/>
          <a:ln w="9525">
            <a:noFill/>
            <a:miter lim="800000"/>
            <a:headEnd/>
            <a:tailEnd/>
          </a:ln>
        </p:spPr>
      </p:pic>
      <p:sp>
        <p:nvSpPr>
          <p:cNvPr id="16387" name="WordArt 3"/>
          <p:cNvSpPr>
            <a:spLocks noChangeArrowheads="1" noChangeShapeType="1" noTextEdit="1"/>
          </p:cNvSpPr>
          <p:nvPr/>
        </p:nvSpPr>
        <p:spPr bwMode="auto">
          <a:xfrm>
            <a:off x="463580" y="584218"/>
            <a:ext cx="2089150" cy="719138"/>
          </a:xfrm>
          <a:prstGeom prst="rect">
            <a:avLst/>
          </a:prstGeom>
        </p:spPr>
        <p:txBody>
          <a:bodyPr wrap="none" fromWordArt="1">
            <a:prstTxWarp prst="textCascadeUp">
              <a:avLst>
                <a:gd name="adj" fmla="val 100000"/>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zh-CN" altLang="en-US" sz="3200" kern="10" dirty="0">
                <a:ln w="9525">
                  <a:round/>
                </a:ln>
                <a:gradFill rotWithShape="1">
                  <a:gsLst>
                    <a:gs pos="0">
                      <a:srgbClr val="FFE701"/>
                    </a:gs>
                    <a:gs pos="100000">
                      <a:srgbClr val="FE3E02"/>
                    </a:gs>
                  </a:gsLst>
                  <a:lin ang="5400000" scaled="1"/>
                </a:gradFill>
                <a:latin typeface="黑体" panose="02010609060101010101" pitchFamily="2" charset="-122"/>
                <a:ea typeface="黑体" panose="02010609060101010101" pitchFamily="2" charset="-122"/>
              </a:rPr>
              <a:t>你来一评</a:t>
            </a:r>
          </a:p>
        </p:txBody>
      </p:sp>
      <p:grpSp>
        <p:nvGrpSpPr>
          <p:cNvPr id="16388" name="Group 5"/>
          <p:cNvGrpSpPr/>
          <p:nvPr/>
        </p:nvGrpSpPr>
        <p:grpSpPr bwMode="auto">
          <a:xfrm>
            <a:off x="4362480" y="3059131"/>
            <a:ext cx="3744912" cy="1439862"/>
            <a:chOff x="1972" y="1808"/>
            <a:chExt cx="2359" cy="907"/>
          </a:xfrm>
        </p:grpSpPr>
        <p:sp>
          <p:nvSpPr>
            <p:cNvPr id="14" name="AutoShape 6"/>
            <p:cNvSpPr>
              <a:spLocks noChangeArrowheads="1"/>
            </p:cNvSpPr>
            <p:nvPr/>
          </p:nvSpPr>
          <p:spPr bwMode="auto">
            <a:xfrm>
              <a:off x="1972" y="1808"/>
              <a:ext cx="2359" cy="907"/>
            </a:xfrm>
            <a:prstGeom prst="parallelogram">
              <a:avLst>
                <a:gd name="adj" fmla="val 65022"/>
              </a:avLst>
            </a:prstGeom>
            <a:solidFill>
              <a:schemeClr val="bg2"/>
            </a:solidFill>
            <a:ln w="63500">
              <a:solidFill>
                <a:schemeClr val="bg2">
                  <a:lumMod val="90000"/>
                </a:schemeClr>
              </a:solidFill>
              <a:miter lim="800000"/>
            </a:ln>
            <a:effectLst/>
          </p:spPr>
          <p:txBody>
            <a:bodyPr wrap="none" anchor="ctr"/>
            <a:lstStyle/>
            <a:p>
              <a:pPr>
                <a:defRPr/>
              </a:pPr>
              <a:endParaRPr lang="zh-CN" altLang="en-US" dirty="0">
                <a:latin typeface="宋体" panose="02010600030101010101" pitchFamily="2" charset="-122"/>
                <a:ea typeface="宋体" panose="02010600030101010101" pitchFamily="2" charset="-122"/>
              </a:endParaRPr>
            </a:p>
          </p:txBody>
        </p:sp>
        <p:sp>
          <p:nvSpPr>
            <p:cNvPr id="16396" name="Line 7"/>
            <p:cNvSpPr>
              <a:spLocks noChangeShapeType="1"/>
            </p:cNvSpPr>
            <p:nvPr/>
          </p:nvSpPr>
          <p:spPr bwMode="auto">
            <a:xfrm>
              <a:off x="2562" y="1808"/>
              <a:ext cx="1179" cy="907"/>
            </a:xfrm>
            <a:prstGeom prst="line">
              <a:avLst/>
            </a:prstGeom>
            <a:noFill/>
            <a:ln w="9525">
              <a:solidFill>
                <a:schemeClr val="tx1"/>
              </a:solidFill>
              <a:round/>
            </a:ln>
          </p:spPr>
          <p:txBody>
            <a:bodyPr/>
            <a:lstStyle/>
            <a:p>
              <a:endParaRPr lang="zh-CN" altLang="en-US" dirty="0">
                <a:latin typeface="宋体" panose="02010600030101010101" pitchFamily="2" charset="-122"/>
              </a:endParaRPr>
            </a:p>
          </p:txBody>
        </p:sp>
        <p:sp>
          <p:nvSpPr>
            <p:cNvPr id="16397" name="Line 8"/>
            <p:cNvSpPr>
              <a:spLocks noChangeShapeType="1"/>
            </p:cNvSpPr>
            <p:nvPr/>
          </p:nvSpPr>
          <p:spPr bwMode="auto">
            <a:xfrm flipV="1">
              <a:off x="1972" y="1808"/>
              <a:ext cx="2359" cy="907"/>
            </a:xfrm>
            <a:prstGeom prst="line">
              <a:avLst/>
            </a:prstGeom>
            <a:noFill/>
            <a:ln w="9525">
              <a:solidFill>
                <a:schemeClr val="tx1"/>
              </a:solidFill>
              <a:round/>
            </a:ln>
          </p:spPr>
          <p:txBody>
            <a:bodyPr/>
            <a:lstStyle/>
            <a:p>
              <a:endParaRPr lang="zh-CN" altLang="en-US" dirty="0">
                <a:latin typeface="宋体" panose="02010600030101010101" pitchFamily="2" charset="-122"/>
              </a:endParaRPr>
            </a:p>
          </p:txBody>
        </p:sp>
      </p:grpSp>
      <p:sp>
        <p:nvSpPr>
          <p:cNvPr id="16389" name="Text Box 9"/>
          <p:cNvSpPr txBox="1">
            <a:spLocks noChangeArrowheads="1"/>
          </p:cNvSpPr>
          <p:nvPr/>
        </p:nvSpPr>
        <p:spPr bwMode="auto">
          <a:xfrm>
            <a:off x="5900767" y="3171843"/>
            <a:ext cx="936625" cy="446088"/>
          </a:xfrm>
          <a:prstGeom prst="rect">
            <a:avLst/>
          </a:prstGeom>
          <a:noFill/>
          <a:ln w="9525">
            <a:noFill/>
            <a:miter lim="800000"/>
          </a:ln>
        </p:spPr>
        <p:txBody>
          <a:bodyPr>
            <a:spAutoFit/>
          </a:bodyPr>
          <a:lstStyle/>
          <a:p>
            <a:pPr>
              <a:spcBef>
                <a:spcPct val="50000"/>
              </a:spcBef>
            </a:pPr>
            <a:r>
              <a:rPr lang="zh-CN" altLang="en-US" sz="2300" b="0" dirty="0">
                <a:solidFill>
                  <a:srgbClr val="FF0000"/>
                </a:solidFill>
                <a:latin typeface="宋体" panose="02010600030101010101" pitchFamily="2" charset="-122"/>
                <a:ea typeface="黑体" panose="02010609060101010101" pitchFamily="2" charset="-122"/>
              </a:rPr>
              <a:t>老大</a:t>
            </a:r>
          </a:p>
        </p:txBody>
      </p:sp>
      <p:sp>
        <p:nvSpPr>
          <p:cNvPr id="16390" name="Text Box 10"/>
          <p:cNvSpPr txBox="1">
            <a:spLocks noChangeArrowheads="1"/>
          </p:cNvSpPr>
          <p:nvPr/>
        </p:nvSpPr>
        <p:spPr bwMode="auto">
          <a:xfrm>
            <a:off x="4965730" y="3532206"/>
            <a:ext cx="936625" cy="446087"/>
          </a:xfrm>
          <a:prstGeom prst="rect">
            <a:avLst/>
          </a:prstGeom>
          <a:noFill/>
          <a:ln w="9525">
            <a:noFill/>
            <a:miter lim="800000"/>
          </a:ln>
        </p:spPr>
        <p:txBody>
          <a:bodyPr>
            <a:spAutoFit/>
          </a:bodyPr>
          <a:lstStyle/>
          <a:p>
            <a:pPr>
              <a:spcBef>
                <a:spcPct val="50000"/>
              </a:spcBef>
            </a:pPr>
            <a:r>
              <a:rPr lang="zh-CN" altLang="en-US" sz="2300" b="0" dirty="0">
                <a:solidFill>
                  <a:srgbClr val="FF0000"/>
                </a:solidFill>
                <a:latin typeface="宋体" panose="02010600030101010101" pitchFamily="2" charset="-122"/>
                <a:ea typeface="黑体" panose="02010609060101010101" pitchFamily="2" charset="-122"/>
              </a:rPr>
              <a:t>老二</a:t>
            </a:r>
          </a:p>
        </p:txBody>
      </p:sp>
      <p:sp>
        <p:nvSpPr>
          <p:cNvPr id="16391" name="Text Box 11"/>
          <p:cNvSpPr txBox="1">
            <a:spLocks noChangeArrowheads="1"/>
          </p:cNvSpPr>
          <p:nvPr/>
        </p:nvSpPr>
        <p:spPr bwMode="auto">
          <a:xfrm>
            <a:off x="5757892" y="3892568"/>
            <a:ext cx="936625" cy="446088"/>
          </a:xfrm>
          <a:prstGeom prst="rect">
            <a:avLst/>
          </a:prstGeom>
          <a:noFill/>
          <a:ln w="9525">
            <a:noFill/>
            <a:miter lim="800000"/>
          </a:ln>
        </p:spPr>
        <p:txBody>
          <a:bodyPr>
            <a:spAutoFit/>
          </a:bodyPr>
          <a:lstStyle/>
          <a:p>
            <a:pPr>
              <a:spcBef>
                <a:spcPct val="50000"/>
              </a:spcBef>
            </a:pPr>
            <a:r>
              <a:rPr lang="zh-CN" altLang="en-US" sz="2300" b="0" dirty="0">
                <a:solidFill>
                  <a:srgbClr val="FF0000"/>
                </a:solidFill>
                <a:latin typeface="宋体" panose="02010600030101010101" pitchFamily="2" charset="-122"/>
                <a:ea typeface="黑体" panose="02010609060101010101" pitchFamily="2" charset="-122"/>
              </a:rPr>
              <a:t>老三</a:t>
            </a:r>
          </a:p>
        </p:txBody>
      </p:sp>
      <p:sp>
        <p:nvSpPr>
          <p:cNvPr id="16392" name="Text Box 12"/>
          <p:cNvSpPr txBox="1">
            <a:spLocks noChangeArrowheads="1"/>
          </p:cNvSpPr>
          <p:nvPr/>
        </p:nvSpPr>
        <p:spPr bwMode="auto">
          <a:xfrm>
            <a:off x="6621492" y="3605231"/>
            <a:ext cx="936625" cy="446087"/>
          </a:xfrm>
          <a:prstGeom prst="rect">
            <a:avLst/>
          </a:prstGeom>
          <a:noFill/>
          <a:ln w="9525">
            <a:noFill/>
            <a:miter lim="800000"/>
          </a:ln>
        </p:spPr>
        <p:txBody>
          <a:bodyPr>
            <a:spAutoFit/>
          </a:bodyPr>
          <a:lstStyle/>
          <a:p>
            <a:pPr>
              <a:spcBef>
                <a:spcPct val="50000"/>
              </a:spcBef>
            </a:pPr>
            <a:r>
              <a:rPr lang="zh-CN" altLang="en-US" sz="2300" b="0" dirty="0">
                <a:solidFill>
                  <a:srgbClr val="FF0000"/>
                </a:solidFill>
                <a:latin typeface="宋体" panose="02010600030101010101" pitchFamily="2" charset="-122"/>
                <a:ea typeface="黑体" panose="02010609060101010101" pitchFamily="2" charset="-122"/>
              </a:rPr>
              <a:t>老四</a:t>
            </a:r>
          </a:p>
        </p:txBody>
      </p:sp>
      <p:sp>
        <p:nvSpPr>
          <p:cNvPr id="16393" name="Rectangle 13"/>
          <p:cNvSpPr>
            <a:spLocks noChangeArrowheads="1"/>
          </p:cNvSpPr>
          <p:nvPr/>
        </p:nvSpPr>
        <p:spPr bwMode="auto">
          <a:xfrm>
            <a:off x="606454" y="5130818"/>
            <a:ext cx="8108949" cy="941388"/>
          </a:xfrm>
          <a:prstGeom prst="rect">
            <a:avLst/>
          </a:prstGeom>
          <a:noFill/>
          <a:ln w="9525">
            <a:noFill/>
            <a:miter lim="800000"/>
          </a:ln>
        </p:spPr>
        <p:txBody>
          <a:bodyPr wrap="square" anchor="ctr">
            <a:spAutoFit/>
          </a:bodyPr>
          <a:lstStyle/>
          <a:p>
            <a:pPr>
              <a:lnSpc>
                <a:spcPct val="120000"/>
              </a:lnSpc>
              <a:spcBef>
                <a:spcPct val="0"/>
              </a:spcBef>
            </a:pPr>
            <a:r>
              <a:rPr lang="en-US" altLang="zh-CN" sz="2300" b="0" dirty="0">
                <a:latin typeface="黑体" panose="02010609060101010101" pitchFamily="2" charset="-122"/>
                <a:ea typeface="黑体" panose="02010609060101010101" pitchFamily="2" charset="-122"/>
              </a:rPr>
              <a:t>    </a:t>
            </a:r>
            <a:r>
              <a:rPr lang="zh-CN" altLang="ru-RU" sz="2300" b="0" dirty="0">
                <a:latin typeface="黑体" panose="02010609060101010101" pitchFamily="2" charset="-122"/>
                <a:ea typeface="黑体" panose="02010609060101010101" pitchFamily="2" charset="-122"/>
              </a:rPr>
              <a:t>当四个孩子看到</a:t>
            </a:r>
            <a:r>
              <a:rPr lang="zh-CN" altLang="ru-RU" sz="2300" b="0" dirty="0" smtClean="0">
                <a:latin typeface="黑体" panose="02010609060101010101" pitchFamily="2" charset="-122"/>
                <a:ea typeface="黑体" panose="02010609060101010101" pitchFamily="2" charset="-122"/>
              </a:rPr>
              <a:t>时</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争论不休</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都</a:t>
            </a:r>
            <a:r>
              <a:rPr lang="zh-CN" altLang="ru-RU" sz="2300" b="0" dirty="0">
                <a:latin typeface="黑体" panose="02010609060101010101" pitchFamily="2" charset="-122"/>
                <a:ea typeface="黑体" panose="02010609060101010101" pitchFamily="2" charset="-122"/>
              </a:rPr>
              <a:t>认为自己的地</a:t>
            </a:r>
            <a:r>
              <a:rPr lang="zh-CN" altLang="ru-RU" sz="2300" b="0" dirty="0" smtClean="0">
                <a:latin typeface="黑体" panose="02010609060101010101" pitchFamily="2" charset="-122"/>
                <a:ea typeface="黑体" panose="02010609060101010101" pitchFamily="2" charset="-122"/>
              </a:rPr>
              <a:t>少</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同学们</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你</a:t>
            </a:r>
            <a:r>
              <a:rPr lang="zh-CN" altLang="ru-RU" sz="2300" b="0" dirty="0">
                <a:latin typeface="黑体" panose="02010609060101010101" pitchFamily="2" charset="-122"/>
                <a:ea typeface="黑体" panose="02010609060101010101" pitchFamily="2" charset="-122"/>
              </a:rPr>
              <a:t>认为老人这样分合理吗？为什么？</a:t>
            </a:r>
            <a:r>
              <a:rPr lang="zh-CN" altLang="en-US" sz="2300" b="0" dirty="0">
                <a:latin typeface="黑体" panose="02010609060101010101" pitchFamily="2" charset="-122"/>
                <a:ea typeface="黑体" panose="02010609060101010101" pitchFamily="2" charset="-122"/>
              </a:rPr>
              <a:t> </a:t>
            </a:r>
          </a:p>
        </p:txBody>
      </p:sp>
      <p:sp>
        <p:nvSpPr>
          <p:cNvPr id="16394" name="Rectangle 4"/>
          <p:cNvSpPr>
            <a:spLocks noChangeArrowheads="1"/>
          </p:cNvSpPr>
          <p:nvPr/>
        </p:nvSpPr>
        <p:spPr bwMode="auto">
          <a:xfrm>
            <a:off x="606455" y="1560531"/>
            <a:ext cx="8251825" cy="1366528"/>
          </a:xfrm>
          <a:prstGeom prst="rect">
            <a:avLst/>
          </a:prstGeom>
          <a:noFill/>
          <a:ln w="9525">
            <a:noFill/>
            <a:miter lim="800000"/>
          </a:ln>
        </p:spPr>
        <p:txBody>
          <a:bodyPr anchor="ctr">
            <a:spAutoFit/>
          </a:bodyPr>
          <a:lstStyle/>
          <a:p>
            <a:pPr>
              <a:lnSpc>
                <a:spcPct val="120000"/>
              </a:lnSpc>
              <a:spcBef>
                <a:spcPct val="0"/>
              </a:spcBef>
            </a:pPr>
            <a:r>
              <a:rPr lang="en-US" altLang="zh-CN" sz="2300" b="0" dirty="0">
                <a:latin typeface="黑体" panose="02010609060101010101" pitchFamily="2" charset="-122"/>
                <a:ea typeface="黑体" panose="02010609060101010101" pitchFamily="2" charset="-122"/>
              </a:rPr>
              <a:t>    </a:t>
            </a:r>
            <a:r>
              <a:rPr lang="zh-CN" altLang="en-US" sz="2300" b="0" dirty="0">
                <a:latin typeface="黑体" panose="02010609060101010101" pitchFamily="2" charset="-122"/>
                <a:ea typeface="黑体" panose="02010609060101010101" pitchFamily="2" charset="-122"/>
              </a:rPr>
              <a:t>一位饱经苍桑的</a:t>
            </a:r>
            <a:r>
              <a:rPr lang="zh-CN" altLang="en-US" sz="2300" b="0" dirty="0" smtClean="0">
                <a:latin typeface="黑体" panose="02010609060101010101" pitchFamily="2" charset="-122"/>
                <a:ea typeface="黑体" panose="02010609060101010101" pitchFamily="2" charset="-122"/>
              </a:rPr>
              <a:t>老人，经过</a:t>
            </a:r>
            <a:r>
              <a:rPr lang="zh-CN" altLang="en-US" sz="2300" b="0" dirty="0">
                <a:latin typeface="黑体" panose="02010609060101010101" pitchFamily="2" charset="-122"/>
                <a:ea typeface="黑体" panose="02010609060101010101" pitchFamily="2" charset="-122"/>
              </a:rPr>
              <a:t>一辈子的辛</a:t>
            </a:r>
            <a:r>
              <a:rPr lang="zh-CN" altLang="ru-RU" sz="2300" b="0" dirty="0">
                <a:latin typeface="黑体" panose="02010609060101010101" pitchFamily="2" charset="-122"/>
                <a:ea typeface="黑体" panose="02010609060101010101" pitchFamily="2" charset="-122"/>
              </a:rPr>
              <a:t>勤</a:t>
            </a:r>
            <a:r>
              <a:rPr lang="zh-CN" altLang="ru-RU" sz="2300" b="0" dirty="0" smtClean="0">
                <a:latin typeface="黑体" panose="02010609060101010101" pitchFamily="2" charset="-122"/>
                <a:ea typeface="黑体" panose="02010609060101010101" pitchFamily="2" charset="-122"/>
              </a:rPr>
              <a:t>劳动</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到</a:t>
            </a:r>
            <a:r>
              <a:rPr lang="zh-CN" altLang="ru-RU" sz="2300" b="0" dirty="0">
                <a:latin typeface="黑体" panose="02010609060101010101" pitchFamily="2" charset="-122"/>
                <a:ea typeface="黑体" panose="02010609060101010101" pitchFamily="2" charset="-122"/>
              </a:rPr>
              <a:t>晚年的</a:t>
            </a:r>
            <a:r>
              <a:rPr lang="zh-CN" altLang="ru-RU" sz="2300" b="0" dirty="0" smtClean="0">
                <a:latin typeface="黑体" panose="02010609060101010101" pitchFamily="2" charset="-122"/>
                <a:ea typeface="黑体" panose="02010609060101010101" pitchFamily="2" charset="-122"/>
              </a:rPr>
              <a:t>时候</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终于</a:t>
            </a:r>
            <a:r>
              <a:rPr lang="zh-CN" altLang="ru-RU" sz="2300" b="0" dirty="0">
                <a:latin typeface="黑体" panose="02010609060101010101" pitchFamily="2" charset="-122"/>
                <a:ea typeface="黑体" panose="02010609060101010101" pitchFamily="2" charset="-122"/>
              </a:rPr>
              <a:t>拥有了一块平行四边形的</a:t>
            </a:r>
            <a:r>
              <a:rPr lang="zh-CN" altLang="ru-RU" sz="2300" b="0" dirty="0" smtClean="0">
                <a:latin typeface="黑体" panose="02010609060101010101" pitchFamily="2" charset="-122"/>
                <a:ea typeface="黑体" panose="02010609060101010101" pitchFamily="2" charset="-122"/>
              </a:rPr>
              <a:t>土地</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由于年迈体弱</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他</a:t>
            </a:r>
            <a:r>
              <a:rPr lang="zh-CN" altLang="ru-RU" sz="2300" b="0" dirty="0">
                <a:latin typeface="黑体" panose="02010609060101010101" pitchFamily="2" charset="-122"/>
                <a:ea typeface="黑体" panose="02010609060101010101" pitchFamily="2" charset="-122"/>
              </a:rPr>
              <a:t>决定把这块土地分给他的四个</a:t>
            </a:r>
            <a:r>
              <a:rPr lang="zh-CN" altLang="ru-RU" sz="2300" b="0" dirty="0" smtClean="0">
                <a:latin typeface="黑体" panose="02010609060101010101" pitchFamily="2" charset="-122"/>
                <a:ea typeface="黑体" panose="02010609060101010101" pitchFamily="2" charset="-122"/>
              </a:rPr>
              <a:t>孩子</a:t>
            </a:r>
            <a:r>
              <a:rPr lang="zh-CN" altLang="en-US" sz="2300" b="0" dirty="0" smtClean="0">
                <a:latin typeface="黑体" panose="02010609060101010101" pitchFamily="2" charset="-122"/>
                <a:ea typeface="黑体" panose="02010609060101010101" pitchFamily="2" charset="-122"/>
              </a:rPr>
              <a:t>，</a:t>
            </a:r>
            <a:r>
              <a:rPr lang="zh-CN" altLang="ru-RU" sz="2300" b="0" dirty="0" smtClean="0">
                <a:latin typeface="黑体" panose="02010609060101010101" pitchFamily="2" charset="-122"/>
                <a:ea typeface="黑体" panose="02010609060101010101" pitchFamily="2" charset="-122"/>
              </a:rPr>
              <a:t>他</a:t>
            </a:r>
            <a:r>
              <a:rPr lang="zh-CN" altLang="ru-RU" sz="2300" b="0" dirty="0">
                <a:latin typeface="黑体" panose="02010609060101010101" pitchFamily="2" charset="-122"/>
                <a:ea typeface="黑体" panose="02010609060101010101" pitchFamily="2" charset="-122"/>
              </a:rPr>
              <a:t>是这样分的：</a:t>
            </a:r>
            <a:r>
              <a:rPr lang="zh-CN" altLang="en-US" sz="2300" b="0" dirty="0">
                <a:latin typeface="黑体" panose="02010609060101010101" pitchFamily="2" charset="-122"/>
                <a:ea typeface="黑体" panose="02010609060101010101" pitchFamily="2" charset="-122"/>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9"/>
          <p:cNvSpPr>
            <a:spLocks noChangeArrowheads="1" noChangeShapeType="1" noTextEdit="1"/>
          </p:cNvSpPr>
          <p:nvPr/>
        </p:nvSpPr>
        <p:spPr bwMode="auto">
          <a:xfrm rot="255925">
            <a:off x="1061981" y="423882"/>
            <a:ext cx="1625600" cy="787400"/>
          </a:xfrm>
          <a:prstGeom prst="rect">
            <a:avLst/>
          </a:prstGeom>
        </p:spPr>
        <p:txBody>
          <a:bodyPr wrap="none" fromWordArt="1">
            <a:prstTxWarp prst="textSlantUp">
              <a:avLst>
                <a:gd name="adj" fmla="val 21065"/>
              </a:avLst>
            </a:prstTxWarp>
          </a:bodyPr>
          <a:lstStyle/>
          <a:p>
            <a:pPr algn="ctr"/>
            <a:r>
              <a:rPr lang="zh-CN" altLang="en-US" sz="3600" kern="10" dirty="0">
                <a:ln w="9525">
                  <a:solidFill>
                    <a:srgbClr val="CC99FF"/>
                  </a:solidFill>
                  <a:round/>
                </a:ln>
                <a:gradFill rotWithShape="1">
                  <a:gsLst>
                    <a:gs pos="0">
                      <a:srgbClr val="6600CC"/>
                    </a:gs>
                    <a:gs pos="100000">
                      <a:srgbClr val="CC00CC"/>
                    </a:gs>
                  </a:gsLst>
                  <a:lin ang="5100000" scaled="1"/>
                </a:gradFill>
                <a:latin typeface="宋体" panose="02010600030101010101" pitchFamily="2" charset="-122"/>
                <a:ea typeface="宋体" panose="02010600030101010101" pitchFamily="2" charset="-122"/>
              </a:rPr>
              <a:t>新知探究</a:t>
            </a:r>
          </a:p>
        </p:txBody>
      </p:sp>
      <p:sp>
        <p:nvSpPr>
          <p:cNvPr id="17411" name="Rectangle 11"/>
          <p:cNvSpPr>
            <a:spLocks noChangeArrowheads="1"/>
          </p:cNvSpPr>
          <p:nvPr/>
        </p:nvSpPr>
        <p:spPr bwMode="auto">
          <a:xfrm>
            <a:off x="1000125" y="1341457"/>
            <a:ext cx="7429500" cy="461962"/>
          </a:xfrm>
          <a:prstGeom prst="rect">
            <a:avLst/>
          </a:prstGeom>
          <a:noFill/>
          <a:ln w="9525">
            <a:noFill/>
            <a:miter lim="800000"/>
          </a:ln>
        </p:spPr>
        <p:txBody>
          <a:bodyPr anchor="ctr">
            <a:spAutoFit/>
          </a:bodyPr>
          <a:lstStyle/>
          <a:p>
            <a:r>
              <a:rPr lang="zh-CN" altLang="en-US" sz="2400" b="0" dirty="0">
                <a:latin typeface="宋体" panose="02010600030101010101" pitchFamily="2" charset="-122"/>
                <a:ea typeface="黑体" panose="02010609060101010101" pitchFamily="2" charset="-122"/>
                <a:cs typeface="Times New Roman" panose="02020603050405020304" pitchFamily="18" charset="0"/>
              </a:rPr>
              <a:t>如</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图，平行四边形</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ABCD</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的对角线</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AC</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BD</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相交于点</a:t>
            </a:r>
            <a:r>
              <a:rPr lang="en-US" altLang="zh-CN" sz="2400" b="0" dirty="0" smtClean="0">
                <a:latin typeface="宋体" panose="02010600030101010101" pitchFamily="2" charset="-122"/>
                <a:ea typeface="黑体" panose="02010609060101010101" pitchFamily="2" charset="-122"/>
                <a:cs typeface="Times New Roman" panose="02020603050405020304" pitchFamily="18" charset="0"/>
              </a:rPr>
              <a:t>O</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a:t>
            </a:r>
            <a:r>
              <a:rPr lang="en-US" altLang="zh-CN" sz="2400" b="0" dirty="0" smtClean="0">
                <a:latin typeface="宋体" panose="02010600030101010101" pitchFamily="2" charset="-122"/>
                <a:ea typeface="黑体" panose="02010609060101010101" pitchFamily="2" charset="-122"/>
                <a:cs typeface="Times New Roman" panose="02020603050405020304" pitchFamily="18" charset="0"/>
              </a:rPr>
              <a:t> </a:t>
            </a:r>
            <a:endParaRPr lang="en-US" altLang="zh-CN" sz="2400" b="0" dirty="0">
              <a:latin typeface="宋体" panose="02010600030101010101" pitchFamily="2" charset="-122"/>
              <a:ea typeface="黑体" panose="02010609060101010101" pitchFamily="2" charset="-122"/>
              <a:cs typeface="Times New Roman" panose="02020603050405020304" pitchFamily="18" charset="0"/>
            </a:endParaRPr>
          </a:p>
        </p:txBody>
      </p:sp>
      <p:sp>
        <p:nvSpPr>
          <p:cNvPr id="17427" name="Text Box 16"/>
          <p:cNvSpPr txBox="1">
            <a:spLocks noChangeArrowheads="1"/>
          </p:cNvSpPr>
          <p:nvPr/>
        </p:nvSpPr>
        <p:spPr bwMode="auto">
          <a:xfrm>
            <a:off x="785787" y="4270394"/>
            <a:ext cx="1428760" cy="492125"/>
          </a:xfrm>
          <a:prstGeom prst="rect">
            <a:avLst/>
          </a:prstGeom>
          <a:noFill/>
          <a:ln w="9525">
            <a:noFill/>
            <a:miter lim="800000"/>
          </a:ln>
        </p:spPr>
        <p:txBody>
          <a:bodyPr wrap="square">
            <a:spAutoFit/>
          </a:bodyPr>
          <a:lstStyle/>
          <a:p>
            <a:pPr>
              <a:spcBef>
                <a:spcPct val="50000"/>
              </a:spcBef>
            </a:pPr>
            <a:r>
              <a:rPr lang="zh-CN" altLang="en-US" sz="2600" b="0" dirty="0" smtClean="0">
                <a:solidFill>
                  <a:srgbClr val="CC0000"/>
                </a:solidFill>
                <a:latin typeface="宋体" panose="02010600030101010101" pitchFamily="2" charset="-122"/>
                <a:ea typeface="黑体" panose="02010609060101010101" pitchFamily="2" charset="-122"/>
                <a:cs typeface="Times New Roman" panose="02020603050405020304" pitchFamily="18" charset="0"/>
              </a:rPr>
              <a:t>猜一猜：</a:t>
            </a:r>
            <a:endParaRPr lang="en-US" altLang="zh-CN" sz="2600" b="0" dirty="0">
              <a:solidFill>
                <a:srgbClr val="CC0000"/>
              </a:solidFill>
              <a:latin typeface="宋体" panose="02010600030101010101" pitchFamily="2" charset="-122"/>
              <a:ea typeface="黑体" panose="02010609060101010101" pitchFamily="2" charset="-122"/>
              <a:cs typeface="Times New Roman" panose="02020603050405020304" pitchFamily="18" charset="0"/>
            </a:endParaRPr>
          </a:p>
        </p:txBody>
      </p:sp>
      <p:grpSp>
        <p:nvGrpSpPr>
          <p:cNvPr id="17413" name="组合 23"/>
          <p:cNvGrpSpPr/>
          <p:nvPr/>
        </p:nvGrpSpPr>
        <p:grpSpPr bwMode="auto">
          <a:xfrm>
            <a:off x="3071813" y="1770082"/>
            <a:ext cx="4494212" cy="2390775"/>
            <a:chOff x="2286001" y="1609724"/>
            <a:chExt cx="4494213" cy="2390777"/>
          </a:xfrm>
        </p:grpSpPr>
        <p:grpSp>
          <p:nvGrpSpPr>
            <p:cNvPr id="17416" name="Group 2"/>
            <p:cNvGrpSpPr/>
            <p:nvPr/>
          </p:nvGrpSpPr>
          <p:grpSpPr bwMode="auto">
            <a:xfrm>
              <a:off x="2286001" y="1609724"/>
              <a:ext cx="4494213" cy="2390777"/>
              <a:chOff x="1462" y="1582"/>
              <a:chExt cx="2831" cy="1506"/>
            </a:xfrm>
          </p:grpSpPr>
          <p:sp>
            <p:nvSpPr>
              <p:cNvPr id="17422" name="AutoShape 3"/>
              <p:cNvSpPr>
                <a:spLocks noChangeArrowheads="1"/>
              </p:cNvSpPr>
              <p:nvPr/>
            </p:nvSpPr>
            <p:spPr bwMode="auto">
              <a:xfrm>
                <a:off x="1673" y="1874"/>
                <a:ext cx="2359" cy="907"/>
              </a:xfrm>
              <a:prstGeom prst="parallelogram">
                <a:avLst>
                  <a:gd name="adj" fmla="val 65022"/>
                </a:avLst>
              </a:prstGeom>
              <a:noFill/>
              <a:ln w="63500">
                <a:solidFill>
                  <a:schemeClr val="tx1"/>
                </a:solidFill>
                <a:miter lim="800000"/>
              </a:ln>
            </p:spPr>
            <p:txBody>
              <a:bodyPr wrap="none" anchor="ctr"/>
              <a:lstStyle/>
              <a:p>
                <a:endParaRPr lang="zh-CN" altLang="en-US" sz="2400" b="0" dirty="0">
                  <a:latin typeface="宋体" panose="02010600030101010101" pitchFamily="2" charset="-122"/>
                  <a:cs typeface="Times New Roman" panose="02020603050405020304" pitchFamily="18" charset="0"/>
                </a:endParaRPr>
              </a:p>
            </p:txBody>
          </p:sp>
          <p:sp>
            <p:nvSpPr>
              <p:cNvPr id="17423" name="Text Box 4"/>
              <p:cNvSpPr txBox="1">
                <a:spLocks noChangeArrowheads="1"/>
              </p:cNvSpPr>
              <p:nvPr/>
            </p:nvSpPr>
            <p:spPr bwMode="auto">
              <a:xfrm>
                <a:off x="2120" y="1582"/>
                <a:ext cx="408" cy="291"/>
              </a:xfrm>
              <a:prstGeom prst="rect">
                <a:avLst/>
              </a:prstGeom>
              <a:noFill/>
              <a:ln w="9525">
                <a:noFill/>
                <a:miter lim="800000"/>
              </a:ln>
            </p:spPr>
            <p:txBody>
              <a:bodyPr>
                <a:spAutoFit/>
              </a:bodyPr>
              <a:lstStyle/>
              <a:p>
                <a:pPr>
                  <a:spcBef>
                    <a:spcPct val="50000"/>
                  </a:spcBef>
                </a:pPr>
                <a:r>
                  <a:rPr lang="en-US" altLang="zh-CN" sz="2400" b="0" dirty="0">
                    <a:latin typeface="宋体" panose="02010600030101010101" pitchFamily="2" charset="-122"/>
                    <a:ea typeface="黑体" panose="02010609060101010101" pitchFamily="2" charset="-122"/>
                    <a:cs typeface="Times New Roman" panose="02020603050405020304" pitchFamily="18" charset="0"/>
                  </a:rPr>
                  <a:t>A</a:t>
                </a:r>
              </a:p>
            </p:txBody>
          </p:sp>
          <p:sp>
            <p:nvSpPr>
              <p:cNvPr id="17424" name="Text Box 5"/>
              <p:cNvSpPr txBox="1">
                <a:spLocks noChangeArrowheads="1"/>
              </p:cNvSpPr>
              <p:nvPr/>
            </p:nvSpPr>
            <p:spPr bwMode="auto">
              <a:xfrm>
                <a:off x="3349" y="2797"/>
                <a:ext cx="408" cy="291"/>
              </a:xfrm>
              <a:prstGeom prst="rect">
                <a:avLst/>
              </a:prstGeom>
              <a:noFill/>
              <a:ln w="9525">
                <a:noFill/>
                <a:miter lim="800000"/>
              </a:ln>
            </p:spPr>
            <p:txBody>
              <a:bodyPr>
                <a:spAutoFit/>
              </a:bodyPr>
              <a:lstStyle/>
              <a:p>
                <a:pPr>
                  <a:spcBef>
                    <a:spcPct val="50000"/>
                  </a:spcBef>
                </a:pPr>
                <a:r>
                  <a:rPr lang="en-US" altLang="zh-CN" sz="2400" b="0" dirty="0">
                    <a:latin typeface="宋体" panose="02010600030101010101" pitchFamily="2" charset="-122"/>
                    <a:ea typeface="黑体" panose="02010609060101010101" pitchFamily="2" charset="-122"/>
                    <a:cs typeface="Times New Roman" panose="02020603050405020304" pitchFamily="18" charset="0"/>
                  </a:rPr>
                  <a:t>C</a:t>
                </a:r>
              </a:p>
            </p:txBody>
          </p:sp>
          <p:sp>
            <p:nvSpPr>
              <p:cNvPr id="17425" name="Text Box 6"/>
              <p:cNvSpPr txBox="1">
                <a:spLocks noChangeArrowheads="1"/>
              </p:cNvSpPr>
              <p:nvPr/>
            </p:nvSpPr>
            <p:spPr bwMode="auto">
              <a:xfrm>
                <a:off x="3885" y="1582"/>
                <a:ext cx="408" cy="291"/>
              </a:xfrm>
              <a:prstGeom prst="rect">
                <a:avLst/>
              </a:prstGeom>
              <a:noFill/>
              <a:ln w="9525">
                <a:noFill/>
                <a:miter lim="800000"/>
              </a:ln>
            </p:spPr>
            <p:txBody>
              <a:bodyPr>
                <a:spAutoFit/>
              </a:bodyPr>
              <a:lstStyle/>
              <a:p>
                <a:pPr>
                  <a:spcBef>
                    <a:spcPct val="50000"/>
                  </a:spcBef>
                </a:pPr>
                <a:r>
                  <a:rPr lang="en-US" altLang="zh-CN" sz="2400" b="0" dirty="0">
                    <a:latin typeface="宋体" panose="02010600030101010101" pitchFamily="2" charset="-122"/>
                    <a:ea typeface="黑体" panose="02010609060101010101" pitchFamily="2" charset="-122"/>
                    <a:cs typeface="Times New Roman" panose="02020603050405020304" pitchFamily="18" charset="0"/>
                  </a:rPr>
                  <a:t>D</a:t>
                </a:r>
              </a:p>
            </p:txBody>
          </p:sp>
          <p:sp>
            <p:nvSpPr>
              <p:cNvPr id="17426" name="Text Box 7"/>
              <p:cNvSpPr txBox="1">
                <a:spLocks noChangeArrowheads="1"/>
              </p:cNvSpPr>
              <p:nvPr/>
            </p:nvSpPr>
            <p:spPr bwMode="auto">
              <a:xfrm>
                <a:off x="1462" y="2752"/>
                <a:ext cx="408" cy="291"/>
              </a:xfrm>
              <a:prstGeom prst="rect">
                <a:avLst/>
              </a:prstGeom>
              <a:noFill/>
              <a:ln w="9525">
                <a:noFill/>
                <a:miter lim="800000"/>
              </a:ln>
            </p:spPr>
            <p:txBody>
              <a:bodyPr>
                <a:spAutoFit/>
              </a:bodyPr>
              <a:lstStyle/>
              <a:p>
                <a:pPr>
                  <a:spcBef>
                    <a:spcPct val="50000"/>
                  </a:spcBef>
                </a:pPr>
                <a:r>
                  <a:rPr lang="en-US" altLang="zh-CN" sz="2400" b="0" dirty="0">
                    <a:latin typeface="宋体" panose="02010600030101010101" pitchFamily="2" charset="-122"/>
                    <a:ea typeface="黑体" panose="02010609060101010101" pitchFamily="2" charset="-122"/>
                    <a:cs typeface="Times New Roman" panose="02020603050405020304" pitchFamily="18" charset="0"/>
                  </a:rPr>
                  <a:t>B</a:t>
                </a:r>
              </a:p>
            </p:txBody>
          </p:sp>
        </p:grpSp>
        <p:grpSp>
          <p:nvGrpSpPr>
            <p:cNvPr id="17417" name="组合 22"/>
            <p:cNvGrpSpPr/>
            <p:nvPr/>
          </p:nvGrpSpPr>
          <p:grpSpPr bwMode="auto">
            <a:xfrm>
              <a:off x="2582863" y="2066925"/>
              <a:ext cx="3744912" cy="1462088"/>
              <a:chOff x="2582863" y="2066925"/>
              <a:chExt cx="3744912" cy="1462088"/>
            </a:xfrm>
          </p:grpSpPr>
          <p:sp>
            <p:nvSpPr>
              <p:cNvPr id="17418" name="Line 8"/>
              <p:cNvSpPr>
                <a:spLocks noChangeShapeType="1"/>
              </p:cNvSpPr>
              <p:nvPr/>
            </p:nvSpPr>
            <p:spPr bwMode="auto">
              <a:xfrm flipV="1">
                <a:off x="2582863" y="2089150"/>
                <a:ext cx="3744912" cy="1439863"/>
              </a:xfrm>
              <a:prstGeom prst="line">
                <a:avLst/>
              </a:prstGeom>
              <a:noFill/>
              <a:ln w="38100">
                <a:solidFill>
                  <a:schemeClr val="tx1"/>
                </a:solidFill>
                <a:round/>
              </a:ln>
            </p:spPr>
            <p:txBody>
              <a:bodyPr/>
              <a:lstStyle/>
              <a:p>
                <a:endParaRPr lang="zh-CN" altLang="en-US" dirty="0">
                  <a:latin typeface="宋体" panose="02010600030101010101" pitchFamily="2" charset="-122"/>
                </a:endParaRPr>
              </a:p>
            </p:txBody>
          </p:sp>
          <p:sp>
            <p:nvSpPr>
              <p:cNvPr id="17419" name="Text Box 13"/>
              <p:cNvSpPr txBox="1">
                <a:spLocks noChangeArrowheads="1"/>
              </p:cNvSpPr>
              <p:nvPr/>
            </p:nvSpPr>
            <p:spPr bwMode="auto">
              <a:xfrm>
                <a:off x="4327525" y="2138363"/>
                <a:ext cx="647700" cy="461665"/>
              </a:xfrm>
              <a:prstGeom prst="rect">
                <a:avLst/>
              </a:prstGeom>
              <a:noFill/>
              <a:ln w="9525">
                <a:noFill/>
                <a:miter lim="800000"/>
              </a:ln>
            </p:spPr>
            <p:txBody>
              <a:bodyPr>
                <a:spAutoFit/>
              </a:bodyPr>
              <a:lstStyle/>
              <a:p>
                <a:pPr>
                  <a:spcBef>
                    <a:spcPct val="50000"/>
                  </a:spcBef>
                </a:pPr>
                <a:r>
                  <a:rPr lang="en-US" altLang="zh-CN" sz="2400" b="0" dirty="0">
                    <a:latin typeface="宋体" panose="02010600030101010101" pitchFamily="2" charset="-122"/>
                    <a:ea typeface="黑体" panose="02010609060101010101" pitchFamily="2" charset="-122"/>
                    <a:cs typeface="Times New Roman" panose="02020603050405020304" pitchFamily="18" charset="0"/>
                  </a:rPr>
                  <a:t>O</a:t>
                </a:r>
              </a:p>
            </p:txBody>
          </p:sp>
          <p:sp>
            <p:nvSpPr>
              <p:cNvPr id="17420" name="Line 14"/>
              <p:cNvSpPr>
                <a:spLocks noChangeShapeType="1"/>
              </p:cNvSpPr>
              <p:nvPr/>
            </p:nvSpPr>
            <p:spPr bwMode="auto">
              <a:xfrm>
                <a:off x="3541713" y="2066925"/>
                <a:ext cx="1871662" cy="1439863"/>
              </a:xfrm>
              <a:prstGeom prst="line">
                <a:avLst/>
              </a:prstGeom>
              <a:noFill/>
              <a:ln w="38100">
                <a:solidFill>
                  <a:schemeClr val="tx1"/>
                </a:solidFill>
                <a:round/>
              </a:ln>
            </p:spPr>
            <p:txBody>
              <a:bodyPr/>
              <a:lstStyle/>
              <a:p>
                <a:endParaRPr lang="zh-CN" altLang="en-US" dirty="0">
                  <a:latin typeface="宋体" panose="02010600030101010101" pitchFamily="2" charset="-122"/>
                </a:endParaRPr>
              </a:p>
            </p:txBody>
          </p:sp>
          <p:sp>
            <p:nvSpPr>
              <p:cNvPr id="17421" name="Text Box 22"/>
              <p:cNvSpPr txBox="1">
                <a:spLocks noChangeArrowheads="1"/>
              </p:cNvSpPr>
              <p:nvPr/>
            </p:nvSpPr>
            <p:spPr bwMode="auto">
              <a:xfrm>
                <a:off x="4256088" y="2587625"/>
                <a:ext cx="647700" cy="396875"/>
              </a:xfrm>
              <a:prstGeom prst="rect">
                <a:avLst/>
              </a:prstGeom>
              <a:noFill/>
              <a:ln w="9525">
                <a:noFill/>
                <a:miter lim="800000"/>
              </a:ln>
            </p:spPr>
            <p:txBody>
              <a:bodyPr>
                <a:spAutoFit/>
              </a:bodyPr>
              <a:lstStyle/>
              <a:p>
                <a:pPr>
                  <a:spcBef>
                    <a:spcPct val="50000"/>
                  </a:spcBef>
                </a:pPr>
                <a:r>
                  <a:rPr lang="en-US" altLang="zh-CN" sz="2000" b="0" dirty="0">
                    <a:solidFill>
                      <a:srgbClr val="FF0000"/>
                    </a:solidFill>
                    <a:latin typeface="宋体" panose="02010600030101010101" pitchFamily="2" charset="-122"/>
                    <a:cs typeface="Times New Roman" panose="02020603050405020304" pitchFamily="18" charset="0"/>
                  </a:rPr>
                  <a:t>●</a:t>
                </a:r>
              </a:p>
            </p:txBody>
          </p:sp>
        </p:grpSp>
      </p:grpSp>
      <p:sp>
        <p:nvSpPr>
          <p:cNvPr id="21" name="Text Box 23"/>
          <p:cNvSpPr txBox="1">
            <a:spLocks noChangeArrowheads="1"/>
          </p:cNvSpPr>
          <p:nvPr/>
        </p:nvSpPr>
        <p:spPr bwMode="auto">
          <a:xfrm>
            <a:off x="785786" y="4857760"/>
            <a:ext cx="2195512" cy="492125"/>
          </a:xfrm>
          <a:prstGeom prst="rect">
            <a:avLst/>
          </a:prstGeom>
          <a:noFill/>
          <a:ln w="9525">
            <a:noFill/>
            <a:miter lim="800000"/>
          </a:ln>
        </p:spPr>
        <p:txBody>
          <a:bodyPr>
            <a:spAutoFit/>
          </a:bodyPr>
          <a:lstStyle/>
          <a:p>
            <a:pPr>
              <a:spcBef>
                <a:spcPct val="50000"/>
              </a:spcBef>
            </a:pPr>
            <a:r>
              <a:rPr lang="zh-CN" altLang="en-US" sz="2600" b="0" dirty="0" smtClean="0">
                <a:solidFill>
                  <a:srgbClr val="CC0000"/>
                </a:solidFill>
                <a:latin typeface="宋体" panose="02010600030101010101" pitchFamily="2" charset="-122"/>
                <a:ea typeface="黑体" panose="02010609060101010101" pitchFamily="2" charset="-122"/>
                <a:cs typeface="Times New Roman" panose="02020603050405020304" pitchFamily="18" charset="0"/>
              </a:rPr>
              <a:t>量一量：</a:t>
            </a:r>
            <a:endParaRPr lang="en-US" altLang="zh-CN" sz="2600" b="0" dirty="0">
              <a:solidFill>
                <a:srgbClr val="CC0000"/>
              </a:solidFill>
              <a:latin typeface="宋体" panose="02010600030101010101" pitchFamily="2" charset="-122"/>
              <a:ea typeface="黑体" panose="02010609060101010101" pitchFamily="2" charset="-122"/>
              <a:cs typeface="Times New Roman" panose="02020603050405020304" pitchFamily="18" charset="0"/>
            </a:endParaRPr>
          </a:p>
        </p:txBody>
      </p:sp>
      <p:sp>
        <p:nvSpPr>
          <p:cNvPr id="22" name="Text Box 24"/>
          <p:cNvSpPr txBox="1">
            <a:spLocks noChangeArrowheads="1"/>
          </p:cNvSpPr>
          <p:nvPr/>
        </p:nvSpPr>
        <p:spPr bwMode="auto">
          <a:xfrm>
            <a:off x="935037" y="5357826"/>
            <a:ext cx="8208963" cy="830997"/>
          </a:xfrm>
          <a:prstGeom prst="rect">
            <a:avLst/>
          </a:prstGeom>
          <a:noFill/>
          <a:ln w="9525">
            <a:noFill/>
            <a:miter lim="800000"/>
          </a:ln>
        </p:spPr>
        <p:txBody>
          <a:bodyPr>
            <a:spAutoFit/>
          </a:bodyPr>
          <a:lstStyle/>
          <a:p>
            <a:pPr>
              <a:spcBef>
                <a:spcPct val="50000"/>
              </a:spcBef>
            </a:pP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    拿</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出手中的平行四边形</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纸片，测量</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出四条线段的</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长度，验证</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你的猜想是否</a:t>
            </a:r>
            <a:r>
              <a:rPr lang="zh-CN" altLang="en-US" sz="2400" b="0" dirty="0" smtClean="0">
                <a:latin typeface="宋体" panose="02010600030101010101" pitchFamily="2" charset="-122"/>
                <a:ea typeface="黑体" panose="02010609060101010101" pitchFamily="2" charset="-122"/>
                <a:cs typeface="Times New Roman" panose="02020603050405020304" pitchFamily="18" charset="0"/>
              </a:rPr>
              <a:t>正确。</a:t>
            </a:r>
            <a:r>
              <a:rPr lang="en-US" altLang="zh-CN" sz="2400" b="0" dirty="0" smtClean="0">
                <a:latin typeface="宋体" panose="02010600030101010101" pitchFamily="2" charset="-122"/>
                <a:ea typeface="黑体" panose="02010609060101010101" pitchFamily="2" charset="-122"/>
                <a:cs typeface="Times New Roman" panose="02020603050405020304" pitchFamily="18" charset="0"/>
              </a:rPr>
              <a:t> </a:t>
            </a:r>
            <a:endParaRPr lang="en-US" altLang="zh-CN" sz="2400" b="0" dirty="0">
              <a:latin typeface="宋体" panose="02010600030101010101" pitchFamily="2" charset="-122"/>
              <a:ea typeface="黑体" panose="02010609060101010101" pitchFamily="2" charset="-122"/>
              <a:cs typeface="Times New Roman" panose="02020603050405020304" pitchFamily="18" charset="0"/>
            </a:endParaRPr>
          </a:p>
        </p:txBody>
      </p:sp>
      <p:sp>
        <p:nvSpPr>
          <p:cNvPr id="23" name="Text Box 17"/>
          <p:cNvSpPr txBox="1">
            <a:spLocks noChangeArrowheads="1"/>
          </p:cNvSpPr>
          <p:nvPr/>
        </p:nvSpPr>
        <p:spPr bwMode="auto">
          <a:xfrm>
            <a:off x="2071661" y="4286269"/>
            <a:ext cx="5640388" cy="461963"/>
          </a:xfrm>
          <a:prstGeom prst="rect">
            <a:avLst/>
          </a:prstGeom>
          <a:noFill/>
          <a:ln w="9525">
            <a:noFill/>
            <a:miter lim="800000"/>
          </a:ln>
        </p:spPr>
        <p:txBody>
          <a:bodyPr>
            <a:spAutoFit/>
          </a:bodyPr>
          <a:lstStyle/>
          <a:p>
            <a:pPr>
              <a:spcBef>
                <a:spcPct val="50000"/>
              </a:spcBef>
            </a:pPr>
            <a:r>
              <a:rPr lang="zh-CN" altLang="en-US" sz="2400" b="0" dirty="0">
                <a:latin typeface="宋体" panose="02010600030101010101" pitchFamily="2" charset="-122"/>
                <a:ea typeface="黑体" panose="02010609060101010101" pitchFamily="2" charset="-122"/>
                <a:cs typeface="Times New Roman" panose="02020603050405020304" pitchFamily="18" charset="0"/>
              </a:rPr>
              <a:t>线段</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OA</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与</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OC</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OB</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与</a:t>
            </a:r>
            <a:r>
              <a:rPr lang="en-US" altLang="zh-CN" sz="2400" b="0" dirty="0">
                <a:latin typeface="宋体" panose="02010600030101010101" pitchFamily="2" charset="-122"/>
                <a:ea typeface="黑体" panose="02010609060101010101" pitchFamily="2" charset="-122"/>
                <a:cs typeface="Times New Roman" panose="02020603050405020304" pitchFamily="18" charset="0"/>
              </a:rPr>
              <a:t>OD</a:t>
            </a:r>
            <a:r>
              <a:rPr lang="zh-CN" altLang="en-US" sz="2400" b="0" dirty="0">
                <a:latin typeface="宋体" panose="02010600030101010101" pitchFamily="2" charset="-122"/>
                <a:ea typeface="黑体" panose="02010609060101010101" pitchFamily="2" charset="-122"/>
                <a:cs typeface="Times New Roman" panose="02020603050405020304" pitchFamily="18" charset="0"/>
              </a:rPr>
              <a:t>长度有何关系？</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bwMode="auto">
          <a:xfrm>
            <a:off x="2214562" y="2744769"/>
            <a:ext cx="4806950" cy="1897063"/>
            <a:chOff x="2983" y="436"/>
            <a:chExt cx="3028" cy="1195"/>
          </a:xfrm>
        </p:grpSpPr>
        <p:sp>
          <p:nvSpPr>
            <p:cNvPr id="18436" name="AutoShape 4"/>
            <p:cNvSpPr>
              <a:spLocks noChangeArrowheads="1"/>
            </p:cNvSpPr>
            <p:nvPr/>
          </p:nvSpPr>
          <p:spPr bwMode="auto">
            <a:xfrm>
              <a:off x="3062" y="799"/>
              <a:ext cx="2676" cy="438"/>
            </a:xfrm>
            <a:prstGeom prst="parallelogram">
              <a:avLst>
                <a:gd name="adj" fmla="val 61433"/>
              </a:avLst>
            </a:prstGeom>
            <a:noFill/>
            <a:ln w="38100" algn="ctr">
              <a:solidFill>
                <a:srgbClr val="FF00FF"/>
              </a:solidFill>
              <a:miter lim="800000"/>
            </a:ln>
          </p:spPr>
          <p:txBody>
            <a:bodyPr anchor="ctr">
              <a:spAutoFit/>
            </a:bodyPr>
            <a:lstStyle/>
            <a:p>
              <a:endParaRPr lang="zh-CN" altLang="en-US" dirty="0">
                <a:latin typeface="宋体" panose="02010600030101010101" pitchFamily="2" charset="-122"/>
              </a:endParaRPr>
            </a:p>
          </p:txBody>
        </p:sp>
        <p:sp>
          <p:nvSpPr>
            <p:cNvPr id="18437" name="Text Box 5"/>
            <p:cNvSpPr txBox="1">
              <a:spLocks noChangeArrowheads="1"/>
            </p:cNvSpPr>
            <p:nvPr/>
          </p:nvSpPr>
          <p:spPr bwMode="auto">
            <a:xfrm>
              <a:off x="3379" y="436"/>
              <a:ext cx="318" cy="404"/>
            </a:xfrm>
            <a:prstGeom prst="rect">
              <a:avLst/>
            </a:prstGeom>
            <a:noFill/>
            <a:ln w="9525" algn="ctr">
              <a:noFill/>
              <a:miter lim="800000"/>
            </a:ln>
          </p:spPr>
          <p:txBody>
            <a:bodyPr>
              <a:spAutoFit/>
            </a:bodyPr>
            <a:lstStyle/>
            <a:p>
              <a:pPr eaLnBrk="0" hangingPunct="0">
                <a:spcBef>
                  <a:spcPct val="50000"/>
                </a:spcBef>
              </a:pPr>
              <a:r>
                <a:rPr lang="en-US" altLang="zh-CN" sz="3600" dirty="0">
                  <a:solidFill>
                    <a:srgbClr val="FF33CC"/>
                  </a:solidFill>
                  <a:latin typeface="宋体" panose="02010600030101010101" pitchFamily="2" charset="-122"/>
                </a:rPr>
                <a:t>A</a:t>
              </a:r>
            </a:p>
          </p:txBody>
        </p:sp>
        <p:sp>
          <p:nvSpPr>
            <p:cNvPr id="18438" name="Text Box 6"/>
            <p:cNvSpPr txBox="1">
              <a:spLocks noChangeArrowheads="1"/>
            </p:cNvSpPr>
            <p:nvPr/>
          </p:nvSpPr>
          <p:spPr bwMode="auto">
            <a:xfrm>
              <a:off x="5693" y="436"/>
              <a:ext cx="318" cy="404"/>
            </a:xfrm>
            <a:prstGeom prst="rect">
              <a:avLst/>
            </a:prstGeom>
            <a:noFill/>
            <a:ln w="9525" algn="ctr">
              <a:noFill/>
              <a:miter lim="800000"/>
            </a:ln>
          </p:spPr>
          <p:txBody>
            <a:bodyPr>
              <a:spAutoFit/>
            </a:bodyPr>
            <a:lstStyle/>
            <a:p>
              <a:pPr eaLnBrk="0" hangingPunct="0">
                <a:spcBef>
                  <a:spcPct val="50000"/>
                </a:spcBef>
              </a:pPr>
              <a:r>
                <a:rPr lang="en-US" altLang="zh-CN" sz="3600" dirty="0">
                  <a:solidFill>
                    <a:srgbClr val="FF33CC"/>
                  </a:solidFill>
                  <a:latin typeface="宋体" panose="02010600030101010101" pitchFamily="2" charset="-122"/>
                </a:rPr>
                <a:t>B</a:t>
              </a:r>
            </a:p>
          </p:txBody>
        </p:sp>
        <p:sp>
          <p:nvSpPr>
            <p:cNvPr id="18439" name="Text Box 7"/>
            <p:cNvSpPr txBox="1">
              <a:spLocks noChangeArrowheads="1"/>
            </p:cNvSpPr>
            <p:nvPr/>
          </p:nvSpPr>
          <p:spPr bwMode="auto">
            <a:xfrm>
              <a:off x="2983" y="1227"/>
              <a:ext cx="318" cy="404"/>
            </a:xfrm>
            <a:prstGeom prst="rect">
              <a:avLst/>
            </a:prstGeom>
            <a:noFill/>
            <a:ln w="9525" algn="ctr">
              <a:noFill/>
              <a:miter lim="800000"/>
            </a:ln>
          </p:spPr>
          <p:txBody>
            <a:bodyPr>
              <a:spAutoFit/>
            </a:bodyPr>
            <a:lstStyle/>
            <a:p>
              <a:pPr eaLnBrk="0" hangingPunct="0">
                <a:spcBef>
                  <a:spcPct val="50000"/>
                </a:spcBef>
              </a:pPr>
              <a:r>
                <a:rPr lang="en-US" altLang="zh-CN" sz="3600" dirty="0">
                  <a:solidFill>
                    <a:srgbClr val="FF33CC"/>
                  </a:solidFill>
                  <a:latin typeface="宋体" panose="02010600030101010101" pitchFamily="2" charset="-122"/>
                </a:rPr>
                <a:t>D</a:t>
              </a:r>
            </a:p>
          </p:txBody>
        </p:sp>
        <p:sp>
          <p:nvSpPr>
            <p:cNvPr id="18440" name="Text Box 8"/>
            <p:cNvSpPr txBox="1">
              <a:spLocks noChangeArrowheads="1"/>
            </p:cNvSpPr>
            <p:nvPr/>
          </p:nvSpPr>
          <p:spPr bwMode="auto">
            <a:xfrm>
              <a:off x="5368" y="1182"/>
              <a:ext cx="318" cy="404"/>
            </a:xfrm>
            <a:prstGeom prst="rect">
              <a:avLst/>
            </a:prstGeom>
            <a:noFill/>
            <a:ln w="9525" algn="ctr">
              <a:noFill/>
              <a:miter lim="800000"/>
            </a:ln>
          </p:spPr>
          <p:txBody>
            <a:bodyPr>
              <a:spAutoFit/>
            </a:bodyPr>
            <a:lstStyle/>
            <a:p>
              <a:pPr eaLnBrk="0" hangingPunct="0">
                <a:spcBef>
                  <a:spcPct val="50000"/>
                </a:spcBef>
              </a:pPr>
              <a:r>
                <a:rPr lang="en-US" altLang="zh-CN" sz="3600" dirty="0">
                  <a:solidFill>
                    <a:srgbClr val="FF33CC"/>
                  </a:solidFill>
                  <a:latin typeface="宋体" panose="02010600030101010101" pitchFamily="2" charset="-122"/>
                </a:rPr>
                <a:t>C</a:t>
              </a:r>
            </a:p>
          </p:txBody>
        </p:sp>
        <p:sp>
          <p:nvSpPr>
            <p:cNvPr id="18441" name="Text Box 9"/>
            <p:cNvSpPr txBox="1">
              <a:spLocks noChangeArrowheads="1"/>
            </p:cNvSpPr>
            <p:nvPr/>
          </p:nvSpPr>
          <p:spPr bwMode="auto">
            <a:xfrm>
              <a:off x="4273" y="948"/>
              <a:ext cx="408" cy="404"/>
            </a:xfrm>
            <a:prstGeom prst="rect">
              <a:avLst/>
            </a:prstGeom>
            <a:noFill/>
            <a:ln w="9525" algn="ctr">
              <a:noFill/>
              <a:miter lim="800000"/>
            </a:ln>
          </p:spPr>
          <p:txBody>
            <a:bodyPr>
              <a:spAutoFit/>
            </a:bodyPr>
            <a:lstStyle/>
            <a:p>
              <a:pPr eaLnBrk="0" hangingPunct="0">
                <a:spcBef>
                  <a:spcPct val="50000"/>
                </a:spcBef>
              </a:pPr>
              <a:r>
                <a:rPr lang="en-US" altLang="zh-CN" sz="3600" dirty="0">
                  <a:solidFill>
                    <a:srgbClr val="FF33CC"/>
                  </a:solidFill>
                  <a:latin typeface="宋体" panose="02010600030101010101" pitchFamily="2" charset="-122"/>
                </a:rPr>
                <a:t>O</a:t>
              </a:r>
            </a:p>
          </p:txBody>
        </p:sp>
        <p:sp>
          <p:nvSpPr>
            <p:cNvPr id="18445" name="Oval 13"/>
            <p:cNvSpPr>
              <a:spLocks noChangeArrowheads="1"/>
            </p:cNvSpPr>
            <p:nvPr/>
          </p:nvSpPr>
          <p:spPr bwMode="auto">
            <a:xfrm flipH="1">
              <a:off x="4378" y="777"/>
              <a:ext cx="45" cy="463"/>
            </a:xfrm>
            <a:prstGeom prst="ellipse">
              <a:avLst/>
            </a:prstGeom>
            <a:solidFill>
              <a:srgbClr val="FF3300"/>
            </a:solidFill>
            <a:ln w="9525" algn="ctr">
              <a:noFill/>
              <a:round/>
            </a:ln>
          </p:spPr>
          <p:txBody>
            <a:bodyPr wrap="square" anchor="ctr">
              <a:spAutoFit/>
            </a:bodyPr>
            <a:lstStyle/>
            <a:p>
              <a:endParaRPr lang="en-US" altLang="zh-CN" dirty="0" smtClean="0">
                <a:latin typeface="宋体" panose="02010600030101010101" pitchFamily="2" charset="-122"/>
              </a:endParaRPr>
            </a:p>
          </p:txBody>
        </p:sp>
      </p:grpSp>
      <p:sp>
        <p:nvSpPr>
          <p:cNvPr id="25" name="Rectangle 26"/>
          <p:cNvSpPr>
            <a:spLocks noChangeArrowheads="1"/>
          </p:cNvSpPr>
          <p:nvPr/>
        </p:nvSpPr>
        <p:spPr bwMode="auto">
          <a:xfrm>
            <a:off x="423863" y="857232"/>
            <a:ext cx="8351837" cy="1643527"/>
          </a:xfrm>
          <a:prstGeom prst="rect">
            <a:avLst/>
          </a:prstGeom>
          <a:noFill/>
          <a:ln w="9525">
            <a:noFill/>
            <a:miter lim="800000"/>
          </a:ln>
        </p:spPr>
        <p:txBody>
          <a:bodyPr anchor="ctr">
            <a:spAutoFit/>
          </a:bodyPr>
          <a:lstStyle/>
          <a:p>
            <a:pPr>
              <a:lnSpc>
                <a:spcPct val="120000"/>
              </a:lnSpc>
            </a:pPr>
            <a:r>
              <a:rPr lang="en-US" altLang="zh-CN" b="0" dirty="0" smtClean="0">
                <a:latin typeface="宋体" panose="02010600030101010101" pitchFamily="2" charset="-122"/>
                <a:ea typeface="宋体" panose="02010600030101010101" pitchFamily="2" charset="-122"/>
                <a:cs typeface="Times New Roman" panose="02020603050405020304" pitchFamily="18" charset="0"/>
              </a:rPr>
              <a:t>    </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如图，把</a:t>
            </a:r>
            <a:r>
              <a:rPr lang="zh-CN" altLang="en-US" b="0" dirty="0">
                <a:latin typeface="宋体" panose="02010600030101010101" pitchFamily="2" charset="-122"/>
                <a:ea typeface="宋体" panose="02010600030101010101" pitchFamily="2" charset="-122"/>
                <a:cs typeface="Times New Roman" panose="02020603050405020304" pitchFamily="18" charset="0"/>
              </a:rPr>
              <a:t>两张完全相同的平行四边形纸片叠合在</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一起，在</a:t>
            </a:r>
            <a:r>
              <a:rPr lang="zh-CN" altLang="en-US" b="0" dirty="0">
                <a:latin typeface="宋体" panose="02010600030101010101" pitchFamily="2" charset="-122"/>
                <a:ea typeface="宋体" panose="02010600030101010101" pitchFamily="2" charset="-122"/>
                <a:cs typeface="Times New Roman" panose="02020603050405020304" pitchFamily="18" charset="0"/>
              </a:rPr>
              <a:t>它们的中心</a:t>
            </a:r>
            <a:r>
              <a:rPr lang="en-US" altLang="zh-CN" b="0" dirty="0" smtClean="0">
                <a:latin typeface="宋体" panose="02010600030101010101" pitchFamily="2" charset="-122"/>
                <a:ea typeface="宋体" panose="02010600030101010101" pitchFamily="2" charset="-122"/>
                <a:cs typeface="Times New Roman" panose="02020603050405020304" pitchFamily="18" charset="0"/>
              </a:rPr>
              <a:t>O</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钉</a:t>
            </a:r>
            <a:r>
              <a:rPr lang="zh-CN" altLang="en-US" b="0" dirty="0">
                <a:latin typeface="宋体" panose="02010600030101010101" pitchFamily="2" charset="-122"/>
                <a:ea typeface="宋体" panose="02010600030101010101" pitchFamily="2" charset="-122"/>
                <a:cs typeface="Times New Roman" panose="02020603050405020304" pitchFamily="18" charset="0"/>
              </a:rPr>
              <a:t>一个</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图钉，将</a:t>
            </a:r>
            <a:r>
              <a:rPr lang="zh-CN" altLang="en-US" b="0" dirty="0">
                <a:latin typeface="宋体" panose="02010600030101010101" pitchFamily="2" charset="-122"/>
                <a:ea typeface="宋体" panose="02010600030101010101" pitchFamily="2" charset="-122"/>
                <a:cs typeface="Times New Roman" panose="02020603050405020304" pitchFamily="18" charset="0"/>
              </a:rPr>
              <a:t>一个平行四边形绕</a:t>
            </a:r>
            <a:r>
              <a:rPr lang="en-US" altLang="zh-CN" b="0" dirty="0">
                <a:latin typeface="宋体" panose="02010600030101010101" pitchFamily="2" charset="-122"/>
                <a:ea typeface="宋体" panose="02010600030101010101" pitchFamily="2" charset="-122"/>
                <a:cs typeface="Times New Roman" panose="02020603050405020304" pitchFamily="18" charset="0"/>
              </a:rPr>
              <a:t>O</a:t>
            </a:r>
            <a:r>
              <a:rPr lang="zh-CN" altLang="en-US" b="0" dirty="0">
                <a:latin typeface="宋体" panose="02010600030101010101" pitchFamily="2" charset="-122"/>
                <a:ea typeface="宋体" panose="02010600030101010101" pitchFamily="2" charset="-122"/>
                <a:cs typeface="Times New Roman" panose="02020603050405020304" pitchFamily="18" charset="0"/>
              </a:rPr>
              <a:t>旋转</a:t>
            </a:r>
            <a:r>
              <a:rPr lang="en-US" altLang="zh-CN" b="0" dirty="0">
                <a:latin typeface="宋体" panose="02010600030101010101" pitchFamily="2" charset="-122"/>
                <a:ea typeface="宋体" panose="02010600030101010101" pitchFamily="2" charset="-122"/>
                <a:cs typeface="Times New Roman" panose="02020603050405020304" pitchFamily="18" charset="0"/>
              </a:rPr>
              <a:t>180</a:t>
            </a:r>
            <a:r>
              <a:rPr lang="en-US" altLang="zh-CN" b="0" dirty="0" smtClean="0">
                <a:latin typeface="宋体" panose="02010600030101010101" pitchFamily="2" charset="-122"/>
                <a:ea typeface="宋体" panose="02010600030101010101" pitchFamily="2" charset="-122"/>
                <a:cs typeface="Times New Roman" panose="02020603050405020304" pitchFamily="18" charset="0"/>
              </a:rPr>
              <a:t>°</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，你</a:t>
            </a:r>
            <a:r>
              <a:rPr lang="zh-CN" altLang="en-US" b="0" dirty="0">
                <a:latin typeface="宋体" panose="02010600030101010101" pitchFamily="2" charset="-122"/>
                <a:ea typeface="宋体" panose="02010600030101010101" pitchFamily="2" charset="-122"/>
                <a:cs typeface="Times New Roman" panose="02020603050405020304" pitchFamily="18" charset="0"/>
              </a:rPr>
              <a:t>发现了</a:t>
            </a:r>
            <a:r>
              <a:rPr lang="zh-CN" altLang="en-US" b="0" dirty="0" smtClean="0">
                <a:latin typeface="宋体" panose="02010600030101010101" pitchFamily="2" charset="-122"/>
                <a:ea typeface="宋体" panose="02010600030101010101" pitchFamily="2" charset="-122"/>
                <a:cs typeface="Times New Roman" panose="02020603050405020304" pitchFamily="18" charset="0"/>
              </a:rPr>
              <a:t>什么？</a:t>
            </a:r>
            <a:r>
              <a:rPr lang="en-US" altLang="zh-CN" b="0" dirty="0" smtClean="0">
                <a:latin typeface="宋体" panose="02010600030101010101" pitchFamily="2" charset="-122"/>
                <a:ea typeface="宋体" panose="02010600030101010101" pitchFamily="2" charset="-122"/>
                <a:cs typeface="Times New Roman" panose="02020603050405020304" pitchFamily="18" charset="0"/>
              </a:rPr>
              <a:t> </a:t>
            </a:r>
            <a:endParaRPr lang="en-US" altLang="zh-CN" b="0" dirty="0">
              <a:latin typeface="宋体" panose="02010600030101010101" pitchFamily="2" charset="-122"/>
              <a:ea typeface="宋体" panose="02010600030101010101" pitchFamily="2" charset="-122"/>
              <a:cs typeface="Times New Roman" panose="02020603050405020304" pitchFamily="18" charset="0"/>
            </a:endParaRPr>
          </a:p>
        </p:txBody>
      </p:sp>
      <p:cxnSp>
        <p:nvCxnSpPr>
          <p:cNvPr id="19" name="直接连接符 18"/>
          <p:cNvCxnSpPr/>
          <p:nvPr/>
        </p:nvCxnSpPr>
        <p:spPr>
          <a:xfrm>
            <a:off x="2786050" y="3357562"/>
            <a:ext cx="3357586" cy="64294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rot="10800000" flipV="1">
            <a:off x="2357422" y="3357562"/>
            <a:ext cx="4214842" cy="64294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linds(horizontal)">
                                      <p:cBhvr>
                                        <p:cTn id="7" dur="500"/>
                                        <p:tgtEl>
                                          <p:spTgt spid="25"/>
                                        </p:tgtEl>
                                      </p:cBhvr>
                                    </p:animEffect>
                                  </p:childTnLst>
                                </p:cTn>
                              </p:par>
                              <p:par>
                                <p:cTn id="8" presetID="4"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ox(i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15"/>
          <p:cNvSpPr>
            <a:spLocks noChangeArrowheads="1"/>
          </p:cNvSpPr>
          <p:nvPr/>
        </p:nvSpPr>
        <p:spPr bwMode="auto">
          <a:xfrm>
            <a:off x="2214546" y="2357430"/>
            <a:ext cx="4895850" cy="2160587"/>
          </a:xfrm>
          <a:prstGeom prst="parallelogram">
            <a:avLst>
              <a:gd name="adj" fmla="val 56650"/>
            </a:avLst>
          </a:prstGeom>
          <a:solidFill>
            <a:schemeClr val="accent1">
              <a:alpha val="0"/>
            </a:schemeClr>
          </a:solidFill>
          <a:ln w="63500">
            <a:solidFill>
              <a:schemeClr val="tx1"/>
            </a:solidFill>
            <a:miter lim="800000"/>
          </a:ln>
        </p:spPr>
        <p:txBody>
          <a:bodyPr wrap="none" anchor="ctr"/>
          <a:lstStyle/>
          <a:p>
            <a:endParaRPr lang="zh-CN" altLang="en-US" dirty="0">
              <a:latin typeface="宋体" panose="02010600030101010101" pitchFamily="2" charset="-122"/>
              <a:cs typeface="Times New Roman" panose="02020603050405020304" pitchFamily="18" charset="0"/>
            </a:endParaRPr>
          </a:p>
        </p:txBody>
      </p:sp>
      <p:grpSp>
        <p:nvGrpSpPr>
          <p:cNvPr id="19458" name="Group 2"/>
          <p:cNvGrpSpPr/>
          <p:nvPr/>
        </p:nvGrpSpPr>
        <p:grpSpPr bwMode="auto">
          <a:xfrm>
            <a:off x="2049483" y="1652570"/>
            <a:ext cx="5522913" cy="3405187"/>
            <a:chOff x="1292" y="-380"/>
            <a:chExt cx="3479" cy="2145"/>
          </a:xfrm>
        </p:grpSpPr>
        <p:sp>
          <p:nvSpPr>
            <p:cNvPr id="19472" name="Text Box 3"/>
            <p:cNvSpPr txBox="1">
              <a:spLocks noChangeArrowheads="1"/>
            </p:cNvSpPr>
            <p:nvPr/>
          </p:nvSpPr>
          <p:spPr bwMode="auto">
            <a:xfrm>
              <a:off x="2791" y="544"/>
              <a:ext cx="408" cy="330"/>
            </a:xfrm>
            <a:prstGeom prst="rect">
              <a:avLst/>
            </a:prstGeom>
            <a:noFill/>
            <a:ln w="9525">
              <a:noFill/>
              <a:miter lim="800000"/>
            </a:ln>
          </p:spPr>
          <p:txBody>
            <a:bodyPr>
              <a:spAutoFit/>
            </a:bodyPr>
            <a:lstStyle/>
            <a:p>
              <a:pPr>
                <a:spcBef>
                  <a:spcPct val="50000"/>
                </a:spcBef>
              </a:pPr>
              <a:r>
                <a:rPr lang="en-US" altLang="zh-CN" dirty="0">
                  <a:solidFill>
                    <a:srgbClr val="990000"/>
                  </a:solidFill>
                  <a:latin typeface="宋体" panose="02010600030101010101" pitchFamily="2" charset="-122"/>
                  <a:cs typeface="Times New Roman" panose="02020603050405020304" pitchFamily="18" charset="0"/>
                </a:rPr>
                <a:t>●</a:t>
              </a:r>
            </a:p>
          </p:txBody>
        </p:sp>
        <p:grpSp>
          <p:nvGrpSpPr>
            <p:cNvPr id="19473" name="Group 4"/>
            <p:cNvGrpSpPr/>
            <p:nvPr/>
          </p:nvGrpSpPr>
          <p:grpSpPr bwMode="auto">
            <a:xfrm>
              <a:off x="1292" y="-380"/>
              <a:ext cx="3479" cy="2145"/>
              <a:chOff x="1202" y="1117"/>
              <a:chExt cx="3479" cy="2145"/>
            </a:xfrm>
          </p:grpSpPr>
          <p:sp>
            <p:nvSpPr>
              <p:cNvPr id="19474" name="AutoShape 5"/>
              <p:cNvSpPr>
                <a:spLocks noChangeArrowheads="1"/>
              </p:cNvSpPr>
              <p:nvPr/>
            </p:nvSpPr>
            <p:spPr bwMode="auto">
              <a:xfrm>
                <a:off x="1292" y="1561"/>
                <a:ext cx="3084" cy="1361"/>
              </a:xfrm>
              <a:prstGeom prst="parallelogram">
                <a:avLst>
                  <a:gd name="adj" fmla="val 56650"/>
                </a:avLst>
              </a:prstGeom>
              <a:solidFill>
                <a:schemeClr val="accent1">
                  <a:alpha val="0"/>
                </a:schemeClr>
              </a:solidFill>
              <a:ln w="63500">
                <a:solidFill>
                  <a:srgbClr val="800000"/>
                </a:solidFill>
                <a:miter lim="800000"/>
              </a:ln>
            </p:spPr>
            <p:txBody>
              <a:bodyPr wrap="none" anchor="ctr"/>
              <a:lstStyle/>
              <a:p>
                <a:endParaRPr lang="zh-CN" altLang="en-US" dirty="0">
                  <a:latin typeface="宋体" panose="02010600030101010101" pitchFamily="2" charset="-122"/>
                  <a:cs typeface="Times New Roman" panose="02020603050405020304" pitchFamily="18" charset="0"/>
                </a:endParaRPr>
              </a:p>
            </p:txBody>
          </p:sp>
          <p:sp>
            <p:nvSpPr>
              <p:cNvPr id="19475" name="Line 6"/>
              <p:cNvSpPr>
                <a:spLocks noChangeShapeType="1"/>
              </p:cNvSpPr>
              <p:nvPr/>
            </p:nvSpPr>
            <p:spPr bwMode="auto">
              <a:xfrm>
                <a:off x="2109" y="1550"/>
                <a:ext cx="1542" cy="1361"/>
              </a:xfrm>
              <a:prstGeom prst="line">
                <a:avLst/>
              </a:prstGeom>
              <a:noFill/>
              <a:ln w="50800">
                <a:solidFill>
                  <a:srgbClr val="800000"/>
                </a:solidFill>
                <a:prstDash val="sysDot"/>
                <a:round/>
              </a:ln>
            </p:spPr>
            <p:txBody>
              <a:bodyPr/>
              <a:lstStyle/>
              <a:p>
                <a:endParaRPr lang="zh-CN" altLang="en-US" dirty="0">
                  <a:latin typeface="宋体" panose="02010600030101010101" pitchFamily="2" charset="-122"/>
                </a:endParaRPr>
              </a:p>
            </p:txBody>
          </p:sp>
          <p:sp>
            <p:nvSpPr>
              <p:cNvPr id="19476" name="Line 7"/>
              <p:cNvSpPr>
                <a:spLocks noChangeShapeType="1"/>
              </p:cNvSpPr>
              <p:nvPr/>
            </p:nvSpPr>
            <p:spPr bwMode="auto">
              <a:xfrm flipH="1">
                <a:off x="1338" y="1550"/>
                <a:ext cx="3085" cy="1360"/>
              </a:xfrm>
              <a:prstGeom prst="line">
                <a:avLst/>
              </a:prstGeom>
              <a:noFill/>
              <a:ln w="50800">
                <a:solidFill>
                  <a:srgbClr val="800000"/>
                </a:solidFill>
                <a:prstDash val="sysDot"/>
                <a:round/>
              </a:ln>
            </p:spPr>
            <p:txBody>
              <a:bodyPr/>
              <a:lstStyle/>
              <a:p>
                <a:endParaRPr lang="zh-CN" altLang="en-US" dirty="0">
                  <a:latin typeface="宋体" panose="02010600030101010101" pitchFamily="2" charset="-122"/>
                </a:endParaRPr>
              </a:p>
            </p:txBody>
          </p:sp>
          <p:sp>
            <p:nvSpPr>
              <p:cNvPr id="19477" name="Text Box 8"/>
              <p:cNvSpPr txBox="1">
                <a:spLocks noChangeArrowheads="1"/>
              </p:cNvSpPr>
              <p:nvPr/>
            </p:nvSpPr>
            <p:spPr bwMode="auto">
              <a:xfrm>
                <a:off x="2019" y="1117"/>
                <a:ext cx="453" cy="442"/>
              </a:xfrm>
              <a:prstGeom prst="rect">
                <a:avLst/>
              </a:prstGeom>
              <a:noFill/>
              <a:ln w="9525">
                <a:noFill/>
                <a:miter lim="800000"/>
              </a:ln>
            </p:spPr>
            <p:txBody>
              <a:bodyPr>
                <a:spAutoFit/>
              </a:bodyPr>
              <a:lstStyle/>
              <a:p>
                <a:pPr>
                  <a:spcBef>
                    <a:spcPct val="50000"/>
                  </a:spcBef>
                </a:pPr>
                <a:r>
                  <a:rPr lang="en-US" altLang="zh-CN" sz="4000" dirty="0">
                    <a:solidFill>
                      <a:srgbClr val="990000"/>
                    </a:solidFill>
                    <a:latin typeface="宋体" panose="02010600030101010101" pitchFamily="2" charset="-122"/>
                    <a:ea typeface="黑体" panose="02010609060101010101" pitchFamily="2" charset="-122"/>
                    <a:cs typeface="Times New Roman" panose="02020603050405020304" pitchFamily="18" charset="0"/>
                  </a:rPr>
                  <a:t>A</a:t>
                </a:r>
              </a:p>
            </p:txBody>
          </p:sp>
          <p:sp>
            <p:nvSpPr>
              <p:cNvPr id="19478" name="Text Box 9"/>
              <p:cNvSpPr txBox="1">
                <a:spLocks noChangeArrowheads="1"/>
              </p:cNvSpPr>
              <p:nvPr/>
            </p:nvSpPr>
            <p:spPr bwMode="auto">
              <a:xfrm>
                <a:off x="4228" y="1142"/>
                <a:ext cx="453" cy="442"/>
              </a:xfrm>
              <a:prstGeom prst="rect">
                <a:avLst/>
              </a:prstGeom>
              <a:noFill/>
              <a:ln w="9525">
                <a:noFill/>
                <a:miter lim="800000"/>
              </a:ln>
            </p:spPr>
            <p:txBody>
              <a:bodyPr>
                <a:spAutoFit/>
              </a:bodyPr>
              <a:lstStyle/>
              <a:p>
                <a:pPr>
                  <a:spcBef>
                    <a:spcPct val="50000"/>
                  </a:spcBef>
                </a:pPr>
                <a:r>
                  <a:rPr lang="en-US" altLang="zh-CN" sz="4000" dirty="0">
                    <a:solidFill>
                      <a:srgbClr val="990000"/>
                    </a:solidFill>
                    <a:latin typeface="宋体" panose="02010600030101010101" pitchFamily="2" charset="-122"/>
                    <a:ea typeface="黑体" panose="02010609060101010101" pitchFamily="2" charset="-122"/>
                    <a:cs typeface="Times New Roman" panose="02020603050405020304" pitchFamily="18" charset="0"/>
                  </a:rPr>
                  <a:t>D</a:t>
                </a:r>
              </a:p>
            </p:txBody>
          </p:sp>
          <p:sp>
            <p:nvSpPr>
              <p:cNvPr id="19479" name="Text Box 10"/>
              <p:cNvSpPr txBox="1">
                <a:spLocks noChangeArrowheads="1"/>
              </p:cNvSpPr>
              <p:nvPr/>
            </p:nvSpPr>
            <p:spPr bwMode="auto">
              <a:xfrm>
                <a:off x="2769" y="1777"/>
                <a:ext cx="453" cy="442"/>
              </a:xfrm>
              <a:prstGeom prst="rect">
                <a:avLst/>
              </a:prstGeom>
              <a:noFill/>
              <a:ln w="9525">
                <a:noFill/>
                <a:miter lim="800000"/>
              </a:ln>
            </p:spPr>
            <p:txBody>
              <a:bodyPr>
                <a:spAutoFit/>
              </a:bodyPr>
              <a:lstStyle/>
              <a:p>
                <a:pPr>
                  <a:spcBef>
                    <a:spcPct val="50000"/>
                  </a:spcBef>
                </a:pPr>
                <a:r>
                  <a:rPr lang="en-US" altLang="zh-CN" sz="4000" dirty="0">
                    <a:solidFill>
                      <a:srgbClr val="990000"/>
                    </a:solidFill>
                    <a:latin typeface="宋体" panose="02010600030101010101" pitchFamily="2" charset="-122"/>
                    <a:ea typeface="黑体" panose="02010609060101010101" pitchFamily="2" charset="-122"/>
                    <a:cs typeface="Times New Roman" panose="02020603050405020304" pitchFamily="18" charset="0"/>
                  </a:rPr>
                  <a:t>O</a:t>
                </a:r>
              </a:p>
            </p:txBody>
          </p:sp>
          <p:sp>
            <p:nvSpPr>
              <p:cNvPr id="19480" name="Text Box 11"/>
              <p:cNvSpPr txBox="1">
                <a:spLocks noChangeArrowheads="1"/>
              </p:cNvSpPr>
              <p:nvPr/>
            </p:nvSpPr>
            <p:spPr bwMode="auto">
              <a:xfrm>
                <a:off x="3436" y="2817"/>
                <a:ext cx="453" cy="442"/>
              </a:xfrm>
              <a:prstGeom prst="rect">
                <a:avLst/>
              </a:prstGeom>
              <a:noFill/>
              <a:ln w="9525">
                <a:noFill/>
                <a:miter lim="800000"/>
              </a:ln>
            </p:spPr>
            <p:txBody>
              <a:bodyPr>
                <a:spAutoFit/>
              </a:bodyPr>
              <a:lstStyle/>
              <a:p>
                <a:pPr>
                  <a:spcBef>
                    <a:spcPct val="50000"/>
                  </a:spcBef>
                </a:pPr>
                <a:r>
                  <a:rPr lang="en-US" altLang="zh-CN" sz="4000" dirty="0">
                    <a:solidFill>
                      <a:srgbClr val="990000"/>
                    </a:solidFill>
                    <a:latin typeface="宋体" panose="02010600030101010101" pitchFamily="2" charset="-122"/>
                    <a:ea typeface="黑体" panose="02010609060101010101" pitchFamily="2" charset="-122"/>
                    <a:cs typeface="Times New Roman" panose="02020603050405020304" pitchFamily="18" charset="0"/>
                  </a:rPr>
                  <a:t>C</a:t>
                </a:r>
              </a:p>
            </p:txBody>
          </p:sp>
          <p:sp>
            <p:nvSpPr>
              <p:cNvPr id="19481" name="Text Box 12"/>
              <p:cNvSpPr txBox="1">
                <a:spLocks noChangeArrowheads="1"/>
              </p:cNvSpPr>
              <p:nvPr/>
            </p:nvSpPr>
            <p:spPr bwMode="auto">
              <a:xfrm>
                <a:off x="1202" y="2820"/>
                <a:ext cx="453" cy="442"/>
              </a:xfrm>
              <a:prstGeom prst="rect">
                <a:avLst/>
              </a:prstGeom>
              <a:noFill/>
              <a:ln w="9525">
                <a:noFill/>
                <a:miter lim="800000"/>
              </a:ln>
            </p:spPr>
            <p:txBody>
              <a:bodyPr>
                <a:spAutoFit/>
              </a:bodyPr>
              <a:lstStyle/>
              <a:p>
                <a:pPr>
                  <a:spcBef>
                    <a:spcPct val="50000"/>
                  </a:spcBef>
                </a:pPr>
                <a:r>
                  <a:rPr lang="en-US" altLang="zh-CN" sz="4000" dirty="0">
                    <a:solidFill>
                      <a:srgbClr val="990000"/>
                    </a:solidFill>
                    <a:latin typeface="宋体" panose="02010600030101010101" pitchFamily="2" charset="-122"/>
                    <a:ea typeface="黑体" panose="02010609060101010101" pitchFamily="2" charset="-122"/>
                    <a:cs typeface="Times New Roman" panose="02020603050405020304" pitchFamily="18" charset="0"/>
                  </a:rPr>
                  <a:t>B</a:t>
                </a:r>
              </a:p>
            </p:txBody>
          </p:sp>
        </p:grpSp>
      </p:grpSp>
      <p:sp>
        <p:nvSpPr>
          <p:cNvPr id="13" name="Line 13"/>
          <p:cNvSpPr>
            <a:spLocks noChangeShapeType="1"/>
          </p:cNvSpPr>
          <p:nvPr/>
        </p:nvSpPr>
        <p:spPr bwMode="auto">
          <a:xfrm>
            <a:off x="3478233" y="2322495"/>
            <a:ext cx="2447925" cy="2160587"/>
          </a:xfrm>
          <a:prstGeom prst="line">
            <a:avLst/>
          </a:prstGeom>
          <a:noFill/>
          <a:ln w="50800">
            <a:solidFill>
              <a:schemeClr val="tx1"/>
            </a:solidFill>
            <a:prstDash val="sysDot"/>
            <a:round/>
          </a:ln>
        </p:spPr>
        <p:txBody>
          <a:bodyPr/>
          <a:lstStyle/>
          <a:p>
            <a:endParaRPr lang="zh-CN" altLang="en-US" dirty="0">
              <a:latin typeface="宋体" panose="02010600030101010101" pitchFamily="2" charset="-122"/>
            </a:endParaRPr>
          </a:p>
        </p:txBody>
      </p:sp>
      <p:sp>
        <p:nvSpPr>
          <p:cNvPr id="14" name="Line 14"/>
          <p:cNvSpPr>
            <a:spLocks noChangeShapeType="1"/>
          </p:cNvSpPr>
          <p:nvPr/>
        </p:nvSpPr>
        <p:spPr bwMode="auto">
          <a:xfrm flipH="1">
            <a:off x="2263796" y="2332020"/>
            <a:ext cx="4897437" cy="2159000"/>
          </a:xfrm>
          <a:prstGeom prst="line">
            <a:avLst/>
          </a:prstGeom>
          <a:noFill/>
          <a:ln w="50800">
            <a:solidFill>
              <a:schemeClr val="tx1"/>
            </a:solidFill>
            <a:prstDash val="sysDot"/>
            <a:round/>
          </a:ln>
        </p:spPr>
        <p:txBody>
          <a:bodyPr/>
          <a:lstStyle/>
          <a:p>
            <a:endParaRPr lang="zh-CN" altLang="en-US" dirty="0">
              <a:latin typeface="宋体" panose="02010600030101010101" pitchFamily="2" charset="-122"/>
            </a:endParaRPr>
          </a:p>
        </p:txBody>
      </p:sp>
      <p:grpSp>
        <p:nvGrpSpPr>
          <p:cNvPr id="4" name="Group 16"/>
          <p:cNvGrpSpPr/>
          <p:nvPr/>
        </p:nvGrpSpPr>
        <p:grpSpPr bwMode="auto">
          <a:xfrm>
            <a:off x="2049483" y="1693845"/>
            <a:ext cx="5462588" cy="3365500"/>
            <a:chOff x="930" y="1052"/>
            <a:chExt cx="3441" cy="2120"/>
          </a:xfrm>
        </p:grpSpPr>
        <p:sp>
          <p:nvSpPr>
            <p:cNvPr id="19470" name="Text Box 17"/>
            <p:cNvSpPr txBox="1">
              <a:spLocks noChangeArrowheads="1"/>
            </p:cNvSpPr>
            <p:nvPr/>
          </p:nvSpPr>
          <p:spPr bwMode="auto">
            <a:xfrm>
              <a:off x="3962" y="1052"/>
              <a:ext cx="409" cy="442"/>
            </a:xfrm>
            <a:prstGeom prst="rect">
              <a:avLst/>
            </a:prstGeom>
            <a:noFill/>
            <a:ln w="9525">
              <a:noFill/>
              <a:miter lim="800000"/>
            </a:ln>
          </p:spPr>
          <p:txBody>
            <a:bodyPr>
              <a:spAutoFit/>
            </a:bodyPr>
            <a:lstStyle/>
            <a:p>
              <a:pPr>
                <a:spcBef>
                  <a:spcPct val="50000"/>
                </a:spcBef>
              </a:pPr>
              <a:r>
                <a:rPr lang="en-US" altLang="zh-CN" sz="4000" dirty="0">
                  <a:latin typeface="宋体" panose="02010600030101010101" pitchFamily="2" charset="-122"/>
                  <a:ea typeface="黑体" panose="02010609060101010101" pitchFamily="2" charset="-122"/>
                  <a:cs typeface="Times New Roman" panose="02020603050405020304" pitchFamily="18" charset="0"/>
                </a:rPr>
                <a:t>D</a:t>
              </a:r>
            </a:p>
          </p:txBody>
        </p:sp>
        <p:sp>
          <p:nvSpPr>
            <p:cNvPr id="19471" name="Text Box 18"/>
            <p:cNvSpPr txBox="1">
              <a:spLocks noChangeArrowheads="1"/>
            </p:cNvSpPr>
            <p:nvPr/>
          </p:nvSpPr>
          <p:spPr bwMode="auto">
            <a:xfrm>
              <a:off x="930" y="2730"/>
              <a:ext cx="409" cy="442"/>
            </a:xfrm>
            <a:prstGeom prst="rect">
              <a:avLst/>
            </a:prstGeom>
            <a:noFill/>
            <a:ln w="9525">
              <a:noFill/>
              <a:miter lim="800000"/>
            </a:ln>
          </p:spPr>
          <p:txBody>
            <a:bodyPr>
              <a:spAutoFit/>
            </a:bodyPr>
            <a:lstStyle/>
            <a:p>
              <a:pPr>
                <a:spcBef>
                  <a:spcPct val="50000"/>
                </a:spcBef>
              </a:pPr>
              <a:r>
                <a:rPr lang="en-US" altLang="zh-CN" sz="4000" dirty="0">
                  <a:latin typeface="宋体" panose="02010600030101010101" pitchFamily="2" charset="-122"/>
                  <a:ea typeface="黑体" panose="02010609060101010101" pitchFamily="2" charset="-122"/>
                  <a:cs typeface="Times New Roman" panose="02020603050405020304" pitchFamily="18" charset="0"/>
                </a:rPr>
                <a:t>B</a:t>
              </a:r>
            </a:p>
          </p:txBody>
        </p:sp>
      </p:grpSp>
      <p:grpSp>
        <p:nvGrpSpPr>
          <p:cNvPr id="5" name="Group 19"/>
          <p:cNvGrpSpPr/>
          <p:nvPr/>
        </p:nvGrpSpPr>
        <p:grpSpPr bwMode="auto">
          <a:xfrm>
            <a:off x="3357554" y="1657332"/>
            <a:ext cx="2890837" cy="3414713"/>
            <a:chOff x="1753" y="1019"/>
            <a:chExt cx="1821" cy="2151"/>
          </a:xfrm>
        </p:grpSpPr>
        <p:sp>
          <p:nvSpPr>
            <p:cNvPr id="19467" name="Text Box 20"/>
            <p:cNvSpPr txBox="1">
              <a:spLocks noChangeArrowheads="1"/>
            </p:cNvSpPr>
            <p:nvPr/>
          </p:nvSpPr>
          <p:spPr bwMode="auto">
            <a:xfrm>
              <a:off x="2498" y="1687"/>
              <a:ext cx="409" cy="442"/>
            </a:xfrm>
            <a:prstGeom prst="rect">
              <a:avLst/>
            </a:prstGeom>
            <a:noFill/>
            <a:ln w="9525">
              <a:noFill/>
              <a:miter lim="800000"/>
            </a:ln>
          </p:spPr>
          <p:txBody>
            <a:bodyPr>
              <a:spAutoFit/>
            </a:bodyPr>
            <a:lstStyle/>
            <a:p>
              <a:pPr>
                <a:spcBef>
                  <a:spcPct val="50000"/>
                </a:spcBef>
              </a:pPr>
              <a:r>
                <a:rPr lang="en-US" altLang="zh-CN" sz="4000" dirty="0">
                  <a:latin typeface="宋体" panose="02010600030101010101" pitchFamily="2" charset="-122"/>
                  <a:ea typeface="黑体" panose="02010609060101010101" pitchFamily="2" charset="-122"/>
                  <a:cs typeface="Times New Roman" panose="02020603050405020304" pitchFamily="18" charset="0"/>
                </a:rPr>
                <a:t>O</a:t>
              </a:r>
            </a:p>
          </p:txBody>
        </p:sp>
        <p:sp>
          <p:nvSpPr>
            <p:cNvPr id="19468" name="Text Box 21"/>
            <p:cNvSpPr txBox="1">
              <a:spLocks noChangeArrowheads="1"/>
            </p:cNvSpPr>
            <p:nvPr/>
          </p:nvSpPr>
          <p:spPr bwMode="auto">
            <a:xfrm>
              <a:off x="3165" y="2728"/>
              <a:ext cx="409" cy="442"/>
            </a:xfrm>
            <a:prstGeom prst="rect">
              <a:avLst/>
            </a:prstGeom>
            <a:noFill/>
            <a:ln w="9525">
              <a:noFill/>
              <a:miter lim="800000"/>
            </a:ln>
          </p:spPr>
          <p:txBody>
            <a:bodyPr>
              <a:spAutoFit/>
            </a:bodyPr>
            <a:lstStyle/>
            <a:p>
              <a:pPr>
                <a:spcBef>
                  <a:spcPct val="50000"/>
                </a:spcBef>
              </a:pPr>
              <a:r>
                <a:rPr lang="en-US" altLang="zh-CN" sz="4000" dirty="0">
                  <a:latin typeface="宋体" panose="02010600030101010101" pitchFamily="2" charset="-122"/>
                  <a:ea typeface="黑体" panose="02010609060101010101" pitchFamily="2" charset="-122"/>
                  <a:cs typeface="Times New Roman" panose="02020603050405020304" pitchFamily="18" charset="0"/>
                </a:rPr>
                <a:t>C</a:t>
              </a:r>
            </a:p>
          </p:txBody>
        </p:sp>
        <p:sp>
          <p:nvSpPr>
            <p:cNvPr id="19469" name="Text Box 22"/>
            <p:cNvSpPr txBox="1">
              <a:spLocks noChangeArrowheads="1"/>
            </p:cNvSpPr>
            <p:nvPr/>
          </p:nvSpPr>
          <p:spPr bwMode="auto">
            <a:xfrm>
              <a:off x="1753" y="1019"/>
              <a:ext cx="409" cy="442"/>
            </a:xfrm>
            <a:prstGeom prst="rect">
              <a:avLst/>
            </a:prstGeom>
            <a:noFill/>
            <a:ln w="9525">
              <a:noFill/>
              <a:miter lim="800000"/>
            </a:ln>
          </p:spPr>
          <p:txBody>
            <a:bodyPr>
              <a:spAutoFit/>
            </a:bodyPr>
            <a:lstStyle/>
            <a:p>
              <a:pPr>
                <a:spcBef>
                  <a:spcPct val="50000"/>
                </a:spcBef>
              </a:pPr>
              <a:r>
                <a:rPr lang="en-US" altLang="zh-CN" sz="4000" dirty="0">
                  <a:latin typeface="宋体" panose="02010600030101010101" pitchFamily="2" charset="-122"/>
                  <a:ea typeface="黑体" panose="02010609060101010101" pitchFamily="2" charset="-122"/>
                  <a:cs typeface="Times New Roman" panose="02020603050405020304" pitchFamily="18" charset="0"/>
                </a:rPr>
                <a:t>A</a:t>
              </a:r>
            </a:p>
          </p:txBody>
        </p:sp>
      </p:grpSp>
      <p:sp>
        <p:nvSpPr>
          <p:cNvPr id="19464" name="WordArt 24"/>
          <p:cNvSpPr>
            <a:spLocks noChangeArrowheads="1" noChangeShapeType="1" noTextEdit="1"/>
          </p:cNvSpPr>
          <p:nvPr/>
        </p:nvSpPr>
        <p:spPr bwMode="auto">
          <a:xfrm>
            <a:off x="1143081" y="928670"/>
            <a:ext cx="1535112" cy="598487"/>
          </a:xfrm>
          <a:prstGeom prst="rect">
            <a:avLst/>
          </a:prstGeom>
        </p:spPr>
        <p:txBody>
          <a:bodyPr wrap="none" fromWordArt="1">
            <a:prstTxWarp prst="textPlain">
              <a:avLst>
                <a:gd name="adj" fmla="val 50000"/>
              </a:avLst>
            </a:prstTxWarp>
          </a:bodyPr>
          <a:lstStyle/>
          <a:p>
            <a:pPr algn="ctr"/>
            <a:r>
              <a:rPr lang="zh-CN" altLang="en-US" kern="10" dirty="0">
                <a:ln w="9525">
                  <a:noFill/>
                  <a:round/>
                </a:ln>
                <a:solidFill>
                  <a:srgbClr val="FF0000"/>
                </a:solidFill>
                <a:latin typeface="宋体" panose="02010600030101010101" pitchFamily="2" charset="-122"/>
                <a:ea typeface="宋体" panose="02010600030101010101" pitchFamily="2" charset="-122"/>
              </a:rPr>
              <a:t>看一看</a:t>
            </a:r>
          </a:p>
        </p:txBody>
      </p:sp>
      <p:sp>
        <p:nvSpPr>
          <p:cNvPr id="26" name="Rectangle 22"/>
          <p:cNvSpPr>
            <a:spLocks noChangeArrowheads="1"/>
          </p:cNvSpPr>
          <p:nvPr/>
        </p:nvSpPr>
        <p:spPr bwMode="auto">
          <a:xfrm>
            <a:off x="1071588" y="5262579"/>
            <a:ext cx="7215188" cy="523875"/>
          </a:xfrm>
          <a:prstGeom prst="rect">
            <a:avLst/>
          </a:prstGeom>
          <a:noFill/>
          <a:ln w="9525" algn="ctr">
            <a:noFill/>
            <a:miter lim="800000"/>
          </a:ln>
        </p:spPr>
        <p:txBody>
          <a:bodyPr>
            <a:spAutoFit/>
          </a:bodyPr>
          <a:lstStyle/>
          <a:p>
            <a:r>
              <a:rPr kumimoji="1" lang="zh-CN" altLang="en-US"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性质定理</a:t>
            </a:r>
            <a:r>
              <a:rPr kumimoji="1" lang="en-US" altLang="zh-CN"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3</a:t>
            </a:r>
            <a:r>
              <a:rPr kumimoji="1" lang="zh-CN" altLang="en-US" b="0" dirty="0">
                <a:solidFill>
                  <a:srgbClr val="FF0000"/>
                </a:solidFill>
                <a:latin typeface="宋体" panose="02010600030101010101" pitchFamily="2" charset="-122"/>
                <a:ea typeface="黑体" panose="02010609060101010101" pitchFamily="2" charset="-122"/>
                <a:cs typeface="Times New Roman" panose="02020603050405020304" pitchFamily="18" charset="0"/>
              </a:rPr>
              <a:t>：平行四边形的对角线互相</a:t>
            </a:r>
            <a:r>
              <a:rPr kumimoji="1" lang="zh-CN" altLang="en-US" b="0" dirty="0" smtClean="0">
                <a:solidFill>
                  <a:srgbClr val="FF0000"/>
                </a:solidFill>
                <a:latin typeface="宋体" panose="02010600030101010101" pitchFamily="2" charset="-122"/>
                <a:ea typeface="黑体" panose="02010609060101010101" pitchFamily="2" charset="-122"/>
                <a:cs typeface="Times New Roman" panose="02020603050405020304" pitchFamily="18" charset="0"/>
              </a:rPr>
              <a:t>平分。</a:t>
            </a:r>
            <a:endParaRPr kumimoji="1" lang="en-US" altLang="zh-CN" b="0" dirty="0">
              <a:solidFill>
                <a:srgbClr val="FF0000"/>
              </a:solidFill>
              <a:latin typeface="宋体" panose="02010600030101010101" pitchFamily="2" charset="-122"/>
              <a:ea typeface="黑体" panose="02010609060101010101" pitchFamily="2" charset="-122"/>
              <a:cs typeface="Times New Roman" panose="02020603050405020304" pitchFamily="18" charset="0"/>
            </a:endParaRPr>
          </a:p>
        </p:txBody>
      </p:sp>
      <p:sp>
        <p:nvSpPr>
          <p:cNvPr id="27" name="矩形 26"/>
          <p:cNvSpPr>
            <a:spLocks noChangeArrowheads="1"/>
          </p:cNvSpPr>
          <p:nvPr/>
        </p:nvSpPr>
        <p:spPr bwMode="auto">
          <a:xfrm>
            <a:off x="3143322" y="1119175"/>
            <a:ext cx="4572000" cy="523875"/>
          </a:xfrm>
          <a:prstGeom prst="rect">
            <a:avLst/>
          </a:prstGeom>
          <a:noFill/>
          <a:ln w="9525">
            <a:noFill/>
            <a:miter lim="800000"/>
          </a:ln>
        </p:spPr>
        <p:txBody>
          <a:bodyPr>
            <a:spAutoFit/>
          </a:bodyPr>
          <a:lstStyle/>
          <a:p>
            <a:pPr>
              <a:spcBef>
                <a:spcPct val="50000"/>
              </a:spcBef>
            </a:pPr>
            <a:r>
              <a:rPr lang="zh-CN" altLang="en-US" dirty="0">
                <a:latin typeface="宋体" panose="02010600030101010101" pitchFamily="2" charset="-122"/>
              </a:rPr>
              <a:t>你有什么发现吗？</a:t>
            </a:r>
            <a:endParaRPr lang="en-US" altLang="zh-CN" dirty="0">
              <a:latin typeface="宋体" panose="02010600030101010101" pitchFamily="2" charset="-122"/>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10800000">
                                      <p:cBhvr>
                                        <p:cTn id="24" dur="5000" fill="hold"/>
                                        <p:tgtEl>
                                          <p:spTgt spid="13"/>
                                        </p:tgtEl>
                                        <p:attrNameLst>
                                          <p:attrName>r</p:attrName>
                                        </p:attrNameLst>
                                      </p:cBhvr>
                                    </p:animRot>
                                  </p:childTnLst>
                                </p:cTn>
                              </p:par>
                              <p:par>
                                <p:cTn id="25" presetID="8" presetClass="emph" presetSubtype="0" fill="hold" grpId="1" nodeType="withEffect">
                                  <p:stCondLst>
                                    <p:cond delay="0"/>
                                  </p:stCondLst>
                                  <p:childTnLst>
                                    <p:animRot by="10800000">
                                      <p:cBhvr>
                                        <p:cTn id="26" dur="5000" fill="hold"/>
                                        <p:tgtEl>
                                          <p:spTgt spid="14"/>
                                        </p:tgtEl>
                                        <p:attrNameLst>
                                          <p:attrName>r</p:attrName>
                                        </p:attrNameLst>
                                      </p:cBhvr>
                                    </p:animRot>
                                  </p:childTnLst>
                                </p:cTn>
                              </p:par>
                              <p:par>
                                <p:cTn id="27" presetID="8" presetClass="emph" presetSubtype="0" fill="hold" grpId="1" nodeType="withEffect">
                                  <p:stCondLst>
                                    <p:cond delay="0"/>
                                  </p:stCondLst>
                                  <p:childTnLst>
                                    <p:animRot by="10800000">
                                      <p:cBhvr>
                                        <p:cTn id="28" dur="5000" fill="hold"/>
                                        <p:tgtEl>
                                          <p:spTgt spid="15"/>
                                        </p:tgtEl>
                                        <p:attrNameLst>
                                          <p:attrName>r</p:attrName>
                                        </p:attrNameLst>
                                      </p:cBhvr>
                                    </p:animRot>
                                  </p:childTnLst>
                                </p:cTn>
                              </p:par>
                              <p:par>
                                <p:cTn id="29" presetID="8" presetClass="emph" presetSubtype="0" fill="hold" nodeType="withEffect">
                                  <p:stCondLst>
                                    <p:cond delay="0"/>
                                  </p:stCondLst>
                                  <p:childTnLst>
                                    <p:animRot by="10800000">
                                      <p:cBhvr>
                                        <p:cTn id="30" dur="5000" fill="hold"/>
                                        <p:tgtEl>
                                          <p:spTgt spid="4"/>
                                        </p:tgtEl>
                                        <p:attrNameLst>
                                          <p:attrName>r</p:attrName>
                                        </p:attrNameLst>
                                      </p:cBhvr>
                                    </p:animRot>
                                  </p:childTnLst>
                                </p:cTn>
                              </p:par>
                              <p:par>
                                <p:cTn id="31" presetID="8" presetClass="emph" presetSubtype="0" fill="hold" nodeType="withEffect">
                                  <p:stCondLst>
                                    <p:cond delay="0"/>
                                  </p:stCondLst>
                                  <p:childTnLst>
                                    <p:animRot by="10800000">
                                      <p:cBhvr>
                                        <p:cTn id="32" dur="5000" fill="hold"/>
                                        <p:tgtEl>
                                          <p:spTgt spid="5"/>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7">
                                            <p:txEl>
                                              <p:pRg st="0" end="0"/>
                                            </p:txEl>
                                          </p:spTgt>
                                        </p:tgtEl>
                                        <p:attrNameLst>
                                          <p:attrName>style.visibility</p:attrName>
                                        </p:attrNameLst>
                                      </p:cBhvr>
                                      <p:to>
                                        <p:strVal val="visible"/>
                                      </p:to>
                                    </p:set>
                                    <p:animEffect transition="in" filter="blinds(horizontal)">
                                      <p:cBhvr>
                                        <p:cTn id="37" dur="500"/>
                                        <p:tgtEl>
                                          <p:spTgt spid="2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linds(horizontal)">
                                      <p:cBhvr>
                                        <p:cTn id="4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3" grpId="0" animBg="1"/>
      <p:bldP spid="13" grpId="1" animBg="1"/>
      <p:bldP spid="14" grpId="0" animBg="1"/>
      <p:bldP spid="14" grpId="1"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34"/>
          <p:cNvGrpSpPr/>
          <p:nvPr/>
        </p:nvGrpSpPr>
        <p:grpSpPr bwMode="auto">
          <a:xfrm>
            <a:off x="4500537" y="1252557"/>
            <a:ext cx="3744913" cy="2247900"/>
            <a:chOff x="5328079" y="1466476"/>
            <a:chExt cx="3744912" cy="2247796"/>
          </a:xfrm>
        </p:grpSpPr>
        <p:grpSp>
          <p:nvGrpSpPr>
            <p:cNvPr id="20491" name="Group 2"/>
            <p:cNvGrpSpPr/>
            <p:nvPr/>
          </p:nvGrpSpPr>
          <p:grpSpPr bwMode="auto">
            <a:xfrm>
              <a:off x="5328079" y="1466476"/>
              <a:ext cx="3744912" cy="2247796"/>
              <a:chOff x="1595" y="1524"/>
              <a:chExt cx="2752" cy="1646"/>
            </a:xfrm>
          </p:grpSpPr>
          <p:sp>
            <p:nvSpPr>
              <p:cNvPr id="20504" name="AutoShape 3"/>
              <p:cNvSpPr>
                <a:spLocks noChangeArrowheads="1"/>
              </p:cNvSpPr>
              <p:nvPr/>
            </p:nvSpPr>
            <p:spPr bwMode="auto">
              <a:xfrm>
                <a:off x="1673" y="1874"/>
                <a:ext cx="2359" cy="907"/>
              </a:xfrm>
              <a:prstGeom prst="parallelogram">
                <a:avLst>
                  <a:gd name="adj" fmla="val 65022"/>
                </a:avLst>
              </a:prstGeom>
              <a:solidFill>
                <a:srgbClr val="FFFFFF">
                  <a:alpha val="58038"/>
                </a:srgbClr>
              </a:solidFill>
              <a:ln w="63500">
                <a:solidFill>
                  <a:schemeClr val="tx1"/>
                </a:solidFill>
                <a:miter lim="800000"/>
              </a:ln>
            </p:spPr>
            <p:txBody>
              <a:bodyPr wrap="none" anchor="ctr"/>
              <a:lstStyle/>
              <a:p>
                <a:endParaRPr lang="zh-CN" altLang="en-US" sz="2000"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20505" name="Text Box 4"/>
              <p:cNvSpPr txBox="1">
                <a:spLocks noChangeArrowheads="1"/>
              </p:cNvSpPr>
              <p:nvPr/>
            </p:nvSpPr>
            <p:spPr bwMode="auto">
              <a:xfrm>
                <a:off x="2174" y="1534"/>
                <a:ext cx="408" cy="349"/>
              </a:xfrm>
              <a:prstGeom prst="rect">
                <a:avLst/>
              </a:prstGeom>
              <a:noFill/>
              <a:ln w="9525">
                <a:noFill/>
                <a:miter lim="800000"/>
              </a:ln>
            </p:spPr>
            <p:txBody>
              <a:bodyPr>
                <a:spAutoFit/>
              </a:bodyPr>
              <a:lstStyle/>
              <a:p>
                <a:pPr>
                  <a:spcBef>
                    <a:spcPct val="50000"/>
                  </a:spcBef>
                </a:pPr>
                <a:r>
                  <a:rPr lang="en-US" altLang="zh-CN" sz="2500" b="0" dirty="0">
                    <a:latin typeface="宋体" panose="02010600030101010101" pitchFamily="2" charset="-122"/>
                    <a:ea typeface="宋体" panose="02010600030101010101" pitchFamily="2" charset="-122"/>
                    <a:cs typeface="Times New Roman" panose="02020603050405020304" pitchFamily="18" charset="0"/>
                  </a:rPr>
                  <a:t>A</a:t>
                </a:r>
              </a:p>
            </p:txBody>
          </p:sp>
          <p:sp>
            <p:nvSpPr>
              <p:cNvPr id="20506" name="Text Box 5"/>
              <p:cNvSpPr txBox="1">
                <a:spLocks noChangeArrowheads="1"/>
              </p:cNvSpPr>
              <p:nvPr/>
            </p:nvSpPr>
            <p:spPr bwMode="auto">
              <a:xfrm>
                <a:off x="3318" y="2821"/>
                <a:ext cx="408" cy="349"/>
              </a:xfrm>
              <a:prstGeom prst="rect">
                <a:avLst/>
              </a:prstGeom>
              <a:noFill/>
              <a:ln w="9525">
                <a:noFill/>
                <a:miter lim="800000"/>
              </a:ln>
            </p:spPr>
            <p:txBody>
              <a:bodyPr>
                <a:spAutoFit/>
              </a:bodyPr>
              <a:lstStyle/>
              <a:p>
                <a:pPr>
                  <a:spcBef>
                    <a:spcPct val="50000"/>
                  </a:spcBef>
                </a:pPr>
                <a:r>
                  <a:rPr lang="en-US" altLang="zh-CN" sz="2500" b="0" dirty="0">
                    <a:latin typeface="宋体" panose="02010600030101010101" pitchFamily="2" charset="-122"/>
                    <a:ea typeface="宋体" panose="02010600030101010101" pitchFamily="2" charset="-122"/>
                    <a:cs typeface="Times New Roman" panose="02020603050405020304" pitchFamily="18" charset="0"/>
                  </a:rPr>
                  <a:t>C</a:t>
                </a:r>
              </a:p>
            </p:txBody>
          </p:sp>
          <p:sp>
            <p:nvSpPr>
              <p:cNvPr id="20507" name="Text Box 6"/>
              <p:cNvSpPr txBox="1">
                <a:spLocks noChangeArrowheads="1"/>
              </p:cNvSpPr>
              <p:nvPr/>
            </p:nvSpPr>
            <p:spPr bwMode="auto">
              <a:xfrm>
                <a:off x="3939" y="1524"/>
                <a:ext cx="408" cy="349"/>
              </a:xfrm>
              <a:prstGeom prst="rect">
                <a:avLst/>
              </a:prstGeom>
              <a:noFill/>
              <a:ln w="9525">
                <a:noFill/>
                <a:miter lim="800000"/>
              </a:ln>
            </p:spPr>
            <p:txBody>
              <a:bodyPr>
                <a:spAutoFit/>
              </a:bodyPr>
              <a:lstStyle/>
              <a:p>
                <a:pPr>
                  <a:spcBef>
                    <a:spcPct val="50000"/>
                  </a:spcBef>
                </a:pPr>
                <a:r>
                  <a:rPr lang="en-US" altLang="zh-CN" sz="2500" b="0" dirty="0">
                    <a:latin typeface="宋体" panose="02010600030101010101" pitchFamily="2" charset="-122"/>
                    <a:ea typeface="宋体" panose="02010600030101010101" pitchFamily="2" charset="-122"/>
                    <a:cs typeface="Times New Roman" panose="02020603050405020304" pitchFamily="18" charset="0"/>
                  </a:rPr>
                  <a:t>D</a:t>
                </a:r>
              </a:p>
            </p:txBody>
          </p:sp>
          <p:sp>
            <p:nvSpPr>
              <p:cNvPr id="20508" name="Text Box 7"/>
              <p:cNvSpPr txBox="1">
                <a:spLocks noChangeArrowheads="1"/>
              </p:cNvSpPr>
              <p:nvPr/>
            </p:nvSpPr>
            <p:spPr bwMode="auto">
              <a:xfrm>
                <a:off x="1595" y="2821"/>
                <a:ext cx="408" cy="349"/>
              </a:xfrm>
              <a:prstGeom prst="rect">
                <a:avLst/>
              </a:prstGeom>
              <a:noFill/>
              <a:ln w="9525">
                <a:noFill/>
                <a:miter lim="800000"/>
              </a:ln>
            </p:spPr>
            <p:txBody>
              <a:bodyPr>
                <a:spAutoFit/>
              </a:bodyPr>
              <a:lstStyle/>
              <a:p>
                <a:pPr>
                  <a:spcBef>
                    <a:spcPct val="50000"/>
                  </a:spcBef>
                </a:pPr>
                <a:r>
                  <a:rPr lang="en-US" altLang="zh-CN" sz="2500" b="0" dirty="0">
                    <a:latin typeface="宋体" panose="02010600030101010101" pitchFamily="2" charset="-122"/>
                    <a:ea typeface="宋体" panose="02010600030101010101" pitchFamily="2" charset="-122"/>
                    <a:cs typeface="Times New Roman" panose="02020603050405020304" pitchFamily="18" charset="0"/>
                  </a:rPr>
                  <a:t>B</a:t>
                </a:r>
              </a:p>
            </p:txBody>
          </p:sp>
        </p:grpSp>
        <p:sp>
          <p:nvSpPr>
            <p:cNvPr id="20492" name="Line 11"/>
            <p:cNvSpPr>
              <a:spLocks noChangeShapeType="1"/>
            </p:cNvSpPr>
            <p:nvPr/>
          </p:nvSpPr>
          <p:spPr bwMode="auto">
            <a:xfrm>
              <a:off x="6254721" y="1936733"/>
              <a:ext cx="1584325" cy="1223963"/>
            </a:xfrm>
            <a:prstGeom prst="line">
              <a:avLst/>
            </a:prstGeom>
            <a:noFill/>
            <a:ln w="57150">
              <a:solidFill>
                <a:srgbClr val="99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493" name="Line 12"/>
            <p:cNvSpPr>
              <a:spLocks noChangeShapeType="1"/>
            </p:cNvSpPr>
            <p:nvPr/>
          </p:nvSpPr>
          <p:spPr bwMode="auto">
            <a:xfrm flipV="1">
              <a:off x="5462558" y="1963721"/>
              <a:ext cx="3184525" cy="1196975"/>
            </a:xfrm>
            <a:prstGeom prst="line">
              <a:avLst/>
            </a:prstGeom>
            <a:noFill/>
            <a:ln w="57150">
              <a:solidFill>
                <a:srgbClr val="99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494" name="Text Box 13"/>
            <p:cNvSpPr txBox="1">
              <a:spLocks noChangeArrowheads="1"/>
            </p:cNvSpPr>
            <p:nvPr/>
          </p:nvSpPr>
          <p:spPr bwMode="auto">
            <a:xfrm>
              <a:off x="6878608" y="1955783"/>
              <a:ext cx="431800" cy="584775"/>
            </a:xfrm>
            <a:prstGeom prst="rect">
              <a:avLst/>
            </a:prstGeom>
            <a:noFill/>
            <a:ln w="9525">
              <a:noFill/>
              <a:miter lim="800000"/>
            </a:ln>
          </p:spPr>
          <p:txBody>
            <a:bodyPr>
              <a:spAutoFit/>
            </a:bodyPr>
            <a:lstStyle/>
            <a:p>
              <a:pPr>
                <a:spcBef>
                  <a:spcPct val="50000"/>
                </a:spcBef>
              </a:pPr>
              <a:r>
                <a:rPr lang="en-US" altLang="zh-CN" sz="3200" b="0" dirty="0">
                  <a:latin typeface="宋体" panose="02010600030101010101" pitchFamily="2" charset="-122"/>
                  <a:ea typeface="宋体" panose="02010600030101010101" pitchFamily="2" charset="-122"/>
                  <a:cs typeface="Times New Roman" panose="02020603050405020304" pitchFamily="18" charset="0"/>
                </a:rPr>
                <a:t>O</a:t>
              </a:r>
            </a:p>
          </p:txBody>
        </p:sp>
        <p:grpSp>
          <p:nvGrpSpPr>
            <p:cNvPr id="20495" name="Group 30"/>
            <p:cNvGrpSpPr/>
            <p:nvPr/>
          </p:nvGrpSpPr>
          <p:grpSpPr bwMode="auto">
            <a:xfrm>
              <a:off x="5849909" y="1863708"/>
              <a:ext cx="2257425" cy="1404938"/>
              <a:chOff x="3800" y="1298"/>
              <a:chExt cx="1422" cy="885"/>
            </a:xfrm>
          </p:grpSpPr>
          <p:sp>
            <p:nvSpPr>
              <p:cNvPr id="20496" name="Freeform 20"/>
              <p:cNvSpPr/>
              <p:nvPr/>
            </p:nvSpPr>
            <p:spPr bwMode="auto">
              <a:xfrm>
                <a:off x="4150" y="1344"/>
                <a:ext cx="63" cy="88"/>
              </a:xfrm>
              <a:custGeom>
                <a:avLst/>
                <a:gdLst>
                  <a:gd name="T0" fmla="*/ 63 w 63"/>
                  <a:gd name="T1" fmla="*/ 0 h 88"/>
                  <a:gd name="T2" fmla="*/ 0 w 63"/>
                  <a:gd name="T3" fmla="*/ 88 h 88"/>
                  <a:gd name="T4" fmla="*/ 0 60000 65536"/>
                  <a:gd name="T5" fmla="*/ 0 60000 65536"/>
                  <a:gd name="T6" fmla="*/ 0 w 63"/>
                  <a:gd name="T7" fmla="*/ 0 h 88"/>
                  <a:gd name="T8" fmla="*/ 63 w 63"/>
                  <a:gd name="T9" fmla="*/ 88 h 88"/>
                </a:gdLst>
                <a:ahLst/>
                <a:cxnLst>
                  <a:cxn ang="T4">
                    <a:pos x="T0" y="T1"/>
                  </a:cxn>
                  <a:cxn ang="T5">
                    <a:pos x="T2" y="T3"/>
                  </a:cxn>
                </a:cxnLst>
                <a:rect l="T6" t="T7" r="T8" b="T9"/>
                <a:pathLst>
                  <a:path w="63" h="88">
                    <a:moveTo>
                      <a:pt x="63" y="0"/>
                    </a:moveTo>
                    <a:cubicBezTo>
                      <a:pt x="53" y="48"/>
                      <a:pt x="55" y="88"/>
                      <a:pt x="0" y="88"/>
                    </a:cubicBezTo>
                  </a:path>
                </a:pathLst>
              </a:custGeom>
              <a:noFill/>
              <a:ln w="381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497" name="Freeform 21"/>
              <p:cNvSpPr/>
              <p:nvPr/>
            </p:nvSpPr>
            <p:spPr bwMode="auto">
              <a:xfrm>
                <a:off x="4851" y="2016"/>
                <a:ext cx="84" cy="125"/>
              </a:xfrm>
              <a:custGeom>
                <a:avLst/>
                <a:gdLst>
                  <a:gd name="T0" fmla="*/ 84 w 84"/>
                  <a:gd name="T1" fmla="*/ 0 h 125"/>
                  <a:gd name="T2" fmla="*/ 21 w 84"/>
                  <a:gd name="T3" fmla="*/ 125 h 125"/>
                  <a:gd name="T4" fmla="*/ 0 60000 65536"/>
                  <a:gd name="T5" fmla="*/ 0 60000 65536"/>
                  <a:gd name="T6" fmla="*/ 0 w 84"/>
                  <a:gd name="T7" fmla="*/ 0 h 125"/>
                  <a:gd name="T8" fmla="*/ 84 w 84"/>
                  <a:gd name="T9" fmla="*/ 125 h 125"/>
                </a:gdLst>
                <a:ahLst/>
                <a:cxnLst>
                  <a:cxn ang="T4">
                    <a:pos x="T0" y="T1"/>
                  </a:cxn>
                  <a:cxn ang="T5">
                    <a:pos x="T2" y="T3"/>
                  </a:cxn>
                </a:cxnLst>
                <a:rect l="T6" t="T7" r="T8" b="T9"/>
                <a:pathLst>
                  <a:path w="84" h="125">
                    <a:moveTo>
                      <a:pt x="84" y="0"/>
                    </a:moveTo>
                    <a:cubicBezTo>
                      <a:pt x="0" y="22"/>
                      <a:pt x="21" y="39"/>
                      <a:pt x="21" y="125"/>
                    </a:cubicBezTo>
                  </a:path>
                </a:pathLst>
              </a:custGeom>
              <a:noFill/>
              <a:ln w="381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498" name="Freeform 22"/>
              <p:cNvSpPr/>
              <p:nvPr/>
            </p:nvSpPr>
            <p:spPr bwMode="auto">
              <a:xfrm>
                <a:off x="5171" y="1352"/>
                <a:ext cx="51" cy="138"/>
              </a:xfrm>
              <a:custGeom>
                <a:avLst/>
                <a:gdLst>
                  <a:gd name="T0" fmla="*/ 51 w 51"/>
                  <a:gd name="T1" fmla="*/ 0 h 138"/>
                  <a:gd name="T2" fmla="*/ 0 w 51"/>
                  <a:gd name="T3" fmla="*/ 63 h 138"/>
                  <a:gd name="T4" fmla="*/ 13 w 51"/>
                  <a:gd name="T5" fmla="*/ 101 h 138"/>
                  <a:gd name="T6" fmla="*/ 38 w 51"/>
                  <a:gd name="T7" fmla="*/ 138 h 138"/>
                  <a:gd name="T8" fmla="*/ 0 60000 65536"/>
                  <a:gd name="T9" fmla="*/ 0 60000 65536"/>
                  <a:gd name="T10" fmla="*/ 0 60000 65536"/>
                  <a:gd name="T11" fmla="*/ 0 60000 65536"/>
                  <a:gd name="T12" fmla="*/ 0 w 51"/>
                  <a:gd name="T13" fmla="*/ 0 h 138"/>
                  <a:gd name="T14" fmla="*/ 51 w 51"/>
                  <a:gd name="T15" fmla="*/ 138 h 138"/>
                </a:gdLst>
                <a:ahLst/>
                <a:cxnLst>
                  <a:cxn ang="T8">
                    <a:pos x="T0" y="T1"/>
                  </a:cxn>
                  <a:cxn ang="T9">
                    <a:pos x="T2" y="T3"/>
                  </a:cxn>
                  <a:cxn ang="T10">
                    <a:pos x="T4" y="T5"/>
                  </a:cxn>
                  <a:cxn ang="T11">
                    <a:pos x="T6" y="T7"/>
                  </a:cxn>
                </a:cxnLst>
                <a:rect l="T12" t="T13" r="T14" b="T15"/>
                <a:pathLst>
                  <a:path w="51" h="138">
                    <a:moveTo>
                      <a:pt x="51" y="0"/>
                    </a:moveTo>
                    <a:cubicBezTo>
                      <a:pt x="22" y="19"/>
                      <a:pt x="0" y="22"/>
                      <a:pt x="0" y="63"/>
                    </a:cubicBezTo>
                    <a:cubicBezTo>
                      <a:pt x="0" y="76"/>
                      <a:pt x="7" y="89"/>
                      <a:pt x="13" y="101"/>
                    </a:cubicBezTo>
                    <a:cubicBezTo>
                      <a:pt x="20" y="114"/>
                      <a:pt x="38" y="138"/>
                      <a:pt x="38" y="138"/>
                    </a:cubicBezTo>
                  </a:path>
                </a:pathLst>
              </a:custGeom>
              <a:noFill/>
              <a:ln w="381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499" name="Freeform 23"/>
              <p:cNvSpPr/>
              <p:nvPr/>
            </p:nvSpPr>
            <p:spPr bwMode="auto">
              <a:xfrm>
                <a:off x="3800" y="1992"/>
                <a:ext cx="104" cy="151"/>
              </a:xfrm>
              <a:custGeom>
                <a:avLst/>
                <a:gdLst>
                  <a:gd name="T0" fmla="*/ 81 w 58"/>
                  <a:gd name="T1" fmla="*/ 0 h 151"/>
                  <a:gd name="T2" fmla="*/ 0 w 58"/>
                  <a:gd name="T3" fmla="*/ 151 h 151"/>
                  <a:gd name="T4" fmla="*/ 0 60000 65536"/>
                  <a:gd name="T5" fmla="*/ 0 60000 65536"/>
                  <a:gd name="T6" fmla="*/ 0 w 58"/>
                  <a:gd name="T7" fmla="*/ 0 h 151"/>
                  <a:gd name="T8" fmla="*/ 58 w 58"/>
                  <a:gd name="T9" fmla="*/ 151 h 151"/>
                </a:gdLst>
                <a:ahLst/>
                <a:cxnLst>
                  <a:cxn ang="T4">
                    <a:pos x="T0" y="T1"/>
                  </a:cxn>
                  <a:cxn ang="T5">
                    <a:pos x="T2" y="T3"/>
                  </a:cxn>
                </a:cxnLst>
                <a:rect l="T6" t="T7" r="T8" b="T9"/>
                <a:pathLst>
                  <a:path w="58" h="151">
                    <a:moveTo>
                      <a:pt x="25" y="0"/>
                    </a:moveTo>
                    <a:cubicBezTo>
                      <a:pt x="42" y="53"/>
                      <a:pt x="58" y="121"/>
                      <a:pt x="0" y="151"/>
                    </a:cubicBezTo>
                  </a:path>
                </a:pathLst>
              </a:custGeom>
              <a:noFill/>
              <a:ln w="38100">
                <a:solidFill>
                  <a:srgbClr val="FF0000"/>
                </a:solidFill>
                <a:round/>
              </a:ln>
            </p:spPr>
            <p:txBody>
              <a:bodyPr/>
              <a:lstStyle/>
              <a:p>
                <a:endParaRPr lang="zh-CN" altLang="en-US" dirty="0">
                  <a:latin typeface="宋体" panose="02010600030101010101" pitchFamily="2" charset="-122"/>
                  <a:ea typeface="宋体" panose="02010600030101010101" pitchFamily="2" charset="-122"/>
                </a:endParaRPr>
              </a:p>
            </p:txBody>
          </p:sp>
          <p:sp>
            <p:nvSpPr>
              <p:cNvPr id="20500" name="Text Box 24"/>
              <p:cNvSpPr txBox="1">
                <a:spLocks noChangeArrowheads="1"/>
              </p:cNvSpPr>
              <p:nvPr/>
            </p:nvSpPr>
            <p:spPr bwMode="auto">
              <a:xfrm>
                <a:off x="4876" y="1298"/>
                <a:ext cx="227" cy="291"/>
              </a:xfrm>
              <a:prstGeom prst="rect">
                <a:avLst/>
              </a:prstGeom>
              <a:noFill/>
              <a:ln w="9525">
                <a:noFill/>
                <a:miter lim="800000"/>
              </a:ln>
            </p:spPr>
            <p:txBody>
              <a:bodyPr>
                <a:spAutoFit/>
              </a:bodyPr>
              <a:lstStyle/>
              <a:p>
                <a:pPr>
                  <a:spcBef>
                    <a:spcPct val="50000"/>
                  </a:spcBef>
                </a:pPr>
                <a:r>
                  <a:rPr lang="en-US" altLang="zh-CN" sz="2400" b="0" dirty="0">
                    <a:solidFill>
                      <a:srgbClr val="FF0000"/>
                    </a:solidFill>
                    <a:latin typeface="宋体" panose="02010600030101010101" pitchFamily="2" charset="-122"/>
                    <a:ea typeface="宋体" panose="02010600030101010101" pitchFamily="2" charset="-122"/>
                    <a:cs typeface="Times New Roman" panose="02020603050405020304" pitchFamily="18" charset="0"/>
                  </a:rPr>
                  <a:t>3</a:t>
                </a:r>
              </a:p>
            </p:txBody>
          </p:sp>
          <p:sp>
            <p:nvSpPr>
              <p:cNvPr id="20501" name="Text Box 25"/>
              <p:cNvSpPr txBox="1">
                <a:spLocks noChangeArrowheads="1"/>
              </p:cNvSpPr>
              <p:nvPr/>
            </p:nvSpPr>
            <p:spPr bwMode="auto">
              <a:xfrm>
                <a:off x="4610" y="1855"/>
                <a:ext cx="227" cy="291"/>
              </a:xfrm>
              <a:prstGeom prst="rect">
                <a:avLst/>
              </a:prstGeom>
              <a:noFill/>
              <a:ln w="9525">
                <a:noFill/>
                <a:miter lim="800000"/>
              </a:ln>
            </p:spPr>
            <p:txBody>
              <a:bodyPr>
                <a:spAutoFit/>
              </a:bodyPr>
              <a:lstStyle/>
              <a:p>
                <a:pPr>
                  <a:spcBef>
                    <a:spcPct val="50000"/>
                  </a:spcBef>
                </a:pPr>
                <a:r>
                  <a:rPr lang="en-US" altLang="zh-CN" sz="2400" b="0" dirty="0">
                    <a:solidFill>
                      <a:srgbClr val="FF0000"/>
                    </a:solidFill>
                    <a:latin typeface="宋体" panose="02010600030101010101" pitchFamily="2" charset="-122"/>
                    <a:ea typeface="宋体" panose="02010600030101010101" pitchFamily="2" charset="-122"/>
                    <a:cs typeface="Times New Roman" panose="02020603050405020304" pitchFamily="18" charset="0"/>
                  </a:rPr>
                  <a:t>2</a:t>
                </a:r>
              </a:p>
            </p:txBody>
          </p:sp>
          <p:sp>
            <p:nvSpPr>
              <p:cNvPr id="20502" name="Text Box 26"/>
              <p:cNvSpPr txBox="1">
                <a:spLocks noChangeArrowheads="1"/>
              </p:cNvSpPr>
              <p:nvPr/>
            </p:nvSpPr>
            <p:spPr bwMode="auto">
              <a:xfrm>
                <a:off x="3930" y="1892"/>
                <a:ext cx="227" cy="291"/>
              </a:xfrm>
              <a:prstGeom prst="rect">
                <a:avLst/>
              </a:prstGeom>
              <a:noFill/>
              <a:ln w="9525">
                <a:noFill/>
                <a:miter lim="800000"/>
              </a:ln>
            </p:spPr>
            <p:txBody>
              <a:bodyPr>
                <a:spAutoFit/>
              </a:bodyPr>
              <a:lstStyle/>
              <a:p>
                <a:pPr>
                  <a:spcBef>
                    <a:spcPct val="50000"/>
                  </a:spcBef>
                </a:pPr>
                <a:r>
                  <a:rPr lang="en-US" altLang="zh-CN" sz="2400" b="0" dirty="0">
                    <a:solidFill>
                      <a:srgbClr val="FF0000"/>
                    </a:solidFill>
                    <a:latin typeface="宋体" panose="02010600030101010101" pitchFamily="2" charset="-122"/>
                    <a:ea typeface="宋体" panose="02010600030101010101" pitchFamily="2" charset="-122"/>
                    <a:cs typeface="Times New Roman" panose="02020603050405020304" pitchFamily="18" charset="0"/>
                  </a:rPr>
                  <a:t>4</a:t>
                </a:r>
              </a:p>
            </p:txBody>
          </p:sp>
          <p:sp>
            <p:nvSpPr>
              <p:cNvPr id="20503" name="Text Box 27"/>
              <p:cNvSpPr txBox="1">
                <a:spLocks noChangeArrowheads="1"/>
              </p:cNvSpPr>
              <p:nvPr/>
            </p:nvSpPr>
            <p:spPr bwMode="auto">
              <a:xfrm>
                <a:off x="4241" y="1298"/>
                <a:ext cx="227" cy="291"/>
              </a:xfrm>
              <a:prstGeom prst="rect">
                <a:avLst/>
              </a:prstGeom>
              <a:noFill/>
              <a:ln w="9525">
                <a:noFill/>
                <a:miter lim="800000"/>
              </a:ln>
            </p:spPr>
            <p:txBody>
              <a:bodyPr>
                <a:spAutoFit/>
              </a:bodyPr>
              <a:lstStyle/>
              <a:p>
                <a:pPr>
                  <a:spcBef>
                    <a:spcPct val="50000"/>
                  </a:spcBef>
                </a:pPr>
                <a:r>
                  <a:rPr lang="en-US" altLang="zh-CN" sz="2400" b="0" dirty="0">
                    <a:solidFill>
                      <a:srgbClr val="FF0000"/>
                    </a:solidFill>
                    <a:latin typeface="宋体" panose="02010600030101010101" pitchFamily="2" charset="-122"/>
                    <a:ea typeface="宋体" panose="02010600030101010101" pitchFamily="2" charset="-122"/>
                    <a:cs typeface="Times New Roman" panose="02020603050405020304" pitchFamily="18" charset="0"/>
                  </a:rPr>
                  <a:t>1</a:t>
                </a:r>
              </a:p>
            </p:txBody>
          </p:sp>
        </p:grpSp>
      </p:grpSp>
      <p:sp>
        <p:nvSpPr>
          <p:cNvPr id="30" name="Text Box 14"/>
          <p:cNvSpPr txBox="1">
            <a:spLocks noChangeArrowheads="1"/>
          </p:cNvSpPr>
          <p:nvPr/>
        </p:nvSpPr>
        <p:spPr bwMode="auto">
          <a:xfrm>
            <a:off x="1057250" y="3424257"/>
            <a:ext cx="1300162" cy="584200"/>
          </a:xfrm>
          <a:prstGeom prst="rect">
            <a:avLst/>
          </a:prstGeom>
          <a:noFill/>
          <a:ln w="9525">
            <a:noFill/>
            <a:miter lim="800000"/>
          </a:ln>
        </p:spPr>
        <p:txBody>
          <a:bodyPr>
            <a:spAutoFit/>
          </a:bodyPr>
          <a:lstStyle/>
          <a:p>
            <a:pPr>
              <a:spcBef>
                <a:spcPct val="50000"/>
              </a:spcBef>
            </a:pPr>
            <a:r>
              <a:rPr lang="zh-CN" altLang="en-US" sz="3200" b="0" dirty="0">
                <a:solidFill>
                  <a:srgbClr val="0000FF"/>
                </a:solidFill>
                <a:latin typeface="宋体" panose="02010600030101010101" pitchFamily="2" charset="-122"/>
                <a:ea typeface="宋体" panose="02010600030101010101" pitchFamily="2" charset="-122"/>
                <a:cs typeface="Times New Roman" panose="02020603050405020304" pitchFamily="18" charset="0"/>
              </a:rPr>
              <a:t>证明：</a:t>
            </a:r>
          </a:p>
        </p:txBody>
      </p:sp>
      <p:sp>
        <p:nvSpPr>
          <p:cNvPr id="31" name="Text Box 15"/>
          <p:cNvSpPr txBox="1">
            <a:spLocks noChangeArrowheads="1"/>
          </p:cNvSpPr>
          <p:nvPr/>
        </p:nvSpPr>
        <p:spPr bwMode="auto">
          <a:xfrm>
            <a:off x="1679550" y="4067195"/>
            <a:ext cx="6480175" cy="492125"/>
          </a:xfrm>
          <a:prstGeom prst="rect">
            <a:avLst/>
          </a:prstGeom>
          <a:noFill/>
          <a:ln w="9525">
            <a:noFill/>
            <a:miter lim="800000"/>
          </a:ln>
        </p:spPr>
        <p:txBody>
          <a:bodyPr>
            <a:spAutoFit/>
          </a:bodyPr>
          <a:lstStyle/>
          <a:p>
            <a:pPr>
              <a:spcBef>
                <a:spcPct val="50000"/>
              </a:spcBef>
            </a:pPr>
            <a:r>
              <a:rPr lang="en-US" altLang="zh-CN" sz="2600" b="0" dirty="0">
                <a:latin typeface="宋体" panose="02010600030101010101" pitchFamily="2" charset="-122"/>
                <a:ea typeface="宋体" panose="02010600030101010101" pitchFamily="2" charset="-122"/>
                <a:cs typeface="Times New Roman" panose="02020603050405020304" pitchFamily="18" charset="0"/>
              </a:rPr>
              <a:t>∵</a:t>
            </a:r>
            <a:r>
              <a:rPr lang="zh-CN" altLang="en-US" sz="2600" b="0" dirty="0">
                <a:latin typeface="宋体" panose="02010600030101010101" pitchFamily="2" charset="-122"/>
                <a:ea typeface="宋体" panose="02010600030101010101" pitchFamily="2" charset="-122"/>
                <a:cs typeface="Times New Roman" panose="02020603050405020304" pitchFamily="18" charset="0"/>
              </a:rPr>
              <a:t>四边形</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ABCD</a:t>
            </a:r>
            <a:r>
              <a:rPr lang="zh-CN" altLang="en-US" sz="2600" b="0" dirty="0">
                <a:latin typeface="宋体" panose="02010600030101010101" pitchFamily="2" charset="-122"/>
                <a:ea typeface="宋体" panose="02010600030101010101" pitchFamily="2" charset="-122"/>
                <a:cs typeface="Times New Roman" panose="02020603050405020304" pitchFamily="18" charset="0"/>
              </a:rPr>
              <a:t>是</a:t>
            </a:r>
            <a:r>
              <a:rPr lang="zh-CN" altLang="en-US" sz="2600" b="0" dirty="0" smtClean="0">
                <a:latin typeface="宋体" panose="02010600030101010101" pitchFamily="2" charset="-122"/>
                <a:ea typeface="宋体" panose="02010600030101010101" pitchFamily="2" charset="-122"/>
                <a:cs typeface="Times New Roman" panose="02020603050405020304" pitchFamily="18" charset="0"/>
              </a:rPr>
              <a:t>平行四边形， </a:t>
            </a:r>
            <a:endParaRPr lang="zh-CN" altLang="en-US" sz="2600"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32" name="Text Box 16"/>
          <p:cNvSpPr txBox="1">
            <a:spLocks noChangeArrowheads="1"/>
          </p:cNvSpPr>
          <p:nvPr/>
        </p:nvSpPr>
        <p:spPr bwMode="auto">
          <a:xfrm>
            <a:off x="1679550" y="4570432"/>
            <a:ext cx="4067175" cy="492125"/>
          </a:xfrm>
          <a:prstGeom prst="rect">
            <a:avLst/>
          </a:prstGeom>
          <a:noFill/>
          <a:ln w="9525">
            <a:noFill/>
            <a:miter lim="800000"/>
          </a:ln>
        </p:spPr>
        <p:txBody>
          <a:bodyPr>
            <a:spAutoFit/>
          </a:bodyPr>
          <a:lstStyle/>
          <a:p>
            <a:pPr>
              <a:spcBef>
                <a:spcPct val="50000"/>
              </a:spcBef>
            </a:pP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∴AD=BC</a:t>
            </a:r>
            <a:r>
              <a:rPr lang="zh-CN" altLang="en-US" sz="26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AD</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BC</a:t>
            </a:r>
            <a:endParaRPr lang="en-US" altLang="zh-CN" sz="2600"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33" name="Text Box 17"/>
          <p:cNvSpPr txBox="1">
            <a:spLocks noChangeArrowheads="1"/>
          </p:cNvSpPr>
          <p:nvPr/>
        </p:nvSpPr>
        <p:spPr bwMode="auto">
          <a:xfrm>
            <a:off x="1679550" y="5146695"/>
            <a:ext cx="5651500" cy="492125"/>
          </a:xfrm>
          <a:prstGeom prst="rect">
            <a:avLst/>
          </a:prstGeom>
          <a:noFill/>
          <a:ln w="9525">
            <a:noFill/>
            <a:miter lim="800000"/>
          </a:ln>
        </p:spPr>
        <p:txBody>
          <a:bodyPr>
            <a:spAutoFit/>
          </a:bodyPr>
          <a:lstStyle/>
          <a:p>
            <a:pPr>
              <a:spcBef>
                <a:spcPct val="50000"/>
              </a:spcBef>
            </a:pP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1=∠</a:t>
            </a: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2</a:t>
            </a:r>
            <a:r>
              <a:rPr lang="zh-CN" altLang="en-US" sz="26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3=∠</a:t>
            </a: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4</a:t>
            </a:r>
            <a:endParaRPr lang="en-US" altLang="zh-CN" sz="2600"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34" name="Text Box 18"/>
          <p:cNvSpPr txBox="1">
            <a:spLocks noChangeArrowheads="1"/>
          </p:cNvSpPr>
          <p:nvPr/>
        </p:nvSpPr>
        <p:spPr bwMode="auto">
          <a:xfrm>
            <a:off x="1679550" y="5722957"/>
            <a:ext cx="7345362" cy="492125"/>
          </a:xfrm>
          <a:prstGeom prst="rect">
            <a:avLst/>
          </a:prstGeom>
          <a:noFill/>
          <a:ln w="9525">
            <a:noFill/>
            <a:miter lim="800000"/>
          </a:ln>
        </p:spPr>
        <p:txBody>
          <a:bodyPr>
            <a:spAutoFit/>
          </a:bodyPr>
          <a:lstStyle/>
          <a:p>
            <a:pPr>
              <a:spcBef>
                <a:spcPct val="50000"/>
              </a:spcBef>
            </a:pPr>
            <a:r>
              <a:rPr lang="en-US" altLang="zh-CN" sz="26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AOD≌△COB</a:t>
            </a:r>
            <a:r>
              <a:rPr lang="zh-CN" altLang="en-US" sz="2600" b="0" dirty="0">
                <a:latin typeface="宋体" panose="02010600030101010101" pitchFamily="2" charset="-122"/>
                <a:ea typeface="宋体" panose="02010600030101010101" pitchFamily="2" charset="-122"/>
                <a:cs typeface="Times New Roman" panose="02020603050405020304" pitchFamily="18" charset="0"/>
              </a:rPr>
              <a:t>（</a:t>
            </a:r>
            <a:r>
              <a:rPr lang="en-US" altLang="zh-CN" sz="2600" b="0" dirty="0">
                <a:latin typeface="宋体" panose="02010600030101010101" pitchFamily="2" charset="-122"/>
                <a:ea typeface="宋体" panose="02010600030101010101" pitchFamily="2" charset="-122"/>
                <a:cs typeface="Times New Roman" panose="02020603050405020304" pitchFamily="18" charset="0"/>
              </a:rPr>
              <a:t>ASA</a:t>
            </a:r>
            <a:r>
              <a:rPr lang="zh-CN" altLang="en-US" sz="2600" b="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2600"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20489" name="Text Box 9"/>
          <p:cNvSpPr txBox="1">
            <a:spLocks noChangeArrowheads="1"/>
          </p:cNvSpPr>
          <p:nvPr/>
        </p:nvSpPr>
        <p:spPr bwMode="auto">
          <a:xfrm>
            <a:off x="857224" y="714356"/>
            <a:ext cx="6858000" cy="904863"/>
          </a:xfrm>
          <a:prstGeom prst="rect">
            <a:avLst/>
          </a:prstGeom>
          <a:noFill/>
          <a:ln w="9525">
            <a:noFill/>
            <a:miter lim="800000"/>
          </a:ln>
        </p:spPr>
        <p:txBody>
          <a:bodyPr>
            <a:spAutoFit/>
          </a:bodyPr>
          <a:lstStyle/>
          <a:p>
            <a:r>
              <a:rPr lang="zh-CN" altLang="en-US" sz="2400" b="0" dirty="0">
                <a:latin typeface="宋体" panose="02010600030101010101" pitchFamily="2" charset="-122"/>
                <a:ea typeface="宋体" panose="02010600030101010101" pitchFamily="2" charset="-122"/>
                <a:cs typeface="Times New Roman" panose="02020603050405020304" pitchFamily="18" charset="0"/>
              </a:rPr>
              <a:t>已知：如</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图，  </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ABCD</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的对角线</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AC</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a:t>
            </a:r>
            <a:r>
              <a:rPr lang="en-US" altLang="zh-CN" sz="2400" b="0" dirty="0">
                <a:latin typeface="宋体" panose="02010600030101010101" pitchFamily="2" charset="-122"/>
                <a:ea typeface="宋体" panose="02010600030101010101" pitchFamily="2" charset="-122"/>
                <a:cs typeface="Times New Roman" panose="02020603050405020304" pitchFamily="18" charset="0"/>
              </a:rPr>
              <a:t>BD</a:t>
            </a:r>
            <a:r>
              <a:rPr lang="zh-CN" altLang="en-US" sz="2400" b="0" dirty="0">
                <a:latin typeface="宋体" panose="02010600030101010101" pitchFamily="2" charset="-122"/>
                <a:ea typeface="宋体" panose="02010600030101010101" pitchFamily="2" charset="-122"/>
                <a:cs typeface="Times New Roman" panose="02020603050405020304" pitchFamily="18" charset="0"/>
              </a:rPr>
              <a:t>相交于点</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O</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sz="2400" b="0" dirty="0">
              <a:latin typeface="宋体" panose="02010600030101010101" pitchFamily="2" charset="-122"/>
              <a:ea typeface="宋体" panose="02010600030101010101" pitchFamily="2" charset="-122"/>
              <a:cs typeface="Times New Roman" panose="02020603050405020304" pitchFamily="18" charset="0"/>
            </a:endParaRPr>
          </a:p>
          <a:p>
            <a:r>
              <a:rPr lang="zh-CN" altLang="en-US" sz="2400" b="0" dirty="0">
                <a:latin typeface="宋体" panose="02010600030101010101" pitchFamily="2" charset="-122"/>
                <a:ea typeface="宋体" panose="02010600030101010101" pitchFamily="2" charset="-122"/>
                <a:cs typeface="Times New Roman" panose="02020603050405020304" pitchFamily="18" charset="0"/>
              </a:rPr>
              <a:t>求证：</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OA=OC</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a:t>
            </a:r>
            <a:r>
              <a:rPr lang="en-US" altLang="zh-CN" sz="2400" b="0" dirty="0" smtClean="0">
                <a:latin typeface="宋体" panose="02010600030101010101" pitchFamily="2" charset="-122"/>
                <a:ea typeface="宋体" panose="02010600030101010101" pitchFamily="2" charset="-122"/>
                <a:cs typeface="Times New Roman" panose="02020603050405020304" pitchFamily="18" charset="0"/>
              </a:rPr>
              <a:t>OB=OD</a:t>
            </a:r>
            <a:r>
              <a:rPr lang="zh-CN" altLang="en-US" sz="2400" b="0" dirty="0" smtClean="0">
                <a:latin typeface="宋体" panose="02010600030101010101" pitchFamily="2" charset="-122"/>
                <a:ea typeface="宋体" panose="02010600030101010101" pitchFamily="2" charset="-122"/>
                <a:cs typeface="Times New Roman" panose="02020603050405020304" pitchFamily="18" charset="0"/>
              </a:rPr>
              <a:t>。</a:t>
            </a:r>
            <a:endParaRPr lang="en-US" altLang="zh-CN" b="0" dirty="0">
              <a:latin typeface="宋体" panose="02010600030101010101" pitchFamily="2" charset="-122"/>
              <a:ea typeface="宋体" panose="02010600030101010101" pitchFamily="2" charset="-122"/>
              <a:cs typeface="Times New Roman" panose="02020603050405020304" pitchFamily="18" charset="0"/>
            </a:endParaRPr>
          </a:p>
        </p:txBody>
      </p:sp>
      <p:sp>
        <p:nvSpPr>
          <p:cNvPr id="29" name="AutoShape 10"/>
          <p:cNvSpPr>
            <a:spLocks noChangeArrowheads="1"/>
          </p:cNvSpPr>
          <p:nvPr/>
        </p:nvSpPr>
        <p:spPr bwMode="auto">
          <a:xfrm>
            <a:off x="2714612" y="928670"/>
            <a:ext cx="285750" cy="142875"/>
          </a:xfrm>
          <a:prstGeom prst="parallelogram">
            <a:avLst>
              <a:gd name="adj" fmla="val 31213"/>
            </a:avLst>
          </a:prstGeom>
          <a:solidFill>
            <a:schemeClr val="accent1">
              <a:alpha val="0"/>
            </a:schemeClr>
          </a:solidFill>
          <a:ln w="25400">
            <a:solidFill>
              <a:schemeClr val="tx1"/>
            </a:solidFill>
            <a:miter lim="800000"/>
          </a:ln>
        </p:spPr>
        <p:txBody>
          <a:bodyPr wrap="none" anchor="ctr"/>
          <a:lstStyle/>
          <a:p>
            <a:endParaRPr lang="zh-CN" altLang="en-US" sz="2400" b="0" dirty="0">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linds(horizontal)">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linds(horizontal)">
                                      <p:cBhvr>
                                        <p:cTn id="17" dur="5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blinds(horizontal)">
                                      <p:cBhvr>
                                        <p:cTn id="22" dur="500"/>
                                        <p:tgtEl>
                                          <p:spTgt spid="3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blinds(horizontal)">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《垂线》新授课课件yanshi</Template>
  <TotalTime>0</TotalTime>
  <Words>743</Words>
  <Application>Microsoft Office PowerPoint</Application>
  <PresentationFormat>全屏显示(4:3)</PresentationFormat>
  <Paragraphs>162</Paragraphs>
  <Slides>15</Slides>
  <Notes>15</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15</vt:i4>
      </vt:variant>
    </vt:vector>
  </HeadingPairs>
  <TitlesOfParts>
    <vt:vector size="30" baseType="lpstr">
      <vt:lpstr>Batang</vt:lpstr>
      <vt:lpstr>MS UI Gothic</vt:lpstr>
      <vt:lpstr>黑体</vt:lpstr>
      <vt:lpstr>华文行楷</vt:lpstr>
      <vt:lpstr>华文细黑</vt:lpstr>
      <vt:lpstr>华文新魏</vt:lpstr>
      <vt:lpstr>楷体</vt:lpstr>
      <vt:lpstr>宋体</vt:lpstr>
      <vt:lpstr>微软雅黑</vt:lpstr>
      <vt:lpstr>Arial</vt:lpstr>
      <vt:lpstr>Calibri Light</vt:lpstr>
      <vt:lpstr>Times New Roman</vt:lpstr>
      <vt:lpstr>Wingdings</vt:lpstr>
      <vt:lpstr>Wingdings 2</vt:lpstr>
      <vt:lpstr>WWW.2PPT.COM
</vt:lpstr>
      <vt:lpstr>平行四边形及其性质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2014-01-07T06:03:00Z</dcterms:created>
  <dcterms:modified xsi:type="dcterms:W3CDTF">2023-01-16T14:02:24Z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1BCAADF671504C449E2CBA8F63A84F94</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