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9" r:id="rId3"/>
    <p:sldId id="297" r:id="rId4"/>
    <p:sldId id="308" r:id="rId5"/>
    <p:sldId id="299" r:id="rId6"/>
    <p:sldId id="300" r:id="rId7"/>
    <p:sldId id="302" r:id="rId8"/>
    <p:sldId id="303" r:id="rId9"/>
    <p:sldId id="304" r:id="rId10"/>
    <p:sldId id="309" r:id="rId11"/>
    <p:sldId id="305" r:id="rId12"/>
    <p:sldId id="306" r:id="rId13"/>
    <p:sldId id="307" r:id="rId14"/>
    <p:sldId id="263" r:id="rId15"/>
    <p:sldId id="288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9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DE5A8-5B00-4067-A388-9DCE3B2AF65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49A03-C3B9-447A-91E1-94AC951FD9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9A03-C3B9-447A-91E1-94AC951FD9B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10518224634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file:///C:\Users\Administrator\Desktop\&#35838;&#20214;%20&#20864;&#25945;&#33521;&#35821;&#20845;&#24180;&#32423;&#19978;\Unit%204%20Christmas\Lesson%2023\&#20799;&#27468;%20-%20&#38083;&#20799;&#21709;&#21486;&#24403;%20(&#33521;&#35821;).mp3" TargetMode="External"/><Relationship Id="rId1" Type="http://schemas.microsoft.com/office/2007/relationships/media" Target="file:///C:\Users\Administrator\Desktop\&#35838;&#20214;%20&#20864;&#25945;&#33521;&#35821;&#20845;&#24180;&#32423;&#19978;\Unit%204%20Christmas\Lesson%2023\&#20799;&#27468;%20-%20&#38083;&#20799;&#21709;&#21486;&#24403;%20(&#33521;&#35821;)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&#20799;&#27468;%20-%20&#38083;&#20799;&#21709;&#21486;&#24403;%20(&#33521;&#35821;).mp3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&#20799;&#31461;&#27468;&#26354;-In%20The%20Living%20Room.mp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20799;&#31461;&#27468;&#26354;-In%20The%20Living%20Room.mp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-1" y="1268760"/>
            <a:ext cx="914400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Unit 4  Christmas</a:t>
            </a:r>
            <a:endParaRPr kumimoji="0" lang="zh-CN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331238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4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40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esson 23 </a:t>
            </a:r>
            <a:r>
              <a:rPr kumimoji="0" lang="en-US" altLang="zh-CN" sz="40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It’s Christmas Morning!</a:t>
            </a:r>
            <a:endParaRPr kumimoji="0" lang="en-US" altLang="zh-CN" sz="4000" b="1" i="0" u="none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553812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727" y="642919"/>
            <a:ext cx="3287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our gifts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QQ截图2018081522593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090" y="1357299"/>
            <a:ext cx="3591876" cy="2609855"/>
          </a:xfrm>
          <a:prstGeom prst="rect">
            <a:avLst/>
          </a:prstGeom>
          <a:noFill/>
        </p:spPr>
      </p:pic>
      <p:pic>
        <p:nvPicPr>
          <p:cNvPr id="1027" name="Picture 3" descr="C:\Users\Administrator\Desktop\QQ截图2018081523004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3207" y="1357298"/>
            <a:ext cx="3348359" cy="2571768"/>
          </a:xfrm>
          <a:prstGeom prst="rect">
            <a:avLst/>
          </a:prstGeom>
          <a:noFill/>
        </p:spPr>
      </p:pic>
      <p:pic>
        <p:nvPicPr>
          <p:cNvPr id="1028" name="Picture 4" descr="C:\Users\Administrator\Desktop\QQ截图20180815230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090" y="3857628"/>
            <a:ext cx="6757597" cy="2695588"/>
          </a:xfrm>
          <a:prstGeom prst="rect">
            <a:avLst/>
          </a:prstGeom>
          <a:noFill/>
        </p:spPr>
      </p:pic>
      <p:sp>
        <p:nvSpPr>
          <p:cNvPr id="10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696" y="1975480"/>
            <a:ext cx="8286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①People open gifts on Christmas morning.                (  )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②Jenny thinks her mum and dad brought the gifts.  (  )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③Lynn thinks the gifts are from Santa.                       (  )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④Li Ming gets a camera for Christmas.                      (  )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⑤Li Ming’s gift is for Mr. and Mrs. Smith.                 (  )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⑥Santa wrote the names on the gifts.                          (  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4790" y="2348880"/>
            <a:ext cx="36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1566" y="4572008"/>
            <a:ext cx="67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2445" y="2786058"/>
            <a:ext cx="36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2445" y="3286124"/>
            <a:ext cx="36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2445" y="3643314"/>
            <a:ext cx="36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2445" y="4071942"/>
            <a:ext cx="36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1268760"/>
            <a:ext cx="584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Part 1. Then tick or cross.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1465" y="1052736"/>
            <a:ext cx="721523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listen,  say and share.</a:t>
            </a:r>
          </a:p>
          <a:p>
            <a:r>
              <a:rPr lang="zh-CN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说出你听到的句子或单词，并尽可能地做出相应的讲解，与同学分享</a:t>
            </a:r>
            <a:endParaRPr lang="en-US" altLang="zh-CN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1_______________________</a:t>
            </a:r>
          </a:p>
          <a:p>
            <a:endParaRPr lang="en-US" altLang="zh-CN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2_______________________</a:t>
            </a:r>
          </a:p>
          <a:p>
            <a:endParaRPr lang="en-US" altLang="zh-CN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3_______________________</a:t>
            </a:r>
          </a:p>
          <a:p>
            <a:endParaRPr lang="en-US" altLang="zh-CN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4_______________________ </a:t>
            </a:r>
            <a:endParaRPr lang="zh-CN" altLang="en-US" b="1" dirty="0"/>
          </a:p>
        </p:txBody>
      </p:sp>
      <p:pic>
        <p:nvPicPr>
          <p:cNvPr id="8" name="图片 7" descr="t01d8cf2a62f8002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7459" y="2132856"/>
            <a:ext cx="4151127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65 - 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090" y="1928803"/>
            <a:ext cx="8505825" cy="2257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090" y="1071547"/>
            <a:ext cx="415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5115" y="764704"/>
            <a:ext cx="59431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Words: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bring, give, open, little, camera, lantern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Sentences: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 Santa bring gifts?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did bring gifts.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it.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bring(sb.) sth.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sb. sth. = give sth. to sb.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这节课我的收获是：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这节课我的不足是：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477020"/>
            <a:ext cx="75724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听录音，朗读本课的第一部分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完成相关习题 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利用课余时间采访调查家人、朋友们圣诞节想要什么礼物，下节课在班里做报告，与大家分享，大家评出“最佳小记者”。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4" action="ppaction://hlinkfile"/>
          </p:cNvPr>
          <p:cNvSpPr txBox="1"/>
          <p:nvPr/>
        </p:nvSpPr>
        <p:spPr>
          <a:xfrm>
            <a:off x="571473" y="928672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1.Let’s sing a song 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28596" y="714356"/>
            <a:ext cx="8358246" cy="5786478"/>
            <a:chOff x="428596" y="714356"/>
            <a:chExt cx="8358246" cy="5786478"/>
          </a:xfrm>
        </p:grpSpPr>
        <p:pic>
          <p:nvPicPr>
            <p:cNvPr id="13" name="图片 12" descr="f476c8c6de7d65a3846f2b048990b796fc39301410efd4-OUAq0r_fw658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28596" y="4214818"/>
              <a:ext cx="2286016" cy="2286016"/>
            </a:xfrm>
            <a:prstGeom prst="rect">
              <a:avLst/>
            </a:prstGeom>
          </p:spPr>
        </p:pic>
        <p:pic>
          <p:nvPicPr>
            <p:cNvPr id="14" name="图片 13" descr="87cb79e7b81692b8c6f4bcbb728a67b749c31150407e3-5E2ipo_fw658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500826" y="4214818"/>
              <a:ext cx="2286016" cy="2286016"/>
            </a:xfrm>
            <a:prstGeom prst="rect">
              <a:avLst/>
            </a:prstGeom>
          </p:spPr>
        </p:pic>
        <p:pic>
          <p:nvPicPr>
            <p:cNvPr id="21" name="图片 20" descr="t01f7fe95a360e2148b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572264" y="714356"/>
              <a:ext cx="1828800" cy="1828800"/>
            </a:xfrm>
            <a:prstGeom prst="rect">
              <a:avLst/>
            </a:prstGeom>
          </p:spPr>
        </p:pic>
      </p:grpSp>
      <p:pic>
        <p:nvPicPr>
          <p:cNvPr id="15" name="图片 14" descr="1136796629-1_b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3274" y="1556792"/>
            <a:ext cx="1963680" cy="230425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037875" y="1772816"/>
            <a:ext cx="456997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Dashing through the snow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one-horse open sleigh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o’er the fields we go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laughing all the way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bells on bob-tail ring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 spirits bright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what fun it is to ride and one-horse open sleigh 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jingle bells, jingle bells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jingle all the way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what fun it is to ride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one-horse open sleigh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Hey jingle bells, jingle bells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jingle all the way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what fun it is to ride</a:t>
            </a:r>
            <a:b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one-horse open sleigh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儿歌 - 铃儿响叮当 (英语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590159" y="908720"/>
            <a:ext cx="682160" cy="800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2" action="ppaction://hlinkfile"/>
          </p:cNvPr>
          <p:cNvSpPr txBox="1"/>
          <p:nvPr/>
        </p:nvSpPr>
        <p:spPr>
          <a:xfrm>
            <a:off x="571473" y="928672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2.Free talk </a:t>
            </a:r>
          </a:p>
          <a:p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hlinkClick r:id="rId2" action="ppaction://hlinkfile"/>
          </p:cNvPr>
          <p:cNvSpPr txBox="1"/>
          <p:nvPr/>
        </p:nvSpPr>
        <p:spPr>
          <a:xfrm>
            <a:off x="395536" y="2117705"/>
            <a:ext cx="3747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is December 25.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hlinkClick r:id="rId2" action="ppaction://hlinkfile"/>
          </p:cNvPr>
          <p:cNvSpPr txBox="1"/>
          <p:nvPr/>
        </p:nvSpPr>
        <p:spPr>
          <a:xfrm>
            <a:off x="395536" y="3084942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Christmas morning!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2" action="ppaction://hlinkfile"/>
          </p:cNvPr>
          <p:cNvSpPr txBox="1"/>
          <p:nvPr/>
        </p:nvSpPr>
        <p:spPr>
          <a:xfrm>
            <a:off x="500034" y="4078264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Merry Christmas!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19672" y="1955974"/>
            <a:ext cx="7429516" cy="4714883"/>
            <a:chOff x="1500166" y="1928803"/>
            <a:chExt cx="7429516" cy="4714883"/>
          </a:xfrm>
        </p:grpSpPr>
        <p:pic>
          <p:nvPicPr>
            <p:cNvPr id="15" name="图片 14" descr="t015584780fe363d0e1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500166" y="4810134"/>
              <a:ext cx="1833552" cy="1833552"/>
            </a:xfrm>
            <a:prstGeom prst="rect">
              <a:avLst/>
            </a:prstGeom>
          </p:spPr>
        </p:pic>
        <p:pic>
          <p:nvPicPr>
            <p:cNvPr id="10" name="图片 9" descr="1-141214210331362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183130" y="1928803"/>
              <a:ext cx="4746552" cy="39290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2" action="ppaction://hlinkfile"/>
          </p:cNvPr>
          <p:cNvSpPr txBox="1"/>
          <p:nvPr/>
        </p:nvSpPr>
        <p:spPr>
          <a:xfrm>
            <a:off x="1258290" y="692697"/>
            <a:ext cx="1791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完成习题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00167" y="1285860"/>
            <a:ext cx="6253155" cy="5429264"/>
            <a:chOff x="1500166" y="1428736"/>
            <a:chExt cx="6253155" cy="5429264"/>
          </a:xfrm>
        </p:grpSpPr>
        <p:pic>
          <p:nvPicPr>
            <p:cNvPr id="11" name="图片 10" descr="微信图片_20180730225407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500166" y="1428736"/>
              <a:ext cx="6215106" cy="2581427"/>
            </a:xfrm>
            <a:prstGeom prst="rect">
              <a:avLst/>
            </a:prstGeom>
          </p:spPr>
        </p:pic>
        <p:pic>
          <p:nvPicPr>
            <p:cNvPr id="14" name="图片 13" descr="微信图片_20180730225418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00166" y="3987566"/>
              <a:ext cx="6253155" cy="287043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933304" y="1628800"/>
            <a:ext cx="67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0574" y="5661248"/>
            <a:ext cx="67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0574" y="4725144"/>
            <a:ext cx="67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0574" y="3789040"/>
            <a:ext cx="67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0574" y="2924944"/>
            <a:ext cx="67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-1429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24" y="1071548"/>
            <a:ext cx="673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 going to give you a special gift from China for your Christmas tree.</a:t>
            </a:r>
          </a:p>
        </p:txBody>
      </p:sp>
      <p:sp>
        <p:nvSpPr>
          <p:cNvPr id="10" name="矩形 9"/>
          <p:cNvSpPr/>
          <p:nvPr/>
        </p:nvSpPr>
        <p:spPr>
          <a:xfrm>
            <a:off x="5935054" y="4221088"/>
            <a:ext cx="262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it!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t01d5dba856ba0ffb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180" y="2132856"/>
            <a:ext cx="5547916" cy="368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370" y="2132856"/>
            <a:ext cx="3632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Christmas lantern.</a:t>
            </a:r>
          </a:p>
        </p:txBody>
      </p:sp>
      <p:sp>
        <p:nvSpPr>
          <p:cNvPr id="10" name="矩形 9"/>
          <p:cNvSpPr/>
          <p:nvPr/>
        </p:nvSpPr>
        <p:spPr>
          <a:xfrm>
            <a:off x="1099977" y="857232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lantern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1219" y="3717032"/>
            <a:ext cx="2377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t011f7deaa5652d2f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7" y="928670"/>
            <a:ext cx="2540000" cy="2540000"/>
          </a:xfrm>
          <a:prstGeom prst="rect">
            <a:avLst/>
          </a:prstGeom>
        </p:spPr>
      </p:pic>
      <p:pic>
        <p:nvPicPr>
          <p:cNvPr id="11" name="图片 10" descr="ceyQ4Ml5Mleb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3857630"/>
            <a:ext cx="3524244" cy="26431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1464" y="5013176"/>
            <a:ext cx="270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camera.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3" y="140558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brought me these gifts?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42910" y="2071679"/>
            <a:ext cx="7518525" cy="2519531"/>
            <a:chOff x="642910" y="2071678"/>
            <a:chExt cx="7518525" cy="2519531"/>
          </a:xfrm>
        </p:grpSpPr>
        <p:pic>
          <p:nvPicPr>
            <p:cNvPr id="12" name="图片 11" descr="851091_20161112152633034040_1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642910" y="2071678"/>
              <a:ext cx="3285639" cy="2496067"/>
            </a:xfrm>
            <a:prstGeom prst="rect">
              <a:avLst/>
            </a:prstGeom>
          </p:spPr>
        </p:pic>
        <p:pic>
          <p:nvPicPr>
            <p:cNvPr id="13" name="图片 12" descr="4d3be26dg97ed0a2385a5&amp;69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86314" y="2071678"/>
              <a:ext cx="3375121" cy="251953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23873" y="478632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Santa did bring gifts.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349" y="533467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 (sb.) sth.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带给某人某物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560" y="126876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花样百出：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在过去时中的各种用法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3641" y="2214554"/>
            <a:ext cx="7215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强调句：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did bring gifts!</a:t>
            </a:r>
          </a:p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一般疑问句中：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Santa bring them?</a:t>
            </a:r>
          </a:p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陈述句中：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thinks Santa brought them.</a:t>
            </a:r>
          </a:p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难点：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Santa bring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3" y="140558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复习巩固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give: give sb. sth. = give sth. to sb.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969" y="2214555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Lynn gives Li Ming gifts.=Lynn gives gifts to Li Ming.</a:t>
            </a:r>
          </a:p>
        </p:txBody>
      </p:sp>
      <p:pic>
        <p:nvPicPr>
          <p:cNvPr id="8" name="图片 7" descr="t017073b3365fce3d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500438"/>
            <a:ext cx="535785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全屏显示(4:3)</PresentationFormat>
  <Paragraphs>87</Paragraphs>
  <Slides>15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2018-07-22T08:10:00Z</dcterms:created>
  <dcterms:modified xsi:type="dcterms:W3CDTF">2023-01-16T14:02:31Z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0351AA18B90F489293D35D2897DDBA77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