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61" r:id="rId4"/>
    <p:sldId id="262" r:id="rId5"/>
    <p:sldId id="263" r:id="rId6"/>
    <p:sldId id="276" r:id="rId7"/>
    <p:sldId id="277" r:id="rId8"/>
    <p:sldId id="279" r:id="rId9"/>
    <p:sldId id="283" r:id="rId10"/>
    <p:sldId id="281" r:id="rId11"/>
    <p:sldId id="265" r:id="rId12"/>
    <p:sldId id="286" r:id="rId13"/>
    <p:sldId id="284" r:id="rId14"/>
    <p:sldId id="289" r:id="rId15"/>
    <p:sldId id="288" r:id="rId16"/>
    <p:sldId id="273" r:id="rId17"/>
    <p:sldId id="27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59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285" autoAdjust="0"/>
  </p:normalViewPr>
  <p:slideViewPr>
    <p:cSldViewPr snapToGrid="0">
      <p:cViewPr varScale="1">
        <p:scale>
          <a:sx n="106" d="100"/>
          <a:sy n="106" d="100"/>
        </p:scale>
        <p:origin x="-714" y="-102"/>
      </p:cViewPr>
      <p:guideLst>
        <p:guide orient="horz" pos="2205"/>
        <p:guide pos="59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B0E6-0EFA-4C62-8D08-A725668DEB9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470-C0EE-4826-B0F8-88AD41015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620" y="1841564"/>
            <a:ext cx="12192000" cy="105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1.1  </a:t>
            </a:r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长方体与正方体的认识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en-US" altLang="zh-CN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1.</a:t>
            </a:r>
            <a:r>
              <a:rPr lang="zh-CN" altLang="zh-CN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长方体和正方体</a:t>
            </a:r>
            <a:endParaRPr lang="zh-CN" altLang="en-US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586350" y="3211834"/>
            <a:ext cx="1501289" cy="2326202"/>
          </a:xfrm>
          <a:prstGeom prst="cube">
            <a:avLst>
              <a:gd name="adj" fmla="val 25000"/>
            </a:avLst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2985474" y="3698041"/>
            <a:ext cx="2037111" cy="1839997"/>
          </a:xfrm>
          <a:prstGeom prst="cube">
            <a:avLst>
              <a:gd name="adj" fmla="val 25000"/>
            </a:avLst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036734"/>
            <a:ext cx="12199648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grpSp>
        <p:nvGrpSpPr>
          <p:cNvPr id="28" name="组合 21"/>
          <p:cNvGrpSpPr/>
          <p:nvPr/>
        </p:nvGrpSpPr>
        <p:grpSpPr bwMode="auto">
          <a:xfrm>
            <a:off x="1272677" y="2914083"/>
            <a:ext cx="1928812" cy="1928812"/>
            <a:chOff x="2928926" y="2143114"/>
            <a:chExt cx="3143275" cy="1428762"/>
          </a:xfrm>
        </p:grpSpPr>
        <p:sp>
          <p:nvSpPr>
            <p:cNvPr id="29" name="立方体 28"/>
            <p:cNvSpPr/>
            <p:nvPr/>
          </p:nvSpPr>
          <p:spPr>
            <a:xfrm>
              <a:off x="2928926" y="2143114"/>
              <a:ext cx="3143275" cy="1428762"/>
            </a:xfrm>
            <a:prstGeom prst="cube">
              <a:avLst>
                <a:gd name="adj" fmla="val 22822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30" name="直接连接符 29"/>
            <p:cNvCxnSpPr/>
            <p:nvPr/>
          </p:nvCxnSpPr>
          <p:spPr>
            <a:xfrm rot="16200000" flipH="1">
              <a:off x="3071801" y="2698744"/>
              <a:ext cx="1111259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rot="10800000" flipV="1">
              <a:off x="3743849" y="3254373"/>
              <a:ext cx="2328352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2928926" y="3254373"/>
              <a:ext cx="698506" cy="31750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正方体的特征</a:t>
            </a:r>
            <a:endParaRPr lang="zh-CN" altLang="en-US" sz="3000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768171" y="2914083"/>
          <a:ext cx="6799716" cy="19224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7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8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4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面</a:t>
                      </a: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棱</a:t>
                      </a: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顶点</a:t>
                      </a: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972728" y="3083446"/>
            <a:ext cx="5109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个面，都是正方形，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个面完全相同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972726" y="3751737"/>
            <a:ext cx="2646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条棱，长度相等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972725" y="4313712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个顶点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46300B"/>
              </a:clrFrom>
              <a:clrTo>
                <a:srgbClr val="46300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271" y="3772388"/>
            <a:ext cx="2168572" cy="2996190"/>
          </a:xfrm>
          <a:prstGeom prst="rect">
            <a:avLst/>
          </a:prstGeom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7340487" y="4194453"/>
            <a:ext cx="4385581" cy="253541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CN" altLang="en-US" b="1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8909843" y="4424819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</a:t>
            </a:r>
          </a:p>
        </p:txBody>
      </p:sp>
      <p:sp>
        <p:nvSpPr>
          <p:cNvPr id="35" name="椭圆 34"/>
          <p:cNvSpPr/>
          <p:nvPr/>
        </p:nvSpPr>
        <p:spPr>
          <a:xfrm>
            <a:off x="7949407" y="5096331"/>
            <a:ext cx="3062287" cy="14192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CN" altLang="en-US" dirty="0"/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8908256" y="5567819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正方体</a:t>
            </a:r>
          </a:p>
        </p:txBody>
      </p:sp>
      <p:sp>
        <p:nvSpPr>
          <p:cNvPr id="12" name="矩形 11"/>
          <p:cNvSpPr/>
          <p:nvPr/>
        </p:nvSpPr>
        <p:spPr>
          <a:xfrm>
            <a:off x="747643" y="1398244"/>
            <a:ext cx="44935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长方体和正方体的关系</a:t>
            </a:r>
            <a:endParaRPr lang="zh-CN" altLang="en-US" sz="3000" dirty="0"/>
          </a:p>
        </p:txBody>
      </p:sp>
      <p:sp>
        <p:nvSpPr>
          <p:cNvPr id="9" name="圆角矩形标注 8"/>
          <p:cNvSpPr/>
          <p:nvPr/>
        </p:nvSpPr>
        <p:spPr>
          <a:xfrm>
            <a:off x="1751807" y="2282938"/>
            <a:ext cx="6766379" cy="1401692"/>
          </a:xfrm>
          <a:prstGeom prst="wedgeRoundRectCallout">
            <a:avLst>
              <a:gd name="adj1" fmla="val -33064"/>
              <a:gd name="adj2" fmla="val 74451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总结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所有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长方体有的特征正方体都有，</a:t>
            </a:r>
          </a:p>
          <a:p>
            <a:pPr algn="ctr">
              <a:lnSpc>
                <a:spcPct val="15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我们把正方体看作是特殊的长方体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 animBg="1"/>
      <p:bldP spid="36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</a:p>
        </p:txBody>
      </p:sp>
      <p:sp>
        <p:nvSpPr>
          <p:cNvPr id="8" name="矩形 7"/>
          <p:cNvSpPr/>
          <p:nvPr/>
        </p:nvSpPr>
        <p:spPr>
          <a:xfrm>
            <a:off x="9239133" y="4938852"/>
            <a:ext cx="1364776" cy="193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891164" y="1735750"/>
            <a:ext cx="8443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同学们谈谈</a:t>
            </a:r>
            <a:r>
              <a:rPr lang="zh-CN" altLang="zh-CN" sz="2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体会</a:t>
            </a:r>
            <a:r>
              <a:rPr lang="zh-CN" altLang="en-US" sz="2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和</a:t>
            </a:r>
            <a:r>
              <a:rPr lang="zh-CN" altLang="zh-CN" sz="2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收获</a:t>
            </a:r>
            <a:r>
              <a:rPr lang="zh-CN" altLang="zh-CN" sz="2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。（从学</a:t>
            </a:r>
            <a:r>
              <a:rPr lang="zh-CN" altLang="zh-CN" sz="2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到知识</a:t>
            </a:r>
            <a:r>
              <a:rPr lang="zh-CN" altLang="zh-CN" sz="2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、技能去说）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001485" y="2623015"/>
          <a:ext cx="10177730" cy="37131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88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1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8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316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相同点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不同点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anchor="ctr" horzOverflow="overflow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长方体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正方体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面</a:t>
                      </a: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棱</a:t>
                      </a: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顶点</a:t>
                      </a: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39" marR="91439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574989" y="4108348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个面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574987" y="4936534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条棱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74987" y="5752893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个顶点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337133" y="3972211"/>
            <a:ext cx="30941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都是长方形（可能有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个面是正方形）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828324" y="4120174"/>
            <a:ext cx="33044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都是正方形，完全相同 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337133" y="4911082"/>
            <a:ext cx="2705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相对的棱长度相等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828323" y="4895189"/>
            <a:ext cx="2705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每条棱的长度相等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17773" y="3251087"/>
            <a:ext cx="1901160" cy="1901160"/>
          </a:xfrm>
          <a:prstGeom prst="rect">
            <a:avLst/>
          </a:prstGeom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1095" y="1579851"/>
            <a:ext cx="109957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选择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一个长方体实物，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先指出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它的面、棱和顶点，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再量出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它的长、宽、高。</a:t>
            </a:r>
          </a:p>
        </p:txBody>
      </p:sp>
      <p:sp>
        <p:nvSpPr>
          <p:cNvPr id="36" name="矩形 35"/>
          <p:cNvSpPr/>
          <p:nvPr/>
        </p:nvSpPr>
        <p:spPr>
          <a:xfrm>
            <a:off x="681095" y="232419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讲评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2016023" y="289897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</a:t>
            </a:r>
          </a:p>
        </p:txBody>
      </p:sp>
      <p:cxnSp>
        <p:nvCxnSpPr>
          <p:cNvPr id="39" name="直接箭头连接符 38"/>
          <p:cNvCxnSpPr/>
          <p:nvPr/>
        </p:nvCxnSpPr>
        <p:spPr>
          <a:xfrm rot="5400000">
            <a:off x="2097271" y="3567748"/>
            <a:ext cx="357187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3264238" y="3255352"/>
            <a:ext cx="1247243" cy="461665"/>
            <a:chOff x="4745974" y="2129417"/>
            <a:chExt cx="1247243" cy="461665"/>
          </a:xfrm>
        </p:grpSpPr>
        <p:cxnSp>
          <p:nvCxnSpPr>
            <p:cNvPr id="41" name="直接箭头连接符 40"/>
            <p:cNvCxnSpPr/>
            <p:nvPr/>
          </p:nvCxnSpPr>
          <p:spPr>
            <a:xfrm flipH="1">
              <a:off x="4745974" y="2360250"/>
              <a:ext cx="447024" cy="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3"/>
            <p:cNvSpPr txBox="1">
              <a:spLocks noChangeArrowheads="1"/>
            </p:cNvSpPr>
            <p:nvPr/>
          </p:nvSpPr>
          <p:spPr bwMode="auto">
            <a:xfrm>
              <a:off x="5192998" y="2129417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顶点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832625" y="4098321"/>
            <a:ext cx="1386491" cy="461665"/>
            <a:chOff x="4298950" y="2693795"/>
            <a:chExt cx="1386491" cy="461665"/>
          </a:xfrm>
        </p:grpSpPr>
        <p:cxnSp>
          <p:nvCxnSpPr>
            <p:cNvPr id="44" name="直接箭头连接符 43"/>
            <p:cNvCxnSpPr/>
            <p:nvPr/>
          </p:nvCxnSpPr>
          <p:spPr>
            <a:xfrm flipH="1">
              <a:off x="4298950" y="2909208"/>
              <a:ext cx="894048" cy="907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 Box 3"/>
            <p:cNvSpPr txBox="1">
              <a:spLocks noChangeArrowheads="1"/>
            </p:cNvSpPr>
            <p:nvPr/>
          </p:nvSpPr>
          <p:spPr bwMode="auto">
            <a:xfrm>
              <a:off x="5192998" y="2693795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棱</a:t>
              </a:r>
            </a:p>
          </p:txBody>
        </p:sp>
      </p:grpSp>
      <p:sp>
        <p:nvSpPr>
          <p:cNvPr id="46" name="矩形 45"/>
          <p:cNvSpPr/>
          <p:nvPr/>
        </p:nvSpPr>
        <p:spPr>
          <a:xfrm>
            <a:off x="5260155" y="2898977"/>
            <a:ext cx="31436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经测量铅笔盒的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长：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22cm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宽：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高：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5.5cm</a:t>
            </a:r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8989580" y="4615368"/>
            <a:ext cx="3169752" cy="224263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  <p:bldP spid="38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87221" y="1723267"/>
            <a:ext cx="6453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选择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一个正方体实物，量出它的棱长。</a:t>
            </a: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2893419" y="2785857"/>
            <a:ext cx="2141267" cy="2216664"/>
          </a:xfrm>
          <a:prstGeom prst="rect">
            <a:avLst/>
          </a:prstGeom>
        </p:spPr>
      </p:pic>
      <p:grpSp>
        <p:nvGrpSpPr>
          <p:cNvPr id="37" name="组合 36"/>
          <p:cNvGrpSpPr/>
          <p:nvPr/>
        </p:nvGrpSpPr>
        <p:grpSpPr>
          <a:xfrm>
            <a:off x="4896983" y="3719061"/>
            <a:ext cx="1046704" cy="461665"/>
            <a:chOff x="4638736" y="4400444"/>
            <a:chExt cx="1046704" cy="461665"/>
          </a:xfrm>
        </p:grpSpPr>
        <p:cxnSp>
          <p:nvCxnSpPr>
            <p:cNvPr id="38" name="直接箭头连接符 37"/>
            <p:cNvCxnSpPr/>
            <p:nvPr/>
          </p:nvCxnSpPr>
          <p:spPr>
            <a:xfrm flipH="1">
              <a:off x="4638736" y="4633913"/>
              <a:ext cx="504764" cy="313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5192997" y="4400444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棱</a:t>
              </a:r>
            </a:p>
          </p:txBody>
        </p:sp>
      </p:grpSp>
      <p:sp>
        <p:nvSpPr>
          <p:cNvPr id="41" name="矩形 40"/>
          <p:cNvSpPr/>
          <p:nvPr/>
        </p:nvSpPr>
        <p:spPr>
          <a:xfrm>
            <a:off x="681095" y="2324194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212245" y="5361275"/>
            <a:ext cx="3811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经测量魔方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7cm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1982" y="1275216"/>
            <a:ext cx="3473276" cy="534935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7" name="矩形 6"/>
          <p:cNvSpPr/>
          <p:nvPr/>
        </p:nvSpPr>
        <p:spPr>
          <a:xfrm>
            <a:off x="681096" y="1585374"/>
            <a:ext cx="10919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3. </a:t>
            </a:r>
            <a:r>
              <a:rPr lang="zh-CN" altLang="en-US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判断</a:t>
            </a:r>
            <a:r>
              <a:rPr lang="zh-CN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图形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中分别是长方体还是正方体</a:t>
            </a:r>
            <a:r>
              <a:rPr lang="zh-CN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，同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桌互相指一指每个图形中</a:t>
            </a:r>
            <a:r>
              <a:rPr lang="zh-CN" altLang="zh-CN" sz="24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长、宽、高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（或棱长）的位置，说说它们分别是多少厘米。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985962" y="3229437"/>
            <a:ext cx="492443" cy="848157"/>
            <a:chOff x="1895101" y="2221057"/>
            <a:chExt cx="492443" cy="848157"/>
          </a:xfrm>
        </p:grpSpPr>
        <p:sp>
          <p:nvSpPr>
            <p:cNvPr id="37" name="Text Box 3"/>
            <p:cNvSpPr txBox="1">
              <a:spLocks noChangeArrowheads="1"/>
            </p:cNvSpPr>
            <p:nvPr/>
          </p:nvSpPr>
          <p:spPr bwMode="auto">
            <a:xfrm>
              <a:off x="1895101" y="2221057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长</a:t>
              </a:r>
            </a:p>
          </p:txBody>
        </p:sp>
        <p:cxnSp>
          <p:nvCxnSpPr>
            <p:cNvPr id="38" name="直接箭头连接符 37"/>
            <p:cNvCxnSpPr/>
            <p:nvPr/>
          </p:nvCxnSpPr>
          <p:spPr>
            <a:xfrm rot="5400000">
              <a:off x="1976348" y="2889827"/>
              <a:ext cx="357187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3272339" y="4154064"/>
            <a:ext cx="878848" cy="461665"/>
            <a:chOff x="3181479" y="3145684"/>
            <a:chExt cx="878848" cy="461665"/>
          </a:xfrm>
        </p:grpSpPr>
        <p:cxnSp>
          <p:nvCxnSpPr>
            <p:cNvPr id="40" name="直接箭头连接符 39"/>
            <p:cNvCxnSpPr/>
            <p:nvPr/>
          </p:nvCxnSpPr>
          <p:spPr>
            <a:xfrm flipH="1">
              <a:off x="3181479" y="3357476"/>
              <a:ext cx="447024" cy="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3567884" y="3145684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高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3124482" y="4706285"/>
            <a:ext cx="1031516" cy="461665"/>
            <a:chOff x="3033623" y="3697905"/>
            <a:chExt cx="1031515" cy="461665"/>
          </a:xfrm>
        </p:grpSpPr>
        <p:cxnSp>
          <p:nvCxnSpPr>
            <p:cNvPr id="43" name="直接箭头连接符 42"/>
            <p:cNvCxnSpPr/>
            <p:nvPr/>
          </p:nvCxnSpPr>
          <p:spPr>
            <a:xfrm flipH="1">
              <a:off x="3033623" y="3922998"/>
              <a:ext cx="59915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3572695" y="3697905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宽</a:t>
              </a:r>
            </a:p>
          </p:txBody>
        </p:sp>
      </p:grpSp>
      <p:grpSp>
        <p:nvGrpSpPr>
          <p:cNvPr id="45" name="组合 21"/>
          <p:cNvGrpSpPr/>
          <p:nvPr/>
        </p:nvGrpSpPr>
        <p:grpSpPr bwMode="auto">
          <a:xfrm>
            <a:off x="5200057" y="3189156"/>
            <a:ext cx="1685323" cy="1978792"/>
            <a:chOff x="2928926" y="2141528"/>
            <a:chExt cx="3143272" cy="1430348"/>
          </a:xfrm>
        </p:grpSpPr>
        <p:sp>
          <p:nvSpPr>
            <p:cNvPr id="46" name="立方体 45"/>
            <p:cNvSpPr/>
            <p:nvPr/>
          </p:nvSpPr>
          <p:spPr>
            <a:xfrm>
              <a:off x="2928926" y="2143116"/>
              <a:ext cx="3143272" cy="1428760"/>
            </a:xfrm>
            <a:prstGeom prst="cube">
              <a:avLst>
                <a:gd name="adj" fmla="val 3580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47" name="直接连接符 46"/>
            <p:cNvCxnSpPr/>
            <p:nvPr/>
          </p:nvCxnSpPr>
          <p:spPr>
            <a:xfrm flipH="1">
              <a:off x="4062038" y="2141528"/>
              <a:ext cx="1589" cy="962044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 flipV="1">
              <a:off x="4062038" y="3103572"/>
              <a:ext cx="2010160" cy="3175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2981799" y="3070221"/>
              <a:ext cx="1133114" cy="501655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21"/>
          <p:cNvGrpSpPr/>
          <p:nvPr/>
        </p:nvGrpSpPr>
        <p:grpSpPr bwMode="auto">
          <a:xfrm>
            <a:off x="8762354" y="3645311"/>
            <a:ext cx="1716861" cy="1497865"/>
            <a:chOff x="2928924" y="2143116"/>
            <a:chExt cx="3143277" cy="1428761"/>
          </a:xfrm>
        </p:grpSpPr>
        <p:sp>
          <p:nvSpPr>
            <p:cNvPr id="51" name="立方体 50"/>
            <p:cNvSpPr/>
            <p:nvPr/>
          </p:nvSpPr>
          <p:spPr>
            <a:xfrm>
              <a:off x="2928926" y="2143116"/>
              <a:ext cx="3143272" cy="1428760"/>
            </a:xfrm>
            <a:prstGeom prst="cube">
              <a:avLst>
                <a:gd name="adj" fmla="val 3580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52" name="直接连接符 51"/>
            <p:cNvCxnSpPr/>
            <p:nvPr/>
          </p:nvCxnSpPr>
          <p:spPr>
            <a:xfrm rot="5400000">
              <a:off x="3549060" y="2606669"/>
              <a:ext cx="928693" cy="158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4012616" y="3071809"/>
              <a:ext cx="2059585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2928924" y="3071808"/>
              <a:ext cx="1083690" cy="500069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组合 54"/>
          <p:cNvGrpSpPr/>
          <p:nvPr/>
        </p:nvGrpSpPr>
        <p:grpSpPr bwMode="auto">
          <a:xfrm>
            <a:off x="921396" y="4070622"/>
            <a:ext cx="2350945" cy="1089004"/>
            <a:chOff x="2928926" y="2141530"/>
            <a:chExt cx="3143274" cy="1430348"/>
          </a:xfrm>
        </p:grpSpPr>
        <p:sp>
          <p:nvSpPr>
            <p:cNvPr id="56" name="立方体 55"/>
            <p:cNvSpPr/>
            <p:nvPr/>
          </p:nvSpPr>
          <p:spPr>
            <a:xfrm>
              <a:off x="2928926" y="2143116"/>
              <a:ext cx="3143272" cy="1428760"/>
            </a:xfrm>
            <a:prstGeom prst="cube">
              <a:avLst>
                <a:gd name="adj" fmla="val 3580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57" name="直接连接符 56"/>
            <p:cNvCxnSpPr/>
            <p:nvPr/>
          </p:nvCxnSpPr>
          <p:spPr>
            <a:xfrm rot="5400000">
              <a:off x="3124861" y="2605083"/>
              <a:ext cx="928693" cy="158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 flipV="1">
              <a:off x="3588415" y="3068634"/>
              <a:ext cx="2483785" cy="3175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V="1">
              <a:off x="2928926" y="3068634"/>
              <a:ext cx="661077" cy="503244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文本框 59"/>
          <p:cNvSpPr txBox="1"/>
          <p:nvPr/>
        </p:nvSpPr>
        <p:spPr>
          <a:xfrm>
            <a:off x="1599579" y="5172025"/>
            <a:ext cx="75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7cm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 rot="18957246">
            <a:off x="2862676" y="4873305"/>
            <a:ext cx="750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 rot="16200000">
            <a:off x="2427463" y="4703870"/>
            <a:ext cx="599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5641307" y="5161590"/>
            <a:ext cx="750900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 rot="16200000">
            <a:off x="5779575" y="4580043"/>
            <a:ext cx="674152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5cm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 rot="18956685">
            <a:off x="6328085" y="4813113"/>
            <a:ext cx="750900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6cm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9175023" y="5171834"/>
            <a:ext cx="750900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8cm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 rot="16200000">
            <a:off x="9490138" y="4619216"/>
            <a:ext cx="599844" cy="338554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8cm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 rot="18926670">
            <a:off x="10065127" y="4694286"/>
            <a:ext cx="750900" cy="33855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619731" y="5681211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长方体，长、宽、高为：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7cm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3cm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4cm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6245771" y="2734039"/>
            <a:ext cx="506624" cy="461665"/>
            <a:chOff x="6789911" y="1852659"/>
            <a:chExt cx="506624" cy="461665"/>
          </a:xfrm>
        </p:grpSpPr>
        <p:sp>
          <p:nvSpPr>
            <p:cNvPr id="71" name="Text Box 3"/>
            <p:cNvSpPr txBox="1">
              <a:spLocks noChangeArrowheads="1"/>
            </p:cNvSpPr>
            <p:nvPr/>
          </p:nvSpPr>
          <p:spPr bwMode="auto">
            <a:xfrm>
              <a:off x="6804092" y="1852659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宽</a:t>
              </a:r>
            </a:p>
          </p:txBody>
        </p:sp>
        <p:cxnSp>
          <p:nvCxnSpPr>
            <p:cNvPr id="72" name="直接箭头连接符 71"/>
            <p:cNvCxnSpPr/>
            <p:nvPr/>
          </p:nvCxnSpPr>
          <p:spPr>
            <a:xfrm rot="5400000">
              <a:off x="6612111" y="2072620"/>
              <a:ext cx="357187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组合 72"/>
          <p:cNvGrpSpPr/>
          <p:nvPr/>
        </p:nvGrpSpPr>
        <p:grpSpPr>
          <a:xfrm>
            <a:off x="6734503" y="4615729"/>
            <a:ext cx="1112028" cy="461665"/>
            <a:chOff x="6643643" y="3607349"/>
            <a:chExt cx="1112027" cy="461665"/>
          </a:xfrm>
        </p:grpSpPr>
        <p:sp>
          <p:nvSpPr>
            <p:cNvPr id="74" name="Text Box 3"/>
            <p:cNvSpPr txBox="1">
              <a:spLocks noChangeArrowheads="1"/>
            </p:cNvSpPr>
            <p:nvPr/>
          </p:nvSpPr>
          <p:spPr bwMode="auto">
            <a:xfrm>
              <a:off x="7263227" y="3607349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长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75" name="直接箭头连接符 74"/>
            <p:cNvCxnSpPr/>
            <p:nvPr/>
          </p:nvCxnSpPr>
          <p:spPr>
            <a:xfrm flipH="1">
              <a:off x="6643643" y="3823121"/>
              <a:ext cx="59915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组合 75"/>
          <p:cNvGrpSpPr/>
          <p:nvPr/>
        </p:nvGrpSpPr>
        <p:grpSpPr>
          <a:xfrm>
            <a:off x="6882363" y="4035146"/>
            <a:ext cx="956798" cy="461665"/>
            <a:chOff x="6791499" y="3026766"/>
            <a:chExt cx="956797" cy="461665"/>
          </a:xfrm>
        </p:grpSpPr>
        <p:sp>
          <p:nvSpPr>
            <p:cNvPr id="77" name="Text Box 3"/>
            <p:cNvSpPr txBox="1">
              <a:spLocks noChangeArrowheads="1"/>
            </p:cNvSpPr>
            <p:nvPr/>
          </p:nvSpPr>
          <p:spPr bwMode="auto">
            <a:xfrm>
              <a:off x="7255853" y="3026766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高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78" name="直接箭头连接符 77"/>
            <p:cNvCxnSpPr/>
            <p:nvPr/>
          </p:nvCxnSpPr>
          <p:spPr>
            <a:xfrm flipH="1">
              <a:off x="6791499" y="3257599"/>
              <a:ext cx="447024" cy="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组合 78"/>
          <p:cNvGrpSpPr/>
          <p:nvPr/>
        </p:nvGrpSpPr>
        <p:grpSpPr>
          <a:xfrm>
            <a:off x="9628919" y="2783988"/>
            <a:ext cx="492443" cy="848157"/>
            <a:chOff x="9538058" y="1775608"/>
            <a:chExt cx="492443" cy="848157"/>
          </a:xfrm>
        </p:grpSpPr>
        <p:sp>
          <p:nvSpPr>
            <p:cNvPr id="80" name="Text Box 3"/>
            <p:cNvSpPr txBox="1">
              <a:spLocks noChangeArrowheads="1"/>
            </p:cNvSpPr>
            <p:nvPr/>
          </p:nvSpPr>
          <p:spPr bwMode="auto">
            <a:xfrm>
              <a:off x="9538058" y="1775608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长</a:t>
              </a:r>
            </a:p>
          </p:txBody>
        </p:sp>
        <p:cxnSp>
          <p:nvCxnSpPr>
            <p:cNvPr id="81" name="直接箭头连接符 80"/>
            <p:cNvCxnSpPr/>
            <p:nvPr/>
          </p:nvCxnSpPr>
          <p:spPr>
            <a:xfrm rot="5400000">
              <a:off x="9619305" y="2444378"/>
              <a:ext cx="357187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组合 81"/>
          <p:cNvGrpSpPr/>
          <p:nvPr/>
        </p:nvGrpSpPr>
        <p:grpSpPr>
          <a:xfrm>
            <a:off x="10333644" y="4586424"/>
            <a:ext cx="1112028" cy="461665"/>
            <a:chOff x="10242785" y="3578044"/>
            <a:chExt cx="1112027" cy="461665"/>
          </a:xfrm>
        </p:grpSpPr>
        <p:sp>
          <p:nvSpPr>
            <p:cNvPr id="83" name="Text Box 3"/>
            <p:cNvSpPr txBox="1">
              <a:spLocks noChangeArrowheads="1"/>
            </p:cNvSpPr>
            <p:nvPr/>
          </p:nvSpPr>
          <p:spPr bwMode="auto">
            <a:xfrm>
              <a:off x="10862369" y="3578044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宽</a:t>
              </a:r>
            </a:p>
          </p:txBody>
        </p:sp>
        <p:cxnSp>
          <p:nvCxnSpPr>
            <p:cNvPr id="84" name="直接箭头连接符 83"/>
            <p:cNvCxnSpPr/>
            <p:nvPr/>
          </p:nvCxnSpPr>
          <p:spPr>
            <a:xfrm flipH="1">
              <a:off x="10242785" y="3793816"/>
              <a:ext cx="59915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组合 84"/>
          <p:cNvGrpSpPr/>
          <p:nvPr/>
        </p:nvGrpSpPr>
        <p:grpSpPr>
          <a:xfrm>
            <a:off x="10481508" y="4005841"/>
            <a:ext cx="956798" cy="461665"/>
            <a:chOff x="10390641" y="2997461"/>
            <a:chExt cx="956797" cy="461665"/>
          </a:xfrm>
        </p:grpSpPr>
        <p:sp>
          <p:nvSpPr>
            <p:cNvPr id="86" name="Text Box 3"/>
            <p:cNvSpPr txBox="1">
              <a:spLocks noChangeArrowheads="1"/>
            </p:cNvSpPr>
            <p:nvPr/>
          </p:nvSpPr>
          <p:spPr bwMode="auto">
            <a:xfrm>
              <a:off x="10854995" y="2997461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高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7" name="直接箭头连接符 86"/>
            <p:cNvCxnSpPr/>
            <p:nvPr/>
          </p:nvCxnSpPr>
          <p:spPr>
            <a:xfrm flipH="1">
              <a:off x="10390641" y="3228294"/>
              <a:ext cx="447024" cy="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文本框 87"/>
          <p:cNvSpPr txBox="1"/>
          <p:nvPr/>
        </p:nvSpPr>
        <p:spPr>
          <a:xfrm>
            <a:off x="4539745" y="5710390"/>
            <a:ext cx="30059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长方体，长、宽、高为：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6cm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8665106" y="5846961"/>
            <a:ext cx="2773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正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方体，棱长为：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8cm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8" grpId="0"/>
      <p:bldP spid="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课后作业</a:t>
            </a:r>
          </a:p>
        </p:txBody>
      </p:sp>
      <p:sp>
        <p:nvSpPr>
          <p:cNvPr id="2" name="矩形 1"/>
          <p:cNvSpPr/>
          <p:nvPr/>
        </p:nvSpPr>
        <p:spPr>
          <a:xfrm>
            <a:off x="1751807" y="2029958"/>
            <a:ext cx="82509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/>
            <a:r>
              <a:rPr lang="zh-CN" altLang="zh-CN" sz="32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回家后和父母说说长方体和正方体的特征。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366441" y="3349893"/>
            <a:ext cx="3272687" cy="296264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4135916" y="1987926"/>
            <a:ext cx="6322557" cy="2882151"/>
            <a:chOff x="1950226" y="1667985"/>
            <a:chExt cx="7403075" cy="3632200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50226" y="1667985"/>
              <a:ext cx="7403075" cy="3632200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 bwMode="auto">
            <a:xfrm>
              <a:off x="2238233" y="1815152"/>
              <a:ext cx="1265380" cy="873457"/>
            </a:xfrm>
            <a:prstGeom prst="rect">
              <a:avLst/>
            </a:prstGeom>
            <a:solidFill>
              <a:srgbClr val="244141"/>
            </a:solidFill>
            <a:ln w="9525" cap="flat" cmpd="sng" algn="ctr">
              <a:solidFill>
                <a:srgbClr val="24414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7943181" y="1815151"/>
              <a:ext cx="1265380" cy="873457"/>
            </a:xfrm>
            <a:prstGeom prst="rect">
              <a:avLst/>
            </a:prstGeom>
            <a:solidFill>
              <a:srgbClr val="244141"/>
            </a:solidFill>
            <a:ln w="9525" cap="flat" cmpd="sng" algn="ctr">
              <a:solidFill>
                <a:srgbClr val="24414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知识拓展</a:t>
            </a:r>
          </a:p>
        </p:txBody>
      </p:sp>
      <p:sp>
        <p:nvSpPr>
          <p:cNvPr id="4" name="矩形 3"/>
          <p:cNvSpPr/>
          <p:nvPr/>
        </p:nvSpPr>
        <p:spPr>
          <a:xfrm>
            <a:off x="4332789" y="2454135"/>
            <a:ext cx="59288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24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</a:t>
            </a:r>
            <a:r>
              <a:rPr lang="zh-CN" altLang="zh-CN" sz="2400" kern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每个</a:t>
            </a:r>
            <a:r>
              <a:rPr lang="zh-CN" altLang="zh-CN" sz="24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学生用棱长</a:t>
            </a:r>
            <a:r>
              <a:rPr lang="en-US" altLang="zh-CN" sz="24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zh-CN" sz="2400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厘米的正方体摆一个长方体或正方体，在小组内互相说说摆出的长方体（正方体）的长、宽、高（棱长）。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clrChange>
              <a:clrFrom>
                <a:srgbClr val="46300B"/>
              </a:clrFrom>
              <a:clrTo>
                <a:srgbClr val="46300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3813" y="2797790"/>
            <a:ext cx="2886369" cy="398792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377763" y="1649841"/>
            <a:ext cx="6469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说一说下面的物体都是什么形状？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5635459" y="2441552"/>
            <a:ext cx="1469985" cy="2095500"/>
          </a:xfrm>
          <a:prstGeom prst="rect">
            <a:avLst/>
          </a:prstGeom>
          <a:ln>
            <a:noFill/>
          </a:ln>
        </p:spPr>
      </p:pic>
      <p:grpSp>
        <p:nvGrpSpPr>
          <p:cNvPr id="185" name="组合 184"/>
          <p:cNvGrpSpPr/>
          <p:nvPr/>
        </p:nvGrpSpPr>
        <p:grpSpPr>
          <a:xfrm>
            <a:off x="5903246" y="2513774"/>
            <a:ext cx="975207" cy="1919335"/>
            <a:chOff x="5274807" y="1606744"/>
            <a:chExt cx="975206" cy="1919335"/>
          </a:xfrm>
        </p:grpSpPr>
        <p:cxnSp>
          <p:nvCxnSpPr>
            <p:cNvPr id="134" name="直接连接符 133"/>
            <p:cNvCxnSpPr/>
            <p:nvPr/>
          </p:nvCxnSpPr>
          <p:spPr>
            <a:xfrm>
              <a:off x="5279569" y="1726291"/>
              <a:ext cx="619125" cy="1340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>
              <a:off x="5903456" y="1860350"/>
              <a:ext cx="34080" cy="166572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 flipV="1">
              <a:off x="5939198" y="3319719"/>
              <a:ext cx="290455" cy="2038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 flipV="1">
              <a:off x="5898694" y="1707317"/>
              <a:ext cx="351319" cy="15303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2" name="直接连接符 141"/>
            <p:cNvCxnSpPr/>
            <p:nvPr/>
          </p:nvCxnSpPr>
          <p:spPr>
            <a:xfrm flipH="1">
              <a:off x="6235003" y="1707317"/>
              <a:ext cx="15009" cy="16124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>
              <a:off x="5274807" y="1726291"/>
              <a:ext cx="24725" cy="15934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>
              <a:off x="5291875" y="3319719"/>
              <a:ext cx="640311" cy="20389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1" name="直接连接符 150"/>
            <p:cNvCxnSpPr/>
            <p:nvPr/>
          </p:nvCxnSpPr>
          <p:spPr>
            <a:xfrm flipV="1">
              <a:off x="5274807" y="1606744"/>
              <a:ext cx="369093" cy="11954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3" name="直接连接符 152"/>
            <p:cNvCxnSpPr/>
            <p:nvPr/>
          </p:nvCxnSpPr>
          <p:spPr>
            <a:xfrm>
              <a:off x="5633294" y="1608518"/>
              <a:ext cx="609213" cy="9879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781151" y="2558125"/>
            <a:ext cx="2036503" cy="2079571"/>
          </a:xfrm>
          <a:prstGeom prst="rect">
            <a:avLst/>
          </a:prstGeom>
          <a:ln w="38100">
            <a:noFill/>
          </a:ln>
        </p:spPr>
      </p:pic>
      <p:grpSp>
        <p:nvGrpSpPr>
          <p:cNvPr id="184" name="组合 183"/>
          <p:cNvGrpSpPr/>
          <p:nvPr/>
        </p:nvGrpSpPr>
        <p:grpSpPr>
          <a:xfrm>
            <a:off x="8862695" y="2518901"/>
            <a:ext cx="1933576" cy="2024971"/>
            <a:chOff x="7726995" y="1519288"/>
            <a:chExt cx="1933576" cy="2024971"/>
          </a:xfrm>
        </p:grpSpPr>
        <p:cxnSp>
          <p:nvCxnSpPr>
            <p:cNvPr id="157" name="直接连接符 156"/>
            <p:cNvCxnSpPr/>
            <p:nvPr/>
          </p:nvCxnSpPr>
          <p:spPr>
            <a:xfrm>
              <a:off x="7726995" y="1686364"/>
              <a:ext cx="442119" cy="5289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连接符 159"/>
            <p:cNvCxnSpPr/>
            <p:nvPr/>
          </p:nvCxnSpPr>
          <p:spPr>
            <a:xfrm flipV="1">
              <a:off x="7726995" y="1528066"/>
              <a:ext cx="1280800" cy="1504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161"/>
            <p:cNvCxnSpPr/>
            <p:nvPr/>
          </p:nvCxnSpPr>
          <p:spPr>
            <a:xfrm>
              <a:off x="9007795" y="1519288"/>
              <a:ext cx="652775" cy="46500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164"/>
            <p:cNvCxnSpPr/>
            <p:nvPr/>
          </p:nvCxnSpPr>
          <p:spPr>
            <a:xfrm flipV="1">
              <a:off x="8169114" y="1984297"/>
              <a:ext cx="1485106" cy="23098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>
              <a:off x="8169114" y="2215278"/>
              <a:ext cx="29369" cy="132898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>
              <a:off x="7801081" y="2855834"/>
              <a:ext cx="397402" cy="6884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>
              <a:off x="7726995" y="1675218"/>
              <a:ext cx="74086" cy="11806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接连接符 177"/>
            <p:cNvCxnSpPr/>
            <p:nvPr/>
          </p:nvCxnSpPr>
          <p:spPr>
            <a:xfrm flipV="1">
              <a:off x="8198483" y="3261944"/>
              <a:ext cx="1343578" cy="2823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H="1">
              <a:off x="9542061" y="1984123"/>
              <a:ext cx="118510" cy="127782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441454" y="2538106"/>
            <a:ext cx="2876497" cy="1985667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1490829" y="2587508"/>
            <a:ext cx="2773151" cy="1905039"/>
            <a:chOff x="1327150" y="1707317"/>
            <a:chExt cx="2773151" cy="1905039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1327150" y="1822450"/>
              <a:ext cx="763588" cy="1616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2095500" y="1984123"/>
              <a:ext cx="294" cy="16282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 flipV="1">
              <a:off x="1347788" y="3293618"/>
              <a:ext cx="747712" cy="31873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1327150" y="1825165"/>
              <a:ext cx="20638" cy="14684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2098675" y="1860350"/>
              <a:ext cx="1989209" cy="12377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V="1">
              <a:off x="1331912" y="1707317"/>
              <a:ext cx="1873510" cy="1151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3205422" y="1707317"/>
              <a:ext cx="894879" cy="1530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4080636" y="1860350"/>
              <a:ext cx="18198" cy="14956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2097456" y="3355976"/>
              <a:ext cx="1990428" cy="2563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2.5E-6 0.3219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8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1.25E-6 0.3231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15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 0.3127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grpSp>
        <p:nvGrpSpPr>
          <p:cNvPr id="6" name="组合 26"/>
          <p:cNvGrpSpPr/>
          <p:nvPr/>
        </p:nvGrpSpPr>
        <p:grpSpPr bwMode="auto">
          <a:xfrm flipH="1">
            <a:off x="1316378" y="2231869"/>
            <a:ext cx="8653349" cy="2463800"/>
            <a:chOff x="-9444" y="2684486"/>
            <a:chExt cx="8653409" cy="2463530"/>
          </a:xfrm>
        </p:grpSpPr>
        <p:pic>
          <p:nvPicPr>
            <p:cNvPr id="9" name="图片 22" descr="茄子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flipH="1">
              <a:off x="6643700" y="2928934"/>
              <a:ext cx="2000265" cy="2219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圆角矩形标注 9"/>
            <p:cNvSpPr/>
            <p:nvPr/>
          </p:nvSpPr>
          <p:spPr>
            <a:xfrm>
              <a:off x="-9444" y="2684486"/>
              <a:ext cx="6215106" cy="1571453"/>
            </a:xfrm>
            <a:prstGeom prst="wedgeRoundRectCallout">
              <a:avLst>
                <a:gd name="adj1" fmla="val 55596"/>
                <a:gd name="adj2" fmla="val 2052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长方体有几个面？从不同的角度观察一个长方体，最多能同时看到几个面？</a:t>
              </a:r>
            </a:p>
          </p:txBody>
        </p:sp>
      </p:grpSp>
      <p:sp>
        <p:nvSpPr>
          <p:cNvPr id="11" name="立方体 10"/>
          <p:cNvSpPr/>
          <p:nvPr/>
        </p:nvSpPr>
        <p:spPr>
          <a:xfrm>
            <a:off x="3754663" y="4954590"/>
            <a:ext cx="2500312" cy="1000125"/>
          </a:xfrm>
          <a:prstGeom prst="cube">
            <a:avLst>
              <a:gd name="adj" fmla="val 4162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2" name="直接箭头连接符 11"/>
          <p:cNvCxnSpPr/>
          <p:nvPr/>
        </p:nvCxnSpPr>
        <p:spPr>
          <a:xfrm flipH="1">
            <a:off x="9372600" y="5454650"/>
            <a:ext cx="836045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0122921" y="522446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</a:t>
            </a:r>
          </a:p>
        </p:txBody>
      </p:sp>
      <p:sp>
        <p:nvSpPr>
          <p:cNvPr id="15" name="立方体 14"/>
          <p:cNvSpPr/>
          <p:nvPr/>
        </p:nvSpPr>
        <p:spPr>
          <a:xfrm>
            <a:off x="3754663" y="4954590"/>
            <a:ext cx="2500312" cy="1000125"/>
          </a:xfrm>
          <a:prstGeom prst="cube">
            <a:avLst>
              <a:gd name="adj" fmla="val 4162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747643" y="1398244"/>
            <a:ext cx="256993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长方体的面</a:t>
            </a:r>
            <a:endParaRPr lang="zh-CN" altLang="en-US" sz="3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2539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grpSp>
        <p:nvGrpSpPr>
          <p:cNvPr id="15" name="组合 21"/>
          <p:cNvGrpSpPr/>
          <p:nvPr/>
        </p:nvGrpSpPr>
        <p:grpSpPr bwMode="auto">
          <a:xfrm>
            <a:off x="2430353" y="2859173"/>
            <a:ext cx="3143251" cy="1428750"/>
            <a:chOff x="2928926" y="2143116"/>
            <a:chExt cx="3143272" cy="1428760"/>
          </a:xfrm>
        </p:grpSpPr>
        <p:sp>
          <p:nvSpPr>
            <p:cNvPr id="16" name="立方体 15"/>
            <p:cNvSpPr/>
            <p:nvPr/>
          </p:nvSpPr>
          <p:spPr>
            <a:xfrm>
              <a:off x="2928926" y="2143116"/>
              <a:ext cx="3143272" cy="1428760"/>
            </a:xfrm>
            <a:prstGeom prst="cube">
              <a:avLst>
                <a:gd name="adj" fmla="val 3580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 rot="5400000">
              <a:off x="2965439" y="2606669"/>
              <a:ext cx="928693" cy="158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rot="10800000">
              <a:off x="3428993" y="3070222"/>
              <a:ext cx="2643205" cy="158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2928926" y="3071809"/>
              <a:ext cx="509592" cy="500067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742934" y="219190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</a:t>
            </a:r>
          </a:p>
        </p:txBody>
      </p:sp>
      <p:sp>
        <p:nvSpPr>
          <p:cNvPr id="26" name="平行四边形 25"/>
          <p:cNvSpPr/>
          <p:nvPr/>
        </p:nvSpPr>
        <p:spPr bwMode="auto">
          <a:xfrm>
            <a:off x="6787645" y="4604025"/>
            <a:ext cx="2569225" cy="360258"/>
          </a:xfrm>
          <a:prstGeom prst="parallelogram">
            <a:avLst>
              <a:gd name="adj" fmla="val 103771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27" name="组合 21"/>
          <p:cNvGrpSpPr/>
          <p:nvPr/>
        </p:nvGrpSpPr>
        <p:grpSpPr bwMode="auto">
          <a:xfrm>
            <a:off x="6787645" y="1915020"/>
            <a:ext cx="2569225" cy="1029312"/>
            <a:chOff x="2928926" y="2143116"/>
            <a:chExt cx="3143272" cy="1428760"/>
          </a:xfrm>
        </p:grpSpPr>
        <p:sp>
          <p:nvSpPr>
            <p:cNvPr id="29" name="立方体 28"/>
            <p:cNvSpPr/>
            <p:nvPr/>
          </p:nvSpPr>
          <p:spPr>
            <a:xfrm>
              <a:off x="2928926" y="2143116"/>
              <a:ext cx="3143272" cy="1428760"/>
            </a:xfrm>
            <a:prstGeom prst="cube">
              <a:avLst>
                <a:gd name="adj" fmla="val 3580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30" name="直接连接符 29"/>
            <p:cNvCxnSpPr/>
            <p:nvPr/>
          </p:nvCxnSpPr>
          <p:spPr>
            <a:xfrm rot="5400000">
              <a:off x="2965439" y="2606669"/>
              <a:ext cx="928695" cy="1587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rot="10800000">
              <a:off x="3428993" y="3070222"/>
              <a:ext cx="2643205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2928926" y="3071811"/>
              <a:ext cx="509592" cy="50006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平行四边形 27"/>
          <p:cNvSpPr/>
          <p:nvPr/>
        </p:nvSpPr>
        <p:spPr bwMode="auto">
          <a:xfrm>
            <a:off x="6787645" y="1915020"/>
            <a:ext cx="2569225" cy="360260"/>
          </a:xfrm>
          <a:prstGeom prst="parallelogram">
            <a:avLst>
              <a:gd name="adj" fmla="val 103771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33" name="直接箭头连接符 32"/>
          <p:cNvCxnSpPr/>
          <p:nvPr/>
        </p:nvCxnSpPr>
        <p:spPr>
          <a:xfrm rot="5400000">
            <a:off x="3824180" y="2860677"/>
            <a:ext cx="357187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平行四边形 34"/>
          <p:cNvSpPr/>
          <p:nvPr/>
        </p:nvSpPr>
        <p:spPr bwMode="auto">
          <a:xfrm rot="8190364">
            <a:off x="6510971" y="4214344"/>
            <a:ext cx="993109" cy="473123"/>
          </a:xfrm>
          <a:prstGeom prst="parallelogram">
            <a:avLst>
              <a:gd name="adj" fmla="val 9625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" name="平行四边形 37"/>
          <p:cNvSpPr/>
          <p:nvPr/>
        </p:nvSpPr>
        <p:spPr bwMode="auto">
          <a:xfrm rot="8190364">
            <a:off x="8690901" y="2196711"/>
            <a:ext cx="970239" cy="479554"/>
          </a:xfrm>
          <a:prstGeom prst="parallelogram">
            <a:avLst>
              <a:gd name="adj" fmla="val 96250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4" name="平行四边形 43"/>
          <p:cNvSpPr/>
          <p:nvPr/>
        </p:nvSpPr>
        <p:spPr bwMode="auto">
          <a:xfrm>
            <a:off x="7208005" y="3952780"/>
            <a:ext cx="2160484" cy="650507"/>
          </a:xfrm>
          <a:prstGeom prst="parallelogram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7" name="立方体 46"/>
          <p:cNvSpPr/>
          <p:nvPr/>
        </p:nvSpPr>
        <p:spPr bwMode="auto">
          <a:xfrm>
            <a:off x="6803157" y="3934971"/>
            <a:ext cx="2569225" cy="1029312"/>
          </a:xfrm>
          <a:prstGeom prst="cube">
            <a:avLst>
              <a:gd name="adj" fmla="val 358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48" name="直接连接符 47"/>
          <p:cNvCxnSpPr/>
          <p:nvPr/>
        </p:nvCxnSpPr>
        <p:spPr bwMode="auto">
          <a:xfrm rot="5400000">
            <a:off x="6878020" y="4268850"/>
            <a:ext cx="669054" cy="129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 bwMode="auto">
          <a:xfrm rot="10800000">
            <a:off x="7211898" y="4602880"/>
            <a:ext cx="2160484" cy="114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 bwMode="auto">
          <a:xfrm flipV="1">
            <a:off x="6803158" y="4604025"/>
            <a:ext cx="416527" cy="36025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平行四边形 45"/>
          <p:cNvSpPr/>
          <p:nvPr/>
        </p:nvSpPr>
        <p:spPr bwMode="auto">
          <a:xfrm>
            <a:off x="6799660" y="2272630"/>
            <a:ext cx="2195512" cy="655906"/>
          </a:xfrm>
          <a:prstGeom prst="parallelogram">
            <a:avLst>
              <a:gd name="adj" fmla="val 0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2180321" y="5749928"/>
            <a:ext cx="7890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都是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长方形；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个面可见，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个面不可见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Rectangle 47"/>
          <p:cNvSpPr>
            <a:spLocks noChangeArrowheads="1"/>
          </p:cNvSpPr>
          <p:nvPr/>
        </p:nvSpPr>
        <p:spPr bwMode="auto">
          <a:xfrm>
            <a:off x="1768367" y="4113213"/>
            <a:ext cx="19107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0">
                <a:solidFill>
                  <a:schemeClr val="bg1"/>
                </a:solidFill>
              </a:rPr>
              <a:t>  </a:t>
            </a:r>
            <a:endParaRPr lang="en-US" altLang="zh-CN"/>
          </a:p>
        </p:txBody>
      </p:sp>
      <p:sp>
        <p:nvSpPr>
          <p:cNvPr id="53" name="矩形 52"/>
          <p:cNvSpPr/>
          <p:nvPr/>
        </p:nvSpPr>
        <p:spPr>
          <a:xfrm>
            <a:off x="747643" y="1398244"/>
            <a:ext cx="256993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长方体的面</a:t>
            </a:r>
            <a:endParaRPr lang="zh-CN" altLang="en-US" sz="3000" dirty="0"/>
          </a:p>
        </p:txBody>
      </p:sp>
      <p:sp>
        <p:nvSpPr>
          <p:cNvPr id="7" name="文本框 6"/>
          <p:cNvSpPr txBox="1"/>
          <p:nvPr/>
        </p:nvSpPr>
        <p:spPr>
          <a:xfrm>
            <a:off x="9893300" y="214563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可见面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9893300" y="414798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不可见面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 animBg="1"/>
      <p:bldP spid="28" grpId="0" animBg="1"/>
      <p:bldP spid="35" grpId="0" animBg="1"/>
      <p:bldP spid="38" grpId="0" animBg="1"/>
      <p:bldP spid="44" grpId="0" animBg="1"/>
      <p:bldP spid="46" grpId="0" animBg="1"/>
      <p:bldP spid="51" grpId="0" autoUpdateAnimBg="0"/>
      <p:bldP spid="7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772440" y="4597950"/>
            <a:ext cx="357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两个面相交的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线叫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2071440" y="2778256"/>
            <a:ext cx="2843461" cy="1244470"/>
            <a:chOff x="1309439" y="2737676"/>
            <a:chExt cx="3162300" cy="1438275"/>
          </a:xfrm>
        </p:grpSpPr>
        <p:grpSp>
          <p:nvGrpSpPr>
            <p:cNvPr id="13" name="组合 21"/>
            <p:cNvGrpSpPr/>
            <p:nvPr/>
          </p:nvGrpSpPr>
          <p:grpSpPr bwMode="auto">
            <a:xfrm>
              <a:off x="1309439" y="2739264"/>
              <a:ext cx="3143250" cy="1428750"/>
              <a:chOff x="2928926" y="2143116"/>
              <a:chExt cx="3143272" cy="1428760"/>
            </a:xfrm>
          </p:grpSpPr>
          <p:sp>
            <p:nvSpPr>
              <p:cNvPr id="14" name="立方体 13"/>
              <p:cNvSpPr/>
              <p:nvPr/>
            </p:nvSpPr>
            <p:spPr>
              <a:xfrm>
                <a:off x="2928926" y="2143116"/>
                <a:ext cx="3143272" cy="1428760"/>
              </a:xfrm>
              <a:prstGeom prst="cube">
                <a:avLst>
                  <a:gd name="adj" fmla="val 35805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rot="5400000">
                <a:off x="2965438" y="2606669"/>
                <a:ext cx="928693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 rot="10800000">
                <a:off x="3428991" y="3070222"/>
                <a:ext cx="2643207" cy="1587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 flipV="1">
                <a:off x="2928926" y="3071809"/>
                <a:ext cx="509591" cy="500067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组合 78"/>
            <p:cNvGrpSpPr/>
            <p:nvPr/>
          </p:nvGrpSpPr>
          <p:grpSpPr>
            <a:xfrm>
              <a:off x="1309439" y="2737676"/>
              <a:ext cx="3162300" cy="1438275"/>
              <a:chOff x="1309439" y="2737676"/>
              <a:chExt cx="3162300" cy="1438275"/>
            </a:xfrm>
          </p:grpSpPr>
          <p:cxnSp>
            <p:nvCxnSpPr>
              <p:cNvPr id="28" name="直接连接符 27"/>
              <p:cNvCxnSpPr/>
              <p:nvPr/>
            </p:nvCxnSpPr>
            <p:spPr>
              <a:xfrm rot="16200000" flipH="1">
                <a:off x="3998664" y="3202814"/>
                <a:ext cx="936625" cy="9525"/>
              </a:xfrm>
              <a:prstGeom prst="line">
                <a:avLst/>
              </a:prstGeom>
              <a:ln w="38100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组合 77"/>
              <p:cNvGrpSpPr/>
              <p:nvPr/>
            </p:nvGrpSpPr>
            <p:grpSpPr>
              <a:xfrm>
                <a:off x="1309439" y="2737676"/>
                <a:ext cx="3152775" cy="1438275"/>
                <a:chOff x="1309439" y="2737676"/>
                <a:chExt cx="3152775" cy="1438275"/>
              </a:xfrm>
            </p:grpSpPr>
            <p:cxnSp>
              <p:nvCxnSpPr>
                <p:cNvPr id="6" name="直接连接符 5"/>
                <p:cNvCxnSpPr/>
                <p:nvPr/>
              </p:nvCxnSpPr>
              <p:spPr>
                <a:xfrm rot="10800000">
                  <a:off x="1318964" y="4166426"/>
                  <a:ext cx="2643187" cy="158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连接符 22"/>
                <p:cNvCxnSpPr/>
                <p:nvPr/>
              </p:nvCxnSpPr>
              <p:spPr>
                <a:xfrm rot="10800000">
                  <a:off x="1318964" y="3237739"/>
                  <a:ext cx="2643187" cy="158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连接符 23"/>
                <p:cNvCxnSpPr/>
                <p:nvPr/>
              </p:nvCxnSpPr>
              <p:spPr>
                <a:xfrm rot="10800000">
                  <a:off x="1819026" y="2737676"/>
                  <a:ext cx="2643188" cy="158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 rot="10800000">
                  <a:off x="1819026" y="3666364"/>
                  <a:ext cx="2643188" cy="158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连接符 25"/>
                <p:cNvCxnSpPr/>
                <p:nvPr/>
              </p:nvCxnSpPr>
              <p:spPr>
                <a:xfrm rot="16200000" flipH="1">
                  <a:off x="845889" y="3702876"/>
                  <a:ext cx="936625" cy="9525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/>
                <p:nvPr/>
              </p:nvCxnSpPr>
              <p:spPr>
                <a:xfrm rot="16200000" flipH="1">
                  <a:off x="3489076" y="3702876"/>
                  <a:ext cx="936625" cy="9525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 rot="16200000" flipH="1">
                  <a:off x="1345951" y="3202814"/>
                  <a:ext cx="936625" cy="9525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 rot="5400000">
                  <a:off x="1318964" y="2739264"/>
                  <a:ext cx="500062" cy="500062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接连接符 30"/>
                <p:cNvCxnSpPr/>
                <p:nvPr/>
              </p:nvCxnSpPr>
              <p:spPr>
                <a:xfrm rot="5400000">
                  <a:off x="3962152" y="2739263"/>
                  <a:ext cx="500062" cy="500063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 rot="5400000">
                  <a:off x="3962151" y="3667951"/>
                  <a:ext cx="500063" cy="500063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 rot="5400000">
                  <a:off x="1318963" y="3667952"/>
                  <a:ext cx="500063" cy="500062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772442" y="5003849"/>
            <a:ext cx="39621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每组的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条棱长度相等。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47643" y="1398244"/>
            <a:ext cx="372409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长方体的棱及顶点</a:t>
            </a:r>
            <a:endParaRPr lang="zh-CN" altLang="en-US" sz="3000" dirty="0"/>
          </a:p>
        </p:txBody>
      </p:sp>
      <p:grpSp>
        <p:nvGrpSpPr>
          <p:cNvPr id="81" name="组合 21"/>
          <p:cNvGrpSpPr/>
          <p:nvPr/>
        </p:nvGrpSpPr>
        <p:grpSpPr bwMode="auto">
          <a:xfrm>
            <a:off x="6722514" y="2778256"/>
            <a:ext cx="2896081" cy="1279169"/>
            <a:chOff x="2928926" y="2143116"/>
            <a:chExt cx="3143272" cy="1428760"/>
          </a:xfrm>
        </p:grpSpPr>
        <p:sp>
          <p:nvSpPr>
            <p:cNvPr id="82" name="立方体 81"/>
            <p:cNvSpPr/>
            <p:nvPr/>
          </p:nvSpPr>
          <p:spPr>
            <a:xfrm>
              <a:off x="2928926" y="2143116"/>
              <a:ext cx="3143272" cy="1428760"/>
            </a:xfrm>
            <a:prstGeom prst="cube">
              <a:avLst>
                <a:gd name="adj" fmla="val 3580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83" name="直接连接符 82"/>
            <p:cNvCxnSpPr/>
            <p:nvPr/>
          </p:nvCxnSpPr>
          <p:spPr>
            <a:xfrm rot="5400000">
              <a:off x="2965438" y="2606669"/>
              <a:ext cx="928695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 rot="10800000">
              <a:off x="3428991" y="3070222"/>
              <a:ext cx="2643207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/>
            <p:cNvCxnSpPr/>
            <p:nvPr/>
          </p:nvCxnSpPr>
          <p:spPr>
            <a:xfrm flipV="1">
              <a:off x="2928926" y="3071811"/>
              <a:ext cx="509591" cy="50006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6377025" y="4602737"/>
            <a:ext cx="3877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三条棱相交的点叫作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100" name="组合 99"/>
          <p:cNvGrpSpPr/>
          <p:nvPr/>
        </p:nvGrpSpPr>
        <p:grpSpPr>
          <a:xfrm>
            <a:off x="6407190" y="2395960"/>
            <a:ext cx="3560525" cy="2016951"/>
            <a:chOff x="6407189" y="2220788"/>
            <a:chExt cx="3936520" cy="2335643"/>
          </a:xfrm>
        </p:grpSpPr>
        <p:grpSp>
          <p:nvGrpSpPr>
            <p:cNvPr id="87" name="组合 42"/>
            <p:cNvGrpSpPr/>
            <p:nvPr/>
          </p:nvGrpSpPr>
          <p:grpSpPr bwMode="auto">
            <a:xfrm>
              <a:off x="6754851" y="2649413"/>
              <a:ext cx="2643188" cy="1436688"/>
              <a:chOff x="2633667" y="2428868"/>
              <a:chExt cx="2643188" cy="1436687"/>
            </a:xfrm>
          </p:grpSpPr>
          <p:cxnSp>
            <p:nvCxnSpPr>
              <p:cNvPr id="88" name="直接连接符 87"/>
              <p:cNvCxnSpPr/>
              <p:nvPr/>
            </p:nvCxnSpPr>
            <p:spPr>
              <a:xfrm rot="10800000">
                <a:off x="2633668" y="2977598"/>
                <a:ext cx="2643187" cy="1588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 88"/>
              <p:cNvCxnSpPr/>
              <p:nvPr/>
            </p:nvCxnSpPr>
            <p:spPr>
              <a:xfrm rot="16200000" flipH="1">
                <a:off x="2170118" y="3392480"/>
                <a:ext cx="936624" cy="9525"/>
              </a:xfrm>
              <a:prstGeom prst="line">
                <a:avLst/>
              </a:prstGeom>
              <a:ln w="38100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/>
              <p:cNvCxnSpPr/>
              <p:nvPr/>
            </p:nvCxnSpPr>
            <p:spPr>
              <a:xfrm rot="5400000">
                <a:off x="2643192" y="2428869"/>
                <a:ext cx="500063" cy="500062"/>
              </a:xfrm>
              <a:prstGeom prst="line">
                <a:avLst/>
              </a:prstGeom>
              <a:ln w="38100">
                <a:solidFill>
                  <a:srgbClr val="0000FF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Text Box 3"/>
            <p:cNvSpPr txBox="1">
              <a:spLocks noChangeArrowheads="1"/>
            </p:cNvSpPr>
            <p:nvPr/>
          </p:nvSpPr>
          <p:spPr bwMode="auto">
            <a:xfrm>
              <a:off x="6407189" y="2736726"/>
              <a:ext cx="829782" cy="89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·</a:t>
              </a:r>
              <a:endParaRPr lang="zh-CN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2" name="Text Box 3"/>
            <p:cNvSpPr txBox="1">
              <a:spLocks noChangeArrowheads="1"/>
            </p:cNvSpPr>
            <p:nvPr/>
          </p:nvSpPr>
          <p:spPr bwMode="auto">
            <a:xfrm>
              <a:off x="6407189" y="3665413"/>
              <a:ext cx="829782" cy="89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·</a:t>
              </a:r>
              <a:endParaRPr lang="zh-CN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3" name="Text Box 3"/>
            <p:cNvSpPr txBox="1">
              <a:spLocks noChangeArrowheads="1"/>
            </p:cNvSpPr>
            <p:nvPr/>
          </p:nvSpPr>
          <p:spPr bwMode="auto">
            <a:xfrm>
              <a:off x="9013865" y="3649538"/>
              <a:ext cx="829782" cy="89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·</a:t>
              </a:r>
              <a:endParaRPr lang="zh-CN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4" name="Text Box 3"/>
            <p:cNvSpPr txBox="1">
              <a:spLocks noChangeArrowheads="1"/>
            </p:cNvSpPr>
            <p:nvPr/>
          </p:nvSpPr>
          <p:spPr bwMode="auto">
            <a:xfrm>
              <a:off x="9013865" y="2720851"/>
              <a:ext cx="829782" cy="89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·</a:t>
              </a:r>
              <a:endParaRPr lang="zh-CN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5" name="Text Box 3"/>
            <p:cNvSpPr txBox="1">
              <a:spLocks noChangeArrowheads="1"/>
            </p:cNvSpPr>
            <p:nvPr/>
          </p:nvSpPr>
          <p:spPr bwMode="auto">
            <a:xfrm>
              <a:off x="9513927" y="3149476"/>
              <a:ext cx="829782" cy="89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·</a:t>
              </a:r>
              <a:endParaRPr lang="zh-CN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6" name="Text Box 3"/>
            <p:cNvSpPr txBox="1">
              <a:spLocks noChangeArrowheads="1"/>
            </p:cNvSpPr>
            <p:nvPr/>
          </p:nvSpPr>
          <p:spPr bwMode="auto">
            <a:xfrm>
              <a:off x="9513927" y="2220788"/>
              <a:ext cx="829782" cy="89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·</a:t>
              </a:r>
              <a:endParaRPr lang="zh-CN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7" name="Text Box 3"/>
            <p:cNvSpPr txBox="1">
              <a:spLocks noChangeArrowheads="1"/>
            </p:cNvSpPr>
            <p:nvPr/>
          </p:nvSpPr>
          <p:spPr bwMode="auto">
            <a:xfrm>
              <a:off x="6907252" y="3149476"/>
              <a:ext cx="829782" cy="89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·</a:t>
              </a:r>
              <a:endParaRPr lang="zh-CN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8" name="Text Box 3"/>
            <p:cNvSpPr txBox="1">
              <a:spLocks noChangeArrowheads="1"/>
            </p:cNvSpPr>
            <p:nvPr/>
          </p:nvSpPr>
          <p:spPr bwMode="auto">
            <a:xfrm>
              <a:off x="6907252" y="2220788"/>
              <a:ext cx="829782" cy="89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4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·</a:t>
              </a:r>
              <a:endParaRPr lang="zh-CN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99" name="Text Box 3"/>
          <p:cNvSpPr txBox="1">
            <a:spLocks noChangeArrowheads="1"/>
          </p:cNvSpPr>
          <p:nvPr/>
        </p:nvSpPr>
        <p:spPr bwMode="auto">
          <a:xfrm>
            <a:off x="6401993" y="5142350"/>
            <a:ext cx="28280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长方体有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个顶点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34" grpId="0" autoUpdateAnimBg="0"/>
      <p:bldP spid="86" grpId="0" autoUpdateAnimBg="0"/>
      <p:bldP spid="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6" name="矩形 15"/>
          <p:cNvSpPr/>
          <p:nvPr/>
        </p:nvSpPr>
        <p:spPr>
          <a:xfrm>
            <a:off x="747645" y="1398244"/>
            <a:ext cx="29546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长方体的特征</a:t>
            </a:r>
            <a:endParaRPr lang="zh-CN" altLang="en-US" sz="3000" dirty="0"/>
          </a:p>
        </p:txBody>
      </p:sp>
      <p:grpSp>
        <p:nvGrpSpPr>
          <p:cNvPr id="6" name="组合 21"/>
          <p:cNvGrpSpPr/>
          <p:nvPr/>
        </p:nvGrpSpPr>
        <p:grpSpPr bwMode="auto">
          <a:xfrm>
            <a:off x="8304143" y="4873455"/>
            <a:ext cx="3143251" cy="1428750"/>
            <a:chOff x="2928926" y="2143116"/>
            <a:chExt cx="3143272" cy="1428760"/>
          </a:xfrm>
        </p:grpSpPr>
        <p:sp>
          <p:nvSpPr>
            <p:cNvPr id="7" name="立方体 6"/>
            <p:cNvSpPr/>
            <p:nvPr/>
          </p:nvSpPr>
          <p:spPr>
            <a:xfrm>
              <a:off x="2928926" y="2143116"/>
              <a:ext cx="3143272" cy="1428760"/>
            </a:xfrm>
            <a:prstGeom prst="cube">
              <a:avLst>
                <a:gd name="adj" fmla="val 3580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8" name="直接连接符 7"/>
            <p:cNvCxnSpPr/>
            <p:nvPr/>
          </p:nvCxnSpPr>
          <p:spPr>
            <a:xfrm rot="5400000">
              <a:off x="2965438" y="2606669"/>
              <a:ext cx="928695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rot="10800000">
              <a:off x="3428991" y="3070222"/>
              <a:ext cx="2643207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V="1">
              <a:off x="2928926" y="3071811"/>
              <a:ext cx="509591" cy="50006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 3"/>
          <p:cNvSpPr/>
          <p:nvPr/>
        </p:nvSpPr>
        <p:spPr>
          <a:xfrm>
            <a:off x="747643" y="2186848"/>
            <a:ext cx="7931900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>
              <a:lnSpc>
                <a:spcPct val="150000"/>
              </a:lnSpc>
            </a:pPr>
            <a:r>
              <a:rPr lang="zh-CN" altLang="zh-CN" sz="24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en-US" altLang="zh-CN" sz="24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zh-CN" sz="24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）长方体每个面都是什么形状？哪些面完全相同</a:t>
            </a:r>
            <a:r>
              <a:rPr lang="zh-CN" altLang="zh-CN" sz="2400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</a:p>
          <a:p>
            <a:pPr lvl="0" indent="266700">
              <a:lnSpc>
                <a:spcPct val="150000"/>
              </a:lnSpc>
            </a:pPr>
            <a:endParaRPr lang="en-US" altLang="zh-CN" sz="2400" kern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0" indent="266700">
              <a:lnSpc>
                <a:spcPct val="150000"/>
              </a:lnSpc>
            </a:pPr>
            <a:endParaRPr lang="en-US" altLang="zh-CN" sz="2400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0" indent="266700">
              <a:lnSpc>
                <a:spcPct val="150000"/>
              </a:lnSpc>
            </a:pPr>
            <a:r>
              <a:rPr lang="zh-CN" altLang="zh-CN" sz="2400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en-US" altLang="zh-CN" sz="24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zh-CN" altLang="zh-CN" sz="24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）长方体有几条棱？哪些棱的长度相等</a:t>
            </a:r>
            <a:r>
              <a:rPr lang="zh-CN" altLang="zh-CN" sz="2400" kern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2400" kern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0" indent="266700">
              <a:lnSpc>
                <a:spcPct val="150000"/>
              </a:lnSpc>
            </a:pPr>
            <a:endParaRPr lang="en-US" altLang="zh-CN" sz="2400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0" indent="266700">
              <a:lnSpc>
                <a:spcPct val="150000"/>
              </a:lnSpc>
            </a:pPr>
            <a:r>
              <a:rPr lang="zh-CN" altLang="zh-CN" sz="24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en-US" altLang="zh-CN" sz="24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</a:t>
            </a:r>
            <a:r>
              <a:rPr lang="zh-CN" altLang="zh-CN" sz="2400" kern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）长方体有几个顶点？</a:t>
            </a:r>
            <a:endParaRPr lang="en-US" altLang="zh-CN" sz="2400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0" indent="266700">
              <a:lnSpc>
                <a:spcPct val="150000"/>
              </a:lnSpc>
            </a:pPr>
            <a:endParaRPr lang="en-US" altLang="zh-CN" sz="2400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0" indent="266700">
              <a:lnSpc>
                <a:spcPct val="150000"/>
              </a:lnSpc>
            </a:pPr>
            <a:endParaRPr lang="zh-CN" altLang="zh-CN" sz="2300" kern="1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17250" y="2775147"/>
            <a:ext cx="6792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zh-CN" altLang="en-US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答：</a:t>
            </a:r>
            <a:r>
              <a:rPr lang="en-US" altLang="zh-CN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6</a:t>
            </a:r>
            <a:r>
              <a:rPr lang="zh-CN" altLang="en-US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个面，都是长方形，相对的面完全相同</a:t>
            </a:r>
            <a:r>
              <a:rPr lang="zh-CN" altLang="en-US" sz="2400" kern="1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。（</a:t>
            </a:r>
            <a:r>
              <a:rPr lang="zh-CN" altLang="en-US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也可能有两个相对面是正方形）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1443786" y="4457017"/>
            <a:ext cx="50706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答：</a:t>
            </a:r>
            <a:r>
              <a:rPr lang="en-US" altLang="zh-CN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12</a:t>
            </a:r>
            <a:r>
              <a:rPr lang="zh-CN" altLang="en-US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条棱，相对的棱长度相等。</a:t>
            </a:r>
            <a:endParaRPr lang="zh-CN" altLang="zh-CN" sz="2400" kern="1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43784" y="5561548"/>
            <a:ext cx="24545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>
              <a:lnSpc>
                <a:spcPct val="150000"/>
              </a:lnSpc>
            </a:pPr>
            <a:r>
              <a:rPr lang="zh-CN" altLang="en-US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答：</a:t>
            </a:r>
            <a:r>
              <a:rPr lang="en-US" altLang="zh-CN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8</a:t>
            </a:r>
            <a:r>
              <a:rPr lang="zh-CN" altLang="en-US" sz="2400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Calibri" panose="020F0502020204030204" pitchFamily="34" charset="0"/>
              </a:rPr>
              <a:t>个顶点。</a:t>
            </a:r>
            <a:endParaRPr lang="en-US" altLang="zh-CN" sz="2400" kern="1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46300B"/>
              </a:clrFrom>
              <a:clrTo>
                <a:srgbClr val="46300B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9212277" y="2807884"/>
            <a:ext cx="2886369" cy="3987929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4623966" y="2023680"/>
            <a:ext cx="5202205" cy="2439127"/>
            <a:chOff x="1950226" y="1667985"/>
            <a:chExt cx="7403075" cy="3632200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50226" y="1667985"/>
              <a:ext cx="7403075" cy="3632200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 bwMode="auto">
            <a:xfrm>
              <a:off x="2238233" y="1815152"/>
              <a:ext cx="1265380" cy="873457"/>
            </a:xfrm>
            <a:prstGeom prst="rect">
              <a:avLst/>
            </a:prstGeom>
            <a:solidFill>
              <a:srgbClr val="244141"/>
            </a:solidFill>
            <a:ln w="9525" cap="flat" cmpd="sng" algn="ctr">
              <a:solidFill>
                <a:srgbClr val="24414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7943181" y="1815151"/>
              <a:ext cx="1265380" cy="873457"/>
            </a:xfrm>
            <a:prstGeom prst="rect">
              <a:avLst/>
            </a:prstGeom>
            <a:solidFill>
              <a:srgbClr val="244141"/>
            </a:solidFill>
            <a:ln w="9525" cap="flat" cmpd="sng" algn="ctr">
              <a:solidFill>
                <a:srgbClr val="24414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grpSp>
        <p:nvGrpSpPr>
          <p:cNvPr id="36" name="组合 21"/>
          <p:cNvGrpSpPr/>
          <p:nvPr/>
        </p:nvGrpSpPr>
        <p:grpSpPr bwMode="auto">
          <a:xfrm>
            <a:off x="1015853" y="4343554"/>
            <a:ext cx="3143251" cy="1428750"/>
            <a:chOff x="2928926" y="2143116"/>
            <a:chExt cx="3143272" cy="1428760"/>
          </a:xfrm>
        </p:grpSpPr>
        <p:sp>
          <p:nvSpPr>
            <p:cNvPr id="37" name="立方体 36"/>
            <p:cNvSpPr/>
            <p:nvPr/>
          </p:nvSpPr>
          <p:spPr>
            <a:xfrm>
              <a:off x="2928926" y="2143116"/>
              <a:ext cx="3143272" cy="1428760"/>
            </a:xfrm>
            <a:prstGeom prst="cube">
              <a:avLst>
                <a:gd name="adj" fmla="val 3580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 rot="5400000">
              <a:off x="2965438" y="2606669"/>
              <a:ext cx="928695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10800000">
              <a:off x="3428991" y="3070222"/>
              <a:ext cx="2643207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2928926" y="3071811"/>
              <a:ext cx="509591" cy="50006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直接连接符 40"/>
          <p:cNvCxnSpPr/>
          <p:nvPr/>
        </p:nvCxnSpPr>
        <p:spPr>
          <a:xfrm rot="10800000">
            <a:off x="1025380" y="5770719"/>
            <a:ext cx="2643187" cy="1587"/>
          </a:xfrm>
          <a:prstGeom prst="line">
            <a:avLst/>
          </a:prstGeom>
          <a:ln w="508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rot="16200000" flipH="1">
            <a:off x="3185968" y="5307168"/>
            <a:ext cx="936625" cy="9525"/>
          </a:xfrm>
          <a:prstGeom prst="line">
            <a:avLst/>
          </a:prstGeom>
          <a:ln w="508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rot="5400000">
            <a:off x="3659042" y="5272243"/>
            <a:ext cx="500062" cy="500063"/>
          </a:xfrm>
          <a:prstGeom prst="line">
            <a:avLst/>
          </a:prstGeom>
          <a:ln w="508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810695" y="2186848"/>
            <a:ext cx="482874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363855"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长方体相交于同一顶点的三条棱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的长度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，分别叫作它的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长、宽、高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63855" eaLnBrk="1" hangingPunct="1">
              <a:lnSpc>
                <a:spcPct val="150000"/>
              </a:lnSpc>
            </a:pPr>
            <a:r>
              <a: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通常把水平方向的两条棱分别叫做</a:t>
            </a:r>
            <a:r>
              <a:rPr lang="zh-CN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长和宽</a:t>
            </a:r>
            <a:r>
              <a: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，把竖直方向的一条棱叫做</a:t>
            </a:r>
            <a:r>
              <a:rPr lang="zh-CN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2062018" y="5772306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3944793" y="534368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3229625" y="521191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</a:p>
        </p:txBody>
      </p:sp>
      <p:sp>
        <p:nvSpPr>
          <p:cNvPr id="22" name="矩形 21"/>
          <p:cNvSpPr/>
          <p:nvPr/>
        </p:nvSpPr>
        <p:spPr>
          <a:xfrm>
            <a:off x="747645" y="1398244"/>
            <a:ext cx="41088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长方体的长、宽、高</a:t>
            </a:r>
            <a:endParaRPr lang="zh-CN" altLang="en-US" sz="3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utoUpdateAnimBg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0" name="平行四边形 19"/>
          <p:cNvSpPr/>
          <p:nvPr/>
        </p:nvSpPr>
        <p:spPr>
          <a:xfrm rot="8014886">
            <a:off x="2570196" y="2795877"/>
            <a:ext cx="1653491" cy="1025435"/>
          </a:xfrm>
          <a:prstGeom prst="parallelogram">
            <a:avLst>
              <a:gd name="adj" fmla="val 105731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平行四边形 20"/>
          <p:cNvSpPr/>
          <p:nvPr/>
        </p:nvSpPr>
        <p:spPr>
          <a:xfrm>
            <a:off x="3190876" y="3841752"/>
            <a:ext cx="1928813" cy="428625"/>
          </a:xfrm>
          <a:prstGeom prst="parallelogram">
            <a:avLst>
              <a:gd name="adj" fmla="val 965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" name="平行四边形 21"/>
          <p:cNvSpPr/>
          <p:nvPr/>
        </p:nvSpPr>
        <p:spPr>
          <a:xfrm>
            <a:off x="3619501" y="2341565"/>
            <a:ext cx="1511300" cy="1500187"/>
          </a:xfrm>
          <a:prstGeom prst="parallelogram">
            <a:avLst>
              <a:gd name="adj" fmla="val 0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23" name="组合 21"/>
          <p:cNvGrpSpPr/>
          <p:nvPr/>
        </p:nvGrpSpPr>
        <p:grpSpPr bwMode="auto">
          <a:xfrm>
            <a:off x="3190876" y="2341563"/>
            <a:ext cx="1928813" cy="1928812"/>
            <a:chOff x="2928926" y="2143114"/>
            <a:chExt cx="3143275" cy="1428762"/>
          </a:xfrm>
        </p:grpSpPr>
        <p:sp>
          <p:nvSpPr>
            <p:cNvPr id="24" name="立方体 23"/>
            <p:cNvSpPr/>
            <p:nvPr/>
          </p:nvSpPr>
          <p:spPr>
            <a:xfrm>
              <a:off x="2928926" y="2143114"/>
              <a:ext cx="3143275" cy="1428762"/>
            </a:xfrm>
            <a:prstGeom prst="cube">
              <a:avLst>
                <a:gd name="adj" fmla="val 2282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25" name="直接连接符 24"/>
            <p:cNvCxnSpPr/>
            <p:nvPr/>
          </p:nvCxnSpPr>
          <p:spPr>
            <a:xfrm rot="16200000" flipH="1">
              <a:off x="3071801" y="2698744"/>
              <a:ext cx="1111259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rot="10800000" flipV="1">
              <a:off x="3743850" y="3254373"/>
              <a:ext cx="2328351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2928926" y="3254373"/>
              <a:ext cx="698505" cy="31750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281922" y="5411439"/>
            <a:ext cx="77510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长、宽、高都相等的长方体叫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（也叫做</a:t>
            </a:r>
            <a:r>
              <a:rPr lang="zh-CN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立方体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，正方体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个面，是完全相同的正方形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9" name="平行四边形 28"/>
          <p:cNvSpPr/>
          <p:nvPr/>
        </p:nvSpPr>
        <p:spPr>
          <a:xfrm>
            <a:off x="3190875" y="2770190"/>
            <a:ext cx="1511300" cy="1500187"/>
          </a:xfrm>
          <a:prstGeom prst="parallelogram">
            <a:avLst>
              <a:gd name="adj" fmla="val 0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30" name="组合 73"/>
          <p:cNvGrpSpPr/>
          <p:nvPr/>
        </p:nvGrpSpPr>
        <p:grpSpPr bwMode="auto">
          <a:xfrm>
            <a:off x="7487074" y="1574158"/>
            <a:ext cx="1645353" cy="1569133"/>
            <a:chOff x="5918232" y="1214422"/>
            <a:chExt cx="1939916" cy="1928832"/>
          </a:xfrm>
        </p:grpSpPr>
        <p:sp>
          <p:nvSpPr>
            <p:cNvPr id="31" name="平行四边形 30"/>
            <p:cNvSpPr/>
            <p:nvPr/>
          </p:nvSpPr>
          <p:spPr>
            <a:xfrm>
              <a:off x="6346855" y="1214422"/>
              <a:ext cx="1511293" cy="1500203"/>
            </a:xfrm>
            <a:prstGeom prst="parallelogram">
              <a:avLst>
                <a:gd name="adj" fmla="val 0"/>
              </a:avLst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pSp>
          <p:nvGrpSpPr>
            <p:cNvPr id="49" name="组合 21"/>
            <p:cNvGrpSpPr/>
            <p:nvPr/>
          </p:nvGrpSpPr>
          <p:grpSpPr bwMode="auto">
            <a:xfrm>
              <a:off x="5918232" y="1214425"/>
              <a:ext cx="1928828" cy="1928829"/>
              <a:chOff x="2928926" y="2143114"/>
              <a:chExt cx="3143275" cy="1428762"/>
            </a:xfrm>
          </p:grpSpPr>
          <p:sp>
            <p:nvSpPr>
              <p:cNvPr id="51" name="立方体 50"/>
              <p:cNvSpPr/>
              <p:nvPr/>
            </p:nvSpPr>
            <p:spPr>
              <a:xfrm>
                <a:off x="2928926" y="2143112"/>
                <a:ext cx="3143234" cy="1428764"/>
              </a:xfrm>
              <a:prstGeom prst="cube">
                <a:avLst>
                  <a:gd name="adj" fmla="val 22822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 rot="16200000" flipH="1">
                <a:off x="3071791" y="2698743"/>
                <a:ext cx="1111261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 rot="10800000" flipV="1">
                <a:off x="3743838" y="3254373"/>
                <a:ext cx="23283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 flipV="1">
                <a:off x="2928926" y="3254373"/>
                <a:ext cx="698497" cy="317503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平行四边形 49"/>
            <p:cNvSpPr/>
            <p:nvPr/>
          </p:nvSpPr>
          <p:spPr>
            <a:xfrm>
              <a:off x="5918232" y="1643051"/>
              <a:ext cx="1511293" cy="1500203"/>
            </a:xfrm>
            <a:prstGeom prst="parallelogram">
              <a:avLst>
                <a:gd name="adj" fmla="val 0"/>
              </a:avLst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55" name="平行四边形 54"/>
          <p:cNvSpPr/>
          <p:nvPr/>
        </p:nvSpPr>
        <p:spPr>
          <a:xfrm>
            <a:off x="3190876" y="2341565"/>
            <a:ext cx="1928813" cy="428625"/>
          </a:xfrm>
          <a:prstGeom prst="parallelogram">
            <a:avLst>
              <a:gd name="adj" fmla="val 965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56" name="组合 85"/>
          <p:cNvGrpSpPr/>
          <p:nvPr/>
        </p:nvGrpSpPr>
        <p:grpSpPr bwMode="auto">
          <a:xfrm>
            <a:off x="7496499" y="3628238"/>
            <a:ext cx="1635928" cy="1569133"/>
            <a:chOff x="5572132" y="3643308"/>
            <a:chExt cx="1928828" cy="1928832"/>
          </a:xfrm>
        </p:grpSpPr>
        <p:sp>
          <p:nvSpPr>
            <p:cNvPr id="57" name="平行四边形 56"/>
            <p:cNvSpPr/>
            <p:nvPr/>
          </p:nvSpPr>
          <p:spPr>
            <a:xfrm>
              <a:off x="5572132" y="5143511"/>
              <a:ext cx="1928828" cy="428629"/>
            </a:xfrm>
            <a:prstGeom prst="parallelogram">
              <a:avLst>
                <a:gd name="adj" fmla="val 96574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pSp>
          <p:nvGrpSpPr>
            <p:cNvPr id="58" name="组合 21"/>
            <p:cNvGrpSpPr/>
            <p:nvPr/>
          </p:nvGrpSpPr>
          <p:grpSpPr bwMode="auto">
            <a:xfrm>
              <a:off x="5572132" y="3643311"/>
              <a:ext cx="1928828" cy="1928829"/>
              <a:chOff x="2928926" y="2143114"/>
              <a:chExt cx="3143275" cy="1428762"/>
            </a:xfrm>
          </p:grpSpPr>
          <p:sp>
            <p:nvSpPr>
              <p:cNvPr id="60" name="立方体 59"/>
              <p:cNvSpPr/>
              <p:nvPr/>
            </p:nvSpPr>
            <p:spPr>
              <a:xfrm>
                <a:off x="2928926" y="2143112"/>
                <a:ext cx="3143275" cy="1428764"/>
              </a:xfrm>
              <a:prstGeom prst="cube">
                <a:avLst>
                  <a:gd name="adj" fmla="val 22822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cxnSp>
            <p:nvCxnSpPr>
              <p:cNvPr id="61" name="直接连接符 60"/>
              <p:cNvCxnSpPr/>
              <p:nvPr/>
            </p:nvCxnSpPr>
            <p:spPr>
              <a:xfrm rot="16200000" flipH="1">
                <a:off x="3071800" y="2698743"/>
                <a:ext cx="1111261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 rot="10800000" flipV="1">
                <a:off x="3743850" y="3254373"/>
                <a:ext cx="2328351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 flipV="1">
                <a:off x="2928926" y="3254373"/>
                <a:ext cx="698505" cy="317503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平行四边形 58"/>
            <p:cNvSpPr/>
            <p:nvPr/>
          </p:nvSpPr>
          <p:spPr>
            <a:xfrm>
              <a:off x="5572132" y="3643308"/>
              <a:ext cx="1928828" cy="428629"/>
            </a:xfrm>
            <a:prstGeom prst="parallelogram">
              <a:avLst>
                <a:gd name="adj" fmla="val 96574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64" name="平行四边形 63"/>
          <p:cNvSpPr/>
          <p:nvPr/>
        </p:nvSpPr>
        <p:spPr>
          <a:xfrm rot="8014886">
            <a:off x="4069881" y="2797002"/>
            <a:ext cx="1677692" cy="1030908"/>
          </a:xfrm>
          <a:prstGeom prst="parallelogram">
            <a:avLst>
              <a:gd name="adj" fmla="val 105731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747643" y="1398244"/>
            <a:ext cx="256993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正方体的面</a:t>
            </a:r>
            <a:endParaRPr lang="zh-CN" altLang="en-US" sz="3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1" grpId="1" animBg="1"/>
      <p:bldP spid="22" grpId="0" animBg="1"/>
      <p:bldP spid="22" grpId="1" animBg="1"/>
      <p:bldP spid="28" grpId="0" autoUpdateAnimBg="0"/>
      <p:bldP spid="29" grpId="0" animBg="1"/>
      <p:bldP spid="29" grpId="1" animBg="1"/>
      <p:bldP spid="55" grpId="0" animBg="1"/>
      <p:bldP spid="55" grpId="1" animBg="1"/>
      <p:bldP spid="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cxnSp>
        <p:nvCxnSpPr>
          <p:cNvPr id="20" name="直接连接符 19"/>
          <p:cNvCxnSpPr/>
          <p:nvPr/>
        </p:nvCxnSpPr>
        <p:spPr>
          <a:xfrm rot="10800000">
            <a:off x="2460627" y="4034220"/>
            <a:ext cx="1500188" cy="158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1"/>
          <p:cNvGrpSpPr/>
          <p:nvPr/>
        </p:nvGrpSpPr>
        <p:grpSpPr bwMode="auto">
          <a:xfrm>
            <a:off x="2032002" y="2535620"/>
            <a:ext cx="1928813" cy="1928812"/>
            <a:chOff x="2928926" y="2143114"/>
            <a:chExt cx="3143275" cy="1428762"/>
          </a:xfrm>
        </p:grpSpPr>
        <p:sp>
          <p:nvSpPr>
            <p:cNvPr id="26" name="立方体 25"/>
            <p:cNvSpPr/>
            <p:nvPr/>
          </p:nvSpPr>
          <p:spPr>
            <a:xfrm>
              <a:off x="2928926" y="2143114"/>
              <a:ext cx="3143275" cy="1428762"/>
            </a:xfrm>
            <a:prstGeom prst="cube">
              <a:avLst>
                <a:gd name="adj" fmla="val 2282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27" name="直接连接符 26"/>
            <p:cNvCxnSpPr/>
            <p:nvPr/>
          </p:nvCxnSpPr>
          <p:spPr>
            <a:xfrm rot="16200000" flipH="1">
              <a:off x="3071801" y="2698744"/>
              <a:ext cx="1111259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rot="10800000" flipV="1">
              <a:off x="3743850" y="3254373"/>
              <a:ext cx="2328351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V="1">
              <a:off x="2928926" y="3254373"/>
              <a:ext cx="698505" cy="31750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直接连接符 29"/>
          <p:cNvCxnSpPr/>
          <p:nvPr/>
        </p:nvCxnSpPr>
        <p:spPr>
          <a:xfrm rot="10800000">
            <a:off x="2032002" y="2964247"/>
            <a:ext cx="1500188" cy="158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rot="10800000">
            <a:off x="2032002" y="4462847"/>
            <a:ext cx="1500188" cy="158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rot="10800000">
            <a:off x="2460627" y="2534032"/>
            <a:ext cx="1500188" cy="1588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rot="5400000" flipH="1" flipV="1">
            <a:off x="1281908" y="3714340"/>
            <a:ext cx="1501775" cy="1588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rot="5400000" flipH="1" flipV="1">
            <a:off x="2781303" y="3713546"/>
            <a:ext cx="1500187" cy="1588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rot="5400000" flipH="1" flipV="1">
            <a:off x="1711328" y="3284921"/>
            <a:ext cx="1500187" cy="1588"/>
          </a:xfrm>
          <a:prstGeom prst="line">
            <a:avLst/>
          </a:prstGeom>
          <a:ln w="381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rot="5400000" flipH="1" flipV="1">
            <a:off x="3209134" y="3284127"/>
            <a:ext cx="1501775" cy="1588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rot="5400000">
            <a:off x="3532190" y="2535622"/>
            <a:ext cx="428625" cy="428625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rot="5400000">
            <a:off x="2032002" y="2535622"/>
            <a:ext cx="428625" cy="428625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rot="5400000">
            <a:off x="3532190" y="4035809"/>
            <a:ext cx="428625" cy="428625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rot="5400000">
            <a:off x="2032002" y="4035809"/>
            <a:ext cx="428625" cy="428625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391080" y="5214827"/>
            <a:ext cx="4548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正方体有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长度都相等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2" name="矩形 31"/>
          <p:cNvSpPr/>
          <p:nvPr/>
        </p:nvSpPr>
        <p:spPr>
          <a:xfrm>
            <a:off x="747643" y="1398244"/>
            <a:ext cx="372409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正方体的棱及顶点</a:t>
            </a:r>
            <a:endParaRPr lang="zh-CN" altLang="en-US" sz="3000" dirty="0"/>
          </a:p>
        </p:txBody>
      </p:sp>
      <p:grpSp>
        <p:nvGrpSpPr>
          <p:cNvPr id="33" name="组合 21"/>
          <p:cNvGrpSpPr/>
          <p:nvPr/>
        </p:nvGrpSpPr>
        <p:grpSpPr bwMode="auto">
          <a:xfrm>
            <a:off x="7691439" y="2595563"/>
            <a:ext cx="1928812" cy="1928812"/>
            <a:chOff x="2928926" y="2143114"/>
            <a:chExt cx="3143275" cy="1428762"/>
          </a:xfrm>
        </p:grpSpPr>
        <p:sp>
          <p:nvSpPr>
            <p:cNvPr id="34" name="立方体 33"/>
            <p:cNvSpPr/>
            <p:nvPr/>
          </p:nvSpPr>
          <p:spPr>
            <a:xfrm>
              <a:off x="2928926" y="2143114"/>
              <a:ext cx="3143275" cy="1428762"/>
            </a:xfrm>
            <a:prstGeom prst="cube">
              <a:avLst>
                <a:gd name="adj" fmla="val 2282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35" name="直接连接符 34"/>
            <p:cNvCxnSpPr/>
            <p:nvPr/>
          </p:nvCxnSpPr>
          <p:spPr>
            <a:xfrm rot="16200000" flipH="1">
              <a:off x="3071801" y="2698744"/>
              <a:ext cx="1111259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rot="10800000" flipV="1">
              <a:off x="3743849" y="3254373"/>
              <a:ext cx="2328352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2928926" y="3254373"/>
              <a:ext cx="698506" cy="31750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7270613" y="5214827"/>
            <a:ext cx="28280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正方体有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个顶点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7334251" y="2611440"/>
            <a:ext cx="7505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zh-CN" sz="4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7334251" y="4095751"/>
            <a:ext cx="7505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zh-CN" sz="4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8797926" y="2627315"/>
            <a:ext cx="7505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zh-CN" sz="4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8797926" y="4111626"/>
            <a:ext cx="7505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zh-CN" sz="4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9263064" y="2166940"/>
            <a:ext cx="7505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zh-CN" sz="4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9263064" y="3651251"/>
            <a:ext cx="7505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zh-CN" sz="4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7762875" y="2166940"/>
            <a:ext cx="7505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zh-CN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7762875" y="3651251"/>
            <a:ext cx="7505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endParaRPr lang="zh-CN" altLang="zh-CN" sz="4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81481E-6 L 0.19297 -0.00047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4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Microsoft Office PowerPoint</Application>
  <PresentationFormat>宽屏</PresentationFormat>
  <Paragraphs>151</Paragraphs>
  <Slides>17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黑体</vt:lpstr>
      <vt:lpstr>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2023-01-16T14:02:39Z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B15938558A8B4485A61C900B56365D6A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