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2.xml" ContentType="application/vnd.openxmlformats-officedocument.them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heme/theme3.xml" ContentType="application/vnd.openxmlformats-officedocument.them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1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60" r:id="rId3"/>
    <p:sldId id="256" r:id="rId4"/>
    <p:sldId id="262" r:id="rId5"/>
    <p:sldId id="257" r:id="rId6"/>
    <p:sldId id="273" r:id="rId7"/>
    <p:sldId id="258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5143500" type="screen16x9"/>
  <p:notesSz cx="6858000" cy="9144000"/>
  <p:custDataLst>
    <p:tags r:id="rId18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-2244" y="-11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heme" Target="../theme/theme3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  <p:custDataLst>
              <p:tags r:id="rId3"/>
            </p:custDataLst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  <p:custDataLst>
              <p:tags r:id="rId4"/>
            </p:custDataLst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  <p:custDataLst>
              <p:tags r:id="rId5"/>
            </p:custDataLst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2" Type="http://schemas.openxmlformats.org/officeDocument/2006/relationships/tags" Target="../tags/tag67.xml"/><Relationship Id="rId1" Type="http://schemas.openxmlformats.org/officeDocument/2006/relationships/theme" Target="../theme/theme2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slide" Target="../slides/slide4.xml"/><Relationship Id="rId5" Type="http://schemas.openxmlformats.org/officeDocument/2006/relationships/notesMaster" Target="../notesMasters/notesMaster1.xml"/><Relationship Id="rId4" Type="http://schemas.openxmlformats.org/officeDocument/2006/relationships/tags" Target="../tags/tag10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/>
          </p:cNvSpPr>
          <p:nvPr>
            <p:ph type="sldNum" sz="quarter"/>
            <p:custDataLst>
              <p:tags r:id="rId1"/>
            </p:custDataLst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/>
            <a:fld id="{9A0DB2DC-4C9A-4742-B13C-FB6460FD3503}" type="slidenum">
              <a:rPr lang="en-US" altLang="zh-CN" sz="1200"/>
              <a:t>4</a:t>
            </a:fld>
            <a:endParaRPr lang="en-US" altLang="zh-CN" sz="1200"/>
          </a:p>
        </p:txBody>
      </p:sp>
      <p:sp>
        <p:nvSpPr>
          <p:cNvPr id="21506" name="Rectangle 7"/>
          <p:cNvSpPr txBox="1">
            <a:spLocks noGrp="1"/>
          </p:cNvSpPr>
          <p:nvPr>
            <p:custDataLst>
              <p:tags r:id="rId2"/>
            </p:custDataLst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/>
            <a:fld id="{9A0DB2DC-4C9A-4742-B13C-FB6460FD3503}" type="slidenum">
              <a:rPr lang="en-US" altLang="zh-CN" sz="1200"/>
              <a:t>4</a:t>
            </a:fld>
            <a:endParaRPr lang="en-US" altLang="zh-CN" sz="1200"/>
          </a:p>
        </p:txBody>
      </p:sp>
      <p:sp>
        <p:nvSpPr>
          <p:cNvPr id="21507" name="Rectangle 2"/>
          <p:cNvSpPr>
            <a:spLocks noGrp="1" noRot="1" noChangeAspect="1" noTextEdit="1"/>
          </p:cNvSpPr>
          <p:nvPr>
            <p:ph type="sldImg" idx="2"/>
            <p:custDataLst>
              <p:tags r:id="rId3"/>
            </p:custDataLst>
          </p:nvPr>
        </p:nvSpPr>
        <p:spPr>
          <a:xfrm>
            <a:off x="685800" y="1143000"/>
            <a:ext cx="5486400" cy="30861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8" name="Rectangle 3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>
              <a:spcBef>
                <a:spcPct val="0"/>
              </a:spcBef>
            </a:pP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28652" y="273845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2.xml"/><Relationship Id="rId3" Type="http://schemas.openxmlformats.org/officeDocument/2006/relationships/tags" Target="../tags/tag127.xml"/><Relationship Id="rId7" Type="http://schemas.openxmlformats.org/officeDocument/2006/relationships/tags" Target="../tags/tag131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5" Type="http://schemas.openxmlformats.org/officeDocument/2006/relationships/tags" Target="../tags/tag129.xml"/><Relationship Id="rId10" Type="http://schemas.openxmlformats.org/officeDocument/2006/relationships/slideLayout" Target="../slideLayouts/slideLayout8.xml"/><Relationship Id="rId4" Type="http://schemas.openxmlformats.org/officeDocument/2006/relationships/tags" Target="../tags/tag128.xml"/><Relationship Id="rId9" Type="http://schemas.openxmlformats.org/officeDocument/2006/relationships/tags" Target="../tags/tag13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5" Type="http://schemas.openxmlformats.org/officeDocument/2006/relationships/tags" Target="../tags/tag138.xml"/><Relationship Id="rId4" Type="http://schemas.openxmlformats.org/officeDocument/2006/relationships/tags" Target="../tags/tag13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7" Type="http://schemas.openxmlformats.org/officeDocument/2006/relationships/slideLayout" Target="../slideLayouts/slideLayout8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4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tags" Target="../tags/tag97.xml"/><Relationship Id="rId18" Type="http://schemas.openxmlformats.org/officeDocument/2006/relationships/tags" Target="../tags/tag102.xml"/><Relationship Id="rId26" Type="http://schemas.openxmlformats.org/officeDocument/2006/relationships/image" Target="../media/image6.jpeg"/><Relationship Id="rId3" Type="http://schemas.openxmlformats.org/officeDocument/2006/relationships/tags" Target="../tags/tag87.xml"/><Relationship Id="rId21" Type="http://schemas.openxmlformats.org/officeDocument/2006/relationships/tags" Target="../tags/tag105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5" Type="http://schemas.openxmlformats.org/officeDocument/2006/relationships/image" Target="../media/image5.jpeg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20" Type="http://schemas.openxmlformats.org/officeDocument/2006/relationships/tags" Target="../tags/tag104.xml"/><Relationship Id="rId29" Type="http://schemas.openxmlformats.org/officeDocument/2006/relationships/image" Target="../media/image9.jpeg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24" Type="http://schemas.openxmlformats.org/officeDocument/2006/relationships/image" Target="../media/image4.png"/><Relationship Id="rId5" Type="http://schemas.openxmlformats.org/officeDocument/2006/relationships/tags" Target="../tags/tag89.xml"/><Relationship Id="rId15" Type="http://schemas.openxmlformats.org/officeDocument/2006/relationships/tags" Target="../tags/tag99.xml"/><Relationship Id="rId23" Type="http://schemas.openxmlformats.org/officeDocument/2006/relationships/notesSlide" Target="../notesSlides/notesSlide1.xml"/><Relationship Id="rId28" Type="http://schemas.openxmlformats.org/officeDocument/2006/relationships/image" Target="../media/image8.jpeg"/><Relationship Id="rId10" Type="http://schemas.openxmlformats.org/officeDocument/2006/relationships/tags" Target="../tags/tag94.xml"/><Relationship Id="rId19" Type="http://schemas.openxmlformats.org/officeDocument/2006/relationships/tags" Target="../tags/tag103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Relationship Id="rId22" Type="http://schemas.openxmlformats.org/officeDocument/2006/relationships/slideLayout" Target="../slideLayouts/slideLayout8.xml"/><Relationship Id="rId27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5" Type="http://schemas.openxmlformats.org/officeDocument/2006/relationships/image" Target="../media/image10.png"/><Relationship Id="rId4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media" Target="../media/media1.mp3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image" Target="../media/image11.png"/><Relationship Id="rId5" Type="http://schemas.openxmlformats.org/officeDocument/2006/relationships/slideLayout" Target="../slideLayouts/slideLayout8.xml"/><Relationship Id="rId4" Type="http://schemas.openxmlformats.org/officeDocument/2006/relationships/audio" Target="../media/media1.mp3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7" Type="http://schemas.openxmlformats.org/officeDocument/2006/relationships/slideLayout" Target="../slideLayouts/slideLayout8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5" Type="http://schemas.openxmlformats.org/officeDocument/2006/relationships/tags" Target="../tags/tag123.xml"/><Relationship Id="rId4" Type="http://schemas.openxmlformats.org/officeDocument/2006/relationships/tags" Target="../tags/tag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fld id="{2CE536E1-AF42-4AB5-AE87-5DB2F7880565}" type="slidenum">
              <a:rPr lang="zh-CN" altLang="en-US" sz="1400"/>
              <a:t>1</a:t>
            </a:fld>
            <a:endParaRPr lang="zh-CN" altLang="en-US" sz="1400"/>
          </a:p>
        </p:txBody>
      </p:sp>
      <p:sp>
        <p:nvSpPr>
          <p:cNvPr id="57347" name="标题 1"/>
          <p:cNvSpPr>
            <a:spLocks noGrp="1" noChangeArrowheads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2240756" y="716481"/>
            <a:ext cx="4662488" cy="720566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chemeClr val="accent2"/>
                </a:solidFill>
                <a:ea typeface="宋体" panose="02010600030101010101" pitchFamily="2" charset="-122"/>
                <a:sym typeface="Arial" panose="020B0604020202020204" pitchFamily="34" charset="0"/>
              </a:rPr>
              <a:t>Module 2 Experiences</a:t>
            </a:r>
            <a:endParaRPr lang="zh-CN" altLang="en-US" b="1" dirty="0" smtClean="0">
              <a:solidFill>
                <a:schemeClr val="accent2"/>
              </a:solidFill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57348" name="TextBox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1793765"/>
            <a:ext cx="9144000" cy="6232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212167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 Unit 2 They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have seen </a:t>
            </a:r>
            <a:r>
              <a:rPr lang="en-US" altLang="zh-CN" sz="3600" b="1" dirty="0">
                <a:solidFill>
                  <a:srgbClr val="212167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the Pyramids.</a:t>
            </a:r>
          </a:p>
        </p:txBody>
      </p:sp>
      <p:sp>
        <p:nvSpPr>
          <p:cNvPr id="6" name="矩形 5"/>
          <p:cNvSpPr/>
          <p:nvPr/>
        </p:nvSpPr>
        <p:spPr>
          <a:xfrm>
            <a:off x="2936841" y="3980479"/>
            <a:ext cx="3270319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342" y="83821"/>
            <a:ext cx="9017794" cy="5770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300" b="1" i="1">
                <a:solidFill>
                  <a:srgbClr val="0070C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Read part 1</a:t>
            </a:r>
            <a:r>
              <a:rPr lang="en-US" altLang="zh-CN" sz="3300" b="1" i="1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(Para.1-2)</a:t>
            </a:r>
            <a:r>
              <a:rPr lang="en-US" altLang="zh-CN" sz="3300" b="1" i="1">
                <a:solidFill>
                  <a:srgbClr val="0070C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and fill in the blanks. </a:t>
            </a:r>
            <a:endParaRPr lang="en-US" altLang="zh-CN" sz="3300" b="1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324326" y="1227297"/>
          <a:ext cx="8283894" cy="4597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5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0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0886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Where are they from?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countries have they visited?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Why?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long have they stayed in a country?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Mike</a:t>
                      </a:r>
                    </a:p>
                  </a:txBody>
                  <a:tcPr marL="68580" marR="68580" marT="34290" marB="34290"/>
                </a:tc>
                <a:tc rowSpan="2"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1400"/>
                    </a:p>
                  </a:txBody>
                  <a:tcPr marL="68580" marR="68580" marT="34290" marB="34290"/>
                </a:tc>
                <a:tc rowSpan="3"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/>
                </a:tc>
                <a:tc rowSpan="3"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/>
                </a:tc>
                <a:tc rowSpan="3"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/>
                </a:tc>
                <a:tc rowSpan="3"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Clare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490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40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1375410" y="2888932"/>
            <a:ext cx="411010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100"/>
              <a:t>15</a:t>
            </a: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1375410" y="4042887"/>
            <a:ext cx="62817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/>
              <a:t>14</a:t>
            </a:r>
          </a:p>
        </p:txBody>
      </p:sp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2476026" y="2820830"/>
            <a:ext cx="1040349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100"/>
              <a:t>America</a:t>
            </a:r>
          </a:p>
        </p:txBody>
      </p: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3836672" y="2681765"/>
            <a:ext cx="1287853" cy="136191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100"/>
              <a:t>Germany,</a:t>
            </a:r>
          </a:p>
          <a:p>
            <a:r>
              <a:rPr lang="en-US" altLang="zh-CN" sz="2100"/>
              <a:t>France,</a:t>
            </a:r>
          </a:p>
          <a:p>
            <a:r>
              <a:rPr lang="en-US" altLang="zh-CN" sz="2100"/>
              <a:t>China and </a:t>
            </a:r>
          </a:p>
          <a:p>
            <a:r>
              <a:rPr lang="en-US" altLang="zh-CN" sz="2100"/>
              <a:t>Egypt.</a:t>
            </a:r>
          </a:p>
        </p:txBody>
      </p:sp>
      <p:sp>
        <p:nvSpPr>
          <p:cNvPr id="8" name="文本框 7"/>
          <p:cNvSpPr txBox="1"/>
          <p:nvPr>
            <p:custDataLst>
              <p:tags r:id="rId7"/>
            </p:custDataLst>
          </p:nvPr>
        </p:nvSpPr>
        <p:spPr>
          <a:xfrm>
            <a:off x="5236369" y="2681764"/>
            <a:ext cx="2086020" cy="200824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100"/>
              <a:t>The company</a:t>
            </a:r>
          </a:p>
          <a:p>
            <a:r>
              <a:rPr lang="en-US" altLang="zh-CN" sz="2100">
                <a:solidFill>
                  <a:srgbClr val="FF0000"/>
                </a:solidFill>
              </a:rPr>
              <a:t>has sent</a:t>
            </a:r>
            <a:r>
              <a:rPr lang="en-US" altLang="zh-CN" sz="2100"/>
              <a:t> their </a:t>
            </a:r>
          </a:p>
          <a:p>
            <a:r>
              <a:rPr lang="en-US" altLang="zh-CN" sz="2100"/>
              <a:t>father to work</a:t>
            </a:r>
          </a:p>
          <a:p>
            <a:r>
              <a:rPr lang="en-US" altLang="zh-CN" sz="2100"/>
              <a:t>in many countries</a:t>
            </a:r>
          </a:p>
          <a:p>
            <a:r>
              <a:rPr lang="en-US" altLang="zh-CN" sz="2100"/>
              <a:t>and they moved</a:t>
            </a:r>
          </a:p>
          <a:p>
            <a:r>
              <a:rPr lang="en-US" altLang="zh-CN" sz="2100"/>
              <a:t>with him. </a:t>
            </a:r>
          </a:p>
        </p:txBody>
      </p:sp>
      <p:sp>
        <p:nvSpPr>
          <p:cNvPr id="9" name="文本框 8"/>
          <p:cNvSpPr txBox="1"/>
          <p:nvPr>
            <p:custDataLst>
              <p:tags r:id="rId8"/>
            </p:custDataLst>
          </p:nvPr>
        </p:nvSpPr>
        <p:spPr>
          <a:xfrm>
            <a:off x="7300912" y="3212308"/>
            <a:ext cx="1266244" cy="715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</a:rPr>
              <a:t>For</a:t>
            </a:r>
            <a:r>
              <a:rPr lang="en-US" altLang="zh-CN" sz="2100"/>
              <a:t> about </a:t>
            </a:r>
          </a:p>
          <a:p>
            <a:r>
              <a:rPr lang="en-US" altLang="zh-CN" sz="2100"/>
              <a:t>two years.</a:t>
            </a:r>
          </a:p>
        </p:txBody>
      </p:sp>
      <p:sp>
        <p:nvSpPr>
          <p:cNvPr id="10" name="文本框 9"/>
          <p:cNvSpPr txBox="1"/>
          <p:nvPr>
            <p:custDataLst>
              <p:tags r:id="rId9"/>
            </p:custDataLst>
          </p:nvPr>
        </p:nvSpPr>
        <p:spPr>
          <a:xfrm>
            <a:off x="6688456" y="571978"/>
            <a:ext cx="2086020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3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Retell part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535" y="87631"/>
            <a:ext cx="2289810" cy="62324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Discuss </a:t>
            </a:r>
            <a:r>
              <a:rPr lang="zh-CN" altLang="en-US" sz="1800" b="1" dirty="0">
                <a:ln w="22225">
                  <a:solidFill>
                    <a:schemeClr val="accent2"/>
                  </a:solidFill>
                  <a:prstDash val="solid"/>
                </a:ln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讨论</a:t>
            </a:r>
          </a:p>
        </p:txBody>
      </p:sp>
      <p:sp>
        <p:nvSpPr>
          <p:cNvPr id="3" name="TextBox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9061" y="804864"/>
            <a:ext cx="8849201" cy="10387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300" b="1" i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Read part 2</a:t>
            </a:r>
            <a:r>
              <a:rPr lang="en-US" altLang="zh-CN" sz="3300" b="1" i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(Para.2-4)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000" b="1" i="1" dirty="0">
                <a:solidFill>
                  <a:srgbClr val="0070C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Ask and answer some questions with your </a:t>
            </a:r>
            <a:r>
              <a:rPr lang="en-US" altLang="zh-CN" sz="3000" b="1" i="1" dirty="0" err="1">
                <a:solidFill>
                  <a:srgbClr val="0070C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deskmate</a:t>
            </a:r>
            <a:r>
              <a:rPr lang="en-US" altLang="zh-CN" sz="3000" b="1" i="1" dirty="0">
                <a:solidFill>
                  <a:srgbClr val="0070C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r>
              <a:rPr lang="en-US" altLang="zh-CN" sz="2700" b="1" i="1" dirty="0">
                <a:solidFill>
                  <a:srgbClr val="0070C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316707" y="2460308"/>
            <a:ext cx="7760494" cy="190052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 thinking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深度思考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altLang="zh-CN" dirty="0"/>
          </a:p>
          <a:p>
            <a:r>
              <a:rPr lang="en-US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1.What do they think of seeing the world?</a:t>
            </a:r>
          </a:p>
          <a:p>
            <a:endParaRPr lang="en-US" altLang="zh-CN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2.What have they learnt when they are travelling?</a:t>
            </a: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469583" y="3513297"/>
            <a:ext cx="7760494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very interesting.</a:t>
            </a:r>
            <a:endParaRPr lang="en-US" altLang="zh-CN"/>
          </a:p>
        </p:txBody>
      </p:sp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390049" y="4352449"/>
            <a:ext cx="7760494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have learnt many languages.</a:t>
            </a:r>
            <a:endParaRPr lang="en-US" altLang="zh-CN"/>
          </a:p>
        </p:txBody>
      </p:sp>
      <p:sp>
        <p:nvSpPr>
          <p:cNvPr id="7" name="圆角矩形 6"/>
          <p:cNvSpPr/>
          <p:nvPr>
            <p:custDataLst>
              <p:tags r:id="rId6"/>
            </p:custDataLst>
          </p:nvPr>
        </p:nvSpPr>
        <p:spPr>
          <a:xfrm>
            <a:off x="4164806" y="3635217"/>
            <a:ext cx="4656773" cy="14430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en-US" altLang="zh-CN" sz="2100" b="1">
                <a:solidFill>
                  <a:schemeClr val="tx1"/>
                </a:solidFill>
              </a:rPr>
              <a:t>How do they feel about learning Arabic?</a:t>
            </a:r>
          </a:p>
          <a:p>
            <a:pPr algn="l"/>
            <a:endParaRPr lang="en-US" altLang="zh-CN" sz="2100" b="1">
              <a:solidFill>
                <a:schemeClr val="tx1"/>
              </a:solidFill>
            </a:endParaRPr>
          </a:p>
          <a:p>
            <a:pPr algn="l"/>
            <a:endParaRPr lang="en-US" altLang="zh-CN" sz="2100" b="1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>
            <p:custDataLst>
              <p:tags r:id="rId7"/>
            </p:custDataLst>
          </p:nvPr>
        </p:nvSpPr>
        <p:spPr>
          <a:xfrm>
            <a:off x="4571524" y="4139089"/>
            <a:ext cx="3461204" cy="10387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/>
            <a:r>
              <a:rPr lang="en-US" altLang="zh-CN" sz="2100" b="1">
                <a:solidFill>
                  <a:srgbClr val="FF0000"/>
                </a:solidFill>
                <a:sym typeface="+mn-ea"/>
              </a:rPr>
              <a:t>Try your best to learn English!</a:t>
            </a:r>
            <a:endParaRPr lang="en-US" altLang="zh-CN" sz="2100" b="1">
              <a:solidFill>
                <a:srgbClr val="FF0000"/>
              </a:solidFill>
            </a:endParaRPr>
          </a:p>
          <a:p>
            <a:pPr algn="l"/>
            <a:r>
              <a:rPr lang="en-US" altLang="zh-CN" sz="2100" b="1">
                <a:solidFill>
                  <a:srgbClr val="FF0000"/>
                </a:solidFill>
                <a:sym typeface="+mn-ea"/>
              </a:rPr>
              <a:t>Maybe it is fun.</a:t>
            </a:r>
            <a:endParaRPr lang="en-US" altLang="zh-CN" sz="2100" b="1">
              <a:solidFill>
                <a:srgbClr val="FF0000"/>
              </a:solidFill>
            </a:endParaRPr>
          </a:p>
          <a:p>
            <a:endParaRPr lang="en-US" altLang="zh-CN" sz="21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5115" y="530226"/>
            <a:ext cx="8066088" cy="5770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300" b="1" i="1">
                <a:solidFill>
                  <a:srgbClr val="0070C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Read part 3</a:t>
            </a:r>
            <a:r>
              <a:rPr lang="en-US" altLang="zh-CN" sz="3300" b="1" i="1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(Para.5) </a:t>
            </a:r>
            <a:r>
              <a:rPr lang="en-US" altLang="zh-CN" sz="3300" b="1" i="1">
                <a:solidFill>
                  <a:srgbClr val="0070C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Answer the questions. </a:t>
            </a:r>
            <a:endParaRPr lang="en-US" altLang="zh-CN" sz="3300" b="1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285274" y="1353979"/>
            <a:ext cx="776049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en-US" altLang="zh-CN"/>
          </a:p>
          <a:p>
            <a:r>
              <a:rPr lang="en-US" altLang="zh-CN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1.Why are the Robinsons moving again?</a:t>
            </a:r>
          </a:p>
          <a:p>
            <a:endParaRPr lang="en-US" altLang="zh-CN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2.Are they looking forward to going home?Why?</a:t>
            </a: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438150" y="2104549"/>
            <a:ext cx="7760494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the company has sent Peter to work back in the US.</a:t>
            </a:r>
            <a:endParaRPr lang="en-US" altLang="zh-CN"/>
          </a:p>
        </p:txBody>
      </p:sp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438150" y="3484245"/>
            <a:ext cx="7760494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they are.Because they miss their friends in the US.</a:t>
            </a:r>
            <a:endParaRPr lang="en-US" altLang="zh-CN"/>
          </a:p>
        </p:txBody>
      </p:sp>
      <p:sp>
        <p:nvSpPr>
          <p:cNvPr id="8" name="圆角矩形 7"/>
          <p:cNvSpPr/>
          <p:nvPr>
            <p:custDataLst>
              <p:tags r:id="rId5"/>
            </p:custDataLst>
          </p:nvPr>
        </p:nvSpPr>
        <p:spPr>
          <a:xfrm>
            <a:off x="3418525" y="3292316"/>
            <a:ext cx="5464969" cy="16440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Further thinking</a:t>
            </a:r>
            <a:r>
              <a:rPr lang="zh-CN" altLang="en-US" sz="21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深度思考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</a:p>
          <a:p>
            <a:pPr algn="l"/>
            <a:endParaRPr lang="en-US" altLang="zh-CN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/>
            <a:r>
              <a:rPr lang="en-US" altLang="zh-CN" sz="21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They have friends all over the world, but why do they miss the friends in the US?</a:t>
            </a:r>
          </a:p>
          <a:p>
            <a:pPr algn="l"/>
            <a:endParaRPr lang="en-US" altLang="zh-CN" sz="21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" name="文本框 8"/>
          <p:cNvSpPr txBox="1"/>
          <p:nvPr>
            <p:custDataLst>
              <p:tags r:id="rId6"/>
            </p:custDataLst>
          </p:nvPr>
        </p:nvSpPr>
        <p:spPr>
          <a:xfrm>
            <a:off x="1623538" y="4121469"/>
            <a:ext cx="6501765" cy="530915"/>
          </a:xfrm>
          <a:prstGeom prst="rect">
            <a:avLst/>
          </a:prstGeom>
          <a:solidFill>
            <a:srgbClr val="FFFF00"/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000" b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     East or west, home is the best.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535" y="87631"/>
            <a:ext cx="2289810" cy="62324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Interview</a:t>
            </a:r>
            <a:endParaRPr lang="zh-CN" altLang="en-US" sz="1800" b="1" dirty="0">
              <a:ln w="22225">
                <a:solidFill>
                  <a:schemeClr val="accent2"/>
                </a:solidFill>
                <a:prstDash val="solid"/>
              </a:ln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352426" y="815817"/>
            <a:ext cx="8439626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the holiday, you have travelled to many places. A reporter from the school radio wants to interview you to share your experiences. </a:t>
            </a: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691992" y="2103597"/>
            <a:ext cx="7760494" cy="242374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Talk about your travel experiences</a:t>
            </a:r>
          </a:p>
          <a:p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1.When did you go?</a:t>
            </a:r>
          </a:p>
          <a:p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2.Why did you go there?</a:t>
            </a:r>
          </a:p>
          <a:p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3.How did you go there?</a:t>
            </a:r>
          </a:p>
          <a:p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4.What have you seen or done?</a:t>
            </a:r>
          </a:p>
          <a:p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5.Feelings</a:t>
            </a:r>
          </a:p>
          <a:p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6.......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407195" y="1325404"/>
            <a:ext cx="7473841" cy="117724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/>
            <a:r>
              <a:rPr lang="zh-CN" altLang="en-US" sz="2400" b="1" dirty="0">
                <a:solidFill>
                  <a:srgbClr val="800000"/>
                </a:solidFill>
                <a:latin typeface="Arial" panose="020B0604020202020204" pitchFamily="34" charset="0"/>
                <a:sym typeface="+mn-ea"/>
              </a:rPr>
              <a:t>1</a:t>
            </a:r>
            <a:r>
              <a:rPr lang="en-US" altLang="zh-CN" sz="2400" b="1" dirty="0">
                <a:solidFill>
                  <a:srgbClr val="800000"/>
                </a:solidFill>
                <a:latin typeface="Arial" panose="020B0604020202020204" pitchFamily="34" charset="0"/>
                <a:sym typeface="+mn-ea"/>
              </a:rPr>
              <a:t>.</a:t>
            </a:r>
            <a:r>
              <a:rPr lang="zh-CN" altLang="en-US" sz="2400" b="1" dirty="0">
                <a:solidFill>
                  <a:srgbClr val="800000"/>
                </a:solidFill>
                <a:latin typeface="Arial" panose="020B0604020202020204" pitchFamily="34" charset="0"/>
                <a:sym typeface="+mn-ea"/>
              </a:rPr>
              <a:t>完成学案上本课重点单词和短语、经典必背的句子。</a:t>
            </a:r>
            <a:endParaRPr lang="en-US" altLang="zh-CN" sz="2400" b="1" dirty="0">
              <a:solidFill>
                <a:srgbClr val="800000"/>
              </a:solidFill>
              <a:latin typeface="Arial" panose="020B0604020202020204" pitchFamily="34" charset="0"/>
            </a:endParaRPr>
          </a:p>
          <a:p>
            <a:pPr algn="l"/>
            <a:endParaRPr lang="en-US" altLang="zh-CN" sz="2400" b="1" dirty="0">
              <a:solidFill>
                <a:srgbClr val="800000"/>
              </a:solidFill>
              <a:latin typeface="Arial" panose="020B0604020202020204" pitchFamily="34" charset="0"/>
            </a:endParaRPr>
          </a:p>
          <a:p>
            <a:pPr algn="l"/>
            <a:r>
              <a:rPr lang="zh-CN" altLang="zh-CN" sz="2400" b="1" dirty="0">
                <a:solidFill>
                  <a:srgbClr val="800000"/>
                </a:solidFill>
                <a:latin typeface="Arial" panose="020B0604020202020204" pitchFamily="34" charset="0"/>
                <a:sym typeface="+mn-ea"/>
              </a:rPr>
              <a:t>2</a:t>
            </a:r>
            <a:r>
              <a:rPr lang="en-US" altLang="zh-CN" sz="2400" b="1" dirty="0">
                <a:solidFill>
                  <a:srgbClr val="800000"/>
                </a:solidFill>
                <a:latin typeface="Arial" panose="020B0604020202020204" pitchFamily="34" charset="0"/>
                <a:sym typeface="+mn-ea"/>
              </a:rPr>
              <a:t>.</a:t>
            </a:r>
            <a:r>
              <a:rPr lang="zh-CN" altLang="en-US" sz="2400" b="1" dirty="0">
                <a:solidFill>
                  <a:srgbClr val="800000"/>
                </a:solidFill>
                <a:latin typeface="Arial" panose="020B0604020202020204" pitchFamily="34" charset="0"/>
                <a:sym typeface="+mn-ea"/>
              </a:rPr>
              <a:t>继续完成自己的旅行日志。</a:t>
            </a:r>
            <a:endParaRPr lang="en-US" altLang="zh-CN" sz="2400" b="1" dirty="0">
              <a:solidFill>
                <a:srgbClr val="800000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35843" name="WordArt 12"/>
          <p:cNvSpPr>
            <a:spLocks noTextEdit="1"/>
          </p:cNvSpPr>
          <p:nvPr>
            <p:custDataLst>
              <p:tags r:id="rId2"/>
            </p:custDataLst>
          </p:nvPr>
        </p:nvSpPr>
        <p:spPr>
          <a:xfrm>
            <a:off x="2828925" y="319564"/>
            <a:ext cx="3486150" cy="800100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TriangleInverted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2700" b="1" dirty="0">
                <a:ln w="12700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Homework</a:t>
            </a:r>
          </a:p>
        </p:txBody>
      </p:sp>
      <p:pic>
        <p:nvPicPr>
          <p:cNvPr id="35844" name="New picture"/>
          <p:cNvPicPr/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258300" y="8324851"/>
            <a:ext cx="266700" cy="200025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537" y="271464"/>
            <a:ext cx="4432459" cy="62324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Learning objectives</a:t>
            </a:r>
          </a:p>
        </p:txBody>
      </p:sp>
      <p:sp>
        <p:nvSpPr>
          <p:cNvPr id="512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0039" y="1506857"/>
            <a:ext cx="8794909" cy="191590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1.Read a passage about the 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experiences</a:t>
            </a:r>
            <a:r>
              <a:rPr lang="en-US" altLang="zh-CN" sz="24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of the Robinsons, and understand the information of travelling.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2.Use some words and sentences to describe your travel experiences.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3.Try to use the </a:t>
            </a:r>
            <a:r>
              <a:rPr lang="en-US" altLang="zh-CN" sz="2400" b="1" dirty="0" err="1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structure</a:t>
            </a:r>
            <a:r>
              <a:rPr lang="en-US" altLang="zh-CN" sz="2400" b="1" dirty="0" err="1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“</a:t>
            </a:r>
            <a:r>
              <a:rPr lang="en-US" altLang="zh-CN" sz="2400" b="1" dirty="0" err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I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have visited/seen/travelled/learnt…</a:t>
            </a:r>
            <a:r>
              <a:rPr lang="en-US" altLang="zh-CN" sz="24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”.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6" descr="1-12052921030532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email"/>
          <a:stretch>
            <a:fillRect/>
          </a:stretch>
        </p:blipFill>
        <p:spPr bwMode="auto">
          <a:xfrm>
            <a:off x="107952" y="411481"/>
            <a:ext cx="5384165" cy="4037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7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869783" y="1228885"/>
            <a:ext cx="2767424" cy="7894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</a:rPr>
              <a:t>the Pyramids</a:t>
            </a:r>
          </a:p>
        </p:txBody>
      </p:sp>
      <p:sp>
        <p:nvSpPr>
          <p:cNvPr id="98308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87649" y="2788604"/>
            <a:ext cx="1318310" cy="6232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Egypt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/>
      <p:bldP spid="983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5" descr="B75883~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4"/>
          <a:stretch>
            <a:fillRect/>
          </a:stretch>
        </p:blipFill>
        <p:spPr>
          <a:xfrm>
            <a:off x="414814" y="0"/>
            <a:ext cx="8122444" cy="51435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 1"/>
          <p:cNvGrpSpPr/>
          <p:nvPr>
            <p:custDataLst>
              <p:tags r:id="rId2"/>
            </p:custDataLst>
          </p:nvPr>
        </p:nvGrpSpPr>
        <p:grpSpPr>
          <a:xfrm>
            <a:off x="4628913" y="228600"/>
            <a:ext cx="2686288" cy="1771650"/>
            <a:chOff x="4647883" y="304800"/>
            <a:chExt cx="3581717" cy="2362200"/>
          </a:xfrm>
        </p:grpSpPr>
        <p:sp>
          <p:nvSpPr>
            <p:cNvPr id="20500" name="Oval 7"/>
            <p:cNvSpPr/>
            <p:nvPr>
              <p:custDataLst>
                <p:tags r:id="rId20"/>
              </p:custDataLst>
            </p:nvPr>
          </p:nvSpPr>
          <p:spPr>
            <a:xfrm>
              <a:off x="4647883" y="1964055"/>
              <a:ext cx="1143000" cy="702945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l"/>
              <a:r>
                <a:rPr lang="en-US" altLang="zh-CN" b="1">
                  <a:sym typeface="+mn-ea"/>
                </a:rPr>
                <a:t>/ˈkairəʊ/ </a:t>
              </a:r>
              <a:endParaRPr lang="zh-CN" altLang="en-US">
                <a:latin typeface="Times New Roman" panose="02020603050405020304" pitchFamily="18" charset="0"/>
              </a:endParaRPr>
            </a:p>
          </p:txBody>
        </p:sp>
        <p:pic>
          <p:nvPicPr>
            <p:cNvPr id="20501" name="Picture 14" descr="35"/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>
            <a:blip r:embed="rId25" cstate="email"/>
            <a:stretch>
              <a:fillRect/>
            </a:stretch>
          </p:blipFill>
          <p:spPr>
            <a:xfrm>
              <a:off x="5638800" y="304800"/>
              <a:ext cx="2590800" cy="1741488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" name="组 3"/>
          <p:cNvGrpSpPr/>
          <p:nvPr>
            <p:custDataLst>
              <p:tags r:id="rId3"/>
            </p:custDataLst>
          </p:nvPr>
        </p:nvGrpSpPr>
        <p:grpSpPr>
          <a:xfrm>
            <a:off x="1710690" y="2641283"/>
            <a:ext cx="2631758" cy="1943100"/>
            <a:chOff x="1066800" y="3581400"/>
            <a:chExt cx="3509010" cy="2590800"/>
          </a:xfrm>
        </p:grpSpPr>
        <p:sp>
          <p:nvSpPr>
            <p:cNvPr id="20497" name="Oval 8"/>
            <p:cNvSpPr/>
            <p:nvPr>
              <p:custDataLst>
                <p:tags r:id="rId17"/>
              </p:custDataLst>
            </p:nvPr>
          </p:nvSpPr>
          <p:spPr>
            <a:xfrm>
              <a:off x="3657600" y="3581400"/>
              <a:ext cx="918210" cy="533400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>
                <a:latin typeface="Times New Roman" panose="02020603050405020304" pitchFamily="18" charset="0"/>
              </a:endParaRPr>
            </a:p>
          </p:txBody>
        </p:sp>
        <p:pic>
          <p:nvPicPr>
            <p:cNvPr id="20498" name="图片 1" descr="wKgB6lR4mLqAK_KtAAx_5fqV5L847.groupinfo.w600.jpg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26" cstate="email"/>
            <a:stretch>
              <a:fillRect/>
            </a:stretch>
          </p:blipFill>
          <p:spPr>
            <a:xfrm>
              <a:off x="1066800" y="4495800"/>
              <a:ext cx="2751138" cy="16764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499" name="Text Box 13"/>
            <p:cNvSpPr txBox="1"/>
            <p:nvPr>
              <p:custDataLst>
                <p:tags r:id="rId19"/>
              </p:custDataLst>
            </p:nvPr>
          </p:nvSpPr>
          <p:spPr>
            <a:xfrm>
              <a:off x="1066800" y="4419600"/>
              <a:ext cx="2971799" cy="5539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zh-CN" sz="210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r>
                <a:rPr lang="zh-CN" altLang="en-US" sz="2100">
                  <a:solidFill>
                    <a:schemeClr val="bg1"/>
                  </a:solidFill>
                  <a:latin typeface="Arial" panose="020B0604020202020204" pitchFamily="34" charset="0"/>
                </a:rPr>
                <a:t>   </a:t>
              </a:r>
              <a:r>
                <a:rPr lang="en-US" altLang="zh-CN" sz="2100">
                  <a:solidFill>
                    <a:srgbClr val="FFFFFF"/>
                  </a:solidFill>
                  <a:latin typeface="Arial" panose="020B0604020202020204" pitchFamily="34" charset="0"/>
                </a:rPr>
                <a:t>Nile  River</a:t>
              </a:r>
            </a:p>
          </p:txBody>
        </p:sp>
      </p:grpSp>
      <p:grpSp>
        <p:nvGrpSpPr>
          <p:cNvPr id="8" name="组 7"/>
          <p:cNvGrpSpPr/>
          <p:nvPr>
            <p:custDataLst>
              <p:tags r:id="rId4"/>
            </p:custDataLst>
          </p:nvPr>
        </p:nvGrpSpPr>
        <p:grpSpPr>
          <a:xfrm>
            <a:off x="5486400" y="1663781"/>
            <a:ext cx="2628900" cy="2063591"/>
            <a:chOff x="5791200" y="2201850"/>
            <a:chExt cx="3505200" cy="2751468"/>
          </a:xfrm>
        </p:grpSpPr>
        <p:sp>
          <p:nvSpPr>
            <p:cNvPr id="20494" name="Oval 8"/>
            <p:cNvSpPr/>
            <p:nvPr>
              <p:custDataLst>
                <p:tags r:id="rId14"/>
              </p:custDataLst>
            </p:nvPr>
          </p:nvSpPr>
          <p:spPr>
            <a:xfrm>
              <a:off x="5791200" y="4419915"/>
              <a:ext cx="987425" cy="533403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>
                <a:latin typeface="Times New Roman" panose="02020603050405020304" pitchFamily="18" charset="0"/>
              </a:endParaRPr>
            </a:p>
          </p:txBody>
        </p:sp>
        <p:pic>
          <p:nvPicPr>
            <p:cNvPr id="20495" name="图片 3" descr="868161_1436620541.jpg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27" cstate="email"/>
            <a:stretch>
              <a:fillRect/>
            </a:stretch>
          </p:blipFill>
          <p:spPr>
            <a:xfrm>
              <a:off x="6400800" y="2201850"/>
              <a:ext cx="2743200" cy="168433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496" name="Text Box 13"/>
            <p:cNvSpPr txBox="1"/>
            <p:nvPr>
              <p:custDataLst>
                <p:tags r:id="rId16"/>
              </p:custDataLst>
            </p:nvPr>
          </p:nvSpPr>
          <p:spPr>
            <a:xfrm>
              <a:off x="6324600" y="2667020"/>
              <a:ext cx="2971800" cy="9848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2100">
                  <a:solidFill>
                    <a:schemeClr val="bg1"/>
                  </a:solidFill>
                  <a:latin typeface="Arial" panose="020B0604020202020204" pitchFamily="34" charset="0"/>
                </a:rPr>
                <a:t> palaces and towers</a:t>
              </a:r>
            </a:p>
          </p:txBody>
        </p:sp>
      </p:grpSp>
      <p:grpSp>
        <p:nvGrpSpPr>
          <p:cNvPr id="5" name="组 4"/>
          <p:cNvGrpSpPr/>
          <p:nvPr>
            <p:custDataLst>
              <p:tags r:id="rId5"/>
            </p:custDataLst>
          </p:nvPr>
        </p:nvGrpSpPr>
        <p:grpSpPr>
          <a:xfrm>
            <a:off x="1600200" y="742950"/>
            <a:ext cx="4457700" cy="1657350"/>
            <a:chOff x="609704" y="990664"/>
            <a:chExt cx="5943496" cy="2209736"/>
          </a:xfrm>
        </p:grpSpPr>
        <p:sp>
          <p:nvSpPr>
            <p:cNvPr id="20490" name="Oval 10"/>
            <p:cNvSpPr/>
            <p:nvPr>
              <p:custDataLst>
                <p:tags r:id="rId10"/>
              </p:custDataLst>
            </p:nvPr>
          </p:nvSpPr>
          <p:spPr>
            <a:xfrm>
              <a:off x="4191000" y="2667000"/>
              <a:ext cx="2209800" cy="533400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0491" name="Text Box 9"/>
            <p:cNvSpPr txBox="1"/>
            <p:nvPr>
              <p:custDataLst>
                <p:tags r:id="rId11"/>
              </p:custDataLst>
            </p:nvPr>
          </p:nvSpPr>
          <p:spPr>
            <a:xfrm>
              <a:off x="3886200" y="2590822"/>
              <a:ext cx="2667000" cy="55398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100">
                  <a:latin typeface="Times New Roman" panose="02020603050405020304" pitchFamily="18" charset="0"/>
                </a:rPr>
                <a:t> </a:t>
              </a:r>
              <a:r>
                <a:rPr lang="en-US" altLang="zh-CN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Pyramids</a:t>
              </a:r>
            </a:p>
          </p:txBody>
        </p:sp>
        <p:pic>
          <p:nvPicPr>
            <p:cNvPr id="20492" name="Picture 11" descr="21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28" cstate="email"/>
            <a:stretch>
              <a:fillRect/>
            </a:stretch>
          </p:blipFill>
          <p:spPr>
            <a:xfrm>
              <a:off x="609704" y="990664"/>
              <a:ext cx="2875556" cy="167635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493" name="Text Box 13"/>
            <p:cNvSpPr txBox="1"/>
            <p:nvPr>
              <p:custDataLst>
                <p:tags r:id="rId13"/>
              </p:custDataLst>
            </p:nvPr>
          </p:nvSpPr>
          <p:spPr>
            <a:xfrm>
              <a:off x="609704" y="1295457"/>
              <a:ext cx="2971800" cy="55398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2100">
                  <a:solidFill>
                    <a:schemeClr val="bg1"/>
                  </a:solidFill>
                  <a:latin typeface="Arial" panose="020B0604020202020204" pitchFamily="34" charset="0"/>
                </a:rPr>
                <a:t>     Pyramids</a:t>
              </a:r>
            </a:p>
          </p:txBody>
        </p:sp>
      </p:grpSp>
      <p:grpSp>
        <p:nvGrpSpPr>
          <p:cNvPr id="9" name="组 8"/>
          <p:cNvGrpSpPr/>
          <p:nvPr>
            <p:custDataLst>
              <p:tags r:id="rId6"/>
            </p:custDataLst>
          </p:nvPr>
        </p:nvGrpSpPr>
        <p:grpSpPr>
          <a:xfrm>
            <a:off x="6286500" y="2971800"/>
            <a:ext cx="1600200" cy="1702594"/>
            <a:chOff x="6857940" y="3962386"/>
            <a:chExt cx="2133544" cy="2270125"/>
          </a:xfrm>
        </p:grpSpPr>
        <p:pic>
          <p:nvPicPr>
            <p:cNvPr id="20488" name="图片 2" descr="pt2016_05_04_23_29_38.jpg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29" cstate="email"/>
            <a:stretch>
              <a:fillRect/>
            </a:stretch>
          </p:blipFill>
          <p:spPr>
            <a:xfrm>
              <a:off x="6857940" y="3962386"/>
              <a:ext cx="2057400" cy="227012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489" name="文本框 6"/>
            <p:cNvSpPr txBox="1"/>
            <p:nvPr>
              <p:custDataLst>
                <p:tags r:id="rId9"/>
              </p:custDataLst>
            </p:nvPr>
          </p:nvSpPr>
          <p:spPr>
            <a:xfrm>
              <a:off x="6857940" y="4724353"/>
              <a:ext cx="2133544" cy="8617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1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ancient  kings and queens</a:t>
              </a:r>
              <a:endParaRPr lang="zh-CN" altLang="en-US" sz="18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2" name="Text Box 4"/>
          <p:cNvSpPr txBox="1"/>
          <p:nvPr>
            <p:custDataLst>
              <p:tags r:id="rId7"/>
            </p:custDataLst>
          </p:nvPr>
        </p:nvSpPr>
        <p:spPr>
          <a:xfrm>
            <a:off x="107156" y="85013"/>
            <a:ext cx="5143500" cy="346249"/>
          </a:xfrm>
          <a:prstGeom prst="rect">
            <a:avLst/>
          </a:prstGeom>
          <a:solidFill>
            <a:srgbClr val="008000"/>
          </a:solidFill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800" b="1">
                <a:solidFill>
                  <a:schemeClr val="bg1"/>
                </a:solidFill>
                <a:latin typeface="Arial" panose="020B0604020202020204" pitchFamily="34" charset="0"/>
              </a:rPr>
              <a:t>Tips:</a:t>
            </a: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当我们在阅读旅行文章时，可以使用地图哦！</a:t>
            </a:r>
            <a:r>
              <a:rPr lang="zh-CN" altLang="zh-CN" sz="18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697" y="87631"/>
            <a:ext cx="2469515" cy="62324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Prediction</a:t>
            </a: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1925481" y="1005365"/>
            <a:ext cx="5601653" cy="3926205"/>
          </a:xfrm>
          <a:prstGeom prst="rect">
            <a:avLst/>
          </a:prstGeom>
        </p:spPr>
      </p:pic>
      <p:sp>
        <p:nvSpPr>
          <p:cNvPr id="4" name="TextBox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08194" y="159545"/>
            <a:ext cx="1660525" cy="6232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Guess?</a:t>
            </a:r>
            <a:endParaRPr lang="zh-CN" altLang="en-US" sz="3600" b="1" i="1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8956" y="391637"/>
            <a:ext cx="8066088" cy="15927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300" b="1" i="1">
                <a:solidFill>
                  <a:srgbClr val="0070C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Watch a video and check your answer.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300" b="1" i="1">
              <a:solidFill>
                <a:srgbClr val="0070C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300" b="1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Why are they in Egypt?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8956" y="391637"/>
            <a:ext cx="8066088" cy="15927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300" b="1" i="1" dirty="0">
                <a:solidFill>
                  <a:srgbClr val="0070C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Listen to the tape and check your answer.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300" b="1" i="1" dirty="0">
              <a:solidFill>
                <a:srgbClr val="0070C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3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Why are they in Egypt?</a:t>
            </a: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590074" y="2578894"/>
            <a:ext cx="7963376" cy="117724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Because the company has many offices in many countries, and it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has sent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their father to work in Egypt.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They moved to Egypt with their parents.</a:t>
            </a:r>
          </a:p>
        </p:txBody>
      </p:sp>
      <p:pic>
        <p:nvPicPr>
          <p:cNvPr id="3" name="P2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998619" y="902019"/>
            <a:ext cx="464344" cy="4643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1" dur="2763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538" y="87631"/>
            <a:ext cx="1549241" cy="62324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Read</a:t>
            </a:r>
          </a:p>
        </p:txBody>
      </p:sp>
      <p:sp>
        <p:nvSpPr>
          <p:cNvPr id="3" name="TextBox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03275" y="889319"/>
            <a:ext cx="8066088" cy="5770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300" b="1" i="1" dirty="0">
                <a:solidFill>
                  <a:srgbClr val="0070C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What's the passage mainly about? </a:t>
            </a:r>
            <a:endParaRPr lang="en-US" altLang="zh-CN" sz="33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" name="TextBox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8641" y="2046923"/>
            <a:ext cx="8330565" cy="7001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000" b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It's mainly about the Robinsons' experiences.</a:t>
            </a:r>
            <a:r>
              <a:rPr lang="en-US" altLang="zh-CN" sz="4100" b="1" i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1797" y="837884"/>
            <a:ext cx="8066088" cy="5770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300" b="1" i="1">
                <a:solidFill>
                  <a:srgbClr val="0070C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How many parts of the passage? </a:t>
            </a:r>
            <a:endParaRPr lang="en-US" altLang="zh-CN" sz="3300" b="1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463392" y="1541623"/>
            <a:ext cx="7963376" cy="3393237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Part 1:   Paragraph 1--2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Part 2:   Paragraph 3--4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Part 3:   Paragraph 5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463392" y="1936434"/>
            <a:ext cx="7760494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introduction of the Robinsons and why they move to many countries.</a:t>
            </a:r>
            <a:r>
              <a:rPr lang="en-US" altLang="zh-CN"/>
              <a:t> </a:t>
            </a: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463392" y="3110865"/>
            <a:ext cx="7760494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experiences.</a:t>
            </a:r>
            <a:r>
              <a:rPr lang="en-US" altLang="zh-CN"/>
              <a:t> </a:t>
            </a:r>
          </a:p>
        </p:txBody>
      </p:sp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564833" y="4285774"/>
            <a:ext cx="7760494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feelings of coming back to the US.</a:t>
            </a:r>
            <a:r>
              <a:rPr lang="en-US" altLang="zh-CN"/>
              <a:t> </a:t>
            </a:r>
          </a:p>
        </p:txBody>
      </p:sp>
      <p:sp>
        <p:nvSpPr>
          <p:cNvPr id="7" name="TextBox 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9538" y="87631"/>
            <a:ext cx="1549241" cy="62324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Read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5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9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6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7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9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6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7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8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"/>
  <p:tag name="KSO_WM_UNIT_TABLE_BEAUTIFY" val="smartTable{276b11f4-03ec-4c08-8721-b6be77239c35}"/>
  <p:tag name="TABLE_ENDDRAG_ORIGIN_RECT" val="869*352"/>
  <p:tag name="TABLE_ENDDRAG_RECT" val="34*128*869*35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9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7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9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6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7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5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2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3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7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3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4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全屏显示(16:9)</PresentationFormat>
  <Paragraphs>107</Paragraphs>
  <Slides>14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华文楷体</vt:lpstr>
      <vt:lpstr>宋体</vt:lpstr>
      <vt:lpstr>微软雅黑</vt:lpstr>
      <vt:lpstr>Arial</vt:lpstr>
      <vt:lpstr>Calibri</vt:lpstr>
      <vt:lpstr>Times New Roman</vt:lpstr>
      <vt:lpstr>WWW.2PPT.COM
</vt:lpstr>
      <vt:lpstr>Module 2 Experiences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2021-04-12T09:50:00Z</cp:lastPrinted>
  <dcterms:created xsi:type="dcterms:W3CDTF">2021-04-12T09:50:00Z</dcterms:created>
  <dcterms:modified xsi:type="dcterms:W3CDTF">2023-01-16T14:03:05Z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498F0281CA194CF68D124BA006DC52E9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