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573" r:id="rId3"/>
    <p:sldId id="576" r:id="rId4"/>
    <p:sldId id="577" r:id="rId5"/>
    <p:sldId id="578" r:id="rId6"/>
    <p:sldId id="589" r:id="rId7"/>
    <p:sldId id="590" r:id="rId8"/>
    <p:sldId id="582" r:id="rId9"/>
    <p:sldId id="587" r:id="rId10"/>
    <p:sldId id="583" r:id="rId11"/>
    <p:sldId id="584" r:id="rId12"/>
    <p:sldId id="585" r:id="rId13"/>
    <p:sldId id="326" r:id="rId14"/>
    <p:sldId id="588" r:id="rId15"/>
    <p:sldId id="345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460611"/>
    <a:srgbClr val="0E3E1E"/>
    <a:srgbClr val="0000FF"/>
    <a:srgbClr val="3EE6E2"/>
    <a:srgbClr val="F8ADC6"/>
    <a:srgbClr val="FF0066"/>
    <a:srgbClr val="DA6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1" autoAdjust="0"/>
    <p:restoredTop sz="91166" autoAdjust="0"/>
  </p:normalViewPr>
  <p:slideViewPr>
    <p:cSldViewPr>
      <p:cViewPr>
        <p:scale>
          <a:sx n="100" d="100"/>
          <a:sy n="100" d="100"/>
        </p:scale>
        <p:origin x="-4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6083E-E745-44A8-AD84-7937436CA5F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4AC0-2CA2-42F2-9DF8-C8ABEAB0D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4A3383E-51B2-49D3-A601-CF5782173D5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8EF250F-B59F-4D0A-8BB0-9DD1452A709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940D1E4-705E-4907-90FF-63DA86E9ABA7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1F19AEC-ECB9-47F8-8445-9C46AC2D016B}" type="slidenum">
              <a:rPr lang="zh-CN" altLang="en-US">
                <a:latin typeface="Calibri" panose="020F0502020204030204" pitchFamily="34" charset="0"/>
              </a:rPr>
              <a:t>11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5A67341-262D-4EC0-9E78-D9311C6DF199}" type="slidenum">
              <a:rPr lang="zh-CN" altLang="en-US">
                <a:latin typeface="Calibri" panose="020F0502020204030204" pitchFamily="34" charset="0"/>
              </a:rPr>
              <a:t>12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A7BC369-C477-441D-A3FB-20003D7BBF1A}" type="slidenum">
              <a:rPr lang="zh-CN" altLang="en-US">
                <a:latin typeface="Calibri" panose="020F0502020204030204" pitchFamily="34" charset="0"/>
              </a:rPr>
              <a:t>15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4E7D33F-B40A-4522-AD99-0A32E7176F4A}" type="slidenum">
              <a:rPr lang="zh-CN" altLang="en-US">
                <a:latin typeface="Calibri" panose="020F0502020204030204" pitchFamily="34" charset="0"/>
              </a:rPr>
              <a:t>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DF3DB8A-73AE-476C-B9BB-4AFB1F3BBE5B}" type="slidenum">
              <a:rPr lang="zh-CN" altLang="en-US">
                <a:latin typeface="Calibri" panose="020F0502020204030204" pitchFamily="34" charset="0"/>
              </a:rPr>
              <a:t>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8C371D9-7201-4653-8144-2BC61ECF9ECD}" type="slidenum">
              <a:rPr lang="zh-CN" altLang="en-US">
                <a:latin typeface="Calibri" panose="020F0502020204030204" pitchFamily="34" charset="0"/>
              </a:rPr>
              <a:t>4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A9A19D9-8230-4F92-B7C4-08CD3E99084A}" type="slidenum">
              <a:rPr lang="zh-CN" altLang="en-US">
                <a:latin typeface="Calibri" panose="020F0502020204030204" pitchFamily="34" charset="0"/>
              </a:rPr>
              <a:t>5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F768DB6-B150-47E2-89E6-AF8E5CF2D0AB}" type="slidenum">
              <a:rPr lang="zh-CN" altLang="en-US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0964A62-E3B5-4FC1-8B34-7D34112589EC}" type="slidenum">
              <a:rPr lang="zh-CN" altLang="en-US">
                <a:latin typeface="Calibri" panose="020F0502020204030204" pitchFamily="34" charset="0"/>
              </a:rPr>
              <a:t>7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94A530E-C4BD-4672-9305-04AE018FE4C0}" type="slidenum">
              <a:rPr lang="zh-CN" altLang="en-US">
                <a:latin typeface="Calibri" panose="020F0502020204030204" pitchFamily="34" charset="0"/>
              </a:rPr>
              <a:t>8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5ACCAD7-27B3-42D0-AB0B-3BDA4FBC2054}" type="slidenum">
              <a:rPr lang="zh-CN" altLang="en-US">
                <a:latin typeface="Calibri" panose="020F0502020204030204" pitchFamily="34" charset="0"/>
              </a:rPr>
              <a:t>10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2276872"/>
            <a:ext cx="9156700" cy="3660775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2">
              <a:alpha val="39999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Freeform 3"/>
          <p:cNvSpPr/>
          <p:nvPr/>
        </p:nvSpPr>
        <p:spPr bwMode="gray">
          <a:xfrm>
            <a:off x="-4763" y="2594372"/>
            <a:ext cx="9153526" cy="3025775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395536" y="3272690"/>
            <a:ext cx="6696744" cy="172007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3C20-5E62-4BB8-9FEE-2C029A7EAD2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5C29-075D-4FAE-8C7A-529F74EE2C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85F73-8A5B-4403-9EFF-3B81AC5477C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AC8F-7659-497D-8F76-C63D12CFA8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AABE-8AD8-453F-ADE8-3F04E4D7D33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B199D-E90F-4C57-94A7-C61CAF3F78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AABE-8AD8-453F-ADE8-3F04E4D7D33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B199D-E90F-4C57-94A7-C61CAF3F78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图片 1"/>
          <p:cNvSpPr>
            <a:spLocks noChangeAspect="1"/>
          </p:cNvSpPr>
          <p:nvPr userDrawn="1"/>
        </p:nvSpPr>
        <p:spPr bwMode="auto">
          <a:xfrm>
            <a:off x="142875" y="4786313"/>
            <a:ext cx="30289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27" name="任意多边形 15"/>
          <p:cNvSpPr/>
          <p:nvPr/>
        </p:nvSpPr>
        <p:spPr bwMode="gray">
          <a:xfrm>
            <a:off x="0" y="-100013"/>
            <a:ext cx="9164638" cy="1216026"/>
          </a:xfrm>
          <a:custGeom>
            <a:avLst/>
            <a:gdLst>
              <a:gd name="T0" fmla="*/ 9166414 w 9164371"/>
              <a:gd name="T1" fmla="*/ 3 h 1402412"/>
              <a:gd name="T2" fmla="*/ 9175952 w 9164371"/>
              <a:gd name="T3" fmla="*/ 9 h 1402412"/>
              <a:gd name="T4" fmla="*/ 9160623 w 9164371"/>
              <a:gd name="T5" fmla="*/ 8 h 1402412"/>
              <a:gd name="T6" fmla="*/ 6512870 w 9164371"/>
              <a:gd name="T7" fmla="*/ 8 h 1402412"/>
              <a:gd name="T8" fmla="*/ 3120436 w 9164371"/>
              <a:gd name="T9" fmla="*/ 7 h 1402412"/>
              <a:gd name="T10" fmla="*/ 8750 w 9164371"/>
              <a:gd name="T11" fmla="*/ 9 h 1402412"/>
              <a:gd name="T12" fmla="*/ 0 w 9164371"/>
              <a:gd name="T13" fmla="*/ 9 h 1402412"/>
              <a:gd name="T14" fmla="*/ 0 w 9164371"/>
              <a:gd name="T15" fmla="*/ 3 h 1402412"/>
              <a:gd name="T16" fmla="*/ 6435 w 9164371"/>
              <a:gd name="T17" fmla="*/ 3 h 1402412"/>
              <a:gd name="T18" fmla="*/ 2212366 w 9164371"/>
              <a:gd name="T19" fmla="*/ 3 h 1402412"/>
              <a:gd name="T20" fmla="*/ 6459076 w 9164371"/>
              <a:gd name="T21" fmla="*/ 3 h 1402412"/>
              <a:gd name="T22" fmla="*/ 9186818 w 9164371"/>
              <a:gd name="T23" fmla="*/ 0 h 1402412"/>
              <a:gd name="T24" fmla="*/ 9166414 w 9164371"/>
              <a:gd name="T25" fmla="*/ 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3">
              <a:alpha val="40784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任意多边形 13"/>
          <p:cNvSpPr/>
          <p:nvPr/>
        </p:nvSpPr>
        <p:spPr bwMode="gray">
          <a:xfrm>
            <a:off x="0" y="115888"/>
            <a:ext cx="9144000" cy="731837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 h 965363"/>
              <a:gd name="T4" fmla="*/ 8995103 w 9144000"/>
              <a:gd name="T5" fmla="*/ 2 h 965363"/>
              <a:gd name="T6" fmla="*/ 9144000 w 9144000"/>
              <a:gd name="T7" fmla="*/ 2 h 965363"/>
              <a:gd name="T8" fmla="*/ 9144000 w 9144000"/>
              <a:gd name="T9" fmla="*/ 2 h 965363"/>
              <a:gd name="T10" fmla="*/ 8848319 w 9144000"/>
              <a:gd name="T11" fmla="*/ 2 h 965363"/>
              <a:gd name="T12" fmla="*/ 6345199 w 9144000"/>
              <a:gd name="T13" fmla="*/ 2 h 965363"/>
              <a:gd name="T14" fmla="*/ 2898982 w 9144000"/>
              <a:gd name="T15" fmla="*/ 2 h 965363"/>
              <a:gd name="T16" fmla="*/ 209006 w 9144000"/>
              <a:gd name="T17" fmla="*/ 2 h 965363"/>
              <a:gd name="T18" fmla="*/ 0 w 9144000"/>
              <a:gd name="T19" fmla="*/ 2 h 965363"/>
              <a:gd name="T20" fmla="*/ 0 w 9144000"/>
              <a:gd name="T21" fmla="*/ 2 h 965363"/>
              <a:gd name="T22" fmla="*/ 102745 w 9144000"/>
              <a:gd name="T23" fmla="*/ 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9585F73-8A5B-4403-9EFF-3B81AC5477C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E30BAC8F-7659-497D-8F76-C63D12CFA8C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Unit5_PartA_Let&#8217;s_talk&#35838;&#25991;&#24405;&#38899;_128k.mp3" TargetMode="External"/><Relationship Id="rId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Unit5_PartA_Let&#8217;s_talk&#35838;&#25991;&#24405;&#38899;_128k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4.mp3" TargetMode="External"/><Relationship Id="rId13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7.mp3" TargetMode="External"/><Relationship Id="rId3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2.mp3" TargetMode="External"/><Relationship Id="rId7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4.mp3" TargetMode="External"/><Relationship Id="rId1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6.mp3" TargetMode="External"/><Relationship Id="rId17" Type="http://schemas.openxmlformats.org/officeDocument/2006/relationships/image" Target="../media/image10.png"/><Relationship Id="rId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1.mp3" TargetMode="External"/><Relationship Id="rId16" Type="http://schemas.openxmlformats.org/officeDocument/2006/relationships/notesSlide" Target="../notesSlides/notesSlide6.xml"/><Relationship Id="rId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1.mp3" TargetMode="External"/><Relationship Id="rId6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3.mp3" TargetMode="External"/><Relationship Id="rId1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6.mp3" TargetMode="External"/><Relationship Id="rId5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3.mp3" TargetMode="External"/><Relationship Id="rId15" Type="http://schemas.openxmlformats.org/officeDocument/2006/relationships/slideLayout" Target="../slideLayouts/slideLayout2.xml"/><Relationship Id="rId10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5.mp3" TargetMode="External"/><Relationship Id="rId4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2.mp3" TargetMode="External"/><Relationship Id="rId9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5.mp3" TargetMode="External"/><Relationship Id="rId14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7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11.mp3" TargetMode="External"/><Relationship Id="rId3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9.mp3" TargetMode="External"/><Relationship Id="rId7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11.mp3" TargetMode="External"/><Relationship Id="rId12" Type="http://schemas.openxmlformats.org/officeDocument/2006/relationships/image" Target="../media/image10.png"/><Relationship Id="rId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8.mp3" TargetMode="External"/><Relationship Id="rId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8.mp3" TargetMode="External"/><Relationship Id="rId6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10.mp3" TargetMode="External"/><Relationship Id="rId11" Type="http://schemas.openxmlformats.org/officeDocument/2006/relationships/image" Target="../media/image11.png"/><Relationship Id="rId5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10.mp3" TargetMode="External"/><Relationship Id="rId10" Type="http://schemas.openxmlformats.org/officeDocument/2006/relationships/notesSlide" Target="../notesSlides/notesSlide7.xml"/><Relationship Id="rId4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2&#35838;&#26102;&#25945;&#23398;&#35838;&#20214;\09.mp3" TargetMode="Externa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5288" y="765175"/>
            <a:ext cx="7848600" cy="547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11560" y="3356992"/>
            <a:ext cx="6408737" cy="962025"/>
          </a:xfrm>
        </p:spPr>
        <p:txBody>
          <a:bodyPr/>
          <a:lstStyle/>
          <a:p>
            <a:pPr algn="l">
              <a:defRPr/>
            </a:pP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Unit5 What Is He like?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TextBox 10"/>
          <p:cNvSpPr>
            <a:spLocks noChangeArrowheads="1"/>
          </p:cNvSpPr>
          <p:nvPr/>
        </p:nvSpPr>
        <p:spPr bwMode="auto">
          <a:xfrm>
            <a:off x="5652120" y="4509120"/>
            <a:ext cx="34198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600" dirty="0" smtClean="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rPr>
              <a:t>第二课时</a:t>
            </a:r>
            <a:endParaRPr lang="zh-CN" altLang="en-US" sz="3600" dirty="0">
              <a:solidFill>
                <a:srgbClr val="000000"/>
              </a:solidFill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9" name="标题 1"/>
          <p:cNvSpPr txBox="1"/>
          <p:nvPr/>
        </p:nvSpPr>
        <p:spPr bwMode="auto">
          <a:xfrm>
            <a:off x="683568" y="817191"/>
            <a:ext cx="4197186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陕旅版六年级下册</a:t>
            </a:r>
          </a:p>
        </p:txBody>
      </p:sp>
      <p:pic>
        <p:nvPicPr>
          <p:cNvPr id="11270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8607" y="260648"/>
            <a:ext cx="253682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0" y="583848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890588"/>
            <a:ext cx="37242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 and answer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84213" y="1412875"/>
            <a:ext cx="287972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16125" y="2139950"/>
            <a:ext cx="6121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A: What is </a:t>
            </a:r>
            <a:r>
              <a:rPr lang="en-US" altLang="zh-CN" sz="2800" i="1" u="sng" dirty="0" smtClean="0">
                <a:solidFill>
                  <a:srgbClr val="0000FF"/>
                </a:solidFill>
                <a:cs typeface="Arial" panose="020B0604020202020204" pitchFamily="34" charset="0"/>
              </a:rPr>
              <a:t>Kevin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like?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B: He is</a:t>
            </a:r>
            <a:r>
              <a:rPr lang="en-US" altLang="zh-CN" sz="2800" i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i="1" u="sng" dirty="0" smtClean="0">
                <a:solidFill>
                  <a:srgbClr val="0000FF"/>
                </a:solidFill>
                <a:cs typeface="Arial" panose="020B0604020202020204" pitchFamily="34" charset="0"/>
              </a:rPr>
              <a:t>shy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A: What do you think of </a:t>
            </a:r>
            <a:r>
              <a:rPr lang="en-US" altLang="zh-CN" sz="2800" i="1" u="sng" dirty="0" smtClean="0">
                <a:solidFill>
                  <a:srgbClr val="0000FF"/>
                </a:solidFill>
                <a:cs typeface="Arial" panose="020B0604020202020204" pitchFamily="34" charset="0"/>
              </a:rPr>
              <a:t>Li Shan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B: </a:t>
            </a:r>
            <a:r>
              <a:rPr lang="en-US" altLang="zh-CN" sz="2800" i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She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is </a:t>
            </a:r>
            <a:r>
              <a:rPr lang="en-US" altLang="zh-CN" sz="2800" i="1" u="sng" dirty="0" smtClean="0">
                <a:solidFill>
                  <a:srgbClr val="0000FF"/>
                </a:solidFill>
                <a:cs typeface="Arial" panose="020B0604020202020204" pitchFamily="34" charset="0"/>
              </a:rPr>
              <a:t>clever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678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088" y="1590675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图片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1371600"/>
            <a:ext cx="1778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图片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149725"/>
            <a:ext cx="186055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图片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21475" y="4275138"/>
            <a:ext cx="174466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644525" y="2746375"/>
            <a:ext cx="958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shy</a:t>
            </a: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6881813" y="2746375"/>
            <a:ext cx="15033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clever</a:t>
            </a:r>
          </a:p>
        </p:txBody>
      </p:sp>
      <p:sp>
        <p:nvSpPr>
          <p:cNvPr id="28684" name="Text Box 8"/>
          <p:cNvSpPr txBox="1">
            <a:spLocks noChangeArrowheads="1"/>
          </p:cNvSpPr>
          <p:nvPr/>
        </p:nvSpPr>
        <p:spPr bwMode="auto">
          <a:xfrm>
            <a:off x="250825" y="5473700"/>
            <a:ext cx="2205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outgoing</a:t>
            </a:r>
          </a:p>
        </p:txBody>
      </p:sp>
      <p:sp>
        <p:nvSpPr>
          <p:cNvPr id="28685" name="Text Box 8"/>
          <p:cNvSpPr txBox="1">
            <a:spLocks noChangeArrowheads="1"/>
          </p:cNvSpPr>
          <p:nvPr/>
        </p:nvSpPr>
        <p:spPr bwMode="auto">
          <a:xfrm>
            <a:off x="6721475" y="5473700"/>
            <a:ext cx="220503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friendly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960438"/>
            <a:ext cx="536098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the conversations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474663" y="1479550"/>
            <a:ext cx="5002212" cy="476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2113" y="1916113"/>
            <a:ext cx="86423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A: What ____ your uncle ____?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B: He is a police officer.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A: What ____ he ____?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B: He is hard-working and friendly.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822325" y="5310188"/>
            <a:ext cx="1944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does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2874963" y="5332413"/>
            <a:ext cx="1944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is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700588" y="5332413"/>
            <a:ext cx="1946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like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6872288" y="5321300"/>
            <a:ext cx="1946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do</a:t>
            </a:r>
          </a:p>
        </p:txBody>
      </p:sp>
      <p:pic>
        <p:nvPicPr>
          <p:cNvPr id="14" name="图片 1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78405">
            <a:off x="7625139" y="1163527"/>
            <a:ext cx="716915" cy="1186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974975" y="1920875"/>
            <a:ext cx="642938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319838" y="1916113"/>
            <a:ext cx="64135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048000" y="3533775"/>
            <a:ext cx="642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897438" y="3570288"/>
            <a:ext cx="6429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395288" y="960438"/>
            <a:ext cx="536098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the conversations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474663" y="1479550"/>
            <a:ext cx="5002212" cy="476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2113" y="1916113"/>
            <a:ext cx="86423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2. A: Do you ____ Chinese?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B: Yes, I ____. It’s my </a:t>
            </a:r>
            <a:r>
              <a:rPr lang="en-US" altLang="zh-CN" sz="36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____.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A: ____ do you like it?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B: Because I like my Chinese teacher.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693738" y="5270500"/>
            <a:ext cx="23828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subject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076575" y="5300663"/>
            <a:ext cx="19446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like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886325" y="5300663"/>
            <a:ext cx="1946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do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6664325" y="5332413"/>
            <a:ext cx="1946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. Why</a:t>
            </a:r>
          </a:p>
        </p:txBody>
      </p:sp>
      <p:pic>
        <p:nvPicPr>
          <p:cNvPr id="14" name="图片 1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78405">
            <a:off x="7625139" y="1163527"/>
            <a:ext cx="716915" cy="1186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551738" y="2774950"/>
            <a:ext cx="64293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763713" y="3581400"/>
            <a:ext cx="64293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316288" y="1852613"/>
            <a:ext cx="6429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994025" y="2746375"/>
            <a:ext cx="642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3"/>
          <p:cNvSpPr>
            <a:spLocks noGrp="1"/>
          </p:cNvSpPr>
          <p:nvPr>
            <p:ph type="title" idx="4294967295"/>
          </p:nvPr>
        </p:nvSpPr>
        <p:spPr bwMode="auto">
          <a:xfrm>
            <a:off x="419100" y="207963"/>
            <a:ext cx="8291513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i="1" dirty="0" smtClean="0"/>
              <a:t>&gt;&gt;Summary</a:t>
            </a:r>
            <a:endParaRPr lang="zh-CN" altLang="en-US" sz="2400" i="1" dirty="0" smtClean="0"/>
          </a:p>
        </p:txBody>
      </p:sp>
      <p:sp>
        <p:nvSpPr>
          <p:cNvPr id="9" name="圆角矩形 8"/>
          <p:cNvSpPr/>
          <p:nvPr/>
        </p:nvSpPr>
        <p:spPr>
          <a:xfrm>
            <a:off x="803275" y="1700213"/>
            <a:ext cx="7691438" cy="388937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717550"/>
            <a:ext cx="21240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20775" y="2767013"/>
            <a:ext cx="688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-What is he like?</a:t>
            </a:r>
          </a:p>
        </p:txBody>
      </p:sp>
      <p:sp>
        <p:nvSpPr>
          <p:cNvPr id="18" name="矩形 17"/>
          <p:cNvSpPr/>
          <p:nvPr/>
        </p:nvSpPr>
        <p:spPr>
          <a:xfrm>
            <a:off x="1333500" y="2135188"/>
            <a:ext cx="42878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本课所学的重点句型？</a:t>
            </a:r>
          </a:p>
        </p:txBody>
      </p:sp>
      <p:sp>
        <p:nvSpPr>
          <p:cNvPr id="25" name="五角星 24"/>
          <p:cNvSpPr/>
          <p:nvPr/>
        </p:nvSpPr>
        <p:spPr>
          <a:xfrm>
            <a:off x="884238" y="2157413"/>
            <a:ext cx="512762" cy="436562"/>
          </a:xfrm>
          <a:prstGeom prst="star5">
            <a:avLst/>
          </a:prstGeom>
          <a:solidFill>
            <a:srgbClr val="DC5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20775" y="3484563"/>
            <a:ext cx="688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-He is …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20775" y="4178300"/>
            <a:ext cx="688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-What do you think of …?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20775" y="4860925"/>
            <a:ext cx="688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-… is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3"/>
          <p:cNvSpPr>
            <a:spLocks noGrp="1"/>
          </p:cNvSpPr>
          <p:nvPr>
            <p:ph type="title" idx="4294967295"/>
          </p:nvPr>
        </p:nvSpPr>
        <p:spPr bwMode="auto">
          <a:xfrm>
            <a:off x="419100" y="207963"/>
            <a:ext cx="8291513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i="1" smtClean="0"/>
              <a:t>&gt;&gt;Summary</a:t>
            </a:r>
            <a:endParaRPr lang="zh-CN" altLang="en-US" sz="2400" i="1" smtClean="0"/>
          </a:p>
        </p:txBody>
      </p:sp>
      <p:sp>
        <p:nvSpPr>
          <p:cNvPr id="9" name="圆角矩形 8"/>
          <p:cNvSpPr/>
          <p:nvPr/>
        </p:nvSpPr>
        <p:spPr>
          <a:xfrm>
            <a:off x="803275" y="1700213"/>
            <a:ext cx="7691438" cy="388937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717550"/>
            <a:ext cx="21240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20775" y="2767013"/>
            <a:ext cx="688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e.g. -What is he like?</a:t>
            </a:r>
          </a:p>
        </p:txBody>
      </p:sp>
      <p:sp>
        <p:nvSpPr>
          <p:cNvPr id="18" name="矩形 17"/>
          <p:cNvSpPr/>
          <p:nvPr/>
        </p:nvSpPr>
        <p:spPr>
          <a:xfrm>
            <a:off x="1333500" y="2135188"/>
            <a:ext cx="38782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本课所学的重点句型</a:t>
            </a:r>
          </a:p>
        </p:txBody>
      </p:sp>
      <p:sp>
        <p:nvSpPr>
          <p:cNvPr id="25" name="五角星 24"/>
          <p:cNvSpPr/>
          <p:nvPr/>
        </p:nvSpPr>
        <p:spPr>
          <a:xfrm>
            <a:off x="884238" y="2157413"/>
            <a:ext cx="512762" cy="436562"/>
          </a:xfrm>
          <a:prstGeom prst="star5">
            <a:avLst/>
          </a:prstGeom>
          <a:solidFill>
            <a:srgbClr val="DC5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1050" y="3322638"/>
            <a:ext cx="68865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-He is kind to us.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51050" y="3952875"/>
            <a:ext cx="688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-What do you think of her?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30413" y="4598988"/>
            <a:ext cx="68865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-She is a little serious.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2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5229225"/>
            <a:ext cx="1293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圆角矩形 16">
            <a:hlinkClick r:id="" action="ppaction://hlinkshowjump?jump=endshow"/>
          </p:cNvPr>
          <p:cNvSpPr/>
          <p:nvPr/>
        </p:nvSpPr>
        <p:spPr>
          <a:xfrm>
            <a:off x="6407943" y="6093296"/>
            <a:ext cx="1223963" cy="5043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0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419100" y="207963"/>
            <a:ext cx="8291513" cy="7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i="1" dirty="0" smtClean="0"/>
              <a:t>&gt;&gt;Homework</a:t>
            </a:r>
            <a:endParaRPr lang="zh-CN" altLang="en-US" sz="2400" i="1" dirty="0" smtClean="0"/>
          </a:p>
        </p:txBody>
      </p:sp>
      <p:sp>
        <p:nvSpPr>
          <p:cNvPr id="16" name="圆角矩形 15"/>
          <p:cNvSpPr/>
          <p:nvPr/>
        </p:nvSpPr>
        <p:spPr>
          <a:xfrm>
            <a:off x="958850" y="1647825"/>
            <a:ext cx="7343775" cy="446722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171394">
            <a:off x="296863" y="525463"/>
            <a:ext cx="2185987" cy="14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493838" y="1652588"/>
            <a:ext cx="691197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听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课文录音并跟读，按照正确的语音、语调朗读并表演课文对话。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en-US" altLang="zh-CN" sz="2400" dirty="0">
                <a:solidFill>
                  <a:srgbClr val="0000FF"/>
                </a:solidFill>
                <a:latin typeface="+mj-lt"/>
                <a:ea typeface="黑体" panose="02010609060101010101" pitchFamily="49" charset="-122"/>
              </a:rPr>
              <a:t>Pair work</a:t>
            </a:r>
            <a:r>
              <a:rPr lang="en-US" altLang="zh-CN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人一组，分角色表演课文，并在此基础上进行对话创编。</a:t>
            </a:r>
            <a:endParaRPr lang="en-US" altLang="zh-CN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B Let’s learn more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200150" y="1957388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1001713" y="3463925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3" name="五角星 12"/>
          <p:cNvSpPr/>
          <p:nvPr/>
        </p:nvSpPr>
        <p:spPr>
          <a:xfrm>
            <a:off x="1290638" y="3463925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" name="五角星 13"/>
          <p:cNvSpPr/>
          <p:nvPr/>
        </p:nvSpPr>
        <p:spPr>
          <a:xfrm>
            <a:off x="990600" y="4841875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五角星 14"/>
          <p:cNvSpPr/>
          <p:nvPr/>
        </p:nvSpPr>
        <p:spPr>
          <a:xfrm>
            <a:off x="1309688" y="4852988"/>
            <a:ext cx="285750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8" name="五角星 17"/>
          <p:cNvSpPr/>
          <p:nvPr/>
        </p:nvSpPr>
        <p:spPr>
          <a:xfrm>
            <a:off x="1114425" y="5114925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2"/>
          <p:cNvSpPr txBox="1"/>
          <p:nvPr/>
        </p:nvSpPr>
        <p:spPr bwMode="auto">
          <a:xfrm>
            <a:off x="419100" y="260350"/>
            <a:ext cx="34321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&gt;&gt;Review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12788" y="3205163"/>
            <a:ext cx="2474912" cy="7762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outgoing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373438" y="1555750"/>
            <a:ext cx="1790700" cy="688975"/>
          </a:xfrm>
          <a:prstGeom prst="roundRect">
            <a:avLst/>
          </a:prstGeom>
          <a:solidFill>
            <a:srgbClr val="3EE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944938" y="3227388"/>
            <a:ext cx="1254125" cy="6318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shy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87425" y="1482725"/>
            <a:ext cx="1439863" cy="7747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870575" y="1530350"/>
            <a:ext cx="2298700" cy="7747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friendly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781300" y="4999038"/>
            <a:ext cx="3635375" cy="7762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hard-working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956300" y="3154363"/>
            <a:ext cx="2127250" cy="7762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endParaRPr lang="zh-CN" altLang="en-US" sz="4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74834" y="3981603"/>
            <a:ext cx="717333" cy="83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09651" y="4069164"/>
            <a:ext cx="724698" cy="84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99558" y="2271029"/>
            <a:ext cx="670255" cy="78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48796" y="4070260"/>
            <a:ext cx="716434" cy="8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1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74834" y="2305776"/>
            <a:ext cx="575939" cy="67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2295197"/>
            <a:ext cx="734905" cy="85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20"/>
          <p:cNvSpPr txBox="1">
            <a:spLocks noChangeArrowheads="1"/>
          </p:cNvSpPr>
          <p:nvPr/>
        </p:nvSpPr>
        <p:spPr bwMode="auto">
          <a:xfrm>
            <a:off x="2686050" y="855663"/>
            <a:ext cx="3165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36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Magic fingers</a:t>
            </a:r>
            <a:endParaRPr lang="zh-CN" altLang="en-US" sz="36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0" descr="pointing_finger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24835" y="5789408"/>
            <a:ext cx="670255" cy="78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508125"/>
            <a:ext cx="5810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14800" y="1447800"/>
            <a:ext cx="9144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6521277">
            <a:off x="6364075" y="1855624"/>
            <a:ext cx="1652794" cy="838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5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&gt;&gt;Warm-up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Look, read and choose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33413" y="1439863"/>
            <a:ext cx="4133850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9388" y="3151188"/>
            <a:ext cx="5684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1. She is tall with glasses. 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She is from Australia.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9388" y="4283075"/>
            <a:ext cx="56848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2. She is short with short hair.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She is wearing a skirt.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0975" y="5553075"/>
            <a:ext cx="5683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 She is tall. She has long hair.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She is wearing a dress.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972175" y="3322638"/>
            <a:ext cx="15573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______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972175" y="4360863"/>
            <a:ext cx="15573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______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27750" y="5583238"/>
            <a:ext cx="15573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______</a:t>
            </a:r>
          </a:p>
        </p:txBody>
      </p:sp>
      <p:sp>
        <p:nvSpPr>
          <p:cNvPr id="15" name="椭圆 14"/>
          <p:cNvSpPr/>
          <p:nvPr/>
        </p:nvSpPr>
        <p:spPr>
          <a:xfrm>
            <a:off x="633413" y="2451100"/>
            <a:ext cx="503237" cy="49371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16" name="椭圆 15"/>
          <p:cNvSpPr/>
          <p:nvPr/>
        </p:nvSpPr>
        <p:spPr>
          <a:xfrm>
            <a:off x="3697288" y="2497138"/>
            <a:ext cx="504825" cy="4921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17" name="椭圆 16"/>
          <p:cNvSpPr/>
          <p:nvPr/>
        </p:nvSpPr>
        <p:spPr>
          <a:xfrm>
            <a:off x="6370638" y="2532063"/>
            <a:ext cx="501650" cy="49371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18" name="椭圆 17"/>
          <p:cNvSpPr/>
          <p:nvPr/>
        </p:nvSpPr>
        <p:spPr>
          <a:xfrm>
            <a:off x="6443663" y="3316288"/>
            <a:ext cx="503237" cy="49371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19" name="椭圆 18"/>
          <p:cNvSpPr/>
          <p:nvPr/>
        </p:nvSpPr>
        <p:spPr>
          <a:xfrm>
            <a:off x="6434138" y="4465638"/>
            <a:ext cx="503237" cy="4921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20" name="椭圆 19"/>
          <p:cNvSpPr/>
          <p:nvPr/>
        </p:nvSpPr>
        <p:spPr>
          <a:xfrm>
            <a:off x="6499225" y="5618163"/>
            <a:ext cx="503238" cy="49371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3600" dirty="0"/>
              <a:t>b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69" y="3522258"/>
            <a:ext cx="2610971" cy="203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392" y="3461751"/>
            <a:ext cx="3089143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2" name="标题 2"/>
          <p:cNvSpPr txBox="1"/>
          <p:nvPr/>
        </p:nvSpPr>
        <p:spPr bwMode="auto">
          <a:xfrm>
            <a:off x="419100" y="260350"/>
            <a:ext cx="3360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Look, read and choose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33413" y="1439863"/>
            <a:ext cx="4133850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008063" y="5291138"/>
            <a:ext cx="212407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Ms. May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510213" y="5386388"/>
            <a:ext cx="20701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rgbClr val="0000FF"/>
                </a:solidFill>
                <a:cs typeface="Arial" panose="020B0604020202020204" pitchFamily="34" charset="0"/>
              </a:rPr>
              <a:t>Mr. Black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0213" y="1585913"/>
            <a:ext cx="431958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What’s Ms. May like?</a:t>
            </a:r>
            <a:endParaRPr lang="en-US" altLang="zh-CN" sz="2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 do you think of her?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972050" y="1611313"/>
            <a:ext cx="49180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What’s Mr. Black like?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 do you think of him?</a:t>
            </a:r>
          </a:p>
        </p:txBody>
      </p:sp>
      <p:pic>
        <p:nvPicPr>
          <p:cNvPr id="13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8" y="204470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0263" y="206851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09588" y="2838450"/>
            <a:ext cx="4321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She is 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serious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040313" y="2962275"/>
            <a:ext cx="24050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He is 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kind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7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21213" y="311467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850" y="296227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 txBox="1"/>
          <p:nvPr/>
        </p:nvSpPr>
        <p:spPr bwMode="auto">
          <a:xfrm>
            <a:off x="419100" y="260350"/>
            <a:ext cx="3360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893763"/>
            <a:ext cx="590391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Listen, then ask and answer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33413" y="1439863"/>
            <a:ext cx="4946650" cy="4445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74725" y="1443038"/>
            <a:ext cx="49672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 does Mr. Black do?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74725" y="2409825"/>
            <a:ext cx="49672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 does Ms. May do?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52500" y="3416300"/>
            <a:ext cx="83232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What’s Kevin’s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subject? Why?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52488" y="4972050"/>
            <a:ext cx="8323262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What does Kevin’s think of their Math classes?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55688" y="1900238"/>
            <a:ext cx="496887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He is a Math teacher.</a:t>
            </a:r>
          </a:p>
        </p:txBody>
      </p:sp>
      <p:pic>
        <p:nvPicPr>
          <p:cNvPr id="19466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" y="161290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9113" y="257016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55688" y="2849563"/>
            <a:ext cx="49688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She is a Math teacher.</a:t>
            </a:r>
          </a:p>
        </p:txBody>
      </p:sp>
      <p:pic>
        <p:nvPicPr>
          <p:cNvPr id="19469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" y="35766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600" y="506571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020763" y="3846513"/>
            <a:ext cx="9118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His </a:t>
            </a:r>
            <a:r>
              <a:rPr lang="en-US" altLang="zh-CN" sz="2800" dirty="0" err="1">
                <a:solidFill>
                  <a:srgbClr val="FF0000"/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 subject is Math. Because he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likes his Math teacher.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952500" y="5459413"/>
            <a:ext cx="68881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He thinks his Math classes is interesting.</a:t>
            </a:r>
          </a:p>
        </p:txBody>
      </p:sp>
      <p:pic>
        <p:nvPicPr>
          <p:cNvPr id="2" name="Unit5_PartA_Let’s_talk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56499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3" grpId="0"/>
      <p:bldP spid="17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2"/>
          <p:cNvSpPr txBox="1"/>
          <p:nvPr/>
        </p:nvSpPr>
        <p:spPr bwMode="auto">
          <a:xfrm>
            <a:off x="419100" y="260350"/>
            <a:ext cx="3360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talk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633413" y="1412875"/>
            <a:ext cx="1635125" cy="26988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609600" y="1643063"/>
            <a:ext cx="8066088" cy="552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What’s your </a:t>
            </a:r>
            <a:r>
              <a:rPr lang="en-US" altLang="zh-CN" sz="28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favourite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subject, Kevin?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633413" y="2211388"/>
            <a:ext cx="8064500" cy="552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7030A0"/>
                </a:solidFill>
                <a:latin typeface="+mj-lt"/>
              </a:rPr>
              <a:t>Kevin: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My </a:t>
            </a:r>
            <a:r>
              <a:rPr lang="en-US" altLang="zh-CN" sz="28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favourite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subject is Math.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633413" y="2763838"/>
            <a:ext cx="8064500" cy="552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Why do you like it?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609600" y="3344863"/>
            <a:ext cx="8066088" cy="552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7030A0"/>
                </a:solidFill>
                <a:latin typeface="+mj-lt"/>
              </a:rPr>
              <a:t>Kevin: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Because I like my Math teacher.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633413" y="3897313"/>
            <a:ext cx="8064500" cy="552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Who is your Math teacher?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633413" y="4449763"/>
            <a:ext cx="8064500" cy="550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7030A0"/>
                </a:solidFill>
                <a:latin typeface="+mj-lt"/>
              </a:rPr>
              <a:t>Kevin: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Mr. Black.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633413" y="5000625"/>
            <a:ext cx="8064500" cy="552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rgbClr val="C00000"/>
                </a:solidFill>
                <a:latin typeface="+mj-lt"/>
              </a:rPr>
              <a:t>What is he like?</a:t>
            </a:r>
          </a:p>
        </p:txBody>
      </p:sp>
      <p:pic>
        <p:nvPicPr>
          <p:cNvPr id="16" name="0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744663"/>
            <a:ext cx="40481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0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281238"/>
            <a:ext cx="4143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0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832100"/>
            <a:ext cx="4048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04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3429000"/>
            <a:ext cx="4206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05.mp3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032250"/>
            <a:ext cx="3984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06.mp3">
            <a:hlinkClick r:id="" action="ppaction://media"/>
          </p:cNvPr>
          <p:cNvPicPr>
            <a:picLocks noRot="1"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link="rId11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5" y="4560888"/>
            <a:ext cx="4206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07.mp3">
            <a:hlinkClick r:id="" action="ppaction://media"/>
          </p:cNvPr>
          <p:cNvPicPr>
            <a:picLocks noRot="1"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link="rId13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080000"/>
            <a:ext cx="4413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5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795963" y="4941888"/>
            <a:ext cx="2981325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标题 2"/>
          <p:cNvSpPr txBox="1"/>
          <p:nvPr/>
        </p:nvSpPr>
        <p:spPr bwMode="auto">
          <a:xfrm>
            <a:off x="419100" y="260350"/>
            <a:ext cx="3360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talk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633413" y="1412875"/>
            <a:ext cx="1635125" cy="26988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244475" y="1679575"/>
            <a:ext cx="8724900" cy="13874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7030A0"/>
                </a:solidFill>
                <a:latin typeface="+mj-lt"/>
              </a:rPr>
              <a:t>Kevin: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He is kind to us. He always tries to make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         Math easy to understand. We find Math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         classes interesting. Who’s your Math teacher?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279400" y="3086100"/>
            <a:ext cx="8699500" cy="550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My Math teacher is Ms. May.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269875" y="3656013"/>
            <a:ext cx="8699500" cy="5508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7030A0"/>
                </a:solidFill>
                <a:latin typeface="+mj-lt"/>
              </a:rPr>
              <a:t>Kevin: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What do you think of her?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266700" y="4206875"/>
            <a:ext cx="8689975" cy="806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i="1" dirty="0">
                <a:solidFill>
                  <a:srgbClr val="CC00FF"/>
                </a:solidFill>
                <a:latin typeface="+mj-lt"/>
              </a:rPr>
              <a:t>Sister: 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She is a littler serious. </a:t>
            </a:r>
          </a:p>
          <a:p>
            <a:pPr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          But she teaches very well.</a:t>
            </a:r>
          </a:p>
        </p:txBody>
      </p:sp>
      <p:pic>
        <p:nvPicPr>
          <p:cNvPr id="2" name="08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2124075"/>
            <a:ext cx="4556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9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3167063"/>
            <a:ext cx="4302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0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8" y="3730625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1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75" y="443865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" fill="hold">
                      <p:stCondLst>
                        <p:cond delay="0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219075" y="1293813"/>
            <a:ext cx="5978525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Read it by yourselves for one minute.</a:t>
            </a:r>
            <a:endParaRPr lang="en-US" altLang="zh-CN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自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读对话一分钟。</a:t>
            </a:r>
          </a:p>
        </p:txBody>
      </p:sp>
      <p:grpSp>
        <p:nvGrpSpPr>
          <p:cNvPr id="25604" name="Group 3"/>
          <p:cNvGrpSpPr/>
          <p:nvPr/>
        </p:nvGrpSpPr>
        <p:grpSpPr bwMode="auto">
          <a:xfrm>
            <a:off x="334963" y="3273425"/>
            <a:ext cx="4319587" cy="2736850"/>
            <a:chOff x="-103" y="464"/>
            <a:chExt cx="3084" cy="1001"/>
          </a:xfrm>
        </p:grpSpPr>
        <p:sp>
          <p:nvSpPr>
            <p:cNvPr id="25619" name="AutoShape 50"/>
            <p:cNvSpPr>
              <a:spLocks noChangeArrowheads="1"/>
            </p:cNvSpPr>
            <p:nvPr/>
          </p:nvSpPr>
          <p:spPr bwMode="auto">
            <a:xfrm>
              <a:off x="-103" y="464"/>
              <a:ext cx="3084" cy="1001"/>
            </a:xfrm>
            <a:prstGeom prst="roundRect">
              <a:avLst>
                <a:gd name="adj" fmla="val 16667"/>
              </a:avLst>
            </a:prstGeom>
            <a:solidFill>
              <a:srgbClr val="E0F4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6" name="Text Box 51"/>
            <p:cNvSpPr txBox="1">
              <a:spLocks noChangeArrowheads="1"/>
            </p:cNvSpPr>
            <p:nvPr/>
          </p:nvSpPr>
          <p:spPr bwMode="auto">
            <a:xfrm>
              <a:off x="4" y="540"/>
              <a:ext cx="77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ea typeface="+mn-ea"/>
                </a:rPr>
                <a:t>Tips: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+mn-ea"/>
              </a:endParaRPr>
            </a:p>
          </p:txBody>
        </p:sp>
        <p:sp>
          <p:nvSpPr>
            <p:cNvPr id="7" name="Text Box 52"/>
            <p:cNvSpPr txBox="1">
              <a:spLocks noChangeArrowheads="1"/>
            </p:cNvSpPr>
            <p:nvPr/>
          </p:nvSpPr>
          <p:spPr bwMode="auto">
            <a:xfrm>
              <a:off x="-49" y="787"/>
              <a:ext cx="2970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CN" altLang="en-US" sz="2400" dirty="0">
                  <a:solidFill>
                    <a:schemeClr val="tx2">
                      <a:lumMod val="50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当你自己朗读时，遇到不会读或不明白意思的单词或句子，可以把它圈起来，请教同学或老师！</a:t>
              </a:r>
              <a:endParaRPr lang="zh-CN" altLang="en-US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887913" y="1746250"/>
            <a:ext cx="3960812" cy="4103688"/>
          </a:xfrm>
          <a:prstGeom prst="ellipse">
            <a:avLst/>
          </a:prstGeom>
          <a:solidFill>
            <a:srgbClr val="5BC4ED"/>
          </a:solidFill>
          <a:ln w="9525">
            <a:noFill/>
            <a:rou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" name="Group 10"/>
          <p:cNvGrpSpPr/>
          <p:nvPr/>
        </p:nvGrpSpPr>
        <p:grpSpPr bwMode="auto">
          <a:xfrm>
            <a:off x="5878511" y="5918738"/>
            <a:ext cx="1979612" cy="769938"/>
            <a:chOff x="0" y="0"/>
            <a:chExt cx="1451" cy="544"/>
          </a:xfrm>
          <a:solidFill>
            <a:schemeClr val="accent2"/>
          </a:solidFill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51" cy="544"/>
            </a:xfrm>
            <a:prstGeom prst="rect">
              <a:avLst/>
            </a:prstGeom>
            <a:solidFill>
              <a:srgbClr val="5BC4ED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90" y="45"/>
              <a:ext cx="1225" cy="459"/>
            </a:xfrm>
            <a:prstGeom prst="rect">
              <a:avLst/>
            </a:prstGeom>
            <a:solidFill>
              <a:srgbClr val="5BC4ED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16" y="39"/>
              <a:ext cx="1225" cy="459"/>
            </a:xfrm>
            <a:prstGeom prst="rect">
              <a:avLst/>
            </a:prstGeom>
            <a:solidFill>
              <a:srgbClr val="5BC4ED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WordArt 14"/>
            <p:cNvSpPr>
              <a:spLocks noChangeArrowheads="1" noChangeShapeType="1"/>
            </p:cNvSpPr>
            <p:nvPr/>
          </p:nvSpPr>
          <p:spPr bwMode="auto">
            <a:xfrm>
              <a:off x="369" y="102"/>
              <a:ext cx="708" cy="372"/>
            </a:xfrm>
            <a:prstGeom prst="rect">
              <a:avLst/>
            </a:prstGeom>
            <a:solidFill>
              <a:srgbClr val="5BC4ED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fromWordArt="1">
              <a:prstTxWarp prst="textStop">
                <a:avLst>
                  <a:gd name="adj" fmla="val 22222"/>
                </a:avLst>
              </a:prstTxWarp>
            </a:bodyPr>
            <a:lstStyle/>
            <a:p>
              <a:pPr algn="ctr">
                <a:defRPr/>
              </a:pPr>
              <a:r>
                <a:rPr lang="zh-CN" altLang="en-US" sz="4400" i="1" kern="10" dirty="0">
                  <a:ln w="12700">
                    <a:solidFill>
                      <a:srgbClr val="EAEAEA"/>
                    </a:solidFill>
                    <a:round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dist="35921" dir="2700000" sy="50000" kx="2115830" algn="bl" rotWithShape="0">
                      <a:srgbClr val="C0C0C0">
                        <a:alpha val="75998"/>
                      </a:srgbClr>
                    </a:outerShdw>
                  </a:effectLst>
                  <a:latin typeface="华文行楷" panose="02010800040101010101" charset="-122"/>
                  <a:ea typeface="华文行楷" panose="02010800040101010101" charset="-122"/>
                </a:rPr>
                <a:t>开始</a:t>
              </a:r>
            </a:p>
          </p:txBody>
        </p:sp>
      </p:grpSp>
      <p:sp>
        <p:nvSpPr>
          <p:cNvPr id="25607" name="WordArt 18"/>
          <p:cNvSpPr>
            <a:spLocks noChangeArrowheads="1" noChangeShapeType="1"/>
          </p:cNvSpPr>
          <p:nvPr/>
        </p:nvSpPr>
        <p:spPr bwMode="auto">
          <a:xfrm>
            <a:off x="5637213" y="1460500"/>
            <a:ext cx="2357437" cy="433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FFC000"/>
                </a:solidFill>
                <a:latin typeface="华文行楷" panose="02010800040101010101" charset="-122"/>
                <a:ea typeface="华文行楷" panose="02010800040101010101" charset="-122"/>
              </a:rPr>
              <a:t>一分钟倒计时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8362950" y="2781300"/>
            <a:ext cx="70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50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8394700" y="4362450"/>
            <a:ext cx="49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40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577013" y="16589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60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699250" y="5522913"/>
            <a:ext cx="66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864100" y="4425950"/>
            <a:ext cx="557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20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4846638" y="2781300"/>
            <a:ext cx="557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25" name="Oval 20"/>
          <p:cNvSpPr>
            <a:spLocks noChangeArrowheads="1"/>
          </p:cNvSpPr>
          <p:nvPr/>
        </p:nvSpPr>
        <p:spPr bwMode="auto">
          <a:xfrm>
            <a:off x="5181600" y="2025650"/>
            <a:ext cx="3373438" cy="34972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grpSp>
        <p:nvGrpSpPr>
          <p:cNvPr id="15" name="Group 21"/>
          <p:cNvGrpSpPr/>
          <p:nvPr/>
        </p:nvGrpSpPr>
        <p:grpSpPr bwMode="auto">
          <a:xfrm>
            <a:off x="6772275" y="2165350"/>
            <a:ext cx="150813" cy="3206750"/>
            <a:chOff x="0" y="0"/>
            <a:chExt cx="364" cy="1451"/>
          </a:xfrm>
        </p:grpSpPr>
        <p:sp>
          <p:nvSpPr>
            <p:cNvPr id="25617" name="AutoShape 22"/>
            <p:cNvSpPr>
              <a:spLocks noChangeArrowheads="1"/>
            </p:cNvSpPr>
            <p:nvPr/>
          </p:nvSpPr>
          <p:spPr bwMode="auto">
            <a:xfrm>
              <a:off x="1" y="0"/>
              <a:ext cx="363" cy="725"/>
            </a:xfrm>
            <a:prstGeom prst="upArrow">
              <a:avLst>
                <a:gd name="adj1" fmla="val 50000"/>
                <a:gd name="adj2" fmla="val 49931"/>
              </a:avLst>
            </a:prstGeom>
            <a:solidFill>
              <a:srgbClr val="FFE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zh-CN" altLang="en-US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25618" name="AutoShape 23"/>
            <p:cNvSpPr>
              <a:spLocks noChangeArrowheads="1"/>
            </p:cNvSpPr>
            <p:nvPr/>
          </p:nvSpPr>
          <p:spPr bwMode="auto">
            <a:xfrm rot="10800000">
              <a:off x="0" y="726"/>
              <a:ext cx="363" cy="725"/>
            </a:xfrm>
            <a:prstGeom prst="upArrow">
              <a:avLst>
                <a:gd name="adj1" fmla="val 50000"/>
                <a:gd name="adj2" fmla="val 499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zh-CN" altLang="en-US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</p:grpSp>
      <p:sp>
        <p:nvSpPr>
          <p:cNvPr id="25616" name="Oval 24"/>
          <p:cNvSpPr>
            <a:spLocks noChangeArrowheads="1"/>
          </p:cNvSpPr>
          <p:nvPr/>
        </p:nvSpPr>
        <p:spPr bwMode="auto">
          <a:xfrm>
            <a:off x="6507163" y="3519488"/>
            <a:ext cx="681037" cy="706437"/>
          </a:xfrm>
          <a:prstGeom prst="ellipse">
            <a:avLst/>
          </a:prstGeom>
          <a:solidFill>
            <a:srgbClr val="FFE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6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25438" y="2166938"/>
          <a:ext cx="8255000" cy="4526178"/>
        </p:xfrm>
        <a:graphic>
          <a:graphicData uri="http://schemas.openxmlformats.org/drawingml/2006/table">
            <a:tbl>
              <a:tblPr/>
              <a:tblGrid>
                <a:gridCol w="15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618"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cs typeface="Tahoma" panose="020B060403050404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2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小组合作，声音洪亮，有感情地正确朗读课文。</a:t>
                      </a: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2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654"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cs typeface="Tahoma" panose="020B060403050404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2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小组合作默契，声音洪亮，脱离课本，口语表达较准确流利，感情与肢体语言较丰富。</a:t>
                      </a: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cs typeface="Tahoma" panose="020B060403050404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cs typeface="Tahoma" panose="020B060403050404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690"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黑体" panose="02010609060101010101" pitchFamily="49" charset="-122"/>
                        <a:cs typeface="Tahoma" panose="020B060403050404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marL="85725"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85725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2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小组合作默契，声音洪亮，能结合已有知识或生活，对内容有创新，口语表达准确流利，感情与肢体语言丰富。</a:t>
                      </a: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幼圆" panose="02010509060101010101" pitchFamily="49" charset="-122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lnSpc>
                          <a:spcPct val="110000"/>
                        </a:lnSpc>
                        <a:spcBef>
                          <a:spcPts val="1800"/>
                        </a:spcBef>
                        <a:buClr>
                          <a:schemeClr val="accent1"/>
                        </a:buClr>
                        <a:buSzPct val="90000"/>
                        <a:defRPr>
                          <a:solidFill>
                            <a:srgbClr val="BF9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742950" indent="-285750" algn="just">
                        <a:lnSpc>
                          <a:spcPct val="130000"/>
                        </a:lnSpc>
                        <a:spcAft>
                          <a:spcPts val="600"/>
                        </a:spcAft>
                        <a:buClr>
                          <a:srgbClr val="79E2D8"/>
                        </a:buClr>
                        <a:buFont typeface="幼圆" panose="02010509060101010101" pitchFamily="49" charset="-122"/>
                        <a:defRPr sz="1400">
                          <a:solidFill>
                            <a:srgbClr val="7D7D7D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幼圆" panose="02010509060101010101" pitchFamily="49" charset="-122"/>
                          <a:cs typeface="Arial" panose="020B0604020202020204" pitchFamily="34" charset="0"/>
                        </a:rPr>
                        <a:t>A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幼圆" panose="020105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1448" marR="91448" marT="34273" marB="3427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92138" y="2489200"/>
            <a:ext cx="938212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ea typeface="+mn-ea"/>
              </a:rPr>
              <a:t>Good</a:t>
            </a:r>
            <a:endParaRPr lang="zh-CN" altLang="en-US" sz="2000" dirty="0">
              <a:solidFill>
                <a:schemeClr val="tx2">
                  <a:lumMod val="50000"/>
                </a:schemeClr>
              </a:solidFill>
              <a:ea typeface="+mn-ea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76263" y="3813175"/>
            <a:ext cx="954087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ea typeface="+mn-ea"/>
              </a:rPr>
              <a:t>Great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5438" y="5435600"/>
            <a:ext cx="15113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ea typeface="+mn-ea"/>
              </a:rPr>
              <a:t>Excellent</a:t>
            </a:r>
          </a:p>
        </p:txBody>
      </p:sp>
      <p:pic>
        <p:nvPicPr>
          <p:cNvPr id="27675" name="图片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2513" y="3770313"/>
            <a:ext cx="52863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图片 1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0013" y="2536825"/>
            <a:ext cx="5826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7" name="图片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0213" y="3770313"/>
            <a:ext cx="52863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67"/>
          <p:cNvSpPr>
            <a:spLocks noChangeArrowheads="1"/>
          </p:cNvSpPr>
          <p:nvPr/>
        </p:nvSpPr>
        <p:spPr bwMode="auto">
          <a:xfrm>
            <a:off x="608013" y="1447800"/>
            <a:ext cx="7561262" cy="6096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kumimoji="1"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角色扮演，小组先进行练习，然后展示，其他同学评价。</a:t>
            </a:r>
            <a:endParaRPr kumimoji="1"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7679" name="图片 19" descr="图片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875566">
            <a:off x="8148638" y="1085850"/>
            <a:ext cx="5445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0" name="TextBox 19"/>
          <p:cNvSpPr txBox="1">
            <a:spLocks noChangeArrowheads="1"/>
          </p:cNvSpPr>
          <p:nvPr/>
        </p:nvSpPr>
        <p:spPr bwMode="auto">
          <a:xfrm>
            <a:off x="2195513" y="966788"/>
            <a:ext cx="32416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ctr">
              <a:lnSpc>
                <a:spcPct val="90000"/>
              </a:lnSpc>
            </a:pPr>
            <a:r>
              <a:rPr lang="en-US" altLang="zh-CN" sz="3200" b="1">
                <a:solidFill>
                  <a:srgbClr val="1A93C8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Role play</a:t>
            </a:r>
            <a:endParaRPr lang="zh-CN" altLang="en-US" sz="3200" b="1">
              <a:solidFill>
                <a:srgbClr val="1A93C8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7681" name="图片 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6938" y="5373688"/>
            <a:ext cx="5651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2" name="图片 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8750" y="5373688"/>
            <a:ext cx="5651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3" name="图片 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2625" y="5373688"/>
            <a:ext cx="5651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4" name="标题 2"/>
          <p:cNvSpPr txBox="1"/>
          <p:nvPr/>
        </p:nvSpPr>
        <p:spPr bwMode="auto">
          <a:xfrm>
            <a:off x="419100" y="260350"/>
            <a:ext cx="22812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5d9bd043f82637ddbc699569e221ec07ef5"/>
  <p:tag name="ISPRING_RESOURCE_PATHS_HASH_PRESENTER" val="8a494b6bf0af80881a36483a8bbb62c834fdbc7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自定义 2">
      <a:majorFont>
        <a:latin typeface="Arial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sz="4000" b="1" dirty="0" smtClean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735</Words>
  <Application>Microsoft Office PowerPoint</Application>
  <PresentationFormat>全屏显示(4:3)</PresentationFormat>
  <Paragraphs>160</Paragraphs>
  <Slides>15</Slides>
  <Notes>12</Notes>
  <HiddenSlides>0</HiddenSlides>
  <MMClips>12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黑体</vt:lpstr>
      <vt:lpstr>华文行楷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Tahoma</vt:lpstr>
      <vt:lpstr>Times New Roman</vt:lpstr>
      <vt:lpstr>Wingdings</vt:lpstr>
      <vt:lpstr>WWW.2PPT.COM
</vt:lpstr>
      <vt:lpstr>Unit5 What Is He like?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&gt;&gt;Summary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2023-01-16T14:03:12Z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901B5AB9AF82444F9E741C17CF7EC262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