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2" r:id="rId2"/>
    <p:sldId id="264" r:id="rId3"/>
    <p:sldId id="465" r:id="rId4"/>
    <p:sldId id="471" r:id="rId5"/>
    <p:sldId id="485" r:id="rId6"/>
    <p:sldId id="486" r:id="rId7"/>
    <p:sldId id="487" r:id="rId8"/>
    <p:sldId id="488" r:id="rId9"/>
    <p:sldId id="489" r:id="rId10"/>
    <p:sldId id="472" r:id="rId11"/>
    <p:sldId id="474" r:id="rId12"/>
    <p:sldId id="482" r:id="rId13"/>
    <p:sldId id="475" r:id="rId14"/>
    <p:sldId id="490" r:id="rId15"/>
    <p:sldId id="493" r:id="rId16"/>
    <p:sldId id="491" r:id="rId17"/>
    <p:sldId id="492" r:id="rId18"/>
    <p:sldId id="265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B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3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0AB27AEB-F07B-42E0-8CB9-11AF77AA59F8}" type="datetimeFigureOut">
              <a:rPr lang="zh-CN" altLang="en-US" smtClean="0"/>
              <a:t>2023-01-16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D5800EB0-039E-41DB-B685-4D8C4FD698A6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5614287" y="755072"/>
            <a:ext cx="4807528" cy="5347855"/>
          </a:xfrm>
          <a:custGeom>
            <a:avLst/>
            <a:gdLst>
              <a:gd name="connsiteX0" fmla="*/ 3165778 w 4807528"/>
              <a:gd name="connsiteY0" fmla="*/ 4689761 h 5347855"/>
              <a:gd name="connsiteX1" fmla="*/ 3449797 w 4807528"/>
              <a:gd name="connsiteY1" fmla="*/ 4973780 h 5347855"/>
              <a:gd name="connsiteX2" fmla="*/ 3165778 w 4807528"/>
              <a:gd name="connsiteY2" fmla="*/ 5257799 h 5347855"/>
              <a:gd name="connsiteX3" fmla="*/ 2881759 w 4807528"/>
              <a:gd name="connsiteY3" fmla="*/ 4973780 h 5347855"/>
              <a:gd name="connsiteX4" fmla="*/ 3165778 w 4807528"/>
              <a:gd name="connsiteY4" fmla="*/ 4689761 h 5347855"/>
              <a:gd name="connsiteX5" fmla="*/ 4080181 w 4807528"/>
              <a:gd name="connsiteY5" fmla="*/ 4218708 h 5347855"/>
              <a:gd name="connsiteX6" fmla="*/ 4211801 w 4807528"/>
              <a:gd name="connsiteY6" fmla="*/ 4350328 h 5347855"/>
              <a:gd name="connsiteX7" fmla="*/ 4080181 w 4807528"/>
              <a:gd name="connsiteY7" fmla="*/ 4481948 h 5347855"/>
              <a:gd name="connsiteX8" fmla="*/ 3948561 w 4807528"/>
              <a:gd name="connsiteY8" fmla="*/ 4350328 h 5347855"/>
              <a:gd name="connsiteX9" fmla="*/ 4080181 w 4807528"/>
              <a:gd name="connsiteY9" fmla="*/ 4218708 h 5347855"/>
              <a:gd name="connsiteX10" fmla="*/ 4669000 w 4807528"/>
              <a:gd name="connsiteY10" fmla="*/ 498764 h 5347855"/>
              <a:gd name="connsiteX11" fmla="*/ 4800620 w 4807528"/>
              <a:gd name="connsiteY11" fmla="*/ 630385 h 5347855"/>
              <a:gd name="connsiteX12" fmla="*/ 4669000 w 4807528"/>
              <a:gd name="connsiteY12" fmla="*/ 762005 h 5347855"/>
              <a:gd name="connsiteX13" fmla="*/ 4537380 w 4807528"/>
              <a:gd name="connsiteY13" fmla="*/ 630385 h 5347855"/>
              <a:gd name="connsiteX14" fmla="*/ 4669000 w 4807528"/>
              <a:gd name="connsiteY14" fmla="*/ 498764 h 5347855"/>
              <a:gd name="connsiteX15" fmla="*/ 2618510 w 4807528"/>
              <a:gd name="connsiteY15" fmla="*/ 1 h 5347855"/>
              <a:gd name="connsiteX16" fmla="*/ 4807528 w 4807528"/>
              <a:gd name="connsiteY16" fmla="*/ 2189018 h 5347855"/>
              <a:gd name="connsiteX17" fmla="*/ 2618510 w 4807528"/>
              <a:gd name="connsiteY17" fmla="*/ 4378036 h 5347855"/>
              <a:gd name="connsiteX18" fmla="*/ 2394696 w 4807528"/>
              <a:gd name="connsiteY18" fmla="*/ 4366735 h 5347855"/>
              <a:gd name="connsiteX19" fmla="*/ 2250841 w 4807528"/>
              <a:gd name="connsiteY19" fmla="*/ 4344780 h 5347855"/>
              <a:gd name="connsiteX20" fmla="*/ 2235352 w 4807528"/>
              <a:gd name="connsiteY20" fmla="*/ 4446272 h 5347855"/>
              <a:gd name="connsiteX21" fmla="*/ 1129146 w 4807528"/>
              <a:gd name="connsiteY21" fmla="*/ 5347855 h 5347855"/>
              <a:gd name="connsiteX22" fmla="*/ 0 w 4807528"/>
              <a:gd name="connsiteY22" fmla="*/ 4218709 h 5347855"/>
              <a:gd name="connsiteX23" fmla="*/ 590928 w 4807528"/>
              <a:gd name="connsiteY23" fmla="*/ 3225845 h 5347855"/>
              <a:gd name="connsiteX24" fmla="*/ 671763 w 4807528"/>
              <a:gd name="connsiteY24" fmla="*/ 3186905 h 5347855"/>
              <a:gd name="connsiteX25" fmla="*/ 601516 w 4807528"/>
              <a:gd name="connsiteY25" fmla="*/ 3041083 h 5347855"/>
              <a:gd name="connsiteX26" fmla="*/ 429492 w 4807528"/>
              <a:gd name="connsiteY26" fmla="*/ 2189018 h 5347855"/>
              <a:gd name="connsiteX27" fmla="*/ 2618510 w 4807528"/>
              <a:gd name="connsiteY27" fmla="*/ 1 h 5347855"/>
              <a:gd name="connsiteX28" fmla="*/ 955981 w 4807528"/>
              <a:gd name="connsiteY28" fmla="*/ 0 h 5347855"/>
              <a:gd name="connsiteX29" fmla="*/ 1087601 w 4807528"/>
              <a:gd name="connsiteY29" fmla="*/ 131620 h 5347855"/>
              <a:gd name="connsiteX30" fmla="*/ 955981 w 4807528"/>
              <a:gd name="connsiteY30" fmla="*/ 263240 h 5347855"/>
              <a:gd name="connsiteX31" fmla="*/ 824361 w 4807528"/>
              <a:gd name="connsiteY31" fmla="*/ 131620 h 5347855"/>
              <a:gd name="connsiteX32" fmla="*/ 955981 w 4807528"/>
              <a:gd name="connsiteY32" fmla="*/ 0 h 534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807528" h="5347855">
                <a:moveTo>
                  <a:pt x="3165778" y="4689761"/>
                </a:moveTo>
                <a:cubicBezTo>
                  <a:pt x="3322637" y="4689761"/>
                  <a:pt x="3449797" y="4816921"/>
                  <a:pt x="3449797" y="4973780"/>
                </a:cubicBezTo>
                <a:cubicBezTo>
                  <a:pt x="3449797" y="5130639"/>
                  <a:pt x="3322637" y="5257799"/>
                  <a:pt x="3165778" y="5257799"/>
                </a:cubicBezTo>
                <a:cubicBezTo>
                  <a:pt x="3008919" y="5257799"/>
                  <a:pt x="2881759" y="5130639"/>
                  <a:pt x="2881759" y="4973780"/>
                </a:cubicBezTo>
                <a:cubicBezTo>
                  <a:pt x="2881759" y="4816921"/>
                  <a:pt x="3008919" y="4689761"/>
                  <a:pt x="3165778" y="4689761"/>
                </a:cubicBezTo>
                <a:close/>
                <a:moveTo>
                  <a:pt x="4080181" y="4218708"/>
                </a:moveTo>
                <a:cubicBezTo>
                  <a:pt x="4152873" y="4218708"/>
                  <a:pt x="4211801" y="4277636"/>
                  <a:pt x="4211801" y="4350328"/>
                </a:cubicBezTo>
                <a:cubicBezTo>
                  <a:pt x="4211801" y="4423020"/>
                  <a:pt x="4152873" y="4481948"/>
                  <a:pt x="4080181" y="4481948"/>
                </a:cubicBezTo>
                <a:cubicBezTo>
                  <a:pt x="4007489" y="4481948"/>
                  <a:pt x="3948561" y="4423020"/>
                  <a:pt x="3948561" y="4350328"/>
                </a:cubicBezTo>
                <a:cubicBezTo>
                  <a:pt x="3948561" y="4277636"/>
                  <a:pt x="4007489" y="4218708"/>
                  <a:pt x="4080181" y="4218708"/>
                </a:cubicBezTo>
                <a:close/>
                <a:moveTo>
                  <a:pt x="4669000" y="498764"/>
                </a:moveTo>
                <a:cubicBezTo>
                  <a:pt x="4741692" y="498764"/>
                  <a:pt x="4800620" y="557693"/>
                  <a:pt x="4800620" y="630385"/>
                </a:cubicBezTo>
                <a:cubicBezTo>
                  <a:pt x="4800620" y="703076"/>
                  <a:pt x="4741692" y="762005"/>
                  <a:pt x="4669000" y="762005"/>
                </a:cubicBezTo>
                <a:cubicBezTo>
                  <a:pt x="4596308" y="762005"/>
                  <a:pt x="4537380" y="703076"/>
                  <a:pt x="4537380" y="630385"/>
                </a:cubicBezTo>
                <a:cubicBezTo>
                  <a:pt x="4537380" y="557693"/>
                  <a:pt x="4596308" y="498764"/>
                  <a:pt x="4669000" y="498764"/>
                </a:cubicBezTo>
                <a:close/>
                <a:moveTo>
                  <a:pt x="2618510" y="1"/>
                </a:moveTo>
                <a:cubicBezTo>
                  <a:pt x="3827471" y="1"/>
                  <a:pt x="4807528" y="980057"/>
                  <a:pt x="4807528" y="2189018"/>
                </a:cubicBezTo>
                <a:cubicBezTo>
                  <a:pt x="4807528" y="3397979"/>
                  <a:pt x="3827471" y="4378036"/>
                  <a:pt x="2618510" y="4378036"/>
                </a:cubicBezTo>
                <a:cubicBezTo>
                  <a:pt x="2542950" y="4378036"/>
                  <a:pt x="2468284" y="4374208"/>
                  <a:pt x="2394696" y="4366735"/>
                </a:cubicBezTo>
                <a:lnTo>
                  <a:pt x="2250841" y="4344780"/>
                </a:lnTo>
                <a:lnTo>
                  <a:pt x="2235352" y="4446272"/>
                </a:lnTo>
                <a:cubicBezTo>
                  <a:pt x="2130063" y="4960804"/>
                  <a:pt x="1674805" y="5347855"/>
                  <a:pt x="1129146" y="5347855"/>
                </a:cubicBezTo>
                <a:cubicBezTo>
                  <a:pt x="505536" y="5347855"/>
                  <a:pt x="0" y="4842319"/>
                  <a:pt x="0" y="4218709"/>
                </a:cubicBezTo>
                <a:cubicBezTo>
                  <a:pt x="0" y="3789977"/>
                  <a:pt x="238945" y="3417054"/>
                  <a:pt x="590928" y="3225845"/>
                </a:cubicBezTo>
                <a:lnTo>
                  <a:pt x="671763" y="3186905"/>
                </a:lnTo>
                <a:lnTo>
                  <a:pt x="601516" y="3041083"/>
                </a:lnTo>
                <a:cubicBezTo>
                  <a:pt x="490746" y="2779192"/>
                  <a:pt x="429492" y="2491258"/>
                  <a:pt x="429492" y="2189018"/>
                </a:cubicBezTo>
                <a:cubicBezTo>
                  <a:pt x="429492" y="980057"/>
                  <a:pt x="1409549" y="1"/>
                  <a:pt x="2618510" y="1"/>
                </a:cubicBezTo>
                <a:close/>
                <a:moveTo>
                  <a:pt x="955981" y="0"/>
                </a:moveTo>
                <a:cubicBezTo>
                  <a:pt x="1028673" y="0"/>
                  <a:pt x="1087601" y="58928"/>
                  <a:pt x="1087601" y="131620"/>
                </a:cubicBezTo>
                <a:cubicBezTo>
                  <a:pt x="1087601" y="204312"/>
                  <a:pt x="1028673" y="263240"/>
                  <a:pt x="955981" y="263240"/>
                </a:cubicBezTo>
                <a:cubicBezTo>
                  <a:pt x="883289" y="263240"/>
                  <a:pt x="824361" y="204312"/>
                  <a:pt x="824361" y="131620"/>
                </a:cubicBezTo>
                <a:cubicBezTo>
                  <a:pt x="824361" y="58928"/>
                  <a:pt x="883289" y="0"/>
                  <a:pt x="95598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 userDrawn="1"/>
        </p:nvCxnSpPr>
        <p:spPr>
          <a:xfrm>
            <a:off x="704850" y="774700"/>
            <a:ext cx="10782300" cy="0"/>
          </a:xfrm>
          <a:prstGeom prst="line">
            <a:avLst/>
          </a:prstGeom>
          <a:ln>
            <a:solidFill>
              <a:srgbClr val="00BBFE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箭头: V 形 6"/>
          <p:cNvSpPr/>
          <p:nvPr userDrawn="1"/>
        </p:nvSpPr>
        <p:spPr>
          <a:xfrm>
            <a:off x="704850" y="298450"/>
            <a:ext cx="330200" cy="336550"/>
          </a:xfrm>
          <a:prstGeom prst="chevron">
            <a:avLst>
              <a:gd name="adj" fmla="val 5384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箭头: V 形 7"/>
          <p:cNvSpPr/>
          <p:nvPr userDrawn="1"/>
        </p:nvSpPr>
        <p:spPr>
          <a:xfrm>
            <a:off x="927100" y="298450"/>
            <a:ext cx="330200" cy="336550"/>
          </a:xfrm>
          <a:prstGeom prst="chevron">
            <a:avLst>
              <a:gd name="adj" fmla="val 5384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/>
          <p:cNvSpPr/>
          <p:nvPr/>
        </p:nvSpPr>
        <p:spPr>
          <a:xfrm>
            <a:off x="7205598" y="1931080"/>
            <a:ext cx="4977785" cy="4977883"/>
          </a:xfrm>
          <a:custGeom>
            <a:avLst/>
            <a:gdLst>
              <a:gd name="connsiteX0" fmla="*/ 4114719 w 4114719"/>
              <a:gd name="connsiteY0" fmla="*/ 0 h 4114800"/>
              <a:gd name="connsiteX1" fmla="*/ 4114719 w 4114719"/>
              <a:gd name="connsiteY1" fmla="*/ 4114800 h 4114800"/>
              <a:gd name="connsiteX2" fmla="*/ 0 w 4114719"/>
              <a:gd name="connsiteY2" fmla="*/ 4089002 h 4114800"/>
              <a:gd name="connsiteX3" fmla="*/ 4114719 w 4114719"/>
              <a:gd name="connsiteY3" fmla="*/ 0 h 411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4719" h="4114800">
                <a:moveTo>
                  <a:pt x="4114719" y="0"/>
                </a:moveTo>
                <a:lnTo>
                  <a:pt x="4114719" y="4114800"/>
                </a:lnTo>
                <a:lnTo>
                  <a:pt x="0" y="4089002"/>
                </a:lnTo>
                <a:cubicBezTo>
                  <a:pt x="14185" y="1826573"/>
                  <a:pt x="1852246" y="0"/>
                  <a:pt x="411471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Freeform: Shape 17"/>
          <p:cNvSpPr/>
          <p:nvPr/>
        </p:nvSpPr>
        <p:spPr>
          <a:xfrm>
            <a:off x="6763785" y="1444056"/>
            <a:ext cx="4248915" cy="4726458"/>
          </a:xfrm>
          <a:custGeom>
            <a:avLst/>
            <a:gdLst>
              <a:gd name="connsiteX0" fmla="*/ 3165778 w 4807528"/>
              <a:gd name="connsiteY0" fmla="*/ 4689761 h 5347855"/>
              <a:gd name="connsiteX1" fmla="*/ 3449797 w 4807528"/>
              <a:gd name="connsiteY1" fmla="*/ 4973780 h 5347855"/>
              <a:gd name="connsiteX2" fmla="*/ 3165778 w 4807528"/>
              <a:gd name="connsiteY2" fmla="*/ 5257799 h 5347855"/>
              <a:gd name="connsiteX3" fmla="*/ 2881759 w 4807528"/>
              <a:gd name="connsiteY3" fmla="*/ 4973780 h 5347855"/>
              <a:gd name="connsiteX4" fmla="*/ 3165778 w 4807528"/>
              <a:gd name="connsiteY4" fmla="*/ 4689761 h 5347855"/>
              <a:gd name="connsiteX5" fmla="*/ 4080181 w 4807528"/>
              <a:gd name="connsiteY5" fmla="*/ 4218708 h 5347855"/>
              <a:gd name="connsiteX6" fmla="*/ 4211801 w 4807528"/>
              <a:gd name="connsiteY6" fmla="*/ 4350328 h 5347855"/>
              <a:gd name="connsiteX7" fmla="*/ 4080181 w 4807528"/>
              <a:gd name="connsiteY7" fmla="*/ 4481948 h 5347855"/>
              <a:gd name="connsiteX8" fmla="*/ 3948561 w 4807528"/>
              <a:gd name="connsiteY8" fmla="*/ 4350328 h 5347855"/>
              <a:gd name="connsiteX9" fmla="*/ 4080181 w 4807528"/>
              <a:gd name="connsiteY9" fmla="*/ 4218708 h 5347855"/>
              <a:gd name="connsiteX10" fmla="*/ 4669000 w 4807528"/>
              <a:gd name="connsiteY10" fmla="*/ 498764 h 5347855"/>
              <a:gd name="connsiteX11" fmla="*/ 4800620 w 4807528"/>
              <a:gd name="connsiteY11" fmla="*/ 630385 h 5347855"/>
              <a:gd name="connsiteX12" fmla="*/ 4669000 w 4807528"/>
              <a:gd name="connsiteY12" fmla="*/ 762005 h 5347855"/>
              <a:gd name="connsiteX13" fmla="*/ 4537380 w 4807528"/>
              <a:gd name="connsiteY13" fmla="*/ 630385 h 5347855"/>
              <a:gd name="connsiteX14" fmla="*/ 4669000 w 4807528"/>
              <a:gd name="connsiteY14" fmla="*/ 498764 h 5347855"/>
              <a:gd name="connsiteX15" fmla="*/ 2618510 w 4807528"/>
              <a:gd name="connsiteY15" fmla="*/ 1 h 5347855"/>
              <a:gd name="connsiteX16" fmla="*/ 4807528 w 4807528"/>
              <a:gd name="connsiteY16" fmla="*/ 2189018 h 5347855"/>
              <a:gd name="connsiteX17" fmla="*/ 2618510 w 4807528"/>
              <a:gd name="connsiteY17" fmla="*/ 4378036 h 5347855"/>
              <a:gd name="connsiteX18" fmla="*/ 2394696 w 4807528"/>
              <a:gd name="connsiteY18" fmla="*/ 4366735 h 5347855"/>
              <a:gd name="connsiteX19" fmla="*/ 2250841 w 4807528"/>
              <a:gd name="connsiteY19" fmla="*/ 4344780 h 5347855"/>
              <a:gd name="connsiteX20" fmla="*/ 2235352 w 4807528"/>
              <a:gd name="connsiteY20" fmla="*/ 4446272 h 5347855"/>
              <a:gd name="connsiteX21" fmla="*/ 1129146 w 4807528"/>
              <a:gd name="connsiteY21" fmla="*/ 5347855 h 5347855"/>
              <a:gd name="connsiteX22" fmla="*/ 0 w 4807528"/>
              <a:gd name="connsiteY22" fmla="*/ 4218709 h 5347855"/>
              <a:gd name="connsiteX23" fmla="*/ 590928 w 4807528"/>
              <a:gd name="connsiteY23" fmla="*/ 3225845 h 5347855"/>
              <a:gd name="connsiteX24" fmla="*/ 671763 w 4807528"/>
              <a:gd name="connsiteY24" fmla="*/ 3186905 h 5347855"/>
              <a:gd name="connsiteX25" fmla="*/ 601516 w 4807528"/>
              <a:gd name="connsiteY25" fmla="*/ 3041083 h 5347855"/>
              <a:gd name="connsiteX26" fmla="*/ 429492 w 4807528"/>
              <a:gd name="connsiteY26" fmla="*/ 2189018 h 5347855"/>
              <a:gd name="connsiteX27" fmla="*/ 2618510 w 4807528"/>
              <a:gd name="connsiteY27" fmla="*/ 1 h 5347855"/>
              <a:gd name="connsiteX28" fmla="*/ 955981 w 4807528"/>
              <a:gd name="connsiteY28" fmla="*/ 0 h 5347855"/>
              <a:gd name="connsiteX29" fmla="*/ 1087601 w 4807528"/>
              <a:gd name="connsiteY29" fmla="*/ 131620 h 5347855"/>
              <a:gd name="connsiteX30" fmla="*/ 955981 w 4807528"/>
              <a:gd name="connsiteY30" fmla="*/ 263240 h 5347855"/>
              <a:gd name="connsiteX31" fmla="*/ 824361 w 4807528"/>
              <a:gd name="connsiteY31" fmla="*/ 131620 h 5347855"/>
              <a:gd name="connsiteX32" fmla="*/ 955981 w 4807528"/>
              <a:gd name="connsiteY32" fmla="*/ 0 h 534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807528" h="5347855">
                <a:moveTo>
                  <a:pt x="3165778" y="4689761"/>
                </a:moveTo>
                <a:cubicBezTo>
                  <a:pt x="3322637" y="4689761"/>
                  <a:pt x="3449797" y="4816921"/>
                  <a:pt x="3449797" y="4973780"/>
                </a:cubicBezTo>
                <a:cubicBezTo>
                  <a:pt x="3449797" y="5130639"/>
                  <a:pt x="3322637" y="5257799"/>
                  <a:pt x="3165778" y="5257799"/>
                </a:cubicBezTo>
                <a:cubicBezTo>
                  <a:pt x="3008919" y="5257799"/>
                  <a:pt x="2881759" y="5130639"/>
                  <a:pt x="2881759" y="4973780"/>
                </a:cubicBezTo>
                <a:cubicBezTo>
                  <a:pt x="2881759" y="4816921"/>
                  <a:pt x="3008919" y="4689761"/>
                  <a:pt x="3165778" y="4689761"/>
                </a:cubicBezTo>
                <a:close/>
                <a:moveTo>
                  <a:pt x="4080181" y="4218708"/>
                </a:moveTo>
                <a:cubicBezTo>
                  <a:pt x="4152873" y="4218708"/>
                  <a:pt x="4211801" y="4277636"/>
                  <a:pt x="4211801" y="4350328"/>
                </a:cubicBezTo>
                <a:cubicBezTo>
                  <a:pt x="4211801" y="4423020"/>
                  <a:pt x="4152873" y="4481948"/>
                  <a:pt x="4080181" y="4481948"/>
                </a:cubicBezTo>
                <a:cubicBezTo>
                  <a:pt x="4007489" y="4481948"/>
                  <a:pt x="3948561" y="4423020"/>
                  <a:pt x="3948561" y="4350328"/>
                </a:cubicBezTo>
                <a:cubicBezTo>
                  <a:pt x="3948561" y="4277636"/>
                  <a:pt x="4007489" y="4218708"/>
                  <a:pt x="4080181" y="4218708"/>
                </a:cubicBezTo>
                <a:close/>
                <a:moveTo>
                  <a:pt x="4669000" y="498764"/>
                </a:moveTo>
                <a:cubicBezTo>
                  <a:pt x="4741692" y="498764"/>
                  <a:pt x="4800620" y="557693"/>
                  <a:pt x="4800620" y="630385"/>
                </a:cubicBezTo>
                <a:cubicBezTo>
                  <a:pt x="4800620" y="703076"/>
                  <a:pt x="4741692" y="762005"/>
                  <a:pt x="4669000" y="762005"/>
                </a:cubicBezTo>
                <a:cubicBezTo>
                  <a:pt x="4596308" y="762005"/>
                  <a:pt x="4537380" y="703076"/>
                  <a:pt x="4537380" y="630385"/>
                </a:cubicBezTo>
                <a:cubicBezTo>
                  <a:pt x="4537380" y="557693"/>
                  <a:pt x="4596308" y="498764"/>
                  <a:pt x="4669000" y="498764"/>
                </a:cubicBezTo>
                <a:close/>
                <a:moveTo>
                  <a:pt x="2618510" y="1"/>
                </a:moveTo>
                <a:cubicBezTo>
                  <a:pt x="3827471" y="1"/>
                  <a:pt x="4807528" y="980057"/>
                  <a:pt x="4807528" y="2189018"/>
                </a:cubicBezTo>
                <a:cubicBezTo>
                  <a:pt x="4807528" y="3397979"/>
                  <a:pt x="3827471" y="4378036"/>
                  <a:pt x="2618510" y="4378036"/>
                </a:cubicBezTo>
                <a:cubicBezTo>
                  <a:pt x="2542950" y="4378036"/>
                  <a:pt x="2468284" y="4374208"/>
                  <a:pt x="2394696" y="4366735"/>
                </a:cubicBezTo>
                <a:lnTo>
                  <a:pt x="2250841" y="4344780"/>
                </a:lnTo>
                <a:lnTo>
                  <a:pt x="2235352" y="4446272"/>
                </a:lnTo>
                <a:cubicBezTo>
                  <a:pt x="2130063" y="4960804"/>
                  <a:pt x="1674805" y="5347855"/>
                  <a:pt x="1129146" y="5347855"/>
                </a:cubicBezTo>
                <a:cubicBezTo>
                  <a:pt x="505536" y="5347855"/>
                  <a:pt x="0" y="4842319"/>
                  <a:pt x="0" y="4218709"/>
                </a:cubicBezTo>
                <a:cubicBezTo>
                  <a:pt x="0" y="3789977"/>
                  <a:pt x="238945" y="3417054"/>
                  <a:pt x="590928" y="3225845"/>
                </a:cubicBezTo>
                <a:lnTo>
                  <a:pt x="671763" y="3186905"/>
                </a:lnTo>
                <a:lnTo>
                  <a:pt x="601516" y="3041083"/>
                </a:lnTo>
                <a:cubicBezTo>
                  <a:pt x="490746" y="2779192"/>
                  <a:pt x="429492" y="2491258"/>
                  <a:pt x="429492" y="2189018"/>
                </a:cubicBezTo>
                <a:cubicBezTo>
                  <a:pt x="429492" y="980057"/>
                  <a:pt x="1409549" y="1"/>
                  <a:pt x="2618510" y="1"/>
                </a:cubicBezTo>
                <a:close/>
                <a:moveTo>
                  <a:pt x="955981" y="0"/>
                </a:moveTo>
                <a:cubicBezTo>
                  <a:pt x="1028673" y="0"/>
                  <a:pt x="1087601" y="58928"/>
                  <a:pt x="1087601" y="131620"/>
                </a:cubicBezTo>
                <a:cubicBezTo>
                  <a:pt x="1087601" y="204312"/>
                  <a:pt x="1028673" y="263240"/>
                  <a:pt x="955981" y="263240"/>
                </a:cubicBezTo>
                <a:cubicBezTo>
                  <a:pt x="883289" y="263240"/>
                  <a:pt x="824361" y="204312"/>
                  <a:pt x="824361" y="131620"/>
                </a:cubicBezTo>
                <a:cubicBezTo>
                  <a:pt x="824361" y="58928"/>
                  <a:pt x="883289" y="0"/>
                  <a:pt x="95598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11365605" y="328706"/>
            <a:ext cx="522514" cy="52251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92200" sx="102000" sy="102000" algn="ctr" rotWithShape="0">
              <a:schemeClr val="lt1">
                <a:alpha val="5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Rectangle: Rounded Corners 28"/>
          <p:cNvSpPr/>
          <p:nvPr/>
        </p:nvSpPr>
        <p:spPr>
          <a:xfrm>
            <a:off x="-144146" y="6234167"/>
            <a:ext cx="1303219" cy="301206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800100" sx="102000" sy="102000" algn="ctr" rotWithShape="0">
              <a:schemeClr val="lt1">
                <a:alpha val="6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6" name="Group 10"/>
          <p:cNvGrpSpPr/>
          <p:nvPr/>
        </p:nvGrpSpPr>
        <p:grpSpPr>
          <a:xfrm>
            <a:off x="3456660" y="2880648"/>
            <a:ext cx="312877" cy="378950"/>
            <a:chOff x="10387014" y="2925763"/>
            <a:chExt cx="255588" cy="309563"/>
          </a:xfrm>
          <a:solidFill>
            <a:schemeClr val="bg1"/>
          </a:solidFill>
        </p:grpSpPr>
        <p:sp>
          <p:nvSpPr>
            <p:cNvPr id="17" name="Freeform 134"/>
            <p:cNvSpPr>
              <a:spLocks noEditPoints="1"/>
            </p:cNvSpPr>
            <p:nvPr/>
          </p:nvSpPr>
          <p:spPr bwMode="auto">
            <a:xfrm>
              <a:off x="10387014" y="2925763"/>
              <a:ext cx="255588" cy="309563"/>
            </a:xfrm>
            <a:custGeom>
              <a:avLst/>
              <a:gdLst>
                <a:gd name="T0" fmla="*/ 84 w 96"/>
                <a:gd name="T1" fmla="*/ 44 h 116"/>
                <a:gd name="T2" fmla="*/ 72 w 96"/>
                <a:gd name="T3" fmla="*/ 44 h 116"/>
                <a:gd name="T4" fmla="*/ 72 w 96"/>
                <a:gd name="T5" fmla="*/ 25 h 116"/>
                <a:gd name="T6" fmla="*/ 48 w 96"/>
                <a:gd name="T7" fmla="*/ 0 h 116"/>
                <a:gd name="T8" fmla="*/ 24 w 96"/>
                <a:gd name="T9" fmla="*/ 25 h 116"/>
                <a:gd name="T10" fmla="*/ 24 w 96"/>
                <a:gd name="T11" fmla="*/ 44 h 116"/>
                <a:gd name="T12" fmla="*/ 12 w 96"/>
                <a:gd name="T13" fmla="*/ 44 h 116"/>
                <a:gd name="T14" fmla="*/ 0 w 96"/>
                <a:gd name="T15" fmla="*/ 56 h 116"/>
                <a:gd name="T16" fmla="*/ 0 w 96"/>
                <a:gd name="T17" fmla="*/ 104 h 116"/>
                <a:gd name="T18" fmla="*/ 12 w 96"/>
                <a:gd name="T19" fmla="*/ 116 h 116"/>
                <a:gd name="T20" fmla="*/ 84 w 96"/>
                <a:gd name="T21" fmla="*/ 116 h 116"/>
                <a:gd name="T22" fmla="*/ 96 w 96"/>
                <a:gd name="T23" fmla="*/ 104 h 116"/>
                <a:gd name="T24" fmla="*/ 96 w 96"/>
                <a:gd name="T25" fmla="*/ 56 h 116"/>
                <a:gd name="T26" fmla="*/ 84 w 96"/>
                <a:gd name="T27" fmla="*/ 44 h 116"/>
                <a:gd name="T28" fmla="*/ 32 w 96"/>
                <a:gd name="T29" fmla="*/ 25 h 116"/>
                <a:gd name="T30" fmla="*/ 48 w 96"/>
                <a:gd name="T31" fmla="*/ 8 h 116"/>
                <a:gd name="T32" fmla="*/ 64 w 96"/>
                <a:gd name="T33" fmla="*/ 25 h 116"/>
                <a:gd name="T34" fmla="*/ 64 w 96"/>
                <a:gd name="T35" fmla="*/ 44 h 116"/>
                <a:gd name="T36" fmla="*/ 32 w 96"/>
                <a:gd name="T37" fmla="*/ 44 h 116"/>
                <a:gd name="T38" fmla="*/ 32 w 96"/>
                <a:gd name="T39" fmla="*/ 25 h 116"/>
                <a:gd name="T40" fmla="*/ 88 w 96"/>
                <a:gd name="T41" fmla="*/ 104 h 116"/>
                <a:gd name="T42" fmla="*/ 84 w 96"/>
                <a:gd name="T43" fmla="*/ 108 h 116"/>
                <a:gd name="T44" fmla="*/ 12 w 96"/>
                <a:gd name="T45" fmla="*/ 108 h 116"/>
                <a:gd name="T46" fmla="*/ 8 w 96"/>
                <a:gd name="T47" fmla="*/ 104 h 116"/>
                <a:gd name="T48" fmla="*/ 8 w 96"/>
                <a:gd name="T49" fmla="*/ 56 h 116"/>
                <a:gd name="T50" fmla="*/ 12 w 96"/>
                <a:gd name="T51" fmla="*/ 52 h 116"/>
                <a:gd name="T52" fmla="*/ 84 w 96"/>
                <a:gd name="T53" fmla="*/ 52 h 116"/>
                <a:gd name="T54" fmla="*/ 88 w 96"/>
                <a:gd name="T55" fmla="*/ 56 h 116"/>
                <a:gd name="T56" fmla="*/ 88 w 96"/>
                <a:gd name="T5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16">
                  <a:moveTo>
                    <a:pt x="84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11"/>
                    <a:pt x="61" y="0"/>
                    <a:pt x="48" y="0"/>
                  </a:cubicBezTo>
                  <a:cubicBezTo>
                    <a:pt x="35" y="0"/>
                    <a:pt x="24" y="11"/>
                    <a:pt x="24" y="2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91" y="116"/>
                    <a:pt x="96" y="111"/>
                    <a:pt x="96" y="104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49"/>
                    <a:pt x="91" y="44"/>
                    <a:pt x="84" y="44"/>
                  </a:cubicBezTo>
                  <a:close/>
                  <a:moveTo>
                    <a:pt x="32" y="25"/>
                  </a:moveTo>
                  <a:cubicBezTo>
                    <a:pt x="32" y="15"/>
                    <a:pt x="39" y="8"/>
                    <a:pt x="48" y="8"/>
                  </a:cubicBezTo>
                  <a:cubicBezTo>
                    <a:pt x="57" y="8"/>
                    <a:pt x="64" y="15"/>
                    <a:pt x="64" y="25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25"/>
                  </a:lnTo>
                  <a:close/>
                  <a:moveTo>
                    <a:pt x="88" y="104"/>
                  </a:moveTo>
                  <a:cubicBezTo>
                    <a:pt x="88" y="106"/>
                    <a:pt x="86" y="108"/>
                    <a:pt x="84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6" y="52"/>
                    <a:pt x="88" y="54"/>
                    <a:pt x="88" y="56"/>
                  </a:cubicBezTo>
                  <a:lnTo>
                    <a:pt x="8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Freeform 135"/>
            <p:cNvSpPr>
              <a:spLocks noEditPoints="1"/>
            </p:cNvSpPr>
            <p:nvPr/>
          </p:nvSpPr>
          <p:spPr bwMode="auto">
            <a:xfrm>
              <a:off x="10488614" y="3100388"/>
              <a:ext cx="52388" cy="79375"/>
            </a:xfrm>
            <a:custGeom>
              <a:avLst/>
              <a:gdLst>
                <a:gd name="T0" fmla="*/ 10 w 20"/>
                <a:gd name="T1" fmla="*/ 0 h 30"/>
                <a:gd name="T2" fmla="*/ 0 w 20"/>
                <a:gd name="T3" fmla="*/ 10 h 30"/>
                <a:gd name="T4" fmla="*/ 4 w 20"/>
                <a:gd name="T5" fmla="*/ 18 h 30"/>
                <a:gd name="T6" fmla="*/ 4 w 20"/>
                <a:gd name="T7" fmla="*/ 24 h 30"/>
                <a:gd name="T8" fmla="*/ 10 w 20"/>
                <a:gd name="T9" fmla="*/ 30 h 30"/>
                <a:gd name="T10" fmla="*/ 16 w 20"/>
                <a:gd name="T11" fmla="*/ 24 h 30"/>
                <a:gd name="T12" fmla="*/ 16 w 20"/>
                <a:gd name="T13" fmla="*/ 18 h 30"/>
                <a:gd name="T14" fmla="*/ 20 w 20"/>
                <a:gd name="T15" fmla="*/ 10 h 30"/>
                <a:gd name="T16" fmla="*/ 10 w 20"/>
                <a:gd name="T17" fmla="*/ 0 h 30"/>
                <a:gd name="T18" fmla="*/ 12 w 20"/>
                <a:gd name="T19" fmla="*/ 16 h 30"/>
                <a:gd name="T20" fmla="*/ 12 w 20"/>
                <a:gd name="T21" fmla="*/ 24 h 30"/>
                <a:gd name="T22" fmla="*/ 10 w 20"/>
                <a:gd name="T23" fmla="*/ 26 h 30"/>
                <a:gd name="T24" fmla="*/ 8 w 20"/>
                <a:gd name="T25" fmla="*/ 24 h 30"/>
                <a:gd name="T26" fmla="*/ 8 w 20"/>
                <a:gd name="T27" fmla="*/ 16 h 30"/>
                <a:gd name="T28" fmla="*/ 4 w 20"/>
                <a:gd name="T29" fmla="*/ 10 h 30"/>
                <a:gd name="T30" fmla="*/ 10 w 20"/>
                <a:gd name="T31" fmla="*/ 4 h 30"/>
                <a:gd name="T32" fmla="*/ 16 w 20"/>
                <a:gd name="T33" fmla="*/ 10 h 30"/>
                <a:gd name="T34" fmla="*/ 12 w 20"/>
                <a:gd name="T35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3"/>
                    <a:pt x="2" y="16"/>
                    <a:pt x="4" y="1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7"/>
                    <a:pt x="7" y="30"/>
                    <a:pt x="10" y="30"/>
                  </a:cubicBezTo>
                  <a:cubicBezTo>
                    <a:pt x="13" y="30"/>
                    <a:pt x="16" y="27"/>
                    <a:pt x="16" y="24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2" y="16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1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4" y="15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1" name="TextBox 9"/>
          <p:cNvSpPr txBox="1"/>
          <p:nvPr/>
        </p:nvSpPr>
        <p:spPr>
          <a:xfrm>
            <a:off x="880166" y="1306555"/>
            <a:ext cx="78124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/>
            <a:r>
              <a:rPr lang="en-US" sz="7200" b="1" i="1" dirty="0">
                <a:solidFill>
                  <a:prstClr val="white">
                    <a:lumMod val="65000"/>
                    <a:alpha val="10000"/>
                  </a:prstClr>
                </a:solidFill>
                <a:cs typeface="+mn-ea"/>
                <a:sym typeface="+mn-lt"/>
              </a:rPr>
              <a:t>INTEGRALFORM</a:t>
            </a:r>
            <a:endParaRPr kumimoji="0" lang="en-US" sz="7200" b="1" i="1" u="none" strike="noStrike" kern="1200" cap="none" spc="0" normalizeH="0" baseline="45000" noProof="0" dirty="0">
              <a:ln>
                <a:noFill/>
              </a:ln>
              <a:solidFill>
                <a:prstClr val="white">
                  <a:lumMod val="65000"/>
                  <a:alpha val="10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Rectangle: Rounded Corners 40"/>
          <p:cNvSpPr/>
          <p:nvPr/>
        </p:nvSpPr>
        <p:spPr bwMode="auto">
          <a:xfrm rot="16200000">
            <a:off x="1171870" y="4469053"/>
            <a:ext cx="322784" cy="1423537"/>
          </a:xfrm>
          <a:prstGeom prst="roundRect">
            <a:avLst>
              <a:gd name="adj" fmla="val 12979"/>
            </a:avLst>
          </a:prstGeom>
          <a:solidFill>
            <a:srgbClr val="00BBFE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Rectangle: Rounded Corners 43"/>
          <p:cNvSpPr/>
          <p:nvPr/>
        </p:nvSpPr>
        <p:spPr bwMode="auto">
          <a:xfrm rot="16200000">
            <a:off x="2862735" y="4469053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592843" y="2624843"/>
            <a:ext cx="62861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en-US" altLang="zh-CN" sz="3600" b="1" kern="100" dirty="0">
                <a:cs typeface="+mn-ea"/>
                <a:sym typeface="+mn-lt"/>
              </a:rPr>
              <a:t>14.1.4 </a:t>
            </a:r>
            <a:r>
              <a:rPr lang="zh-CN" altLang="en-US" sz="3600" b="1" kern="100" dirty="0">
                <a:cs typeface="+mn-ea"/>
                <a:sym typeface="+mn-lt"/>
              </a:rPr>
              <a:t>多项式与多项式相乘</a:t>
            </a:r>
          </a:p>
        </p:txBody>
      </p:sp>
      <p:sp>
        <p:nvSpPr>
          <p:cNvPr id="35" name="矩形 34"/>
          <p:cNvSpPr/>
          <p:nvPr/>
        </p:nvSpPr>
        <p:spPr>
          <a:xfrm>
            <a:off x="621493" y="3525271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36" name="直接连接符 35"/>
          <p:cNvCxnSpPr/>
          <p:nvPr/>
        </p:nvCxnSpPr>
        <p:spPr>
          <a:xfrm>
            <a:off x="621493" y="3431794"/>
            <a:ext cx="625745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37" name="矩形 36"/>
          <p:cNvSpPr/>
          <p:nvPr/>
        </p:nvSpPr>
        <p:spPr bwMode="auto">
          <a:xfrm>
            <a:off x="621493" y="2037672"/>
            <a:ext cx="5445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第十四章 整式的乘法与因式分解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621493" y="4102632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621493" y="3561818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638227" y="5047489"/>
            <a:ext cx="140680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smtClean="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 smtClean="0">
                <a:solidFill>
                  <a:schemeClr val="bg1"/>
                </a:solidFill>
                <a:cs typeface="+mn-ea"/>
                <a:sym typeface="+mn-lt"/>
              </a:rPr>
              <a:t>PPT818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2329093" y="5047489"/>
            <a:ext cx="134632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20XX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684122" y="346018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chemeClr val="lt1">
                <a:alpha val="25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8" name="图片占位符 7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47" r="20547"/>
          <a:stretch>
            <a:fillRect/>
          </a:stretch>
        </p:blipFill>
        <p:spPr>
          <a:xfrm>
            <a:off x="7003322" y="1946383"/>
            <a:ext cx="3553703" cy="3953111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 animBg="1"/>
      <p:bldP spid="33" grpId="0" animBg="1"/>
      <p:bldP spid="34" grpId="0"/>
      <p:bldP spid="35" grpId="0"/>
      <p:bldP spid="37" grpId="0"/>
      <p:bldP spid="38" grpId="0"/>
      <p:bldP spid="39" grpId="0"/>
      <p:bldP spid="40" grpId="0"/>
      <p:bldP spid="4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843857" y="1168808"/>
            <a:ext cx="10357543" cy="1140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200" fontAlgn="base">
              <a:lnSpc>
                <a:spcPct val="150000"/>
              </a:lnSpc>
              <a:spcAft>
                <a:spcPct val="0"/>
              </a:spcAft>
              <a:defRPr/>
            </a:pPr>
            <a:r>
              <a:rPr lang="zh-CN" altLang="en-US" sz="2400" b="1" noProof="1"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   多项式与多项式相乘</a:t>
            </a:r>
            <a:r>
              <a:rPr lang="en-US" altLang="zh-CN" sz="2400" b="1" noProof="1"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,</a:t>
            </a:r>
            <a:r>
              <a:rPr lang="zh-CN" altLang="en-US" sz="2400" b="1" noProof="1"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先用</a:t>
            </a:r>
            <a:r>
              <a:rPr lang="zh-CN" altLang="en-US" sz="2400" b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一个多项式的每一项</a:t>
            </a:r>
            <a:r>
              <a:rPr lang="zh-CN" altLang="en-US" sz="2400" b="1" noProof="1"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乘</a:t>
            </a:r>
            <a:r>
              <a:rPr lang="zh-CN" altLang="en-US" sz="2400" b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另一个多项式的每一项</a:t>
            </a:r>
            <a:r>
              <a:rPr lang="en-US" altLang="zh-CN" sz="2400" b="1" noProof="1">
                <a:solidFill>
                  <a:srgbClr val="50742F">
                    <a:lumMod val="50000"/>
                  </a:srgbClr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,</a:t>
            </a:r>
            <a:r>
              <a:rPr lang="zh-CN" altLang="en-US" sz="2400" b="1" noProof="1"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再把</a:t>
            </a:r>
            <a:r>
              <a:rPr lang="zh-CN" altLang="en-US" sz="2400" b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所得的积相加</a:t>
            </a:r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。</a:t>
            </a:r>
            <a:endParaRPr kumimoji="1" lang="en-US" altLang="zh-CN" sz="2400" b="1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746109" y="2824800"/>
            <a:ext cx="4652236" cy="7543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sz="3200" b="1" dirty="0">
                <a:cs typeface="+mn-ea"/>
                <a:sym typeface="+mn-lt"/>
              </a:rPr>
              <a:t>(</a:t>
            </a:r>
            <a:r>
              <a:rPr lang="en-US" altLang="zh-CN" sz="3200" b="1" dirty="0" err="1">
                <a:cs typeface="+mn-ea"/>
                <a:sym typeface="+mn-lt"/>
              </a:rPr>
              <a:t>a+b</a:t>
            </a:r>
            <a:r>
              <a:rPr lang="en-US" altLang="zh-CN" sz="3200" b="1" dirty="0">
                <a:cs typeface="+mn-ea"/>
                <a:sym typeface="+mn-lt"/>
              </a:rPr>
              <a:t>)•(</a:t>
            </a:r>
            <a:r>
              <a:rPr lang="en-US" altLang="zh-CN" sz="3200" b="1" dirty="0" err="1">
                <a:cs typeface="+mn-ea"/>
                <a:sym typeface="+mn-lt"/>
              </a:rPr>
              <a:t>m+n</a:t>
            </a:r>
            <a:r>
              <a:rPr lang="en-US" altLang="zh-CN" sz="3200" b="1" dirty="0">
                <a:cs typeface="+mn-ea"/>
                <a:sym typeface="+mn-lt"/>
              </a:rPr>
              <a:t>)=   +    +    +</a:t>
            </a:r>
          </a:p>
        </p:txBody>
      </p:sp>
      <p:sp>
        <p:nvSpPr>
          <p:cNvPr id="9" name="矩形 8"/>
          <p:cNvSpPr/>
          <p:nvPr/>
        </p:nvSpPr>
        <p:spPr>
          <a:xfrm>
            <a:off x="5255106" y="2919551"/>
            <a:ext cx="877163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3735" b="1" dirty="0">
                <a:cs typeface="+mn-ea"/>
                <a:sym typeface="+mn-lt"/>
              </a:rPr>
              <a:t>am</a:t>
            </a:r>
            <a:endParaRPr lang="zh-CN" altLang="en-US" sz="3735" dirty="0"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260438" y="2938090"/>
            <a:ext cx="902811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3735" b="1" dirty="0" err="1">
                <a:cs typeface="+mn-ea"/>
                <a:sym typeface="+mn-lt"/>
              </a:rPr>
              <a:t>bm</a:t>
            </a:r>
            <a:endParaRPr lang="zh-CN" altLang="en-US" sz="3735" dirty="0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159501" y="2919551"/>
            <a:ext cx="742511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3735" b="1" dirty="0">
                <a:cs typeface="+mn-ea"/>
                <a:sym typeface="+mn-lt"/>
              </a:rPr>
              <a:t>an</a:t>
            </a:r>
            <a:endParaRPr lang="zh-CN" altLang="en-US" sz="3735" dirty="0"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8290843" y="2943326"/>
            <a:ext cx="768159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3735" b="1" dirty="0">
                <a:cs typeface="+mn-ea"/>
                <a:sym typeface="+mn-lt"/>
              </a:rPr>
              <a:t>bn</a:t>
            </a:r>
            <a:endParaRPr lang="zh-CN" altLang="en-US" sz="3735" dirty="0">
              <a:cs typeface="+mn-ea"/>
              <a:sym typeface="+mn-lt"/>
            </a:endParaRPr>
          </a:p>
        </p:txBody>
      </p:sp>
      <p:sp>
        <p:nvSpPr>
          <p:cNvPr id="16" name="空心弧 15"/>
          <p:cNvSpPr/>
          <p:nvPr/>
        </p:nvSpPr>
        <p:spPr>
          <a:xfrm>
            <a:off x="3096385" y="2824799"/>
            <a:ext cx="1178896" cy="9475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7" name="空心弧 16"/>
          <p:cNvSpPr/>
          <p:nvPr/>
        </p:nvSpPr>
        <p:spPr>
          <a:xfrm>
            <a:off x="3096385" y="2599635"/>
            <a:ext cx="1672623" cy="155369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" name="空心弧 17"/>
          <p:cNvSpPr/>
          <p:nvPr/>
        </p:nvSpPr>
        <p:spPr>
          <a:xfrm rot="10800000">
            <a:off x="3588714" y="3493472"/>
            <a:ext cx="823789" cy="155371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9" name="空心弧 18"/>
          <p:cNvSpPr/>
          <p:nvPr/>
        </p:nvSpPr>
        <p:spPr>
          <a:xfrm rot="10800000">
            <a:off x="3588712" y="3702747"/>
            <a:ext cx="1260904" cy="155371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025787" y="4548688"/>
            <a:ext cx="10140425" cy="1235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【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注意事项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】</a:t>
            </a:r>
            <a:r>
              <a:rPr lang="zh-CN" altLang="en-US" sz="2000" b="1" dirty="0">
                <a:solidFill>
                  <a:srgbClr val="002060"/>
                </a:solidFill>
                <a:cs typeface="+mn-ea"/>
                <a:sym typeface="+mn-lt"/>
              </a:rPr>
              <a:t>多项式与多项式相乘时，</a:t>
            </a:r>
            <a:r>
              <a:rPr lang="zh-CN" altLang="en-US" sz="2000" b="1" dirty="0">
                <a:solidFill>
                  <a:srgbClr val="C00000"/>
                </a:solidFill>
                <a:cs typeface="+mn-ea"/>
                <a:sym typeface="+mn-lt"/>
              </a:rPr>
              <a:t>多项式的每一项都应该带上它前面的正负号</a:t>
            </a:r>
            <a:r>
              <a:rPr lang="zh-CN" altLang="en-US" sz="2000" b="1" dirty="0">
                <a:solidFill>
                  <a:srgbClr val="002060"/>
                </a:solidFill>
                <a:cs typeface="+mn-ea"/>
                <a:sym typeface="+mn-lt"/>
              </a:rPr>
              <a:t>。多项式是单项式的和，每一项都包括前面的符号，在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计算时一定要注意确定各项的符号</a:t>
            </a:r>
            <a:r>
              <a:rPr lang="zh-CN" altLang="en-US" sz="2000" b="1" dirty="0">
                <a:solidFill>
                  <a:srgbClr val="002060"/>
                </a:solidFill>
                <a:cs typeface="+mn-ea"/>
                <a:sym typeface="+mn-lt"/>
              </a:rPr>
              <a:t>。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380858" y="249195"/>
            <a:ext cx="4270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多项式乘以多项式法则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 animBg="1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5"/>
          <p:cNvGraphicFramePr>
            <a:graphicFrameLocks noGrp="1"/>
          </p:cNvGraphicFramePr>
          <p:nvPr/>
        </p:nvGraphicFramePr>
        <p:xfrm>
          <a:off x="1775791" y="1202470"/>
          <a:ext cx="8921130" cy="430842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460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0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548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多项式</a:t>
                      </a:r>
                      <a:r>
                        <a:rPr lang="en-US" altLang="zh-CN" sz="3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×</a:t>
                      </a:r>
                      <a:r>
                        <a:rPr lang="zh-CN" altLang="en-US" sz="3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多项式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运算结果（</a:t>
                      </a:r>
                      <a:r>
                        <a:rPr lang="zh-CN" altLang="en-US" sz="3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注意符号</a:t>
                      </a:r>
                      <a:r>
                        <a:rPr lang="zh-CN" altLang="en-US" sz="3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）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48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noProof="1">
                          <a:latin typeface="+mn-lt"/>
                          <a:ea typeface="+mn-ea"/>
                          <a:cs typeface="+mn-ea"/>
                          <a:sym typeface="+mn-lt"/>
                        </a:rPr>
                        <a:t> (2x+1)(2x+3) </a:t>
                      </a:r>
                      <a:endParaRPr lang="zh-CN" altLang="en-US" sz="3200" i="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54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b="1" noProof="1">
                          <a:latin typeface="+mn-lt"/>
                          <a:ea typeface="+mn-ea"/>
                          <a:cs typeface="+mn-ea"/>
                          <a:sym typeface="+mn-lt"/>
                        </a:rPr>
                        <a:t>(m+2n)(m+3n)</a:t>
                      </a:r>
                      <a:r>
                        <a:rPr lang="en-US" altLang="zh-CN" sz="2400" i="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 </a:t>
                      </a:r>
                      <a:endParaRPr lang="zh-CN" altLang="en-US" sz="3200" i="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54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b="1" noProof="1">
                          <a:latin typeface="+mn-lt"/>
                          <a:ea typeface="+mn-ea"/>
                          <a:cs typeface="+mn-ea"/>
                          <a:sym typeface="+mn-lt"/>
                        </a:rPr>
                        <a:t>(a+3b)(a-3b )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548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noProof="1">
                          <a:latin typeface="+mn-lt"/>
                          <a:ea typeface="+mn-ea"/>
                          <a:cs typeface="+mn-ea"/>
                          <a:sym typeface="+mn-lt"/>
                        </a:rPr>
                        <a:t>(x+2)(x+3) </a:t>
                      </a:r>
                      <a:endParaRPr lang="zh-CN" altLang="en-US" sz="3200" i="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32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54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b="1" noProof="1">
                          <a:latin typeface="+mn-lt"/>
                          <a:ea typeface="+mn-ea"/>
                          <a:cs typeface="+mn-ea"/>
                          <a:sym typeface="+mn-lt"/>
                        </a:rPr>
                        <a:t>(x</a:t>
                      </a:r>
                      <a:r>
                        <a:rPr lang="en-US" altLang="zh-CN" sz="3200" b="1" noProof="1">
                          <a:latin typeface="+mn-lt"/>
                          <a:ea typeface="+mn-ea"/>
                          <a:cs typeface="+mn-ea"/>
                          <a:sym typeface="+mn-lt"/>
                        </a:rPr>
                        <a:t>-</a:t>
                      </a:r>
                      <a:r>
                        <a:rPr lang="en-US" altLang="zh-CN" sz="2400" b="1" noProof="1">
                          <a:latin typeface="+mn-lt"/>
                          <a:ea typeface="+mn-ea"/>
                          <a:cs typeface="+mn-ea"/>
                          <a:sym typeface="+mn-lt"/>
                        </a:rPr>
                        <a:t>4)(x+1)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548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noProof="1">
                          <a:latin typeface="+mn-lt"/>
                          <a:ea typeface="+mn-ea"/>
                          <a:cs typeface="+mn-ea"/>
                          <a:sym typeface="+mn-lt"/>
                        </a:rPr>
                        <a:t>(y+4)(y</a:t>
                      </a:r>
                      <a:r>
                        <a:rPr lang="en-US" altLang="zh-CN" sz="3200" b="1" noProof="1">
                          <a:latin typeface="+mn-lt"/>
                          <a:ea typeface="+mn-ea"/>
                          <a:cs typeface="+mn-ea"/>
                          <a:sym typeface="+mn-lt"/>
                        </a:rPr>
                        <a:t>-</a:t>
                      </a:r>
                      <a:r>
                        <a:rPr lang="en-US" altLang="zh-CN" sz="2400" b="1" noProof="1">
                          <a:latin typeface="+mn-lt"/>
                          <a:ea typeface="+mn-ea"/>
                          <a:cs typeface="+mn-ea"/>
                          <a:sym typeface="+mn-lt"/>
                        </a:rPr>
                        <a:t>2) </a:t>
                      </a:r>
                      <a:endParaRPr lang="zh-CN" altLang="en-US" sz="3200" i="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Text Box 22"/>
          <p:cNvSpPr txBox="1"/>
          <p:nvPr/>
        </p:nvSpPr>
        <p:spPr>
          <a:xfrm>
            <a:off x="7622943" y="1802438"/>
            <a:ext cx="1868307" cy="50276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2665" dirty="0">
                <a:solidFill>
                  <a:srgbClr val="FF3300"/>
                </a:solidFill>
                <a:cs typeface="+mn-ea"/>
                <a:sym typeface="+mn-lt"/>
              </a:rPr>
              <a:t>4x</a:t>
            </a:r>
            <a:r>
              <a:rPr lang="en-US" altLang="zh-CN" sz="2665" baseline="30000" dirty="0">
                <a:solidFill>
                  <a:srgbClr val="FF3300"/>
                </a:solidFill>
                <a:cs typeface="+mn-ea"/>
                <a:sym typeface="+mn-lt"/>
              </a:rPr>
              <a:t>2</a:t>
            </a:r>
            <a:r>
              <a:rPr lang="en-US" altLang="zh-CN" sz="2665" dirty="0">
                <a:solidFill>
                  <a:srgbClr val="FF3300"/>
                </a:solidFill>
                <a:cs typeface="+mn-ea"/>
                <a:sym typeface="+mn-lt"/>
              </a:rPr>
              <a:t>+8x+3</a:t>
            </a:r>
            <a:endParaRPr lang="en-US" altLang="zh-CN" sz="2665" baseline="30000" dirty="0">
              <a:solidFill>
                <a:srgbClr val="FF3300"/>
              </a:solidFill>
              <a:cs typeface="+mn-ea"/>
              <a:sym typeface="+mn-lt"/>
            </a:endParaRPr>
          </a:p>
        </p:txBody>
      </p:sp>
      <p:sp>
        <p:nvSpPr>
          <p:cNvPr id="11" name="Text Box 23"/>
          <p:cNvSpPr txBox="1"/>
          <p:nvPr/>
        </p:nvSpPr>
        <p:spPr>
          <a:xfrm>
            <a:off x="7622943" y="2430298"/>
            <a:ext cx="1868308" cy="91319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2665" dirty="0">
                <a:solidFill>
                  <a:srgbClr val="FF3300"/>
                </a:solidFill>
                <a:cs typeface="+mn-ea"/>
                <a:sym typeface="+mn-lt"/>
              </a:rPr>
              <a:t>m</a:t>
            </a:r>
            <a:r>
              <a:rPr lang="en-US" altLang="zh-CN" sz="2665" baseline="30000" dirty="0">
                <a:solidFill>
                  <a:srgbClr val="FF3300"/>
                </a:solidFill>
                <a:cs typeface="+mn-ea"/>
                <a:sym typeface="+mn-lt"/>
              </a:rPr>
              <a:t>2</a:t>
            </a:r>
            <a:r>
              <a:rPr lang="en-US" altLang="zh-CN" sz="2665" dirty="0">
                <a:solidFill>
                  <a:srgbClr val="FF3300"/>
                </a:solidFill>
                <a:cs typeface="+mn-ea"/>
                <a:sym typeface="+mn-lt"/>
              </a:rPr>
              <a:t>+5nm+6n</a:t>
            </a:r>
            <a:r>
              <a:rPr lang="en-US" altLang="zh-CN" sz="2665" baseline="30000" dirty="0">
                <a:solidFill>
                  <a:srgbClr val="FF3300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12" name="Text Box 24"/>
          <p:cNvSpPr txBox="1"/>
          <p:nvPr/>
        </p:nvSpPr>
        <p:spPr>
          <a:xfrm>
            <a:off x="7913505" y="3088485"/>
            <a:ext cx="1225456" cy="50276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2665" dirty="0">
                <a:solidFill>
                  <a:srgbClr val="FF3300"/>
                </a:solidFill>
                <a:cs typeface="+mn-ea"/>
                <a:sym typeface="+mn-lt"/>
              </a:rPr>
              <a:t>a</a:t>
            </a:r>
            <a:r>
              <a:rPr lang="en-US" altLang="zh-CN" sz="2665" baseline="30000" dirty="0">
                <a:solidFill>
                  <a:srgbClr val="FF3300"/>
                </a:solidFill>
                <a:cs typeface="+mn-ea"/>
                <a:sym typeface="+mn-lt"/>
              </a:rPr>
              <a:t>2</a:t>
            </a:r>
            <a:r>
              <a:rPr lang="en-US" altLang="zh-CN" sz="2665" dirty="0">
                <a:solidFill>
                  <a:srgbClr val="FF3300"/>
                </a:solidFill>
                <a:cs typeface="+mn-ea"/>
                <a:sym typeface="+mn-lt"/>
              </a:rPr>
              <a:t>-9b</a:t>
            </a:r>
            <a:r>
              <a:rPr lang="en-US" altLang="zh-CN" sz="2665" baseline="30000" dirty="0">
                <a:solidFill>
                  <a:srgbClr val="FF3300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13" name="Text Box 25"/>
          <p:cNvSpPr txBox="1"/>
          <p:nvPr/>
        </p:nvSpPr>
        <p:spPr>
          <a:xfrm>
            <a:off x="7746403" y="3642113"/>
            <a:ext cx="3094183" cy="50276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2665" dirty="0">
                <a:solidFill>
                  <a:srgbClr val="FF3300"/>
                </a:solidFill>
                <a:cs typeface="+mn-ea"/>
                <a:sym typeface="+mn-lt"/>
              </a:rPr>
              <a:t>x</a:t>
            </a:r>
            <a:r>
              <a:rPr lang="en-US" altLang="zh-CN" sz="2665" baseline="30000" dirty="0">
                <a:solidFill>
                  <a:srgbClr val="FF3300"/>
                </a:solidFill>
                <a:cs typeface="+mn-ea"/>
                <a:sym typeface="+mn-lt"/>
              </a:rPr>
              <a:t>2</a:t>
            </a:r>
            <a:r>
              <a:rPr lang="en-US" altLang="zh-CN" sz="2665" dirty="0">
                <a:solidFill>
                  <a:srgbClr val="FF3300"/>
                </a:solidFill>
                <a:cs typeface="+mn-ea"/>
                <a:sym typeface="+mn-lt"/>
              </a:rPr>
              <a:t>+5x+6</a:t>
            </a:r>
            <a:endParaRPr lang="en-US" altLang="zh-CN" sz="2665" baseline="30000" dirty="0">
              <a:solidFill>
                <a:srgbClr val="FF3300"/>
              </a:solidFill>
              <a:cs typeface="+mn-ea"/>
              <a:sym typeface="+mn-lt"/>
            </a:endParaRPr>
          </a:p>
        </p:txBody>
      </p:sp>
      <p:sp>
        <p:nvSpPr>
          <p:cNvPr id="14" name="Text Box 27"/>
          <p:cNvSpPr txBox="1"/>
          <p:nvPr/>
        </p:nvSpPr>
        <p:spPr>
          <a:xfrm>
            <a:off x="7746403" y="4306233"/>
            <a:ext cx="2078693" cy="50276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2665" dirty="0">
                <a:solidFill>
                  <a:srgbClr val="FF3300"/>
                </a:solidFill>
                <a:cs typeface="+mn-ea"/>
                <a:sym typeface="+mn-lt"/>
              </a:rPr>
              <a:t>x</a:t>
            </a:r>
            <a:r>
              <a:rPr lang="en-US" altLang="zh-CN" sz="2665" baseline="30000" dirty="0">
                <a:solidFill>
                  <a:srgbClr val="FF3300"/>
                </a:solidFill>
                <a:cs typeface="+mn-ea"/>
                <a:sym typeface="+mn-lt"/>
              </a:rPr>
              <a:t>2</a:t>
            </a:r>
            <a:r>
              <a:rPr lang="en-US" altLang="zh-CN" sz="2665" dirty="0">
                <a:solidFill>
                  <a:srgbClr val="FF3300"/>
                </a:solidFill>
                <a:cs typeface="+mn-ea"/>
                <a:sym typeface="+mn-lt"/>
              </a:rPr>
              <a:t>-3x-4</a:t>
            </a:r>
            <a:endParaRPr lang="en-US" altLang="zh-CN" sz="2665" baseline="30000" dirty="0">
              <a:solidFill>
                <a:srgbClr val="FF3300"/>
              </a:solidFill>
              <a:cs typeface="+mn-ea"/>
              <a:sym typeface="+mn-lt"/>
            </a:endParaRPr>
          </a:p>
        </p:txBody>
      </p:sp>
      <p:sp>
        <p:nvSpPr>
          <p:cNvPr id="15" name="Text Box 29"/>
          <p:cNvSpPr txBox="1"/>
          <p:nvPr/>
        </p:nvSpPr>
        <p:spPr>
          <a:xfrm>
            <a:off x="7746403" y="4908564"/>
            <a:ext cx="3263900" cy="50276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2665" dirty="0">
                <a:solidFill>
                  <a:srgbClr val="FF3300"/>
                </a:solidFill>
                <a:cs typeface="+mn-ea"/>
                <a:sym typeface="+mn-lt"/>
              </a:rPr>
              <a:t>y</a:t>
            </a:r>
            <a:r>
              <a:rPr lang="en-US" altLang="zh-CN" sz="2665" baseline="30000" dirty="0">
                <a:solidFill>
                  <a:srgbClr val="FF3300"/>
                </a:solidFill>
                <a:cs typeface="+mn-ea"/>
                <a:sym typeface="+mn-lt"/>
              </a:rPr>
              <a:t>2</a:t>
            </a:r>
            <a:r>
              <a:rPr lang="en-US" altLang="zh-CN" sz="2665" dirty="0">
                <a:solidFill>
                  <a:srgbClr val="FF3300"/>
                </a:solidFill>
                <a:cs typeface="+mn-ea"/>
                <a:sym typeface="+mn-lt"/>
              </a:rPr>
              <a:t>+2y-8</a:t>
            </a:r>
            <a:endParaRPr lang="en-US" altLang="zh-CN" sz="2665" baseline="30000" dirty="0">
              <a:solidFill>
                <a:srgbClr val="FF3300"/>
              </a:solidFill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182645" y="5578676"/>
            <a:ext cx="4374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观察运算结果你发现了什么？</a:t>
            </a:r>
          </a:p>
        </p:txBody>
      </p:sp>
      <p:sp>
        <p:nvSpPr>
          <p:cNvPr id="20" name="文本框 19"/>
          <p:cNvSpPr txBox="1">
            <a:spLocks noChangeArrowheads="1"/>
          </p:cNvSpPr>
          <p:nvPr/>
        </p:nvSpPr>
        <p:spPr bwMode="auto">
          <a:xfrm>
            <a:off x="1176753" y="5975495"/>
            <a:ext cx="1011920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defTabSz="914400">
              <a:spcBef>
                <a:spcPct val="50000"/>
              </a:spcBef>
            </a:pPr>
            <a:r>
              <a:rPr lang="en-US" altLang="zh-CN" sz="3200" dirty="0">
                <a:latin typeface="+mn-lt"/>
                <a:ea typeface="+mn-ea"/>
                <a:cs typeface="+mn-ea"/>
                <a:sym typeface="+mn-lt"/>
              </a:rPr>
              <a:t> (</a:t>
            </a:r>
            <a:r>
              <a:rPr lang="en-US" altLang="zh-CN" sz="3200" dirty="0" err="1">
                <a:latin typeface="+mn-lt"/>
                <a:ea typeface="+mn-ea"/>
                <a:cs typeface="+mn-ea"/>
                <a:sym typeface="+mn-lt"/>
              </a:rPr>
              <a:t>x+p</a:t>
            </a:r>
            <a:r>
              <a:rPr lang="en-US" altLang="zh-CN" sz="3200" dirty="0">
                <a:latin typeface="+mn-lt"/>
                <a:ea typeface="+mn-ea"/>
                <a:cs typeface="+mn-ea"/>
                <a:sym typeface="+mn-lt"/>
              </a:rPr>
              <a:t>)(</a:t>
            </a:r>
            <a:r>
              <a:rPr lang="en-US" altLang="zh-CN" sz="3200" dirty="0" err="1">
                <a:latin typeface="+mn-lt"/>
                <a:ea typeface="+mn-ea"/>
                <a:cs typeface="+mn-ea"/>
                <a:sym typeface="+mn-lt"/>
              </a:rPr>
              <a:t>x+q</a:t>
            </a:r>
            <a:r>
              <a:rPr lang="en-US" altLang="zh-CN" sz="3200" dirty="0">
                <a:latin typeface="+mn-lt"/>
                <a:ea typeface="+mn-ea"/>
                <a:cs typeface="+mn-ea"/>
                <a:sym typeface="+mn-lt"/>
              </a:rPr>
              <a:t>)=x</a:t>
            </a:r>
            <a:r>
              <a:rPr lang="en-US" altLang="zh-CN" sz="3200" baseline="3000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3200" dirty="0">
                <a:latin typeface="+mn-lt"/>
                <a:ea typeface="+mn-ea"/>
                <a:cs typeface="+mn-ea"/>
                <a:sym typeface="+mn-lt"/>
              </a:rPr>
              <a:t>+(</a:t>
            </a:r>
            <a:r>
              <a:rPr lang="en-US" altLang="zh-CN" sz="3200" dirty="0" err="1">
                <a:latin typeface="+mn-lt"/>
                <a:ea typeface="+mn-ea"/>
                <a:cs typeface="+mn-ea"/>
                <a:sym typeface="+mn-lt"/>
              </a:rPr>
              <a:t>p+q</a:t>
            </a:r>
            <a:r>
              <a:rPr lang="en-US" altLang="zh-CN" sz="32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en-US" altLang="zh-CN" sz="3200" dirty="0" err="1">
                <a:latin typeface="+mn-lt"/>
                <a:ea typeface="+mn-ea"/>
                <a:cs typeface="+mn-ea"/>
                <a:sym typeface="+mn-lt"/>
              </a:rPr>
              <a:t>x+pq</a:t>
            </a:r>
            <a:endParaRPr lang="en-US" altLang="zh-CN" sz="32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380858" y="249195"/>
            <a:ext cx="4270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试一试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36866"/>
          <p:cNvSpPr txBox="1"/>
          <p:nvPr/>
        </p:nvSpPr>
        <p:spPr>
          <a:xfrm>
            <a:off x="1117600" y="1124744"/>
            <a:ext cx="8595696" cy="6807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19200">
              <a:lnSpc>
                <a:spcPct val="150000"/>
              </a:lnSpc>
              <a:buNone/>
            </a:pPr>
            <a:r>
              <a:rPr lang="zh-CN" altLang="en-US" sz="2400" noProof="1">
                <a:solidFill>
                  <a:prstClr val="black"/>
                </a:solidFill>
                <a:cs typeface="+mn-ea"/>
                <a:sym typeface="+mn-lt"/>
              </a:rPr>
              <a:t>确定下列各式中未知数的值</a:t>
            </a:r>
            <a:r>
              <a:rPr lang="en-US" altLang="zh-CN" sz="2400" noProof="1">
                <a:solidFill>
                  <a:prstClr val="black"/>
                </a:solidFill>
                <a:cs typeface="+mn-ea"/>
                <a:sym typeface="+mn-lt"/>
              </a:rPr>
              <a:t>:</a:t>
            </a:r>
          </a:p>
          <a:p>
            <a:pPr marL="812800" indent="-812800" defTabSz="1219200">
              <a:lnSpc>
                <a:spcPct val="150000"/>
              </a:lnSpc>
              <a:buNone/>
            </a:pPr>
            <a:r>
              <a:rPr lang="en-US" altLang="zh-CN" sz="2400" noProof="1">
                <a:solidFill>
                  <a:prstClr val="black"/>
                </a:solidFill>
                <a:cs typeface="+mn-ea"/>
                <a:sym typeface="+mn-lt"/>
              </a:rPr>
              <a:t>(1)  (x+4)(x+9) = x</a:t>
            </a:r>
            <a:r>
              <a:rPr lang="en-US" altLang="zh-CN" sz="2400" baseline="30000" noProof="1">
                <a:solidFill>
                  <a:prstClr val="black"/>
                </a:solidFill>
                <a:cs typeface="+mn-ea"/>
                <a:sym typeface="+mn-lt"/>
              </a:rPr>
              <a:t>2 </a:t>
            </a:r>
            <a:r>
              <a:rPr lang="en-US" altLang="zh-CN" sz="2400" noProof="1">
                <a:solidFill>
                  <a:prstClr val="black"/>
                </a:solidFill>
                <a:cs typeface="+mn-ea"/>
                <a:sym typeface="+mn-lt"/>
              </a:rPr>
              <a:t>+ m x + 36</a:t>
            </a:r>
          </a:p>
          <a:p>
            <a:pPr marL="812800" indent="-812800" defTabSz="1219200">
              <a:lnSpc>
                <a:spcPct val="150000"/>
              </a:lnSpc>
              <a:buNone/>
            </a:pPr>
            <a:r>
              <a:rPr lang="en-US" altLang="zh-CN" sz="2400" noProof="1">
                <a:solidFill>
                  <a:prstClr val="black"/>
                </a:solidFill>
                <a:cs typeface="+mn-ea"/>
                <a:sym typeface="+mn-lt"/>
              </a:rPr>
              <a:t>(2)  (x-2)(x-18) = x + m x + 36</a:t>
            </a:r>
          </a:p>
          <a:p>
            <a:pPr marL="812800" indent="-812800" defTabSz="1219200">
              <a:lnSpc>
                <a:spcPct val="150000"/>
              </a:lnSpc>
              <a:buNone/>
            </a:pPr>
            <a:r>
              <a:rPr lang="en-US" altLang="zh-CN" sz="2400" noProof="1">
                <a:solidFill>
                  <a:prstClr val="black"/>
                </a:solidFill>
                <a:cs typeface="+mn-ea"/>
                <a:sym typeface="+mn-lt"/>
              </a:rPr>
              <a:t>(3)  (x+3)(x+p) = x + m x + 36</a:t>
            </a:r>
          </a:p>
          <a:p>
            <a:pPr marL="812800" indent="-812800" defTabSz="1219200">
              <a:lnSpc>
                <a:spcPct val="150000"/>
              </a:lnSpc>
              <a:buNone/>
            </a:pPr>
            <a:r>
              <a:rPr lang="en-US" altLang="zh-CN" sz="2400" noProof="1">
                <a:solidFill>
                  <a:prstClr val="black"/>
                </a:solidFill>
                <a:cs typeface="+mn-ea"/>
                <a:sym typeface="+mn-lt"/>
              </a:rPr>
              <a:t>(4)  (x-6) (x-p) = x + m x + 36</a:t>
            </a:r>
          </a:p>
          <a:p>
            <a:pPr marL="812800" indent="-812800" defTabSz="1219200">
              <a:lnSpc>
                <a:spcPct val="150000"/>
              </a:lnSpc>
              <a:buNone/>
            </a:pPr>
            <a:r>
              <a:rPr lang="en-US" altLang="zh-CN" sz="2400" noProof="1">
                <a:solidFill>
                  <a:prstClr val="black"/>
                </a:solidFill>
                <a:cs typeface="+mn-ea"/>
                <a:sym typeface="+mn-lt"/>
              </a:rPr>
              <a:t>(5)  (x+p)(x+q) = x + m x + 36  (p</a:t>
            </a:r>
            <a:r>
              <a:rPr lang="zh-CN" altLang="en-US" sz="2400" noProof="1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400" noProof="1">
                <a:solidFill>
                  <a:prstClr val="black"/>
                </a:solidFill>
                <a:cs typeface="+mn-ea"/>
                <a:sym typeface="+mn-lt"/>
              </a:rPr>
              <a:t>q</a:t>
            </a:r>
            <a:r>
              <a:rPr lang="zh-CN" altLang="en-US" sz="2400" noProof="1">
                <a:solidFill>
                  <a:prstClr val="black"/>
                </a:solidFill>
                <a:cs typeface="+mn-ea"/>
                <a:sym typeface="+mn-lt"/>
              </a:rPr>
              <a:t>为正整数</a:t>
            </a:r>
            <a:r>
              <a:rPr lang="en-US" altLang="zh-CN" sz="2400" noProof="1">
                <a:solidFill>
                  <a:prstClr val="black"/>
                </a:solidFill>
                <a:cs typeface="+mn-ea"/>
                <a:sym typeface="+mn-lt"/>
              </a:rPr>
              <a:t>)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5741660" y="1862327"/>
            <a:ext cx="3149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  <a:r>
              <a:rPr lang="en-US" altLang="zh-CN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m=13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5741660" y="2564952"/>
            <a:ext cx="3149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  <a:r>
              <a:rPr lang="en-US" altLang="zh-CN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m=-20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5741660" y="3178891"/>
            <a:ext cx="4165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en-US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  <a:r>
              <a:rPr lang="en-US" altLang="zh-CN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p=12, m=15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5741660" y="3765025"/>
            <a:ext cx="4572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4) p=-6, m=-12</a:t>
            </a: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1117600" y="4975326"/>
            <a:ext cx="5283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5</a:t>
            </a:r>
            <a:r>
              <a:rPr lang="zh-CN" altLang="en-US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  <a:r>
              <a:rPr lang="en-US" altLang="zh-CN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p=4,q=9,m=13</a:t>
            </a: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3590646" y="4943009"/>
            <a:ext cx="4267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p=2,q=18,m=20</a:t>
            </a:r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1482642" y="5573196"/>
            <a:ext cx="4876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p=3,q=12,m=15</a:t>
            </a:r>
          </a:p>
        </p:txBody>
      </p:sp>
      <p:sp>
        <p:nvSpPr>
          <p:cNvPr id="17" name="文本框 16"/>
          <p:cNvSpPr txBox="1">
            <a:spLocks noChangeArrowheads="1"/>
          </p:cNvSpPr>
          <p:nvPr/>
        </p:nvSpPr>
        <p:spPr bwMode="auto">
          <a:xfrm>
            <a:off x="3601767" y="5543464"/>
            <a:ext cx="4470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p=6,q=6,m=12</a:t>
            </a:r>
          </a:p>
        </p:txBody>
      </p:sp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1482642" y="6123217"/>
            <a:ext cx="4876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p=1,q=36,m=37</a:t>
            </a:r>
          </a:p>
        </p:txBody>
      </p: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3601767" y="6093485"/>
            <a:ext cx="4470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p=36,q=1,m=37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1380858" y="249195"/>
            <a:ext cx="4270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1028163" y="919170"/>
                <a:ext cx="11375435" cy="7570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0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zh-CN" sz="20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．已知：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</m:t>
                    </m:r>
                    <m:r>
                      <a:rPr lang="en-US" altLang="zh-CN" sz="20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r>
                      <a:rPr lang="en-US" altLang="zh-CN" sz="20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𝑏</m:t>
                    </m:r>
                    <m:r>
                      <a:rPr lang="en-US" altLang="zh-CN" sz="20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zh-CN" sz="20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num>
                      <m:den>
                        <m:r>
                          <a:rPr lang="en-US" altLang="zh-CN" sz="20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zh-CN" sz="20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，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𝑎𝑏</m:t>
                    </m:r>
                    <m:r>
                      <a:rPr lang="en-US" altLang="zh-CN" sz="20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=2</m:t>
                    </m:r>
                  </m:oMath>
                </a14:m>
                <a:r>
                  <a:rPr lang="zh-CN" altLang="zh-CN" sz="20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，化简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(</m:t>
                    </m:r>
                    <m:r>
                      <a:rPr lang="en-US" altLang="zh-CN" sz="20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</m:t>
                    </m:r>
                    <m:r>
                      <a:rPr lang="zh-CN" altLang="en-US" sz="20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0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1)(</m:t>
                    </m:r>
                    <m:r>
                      <a:rPr lang="en-US" altLang="zh-CN" sz="20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𝑏</m:t>
                    </m:r>
                    <m:r>
                      <a:rPr lang="zh-CN" altLang="en-US" sz="20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0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1)</m:t>
                    </m:r>
                  </m:oMath>
                </a14:m>
                <a:r>
                  <a:rPr lang="zh-CN" altLang="zh-CN" sz="20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的结果是</a:t>
                </a:r>
                <a:r>
                  <a:rPr lang="en-US" altLang="zh-CN" sz="20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__________</a:t>
                </a:r>
                <a:r>
                  <a:rPr lang="zh-CN" altLang="zh-CN" sz="20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163" y="919170"/>
                <a:ext cx="11375435" cy="757067"/>
              </a:xfrm>
              <a:prstGeom prst="rect">
                <a:avLst/>
              </a:prstGeom>
              <a:blipFill rotWithShape="1">
                <a:blip r:embed="rId3"/>
                <a:stretch>
                  <a:fillRect l="-1" t="-43" r="1" b="6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1380858" y="2086784"/>
                <a:ext cx="6096000" cy="393319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解：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∵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𝑏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num>
                      <m:den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𝑎𝑏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=2</m:t>
                    </m:r>
                  </m:oMath>
                </a14:m>
                <a:endParaRPr lang="zh-CN" altLang="zh-CN" sz="20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∴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a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−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）（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b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−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）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＝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ab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−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a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−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b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＋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endParaRPr lang="zh-CN" altLang="zh-CN" sz="20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＝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ab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−（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a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＋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b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）＋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endParaRPr lang="zh-CN" altLang="zh-CN" sz="20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＝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−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num>
                      <m:den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＋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endParaRPr lang="zh-CN" altLang="zh-CN" sz="20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num>
                      <m:den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endParaRPr lang="zh-CN" altLang="zh-CN" sz="20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0858" y="2086784"/>
                <a:ext cx="6096000" cy="3933193"/>
              </a:xfrm>
              <a:prstGeom prst="rect">
                <a:avLst/>
              </a:prstGeom>
              <a:blipFill rotWithShape="1">
                <a:blip r:embed="rId4"/>
                <a:stretch>
                  <a:fillRect l="-6" t="-4" r="6" b="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8136001" y="919170"/>
                <a:ext cx="383438" cy="6297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zh-CN" sz="1865" i="1" kern="1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1865" i="1" kern="1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3</m:t>
                          </m:r>
                        </m:num>
                        <m:den>
                          <m:r>
                            <a:rPr lang="en-US" altLang="zh-CN" sz="1865" i="1" kern="1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6001" y="919170"/>
                <a:ext cx="383438" cy="629788"/>
              </a:xfrm>
              <a:prstGeom prst="rect">
                <a:avLst/>
              </a:prstGeom>
              <a:blipFill rotWithShape="1">
                <a:blip r:embed="rId5"/>
                <a:stretch>
                  <a:fillRect l="-99" t="-52" r="73" b="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/>
          <p:cNvSpPr txBox="1"/>
          <p:nvPr/>
        </p:nvSpPr>
        <p:spPr>
          <a:xfrm>
            <a:off x="1380858" y="249195"/>
            <a:ext cx="4270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探索提高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103446" y="1082995"/>
            <a:ext cx="106453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ctr">
              <a:lnSpc>
                <a:spcPct val="150000"/>
              </a:lnSpc>
            </a:pPr>
            <a:r>
              <a:rPr lang="en-US" altLang="zh-CN" sz="2400" kern="100" dirty="0">
                <a:cs typeface="+mn-ea"/>
                <a:sym typeface="+mn-lt"/>
              </a:rPr>
              <a:t>2</a:t>
            </a:r>
            <a:r>
              <a:rPr lang="zh-CN" altLang="zh-CN" sz="2400" kern="100" dirty="0">
                <a:cs typeface="+mn-ea"/>
                <a:sym typeface="+mn-lt"/>
              </a:rPr>
              <a:t>．（</a:t>
            </a:r>
            <a:r>
              <a:rPr lang="en-US" altLang="zh-CN" sz="2400" kern="100" dirty="0">
                <a:cs typeface="+mn-ea"/>
                <a:sym typeface="+mn-lt"/>
              </a:rPr>
              <a:t>2019·</a:t>
            </a:r>
            <a:r>
              <a:rPr lang="zh-CN" altLang="zh-CN" sz="2400" kern="100" dirty="0">
                <a:cs typeface="+mn-ea"/>
                <a:sym typeface="+mn-lt"/>
              </a:rPr>
              <a:t>南通市崇川学校初二月考）</a:t>
            </a:r>
            <a:endParaRPr lang="en-US" altLang="zh-CN" sz="2400" kern="100" dirty="0">
              <a:cs typeface="+mn-ea"/>
              <a:sym typeface="+mn-lt"/>
            </a:endParaRPr>
          </a:p>
          <a:p>
            <a:pPr defTabSz="914400" fontAlgn="ctr">
              <a:lnSpc>
                <a:spcPct val="150000"/>
              </a:lnSpc>
            </a:pPr>
            <a:r>
              <a:rPr lang="zh-CN" altLang="zh-CN" sz="2400" kern="100" dirty="0">
                <a:cs typeface="+mn-ea"/>
                <a:sym typeface="+mn-lt"/>
              </a:rPr>
              <a:t>设</a:t>
            </a:r>
            <a:r>
              <a:rPr lang="en-US" altLang="zh-CN" sz="2400" kern="100" dirty="0">
                <a:cs typeface="+mn-ea"/>
                <a:sym typeface="+mn-lt"/>
              </a:rPr>
              <a:t>(1+x)</a:t>
            </a:r>
            <a:r>
              <a:rPr lang="en-US" altLang="zh-CN" sz="2400" kern="100" baseline="30000" dirty="0">
                <a:cs typeface="+mn-ea"/>
                <a:sym typeface="+mn-lt"/>
              </a:rPr>
              <a:t>2</a:t>
            </a:r>
            <a:r>
              <a:rPr lang="en-US" altLang="zh-CN" sz="2400" kern="100" dirty="0">
                <a:cs typeface="+mn-ea"/>
                <a:sym typeface="+mn-lt"/>
              </a:rPr>
              <a:t>(1</a:t>
            </a:r>
            <a:r>
              <a:rPr lang="zh-CN" altLang="zh-CN" sz="2400" kern="100" dirty="0">
                <a:cs typeface="+mn-ea"/>
                <a:sym typeface="+mn-lt"/>
              </a:rPr>
              <a:t>−</a:t>
            </a:r>
            <a:r>
              <a:rPr lang="en-US" altLang="zh-CN" sz="2400" kern="100" dirty="0">
                <a:cs typeface="+mn-ea"/>
                <a:sym typeface="+mn-lt"/>
              </a:rPr>
              <a:t>x)=a+bx+cx</a:t>
            </a:r>
            <a:r>
              <a:rPr lang="en-US" altLang="zh-CN" sz="2400" kern="100" baseline="30000" dirty="0">
                <a:cs typeface="+mn-ea"/>
                <a:sym typeface="+mn-lt"/>
              </a:rPr>
              <a:t>2</a:t>
            </a:r>
            <a:r>
              <a:rPr lang="en-US" altLang="zh-CN" sz="2400" kern="100" dirty="0">
                <a:cs typeface="+mn-ea"/>
                <a:sym typeface="+mn-lt"/>
              </a:rPr>
              <a:t>+dx</a:t>
            </a:r>
            <a:r>
              <a:rPr lang="en-US" altLang="zh-CN" sz="2400" kern="100" baseline="30000" dirty="0">
                <a:cs typeface="+mn-ea"/>
                <a:sym typeface="+mn-lt"/>
              </a:rPr>
              <a:t>3</a:t>
            </a:r>
            <a:r>
              <a:rPr lang="zh-CN" altLang="zh-CN" sz="2400" kern="100" dirty="0">
                <a:cs typeface="+mn-ea"/>
                <a:sym typeface="+mn-lt"/>
              </a:rPr>
              <a:t>，则</a:t>
            </a:r>
            <a:r>
              <a:rPr lang="en-US" altLang="zh-CN" sz="2400" kern="100" dirty="0" err="1">
                <a:cs typeface="+mn-ea"/>
                <a:sym typeface="+mn-lt"/>
              </a:rPr>
              <a:t>a+b+c+d</a:t>
            </a:r>
            <a:r>
              <a:rPr lang="en-US" altLang="zh-CN" sz="2400" kern="100" dirty="0">
                <a:cs typeface="+mn-ea"/>
                <a:sym typeface="+mn-lt"/>
              </a:rPr>
              <a:t>=___.</a:t>
            </a:r>
            <a:endParaRPr lang="zh-CN" altLang="zh-CN" sz="2400" kern="100" dirty="0"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03445" y="2478961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400" fontAlgn="ctr">
              <a:lnSpc>
                <a:spcPct val="200000"/>
              </a:lnSpc>
            </a:pPr>
            <a:r>
              <a:rPr lang="zh-CN" altLang="zh-CN" sz="2400" kern="100" dirty="0">
                <a:cs typeface="+mn-ea"/>
                <a:sym typeface="+mn-lt"/>
              </a:rPr>
              <a:t>【详解】</a:t>
            </a:r>
          </a:p>
          <a:p>
            <a:pPr defTabSz="914400" fontAlgn="ctr">
              <a:lnSpc>
                <a:spcPct val="200000"/>
              </a:lnSpc>
            </a:pPr>
            <a:r>
              <a:rPr lang="zh-CN" altLang="zh-CN" sz="2400" kern="100" dirty="0">
                <a:cs typeface="+mn-ea"/>
                <a:sym typeface="+mn-lt"/>
              </a:rPr>
              <a:t>当</a:t>
            </a:r>
            <a:r>
              <a:rPr lang="en-US" altLang="zh-CN" sz="2400" kern="100" dirty="0">
                <a:cs typeface="+mn-ea"/>
                <a:sym typeface="+mn-lt"/>
              </a:rPr>
              <a:t>x=1</a:t>
            </a:r>
            <a:r>
              <a:rPr lang="zh-CN" altLang="zh-CN" sz="2400" kern="100" dirty="0">
                <a:cs typeface="+mn-ea"/>
                <a:sym typeface="+mn-lt"/>
              </a:rPr>
              <a:t>时</a:t>
            </a:r>
            <a:r>
              <a:rPr lang="en-US" altLang="zh-CN" sz="2400" kern="100" dirty="0">
                <a:cs typeface="+mn-ea"/>
                <a:sym typeface="+mn-lt"/>
              </a:rPr>
              <a:t>,</a:t>
            </a:r>
            <a:r>
              <a:rPr lang="zh-CN" altLang="zh-CN" sz="2400" kern="100" dirty="0">
                <a:cs typeface="+mn-ea"/>
                <a:sym typeface="+mn-lt"/>
              </a:rPr>
              <a:t>有</a:t>
            </a:r>
            <a:r>
              <a:rPr lang="en-US" altLang="zh-CN" sz="2400" kern="100" dirty="0">
                <a:cs typeface="+mn-ea"/>
                <a:sym typeface="+mn-lt"/>
              </a:rPr>
              <a:t>(1+1)</a:t>
            </a:r>
            <a:r>
              <a:rPr lang="en-US" altLang="zh-CN" sz="2400" kern="100" baseline="30000" dirty="0">
                <a:cs typeface="+mn-ea"/>
                <a:sym typeface="+mn-lt"/>
              </a:rPr>
              <a:t>2</a:t>
            </a:r>
            <a:r>
              <a:rPr lang="en-US" altLang="zh-CN" sz="2400" kern="100" dirty="0">
                <a:cs typeface="+mn-ea"/>
                <a:sym typeface="+mn-lt"/>
              </a:rPr>
              <a:t>(1</a:t>
            </a:r>
            <a:r>
              <a:rPr lang="zh-CN" altLang="zh-CN" sz="2400" kern="100" dirty="0">
                <a:cs typeface="+mn-ea"/>
                <a:sym typeface="+mn-lt"/>
              </a:rPr>
              <a:t>−</a:t>
            </a:r>
            <a:r>
              <a:rPr lang="en-US" altLang="zh-CN" sz="2400" kern="100" dirty="0">
                <a:cs typeface="+mn-ea"/>
                <a:sym typeface="+mn-lt"/>
              </a:rPr>
              <a:t>1)=</a:t>
            </a:r>
            <a:r>
              <a:rPr lang="en-US" altLang="zh-CN" sz="2400" kern="100" dirty="0" err="1">
                <a:cs typeface="+mn-ea"/>
                <a:sym typeface="+mn-lt"/>
              </a:rPr>
              <a:t>a+b+c+d</a:t>
            </a:r>
            <a:r>
              <a:rPr lang="zh-CN" altLang="zh-CN" sz="2400" kern="100" dirty="0">
                <a:cs typeface="+mn-ea"/>
                <a:sym typeface="+mn-lt"/>
              </a:rPr>
              <a:t>，</a:t>
            </a:r>
          </a:p>
          <a:p>
            <a:pPr defTabSz="914400" fontAlgn="ctr">
              <a:lnSpc>
                <a:spcPct val="200000"/>
              </a:lnSpc>
            </a:pPr>
            <a:r>
              <a:rPr lang="en-US" altLang="zh-CN" sz="2400" kern="100" dirty="0">
                <a:cs typeface="+mn-ea"/>
                <a:sym typeface="+mn-lt"/>
              </a:rPr>
              <a:t>∴</a:t>
            </a:r>
            <a:r>
              <a:rPr lang="en-US" altLang="zh-CN" sz="2400" kern="100" dirty="0" err="1">
                <a:cs typeface="+mn-ea"/>
                <a:sym typeface="+mn-lt"/>
              </a:rPr>
              <a:t>a+b+c+d</a:t>
            </a:r>
            <a:r>
              <a:rPr lang="en-US" altLang="zh-CN" sz="2400" kern="100" dirty="0">
                <a:cs typeface="+mn-ea"/>
                <a:sym typeface="+mn-lt"/>
              </a:rPr>
              <a:t>=0.</a:t>
            </a:r>
            <a:endParaRPr lang="zh-CN" altLang="zh-CN" sz="2400" kern="100" dirty="0"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148645" y="1808959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endParaRPr lang="zh-CN" altLang="en-US" sz="24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380858" y="249195"/>
            <a:ext cx="4270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探索提高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103445" y="1131434"/>
            <a:ext cx="102221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ctr">
              <a:lnSpc>
                <a:spcPct val="150000"/>
              </a:lnSpc>
            </a:pP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．（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2019·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邹平市明集镇初级中学初二月考）三角形底边长是（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en-US" altLang="zh-CN" sz="2000" i="1" kern="100" dirty="0">
                <a:solidFill>
                  <a:prstClr val="black"/>
                </a:solidFill>
                <a:cs typeface="+mn-ea"/>
                <a:sym typeface="+mn-lt"/>
              </a:rPr>
              <a:t>m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－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en-US" altLang="zh-CN" sz="2000" i="1" kern="100" dirty="0">
                <a:solidFill>
                  <a:prstClr val="black"/>
                </a:solidFill>
                <a:cs typeface="+mn-ea"/>
                <a:sym typeface="+mn-lt"/>
              </a:rPr>
              <a:t>n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),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底边上的高是（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2000" i="1" kern="100" dirty="0">
                <a:solidFill>
                  <a:prstClr val="black"/>
                </a:solidFill>
                <a:cs typeface="+mn-ea"/>
                <a:sym typeface="+mn-lt"/>
              </a:rPr>
              <a:t>m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＋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en-US" altLang="zh-CN" sz="2000" i="1" kern="100" dirty="0">
                <a:solidFill>
                  <a:prstClr val="black"/>
                </a:solidFill>
                <a:cs typeface="+mn-ea"/>
                <a:sym typeface="+mn-lt"/>
              </a:rPr>
              <a:t>n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) 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，则这个三角形的面积是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_____</a:t>
            </a:r>
            <a:endParaRPr lang="zh-CN" altLang="zh-CN" sz="2000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5168104" y="1607872"/>
                <a:ext cx="2092817" cy="609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5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𝑚</m:t>
                          </m:r>
                        </m:e>
                        <m:sup>
                          <m:r>
                            <a:rPr lang="zh-CN" altLang="en-US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  <m:r>
                        <a:rPr lang="zh-CN" altLang="en-US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7</m:t>
                          </m:r>
                        </m:num>
                        <m:den>
                          <m:r>
                            <a:rPr lang="zh-CN" altLang="en-US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den>
                      </m:f>
                      <m:r>
                        <a:rPr lang="zh-CN" alt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𝑚𝑛</m:t>
                      </m:r>
                      <m:r>
                        <a:rPr lang="zh-CN" altLang="en-US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−6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𝑛</m:t>
                          </m:r>
                        </m:e>
                        <m:sup>
                          <m:r>
                            <a:rPr lang="zh-CN" altLang="en-US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8104" y="1607872"/>
                <a:ext cx="2092817" cy="609077"/>
              </a:xfrm>
              <a:prstGeom prst="rect">
                <a:avLst/>
              </a:prstGeom>
              <a:blipFill rotWithShape="1">
                <a:blip r:embed="rId3"/>
                <a:stretch>
                  <a:fillRect l="-23" t="-9" r="16" b="2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1448920" y="2355852"/>
                <a:ext cx="9375749" cy="18944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 fontAlgn="ctr">
                  <a:lnSpc>
                    <a:spcPct val="20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400" fontAlgn="ctr">
                  <a:lnSpc>
                    <a:spcPct val="20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解：根据题意得：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(5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𝑚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−4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𝑛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)(2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𝑚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+3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𝑛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)=5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𝑚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f>
                      <m:f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7</m:t>
                        </m:r>
                      </m:num>
                      <m:den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𝑚𝑛</m:t>
                    </m:r>
                    <m:r>
                      <a:rPr lang="zh-CN" altLang="en-US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6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𝑛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8920" y="2355852"/>
                <a:ext cx="9375749" cy="1894493"/>
              </a:xfrm>
              <a:prstGeom prst="rect">
                <a:avLst/>
              </a:prstGeom>
              <a:blipFill rotWithShape="1">
                <a:blip r:embed="rId4"/>
                <a:stretch>
                  <a:fillRect l="-5" r="5" b="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/>
          <p:cNvSpPr txBox="1"/>
          <p:nvPr/>
        </p:nvSpPr>
        <p:spPr>
          <a:xfrm>
            <a:off x="1380858" y="249195"/>
            <a:ext cx="4270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探索提高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987860" y="1168809"/>
            <a:ext cx="10992544" cy="1323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ctr">
              <a:lnSpc>
                <a:spcPct val="150000"/>
              </a:lnSpc>
            </a:pPr>
            <a:r>
              <a:rPr lang="en-US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．（</a:t>
            </a:r>
            <a:r>
              <a:rPr lang="en-US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2018·</a:t>
            </a:r>
            <a:r>
              <a:rPr lang="zh-CN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四川省金堂实验中学初一月考）要使多项式</a:t>
            </a:r>
            <a:r>
              <a:rPr lang="en-US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mx</a:t>
            </a:r>
            <a:r>
              <a:rPr lang="en-US" altLang="zh-CN" sz="2665" kern="100" baseline="30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en-US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+3nxy</a:t>
            </a:r>
            <a:r>
              <a:rPr lang="en-US" altLang="zh-CN" sz="2665" kern="1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+2x</a:t>
            </a:r>
            <a:r>
              <a:rPr lang="en-US" altLang="zh-CN" sz="2665" kern="100" baseline="30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－</a:t>
            </a:r>
            <a:r>
              <a:rPr lang="en-US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xy</a:t>
            </a:r>
            <a:r>
              <a:rPr lang="en-US" altLang="zh-CN" sz="2665" kern="1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+y</a:t>
            </a:r>
            <a:r>
              <a:rPr lang="zh-CN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不含三次项，则</a:t>
            </a:r>
            <a:r>
              <a:rPr lang="en-US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2m+3n</a:t>
            </a:r>
            <a:r>
              <a:rPr lang="zh-CN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的值为</a:t>
            </a:r>
            <a:r>
              <a:rPr lang="en-US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________.</a:t>
            </a:r>
            <a:endParaRPr lang="zh-CN" altLang="zh-CN" sz="2665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699587" y="1989545"/>
            <a:ext cx="492443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665" dirty="0">
                <a:solidFill>
                  <a:prstClr val="black"/>
                </a:solidFill>
                <a:cs typeface="+mn-ea"/>
                <a:sym typeface="+mn-lt"/>
              </a:rPr>
              <a:t>-3</a:t>
            </a:r>
            <a:endParaRPr lang="zh-CN" altLang="en-US" sz="266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87860" y="2950454"/>
            <a:ext cx="866897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ctr">
              <a:lnSpc>
                <a:spcPct val="150000"/>
              </a:lnSpc>
            </a:pPr>
            <a:r>
              <a:rPr lang="zh-CN" altLang="zh-CN" sz="2400" kern="100" dirty="0">
                <a:cs typeface="+mn-ea"/>
                <a:sym typeface="+mn-lt"/>
              </a:rPr>
              <a:t>【详解】</a:t>
            </a:r>
          </a:p>
          <a:p>
            <a:pPr defTabSz="914400" fontAlgn="ctr">
              <a:lnSpc>
                <a:spcPct val="150000"/>
              </a:lnSpc>
            </a:pPr>
            <a:r>
              <a:rPr lang="en-US" altLang="zh-CN" sz="2400" kern="100" dirty="0">
                <a:cs typeface="+mn-ea"/>
                <a:sym typeface="+mn-lt"/>
              </a:rPr>
              <a:t>∵mx</a:t>
            </a:r>
            <a:r>
              <a:rPr lang="en-US" altLang="zh-CN" sz="2400" kern="100" baseline="30000" dirty="0">
                <a:cs typeface="+mn-ea"/>
                <a:sym typeface="+mn-lt"/>
              </a:rPr>
              <a:t>3</a:t>
            </a:r>
            <a:r>
              <a:rPr lang="en-US" altLang="zh-CN" sz="2400" kern="100" dirty="0">
                <a:cs typeface="+mn-ea"/>
                <a:sym typeface="+mn-lt"/>
              </a:rPr>
              <a:t>+3nxy</a:t>
            </a:r>
            <a:r>
              <a:rPr lang="en-US" altLang="zh-CN" sz="2400" kern="100" baseline="30000" dirty="0">
                <a:cs typeface="+mn-ea"/>
                <a:sym typeface="+mn-lt"/>
              </a:rPr>
              <a:t>2</a:t>
            </a:r>
            <a:r>
              <a:rPr lang="en-US" altLang="zh-CN" sz="2400" kern="100" dirty="0">
                <a:cs typeface="+mn-ea"/>
                <a:sym typeface="+mn-lt"/>
              </a:rPr>
              <a:t>+2x</a:t>
            </a:r>
            <a:r>
              <a:rPr lang="en-US" altLang="zh-CN" sz="2400" kern="100" baseline="30000" dirty="0">
                <a:cs typeface="+mn-ea"/>
                <a:sym typeface="+mn-lt"/>
              </a:rPr>
              <a:t>3</a:t>
            </a:r>
            <a:r>
              <a:rPr lang="zh-CN" altLang="zh-CN" sz="2400" kern="100" dirty="0">
                <a:cs typeface="+mn-ea"/>
                <a:sym typeface="+mn-lt"/>
              </a:rPr>
              <a:t>－</a:t>
            </a:r>
            <a:r>
              <a:rPr lang="en-US" altLang="zh-CN" sz="2400" kern="100" dirty="0">
                <a:cs typeface="+mn-ea"/>
                <a:sym typeface="+mn-lt"/>
              </a:rPr>
              <a:t>xy</a:t>
            </a:r>
            <a:r>
              <a:rPr lang="en-US" altLang="zh-CN" sz="2400" kern="100" baseline="30000" dirty="0">
                <a:cs typeface="+mn-ea"/>
                <a:sym typeface="+mn-lt"/>
              </a:rPr>
              <a:t>2</a:t>
            </a:r>
            <a:r>
              <a:rPr lang="en-US" altLang="zh-CN" sz="2400" kern="100" dirty="0">
                <a:cs typeface="+mn-ea"/>
                <a:sym typeface="+mn-lt"/>
              </a:rPr>
              <a:t>+y=</a:t>
            </a:r>
            <a:r>
              <a:rPr lang="zh-CN" altLang="zh-CN" sz="2400" kern="100" dirty="0">
                <a:cs typeface="+mn-ea"/>
                <a:sym typeface="+mn-lt"/>
              </a:rPr>
              <a:t>（</a:t>
            </a:r>
            <a:r>
              <a:rPr lang="en-US" altLang="zh-CN" sz="2400" kern="100" dirty="0">
                <a:cs typeface="+mn-ea"/>
                <a:sym typeface="+mn-lt"/>
              </a:rPr>
              <a:t>m+2</a:t>
            </a:r>
            <a:r>
              <a:rPr lang="zh-CN" altLang="zh-CN" sz="2400" kern="100" dirty="0">
                <a:cs typeface="+mn-ea"/>
                <a:sym typeface="+mn-lt"/>
              </a:rPr>
              <a:t>）</a:t>
            </a:r>
            <a:r>
              <a:rPr lang="en-US" altLang="zh-CN" sz="2400" kern="100" dirty="0">
                <a:cs typeface="+mn-ea"/>
                <a:sym typeface="+mn-lt"/>
              </a:rPr>
              <a:t>x</a:t>
            </a:r>
            <a:r>
              <a:rPr lang="en-US" altLang="zh-CN" sz="2400" kern="100" baseline="30000" dirty="0">
                <a:cs typeface="+mn-ea"/>
                <a:sym typeface="+mn-lt"/>
              </a:rPr>
              <a:t>3</a:t>
            </a:r>
            <a:r>
              <a:rPr lang="en-US" altLang="zh-CN" sz="2400" kern="100" dirty="0">
                <a:cs typeface="+mn-ea"/>
                <a:sym typeface="+mn-lt"/>
              </a:rPr>
              <a:t>+(3n-1)xy</a:t>
            </a:r>
            <a:r>
              <a:rPr lang="en-US" altLang="zh-CN" sz="2400" kern="100" baseline="30000" dirty="0">
                <a:cs typeface="+mn-ea"/>
                <a:sym typeface="+mn-lt"/>
              </a:rPr>
              <a:t>2</a:t>
            </a:r>
            <a:r>
              <a:rPr lang="en-US" altLang="zh-CN" sz="2400" kern="100" dirty="0">
                <a:cs typeface="+mn-ea"/>
                <a:sym typeface="+mn-lt"/>
              </a:rPr>
              <a:t>+y</a:t>
            </a:r>
            <a:r>
              <a:rPr lang="zh-CN" altLang="zh-CN" sz="2400" kern="100" dirty="0">
                <a:cs typeface="+mn-ea"/>
                <a:sym typeface="+mn-lt"/>
              </a:rPr>
              <a:t>不含三次项</a:t>
            </a:r>
          </a:p>
          <a:p>
            <a:pPr defTabSz="914400" fontAlgn="ctr">
              <a:lnSpc>
                <a:spcPct val="150000"/>
              </a:lnSpc>
            </a:pPr>
            <a:r>
              <a:rPr lang="en-US" altLang="zh-CN" sz="2400" kern="100" dirty="0">
                <a:cs typeface="+mn-ea"/>
                <a:sym typeface="+mn-lt"/>
              </a:rPr>
              <a:t>∴m+2=0</a:t>
            </a:r>
            <a:r>
              <a:rPr lang="zh-CN" altLang="zh-CN" sz="2400" kern="100" dirty="0">
                <a:cs typeface="+mn-ea"/>
                <a:sym typeface="+mn-lt"/>
              </a:rPr>
              <a:t>，</a:t>
            </a:r>
            <a:r>
              <a:rPr lang="en-US" altLang="zh-CN" sz="2400" kern="100" dirty="0">
                <a:cs typeface="+mn-ea"/>
                <a:sym typeface="+mn-lt"/>
              </a:rPr>
              <a:t>3n-1=0</a:t>
            </a:r>
            <a:r>
              <a:rPr lang="zh-CN" altLang="zh-CN" sz="2400" kern="100" dirty="0">
                <a:cs typeface="+mn-ea"/>
                <a:sym typeface="+mn-lt"/>
              </a:rPr>
              <a:t>，</a:t>
            </a:r>
          </a:p>
          <a:p>
            <a:pPr defTabSz="914400" fontAlgn="ctr">
              <a:lnSpc>
                <a:spcPct val="150000"/>
              </a:lnSpc>
            </a:pPr>
            <a:r>
              <a:rPr lang="en-US" altLang="zh-CN" sz="2400" kern="100" dirty="0">
                <a:cs typeface="+mn-ea"/>
                <a:sym typeface="+mn-lt"/>
              </a:rPr>
              <a:t>∴m=-2, 3n=1</a:t>
            </a:r>
            <a:endParaRPr lang="zh-CN" altLang="zh-CN" sz="2400" kern="100" dirty="0">
              <a:cs typeface="+mn-ea"/>
              <a:sym typeface="+mn-lt"/>
            </a:endParaRPr>
          </a:p>
          <a:p>
            <a:pPr defTabSz="914400" fontAlgn="ctr">
              <a:lnSpc>
                <a:spcPct val="150000"/>
              </a:lnSpc>
            </a:pPr>
            <a:r>
              <a:rPr lang="en-US" altLang="zh-CN" sz="2400" kern="100" dirty="0">
                <a:cs typeface="+mn-ea"/>
                <a:sym typeface="+mn-lt"/>
              </a:rPr>
              <a:t>∴2m+3n=-4+1=-3</a:t>
            </a:r>
            <a:endParaRPr lang="zh-CN" altLang="zh-CN" sz="2400" kern="100" dirty="0"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380858" y="249195"/>
            <a:ext cx="4270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探索提高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131525" y="1130045"/>
            <a:ext cx="10758193" cy="1323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ctr">
              <a:lnSpc>
                <a:spcPct val="150000"/>
              </a:lnSpc>
            </a:pPr>
            <a:r>
              <a:rPr lang="en-US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．（</a:t>
            </a:r>
            <a:r>
              <a:rPr lang="en-US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2019·</a:t>
            </a:r>
            <a:r>
              <a:rPr lang="zh-CN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长春市第四十七中学初二月考）已知：</a:t>
            </a:r>
            <a:r>
              <a:rPr lang="en-US" altLang="zh-CN" sz="2665" i="1" kern="100" dirty="0" err="1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en-US" altLang="zh-CN" sz="2665" kern="100" dirty="0" err="1">
                <a:solidFill>
                  <a:prstClr val="black"/>
                </a:solidFill>
                <a:cs typeface="+mn-ea"/>
                <a:sym typeface="+mn-lt"/>
              </a:rPr>
              <a:t>+</a:t>
            </a:r>
            <a:r>
              <a:rPr lang="en-US" altLang="zh-CN" sz="2665" i="1" kern="100" dirty="0" err="1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en-US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=-1</a:t>
            </a:r>
            <a:r>
              <a:rPr lang="zh-CN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665" i="1" kern="100" dirty="0">
                <a:solidFill>
                  <a:prstClr val="black"/>
                </a:solidFill>
                <a:cs typeface="+mn-ea"/>
                <a:sym typeface="+mn-lt"/>
              </a:rPr>
              <a:t>ab</a:t>
            </a:r>
            <a:r>
              <a:rPr lang="en-US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=1</a:t>
            </a:r>
            <a:r>
              <a:rPr lang="zh-CN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，化简</a:t>
            </a:r>
            <a:r>
              <a:rPr lang="en-US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(</a:t>
            </a:r>
            <a:r>
              <a:rPr lang="en-US" altLang="zh-CN" sz="2665" i="1" kern="1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en-US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-2)(</a:t>
            </a:r>
            <a:r>
              <a:rPr lang="en-US" altLang="zh-CN" sz="2665" i="1" kern="100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en-US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-2)</a:t>
            </a:r>
            <a:r>
              <a:rPr lang="zh-CN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的结果是</a:t>
            </a:r>
            <a:r>
              <a:rPr lang="en-US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______</a:t>
            </a:r>
            <a:r>
              <a:rPr lang="zh-CN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</a:p>
        </p:txBody>
      </p:sp>
      <p:sp>
        <p:nvSpPr>
          <p:cNvPr id="6" name="矩形 5"/>
          <p:cNvSpPr/>
          <p:nvPr/>
        </p:nvSpPr>
        <p:spPr>
          <a:xfrm>
            <a:off x="4723657" y="196614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7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31525" y="2863548"/>
            <a:ext cx="6096000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400" fontAlgn="ctr">
              <a:lnSpc>
                <a:spcPct val="150000"/>
              </a:lnSpc>
            </a:pPr>
            <a:r>
              <a:rPr lang="zh-CN" altLang="zh-CN" sz="2000" kern="100" dirty="0">
                <a:cs typeface="+mn-ea"/>
                <a:sym typeface="+mn-lt"/>
              </a:rPr>
              <a:t>【详解】</a:t>
            </a:r>
          </a:p>
          <a:p>
            <a:pPr defTabSz="914400" fontAlgn="ctr">
              <a:lnSpc>
                <a:spcPct val="150000"/>
              </a:lnSpc>
            </a:pPr>
            <a:r>
              <a:rPr lang="zh-CN" altLang="zh-CN" sz="2000" kern="100" dirty="0">
                <a:cs typeface="+mn-ea"/>
                <a:sym typeface="+mn-lt"/>
              </a:rPr>
              <a:t>解：当</a:t>
            </a:r>
            <a:r>
              <a:rPr lang="en-US" altLang="zh-CN" sz="2000" kern="100" dirty="0">
                <a:cs typeface="+mn-ea"/>
                <a:sym typeface="+mn-lt"/>
              </a:rPr>
              <a:t>a</a:t>
            </a:r>
            <a:r>
              <a:rPr lang="zh-CN" altLang="zh-CN" sz="2000" kern="100" dirty="0">
                <a:cs typeface="+mn-ea"/>
                <a:sym typeface="+mn-lt"/>
              </a:rPr>
              <a:t>＋</a:t>
            </a:r>
            <a:r>
              <a:rPr lang="en-US" altLang="zh-CN" sz="2000" kern="100" dirty="0">
                <a:cs typeface="+mn-ea"/>
                <a:sym typeface="+mn-lt"/>
              </a:rPr>
              <a:t>b</a:t>
            </a:r>
            <a:r>
              <a:rPr lang="zh-CN" altLang="zh-CN" sz="2000" kern="100" dirty="0">
                <a:cs typeface="+mn-ea"/>
                <a:sym typeface="+mn-lt"/>
              </a:rPr>
              <a:t>＝−</a:t>
            </a:r>
            <a:r>
              <a:rPr lang="en-US" altLang="zh-CN" sz="2000" kern="100" dirty="0">
                <a:cs typeface="+mn-ea"/>
                <a:sym typeface="+mn-lt"/>
              </a:rPr>
              <a:t>1</a:t>
            </a:r>
            <a:r>
              <a:rPr lang="zh-CN" altLang="zh-CN" sz="2000" kern="100" dirty="0">
                <a:cs typeface="+mn-ea"/>
                <a:sym typeface="+mn-lt"/>
              </a:rPr>
              <a:t>，</a:t>
            </a:r>
            <a:r>
              <a:rPr lang="en-US" altLang="zh-CN" sz="2000" kern="100" dirty="0">
                <a:cs typeface="+mn-ea"/>
                <a:sym typeface="+mn-lt"/>
              </a:rPr>
              <a:t>ab</a:t>
            </a:r>
            <a:r>
              <a:rPr lang="zh-CN" altLang="zh-CN" sz="2000" kern="100" dirty="0">
                <a:cs typeface="+mn-ea"/>
                <a:sym typeface="+mn-lt"/>
              </a:rPr>
              <a:t>＝</a:t>
            </a:r>
            <a:r>
              <a:rPr lang="en-US" altLang="zh-CN" sz="2000" kern="100" dirty="0">
                <a:cs typeface="+mn-ea"/>
                <a:sym typeface="+mn-lt"/>
              </a:rPr>
              <a:t>1</a:t>
            </a:r>
            <a:r>
              <a:rPr lang="zh-CN" altLang="zh-CN" sz="2000" kern="100" dirty="0">
                <a:cs typeface="+mn-ea"/>
                <a:sym typeface="+mn-lt"/>
              </a:rPr>
              <a:t>时，</a:t>
            </a:r>
            <a:r>
              <a:rPr lang="en-US" altLang="zh-CN" sz="2000" kern="100" dirty="0">
                <a:cs typeface="+mn-ea"/>
                <a:sym typeface="+mn-lt"/>
              </a:rPr>
              <a:t/>
            </a:r>
            <a:br>
              <a:rPr lang="en-US" altLang="zh-CN" sz="2000" kern="100" dirty="0">
                <a:cs typeface="+mn-ea"/>
                <a:sym typeface="+mn-lt"/>
              </a:rPr>
            </a:br>
            <a:r>
              <a:rPr lang="zh-CN" altLang="zh-CN" sz="2000" kern="100" dirty="0">
                <a:cs typeface="+mn-ea"/>
                <a:sym typeface="+mn-lt"/>
              </a:rPr>
              <a:t>原式＝</a:t>
            </a:r>
            <a:r>
              <a:rPr lang="en-US" altLang="zh-CN" sz="2000" kern="100" dirty="0">
                <a:cs typeface="+mn-ea"/>
                <a:sym typeface="+mn-lt"/>
              </a:rPr>
              <a:t>ab</a:t>
            </a:r>
            <a:r>
              <a:rPr lang="zh-CN" altLang="zh-CN" sz="2000" kern="100" dirty="0">
                <a:cs typeface="+mn-ea"/>
                <a:sym typeface="+mn-lt"/>
              </a:rPr>
              <a:t>−</a:t>
            </a:r>
            <a:r>
              <a:rPr lang="en-US" altLang="zh-CN" sz="2000" kern="100" dirty="0">
                <a:cs typeface="+mn-ea"/>
                <a:sym typeface="+mn-lt"/>
              </a:rPr>
              <a:t>2a</a:t>
            </a:r>
            <a:r>
              <a:rPr lang="zh-CN" altLang="zh-CN" sz="2000" kern="100" dirty="0">
                <a:cs typeface="+mn-ea"/>
                <a:sym typeface="+mn-lt"/>
              </a:rPr>
              <a:t>−</a:t>
            </a:r>
            <a:r>
              <a:rPr lang="en-US" altLang="zh-CN" sz="2000" kern="100" dirty="0">
                <a:cs typeface="+mn-ea"/>
                <a:sym typeface="+mn-lt"/>
              </a:rPr>
              <a:t>2b</a:t>
            </a:r>
            <a:r>
              <a:rPr lang="zh-CN" altLang="zh-CN" sz="2000" kern="100" dirty="0">
                <a:cs typeface="+mn-ea"/>
                <a:sym typeface="+mn-lt"/>
              </a:rPr>
              <a:t>＋</a:t>
            </a:r>
            <a:r>
              <a:rPr lang="en-US" altLang="zh-CN" sz="2000" kern="100" dirty="0">
                <a:cs typeface="+mn-ea"/>
                <a:sym typeface="+mn-lt"/>
              </a:rPr>
              <a:t>4</a:t>
            </a:r>
            <a:br>
              <a:rPr lang="en-US" altLang="zh-CN" sz="2000" kern="100" dirty="0">
                <a:cs typeface="+mn-ea"/>
                <a:sym typeface="+mn-lt"/>
              </a:rPr>
            </a:br>
            <a:r>
              <a:rPr lang="zh-CN" altLang="zh-CN" sz="2000" kern="100" dirty="0">
                <a:cs typeface="+mn-ea"/>
                <a:sym typeface="+mn-lt"/>
              </a:rPr>
              <a:t>＝</a:t>
            </a:r>
            <a:r>
              <a:rPr lang="en-US" altLang="zh-CN" sz="2000" kern="100" dirty="0">
                <a:cs typeface="+mn-ea"/>
                <a:sym typeface="+mn-lt"/>
              </a:rPr>
              <a:t>ab</a:t>
            </a:r>
            <a:r>
              <a:rPr lang="zh-CN" altLang="zh-CN" sz="2000" kern="100" dirty="0">
                <a:cs typeface="+mn-ea"/>
                <a:sym typeface="+mn-lt"/>
              </a:rPr>
              <a:t>−</a:t>
            </a:r>
            <a:r>
              <a:rPr lang="en-US" altLang="zh-CN" sz="2000" kern="100" dirty="0">
                <a:cs typeface="+mn-ea"/>
                <a:sym typeface="+mn-lt"/>
              </a:rPr>
              <a:t>2</a:t>
            </a:r>
            <a:r>
              <a:rPr lang="zh-CN" altLang="zh-CN" sz="2000" kern="100" dirty="0">
                <a:cs typeface="+mn-ea"/>
                <a:sym typeface="+mn-lt"/>
              </a:rPr>
              <a:t>（</a:t>
            </a:r>
            <a:r>
              <a:rPr lang="en-US" altLang="zh-CN" sz="2000" kern="100" dirty="0">
                <a:cs typeface="+mn-ea"/>
                <a:sym typeface="+mn-lt"/>
              </a:rPr>
              <a:t>a</a:t>
            </a:r>
            <a:r>
              <a:rPr lang="zh-CN" altLang="zh-CN" sz="2000" kern="100" dirty="0">
                <a:cs typeface="+mn-ea"/>
                <a:sym typeface="+mn-lt"/>
              </a:rPr>
              <a:t>＋</a:t>
            </a:r>
            <a:r>
              <a:rPr lang="en-US" altLang="zh-CN" sz="2000" kern="100" dirty="0">
                <a:cs typeface="+mn-ea"/>
                <a:sym typeface="+mn-lt"/>
              </a:rPr>
              <a:t>b</a:t>
            </a:r>
            <a:r>
              <a:rPr lang="zh-CN" altLang="zh-CN" sz="2000" kern="100" dirty="0">
                <a:cs typeface="+mn-ea"/>
                <a:sym typeface="+mn-lt"/>
              </a:rPr>
              <a:t>）＋</a:t>
            </a:r>
            <a:r>
              <a:rPr lang="en-US" altLang="zh-CN" sz="2000" kern="100" dirty="0">
                <a:cs typeface="+mn-ea"/>
                <a:sym typeface="+mn-lt"/>
              </a:rPr>
              <a:t>4</a:t>
            </a:r>
            <a:br>
              <a:rPr lang="en-US" altLang="zh-CN" sz="2000" kern="100" dirty="0">
                <a:cs typeface="+mn-ea"/>
                <a:sym typeface="+mn-lt"/>
              </a:rPr>
            </a:br>
            <a:r>
              <a:rPr lang="zh-CN" altLang="zh-CN" sz="2000" kern="100" dirty="0">
                <a:cs typeface="+mn-ea"/>
                <a:sym typeface="+mn-lt"/>
              </a:rPr>
              <a:t>＝</a:t>
            </a:r>
            <a:r>
              <a:rPr lang="en-US" altLang="zh-CN" sz="2000" kern="100" dirty="0">
                <a:cs typeface="+mn-ea"/>
                <a:sym typeface="+mn-lt"/>
              </a:rPr>
              <a:t>1</a:t>
            </a:r>
            <a:r>
              <a:rPr lang="zh-CN" altLang="zh-CN" sz="2000" kern="100" dirty="0">
                <a:cs typeface="+mn-ea"/>
                <a:sym typeface="+mn-lt"/>
              </a:rPr>
              <a:t>−</a:t>
            </a:r>
            <a:r>
              <a:rPr lang="en-US" altLang="zh-CN" sz="2000" kern="100" dirty="0">
                <a:cs typeface="+mn-ea"/>
                <a:sym typeface="+mn-lt"/>
              </a:rPr>
              <a:t>2</a:t>
            </a:r>
            <a:r>
              <a:rPr lang="zh-CN" altLang="zh-CN" sz="2000" kern="100" dirty="0">
                <a:cs typeface="+mn-ea"/>
                <a:sym typeface="+mn-lt"/>
              </a:rPr>
              <a:t>×（−</a:t>
            </a:r>
            <a:r>
              <a:rPr lang="en-US" altLang="zh-CN" sz="2000" kern="100" dirty="0">
                <a:cs typeface="+mn-ea"/>
                <a:sym typeface="+mn-lt"/>
              </a:rPr>
              <a:t>1</a:t>
            </a:r>
            <a:r>
              <a:rPr lang="zh-CN" altLang="zh-CN" sz="2000" kern="100" dirty="0">
                <a:cs typeface="+mn-ea"/>
                <a:sym typeface="+mn-lt"/>
              </a:rPr>
              <a:t>）＋</a:t>
            </a:r>
            <a:r>
              <a:rPr lang="en-US" altLang="zh-CN" sz="2000" kern="100" dirty="0">
                <a:cs typeface="+mn-ea"/>
                <a:sym typeface="+mn-lt"/>
              </a:rPr>
              <a:t>4</a:t>
            </a:r>
            <a:br>
              <a:rPr lang="en-US" altLang="zh-CN" sz="2000" kern="100" dirty="0">
                <a:cs typeface="+mn-ea"/>
                <a:sym typeface="+mn-lt"/>
              </a:rPr>
            </a:br>
            <a:r>
              <a:rPr lang="zh-CN" altLang="zh-CN" sz="2000" kern="100" dirty="0">
                <a:cs typeface="+mn-ea"/>
                <a:sym typeface="+mn-lt"/>
              </a:rPr>
              <a:t>＝</a:t>
            </a:r>
            <a:r>
              <a:rPr lang="en-US" altLang="zh-CN" sz="2000" kern="100" dirty="0">
                <a:cs typeface="+mn-ea"/>
                <a:sym typeface="+mn-lt"/>
              </a:rPr>
              <a:t>1</a:t>
            </a:r>
            <a:r>
              <a:rPr lang="zh-CN" altLang="zh-CN" sz="2000" kern="100" dirty="0">
                <a:cs typeface="+mn-ea"/>
                <a:sym typeface="+mn-lt"/>
              </a:rPr>
              <a:t>＋</a:t>
            </a:r>
            <a:r>
              <a:rPr lang="en-US" altLang="zh-CN" sz="2000" kern="100" dirty="0">
                <a:cs typeface="+mn-ea"/>
                <a:sym typeface="+mn-lt"/>
              </a:rPr>
              <a:t>2</a:t>
            </a:r>
            <a:r>
              <a:rPr lang="zh-CN" altLang="zh-CN" sz="2000" kern="100" dirty="0">
                <a:cs typeface="+mn-ea"/>
                <a:sym typeface="+mn-lt"/>
              </a:rPr>
              <a:t>＋</a:t>
            </a:r>
            <a:r>
              <a:rPr lang="en-US" altLang="zh-CN" sz="2000" kern="100" dirty="0">
                <a:cs typeface="+mn-ea"/>
                <a:sym typeface="+mn-lt"/>
              </a:rPr>
              <a:t>4</a:t>
            </a:r>
            <a:br>
              <a:rPr lang="en-US" altLang="zh-CN" sz="2000" kern="100" dirty="0">
                <a:cs typeface="+mn-ea"/>
                <a:sym typeface="+mn-lt"/>
              </a:rPr>
            </a:br>
            <a:r>
              <a:rPr lang="zh-CN" altLang="zh-CN" sz="2000" kern="100" dirty="0">
                <a:cs typeface="+mn-ea"/>
                <a:sym typeface="+mn-lt"/>
              </a:rPr>
              <a:t>＝</a:t>
            </a:r>
            <a:r>
              <a:rPr lang="en-US" altLang="zh-CN" sz="2000" kern="100" dirty="0">
                <a:cs typeface="+mn-ea"/>
                <a:sym typeface="+mn-lt"/>
              </a:rPr>
              <a:t>7</a:t>
            </a:r>
            <a:r>
              <a:rPr lang="zh-CN" altLang="zh-CN" sz="2000" kern="100" dirty="0">
                <a:cs typeface="+mn-ea"/>
                <a:sym typeface="+mn-lt"/>
              </a:rPr>
              <a:t>，故答案为：</a:t>
            </a:r>
            <a:r>
              <a:rPr lang="en-US" altLang="zh-CN" sz="2000" kern="100" dirty="0">
                <a:cs typeface="+mn-ea"/>
                <a:sym typeface="+mn-lt"/>
              </a:rPr>
              <a:t>7</a:t>
            </a:r>
            <a:r>
              <a:rPr lang="zh-CN" altLang="zh-CN" kern="100" dirty="0">
                <a:cs typeface="+mn-ea"/>
                <a:sym typeface="+mn-lt"/>
              </a:rPr>
              <a:t>．</a:t>
            </a:r>
            <a:endParaRPr lang="zh-CN" altLang="zh-CN" sz="1400" kern="100" dirty="0"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380858" y="249195"/>
            <a:ext cx="4270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探索提高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/>
          <p:cNvSpPr/>
          <p:nvPr/>
        </p:nvSpPr>
        <p:spPr>
          <a:xfrm>
            <a:off x="7205598" y="1931080"/>
            <a:ext cx="4977785" cy="4977883"/>
          </a:xfrm>
          <a:custGeom>
            <a:avLst/>
            <a:gdLst>
              <a:gd name="connsiteX0" fmla="*/ 4114719 w 4114719"/>
              <a:gd name="connsiteY0" fmla="*/ 0 h 4114800"/>
              <a:gd name="connsiteX1" fmla="*/ 4114719 w 4114719"/>
              <a:gd name="connsiteY1" fmla="*/ 4114800 h 4114800"/>
              <a:gd name="connsiteX2" fmla="*/ 0 w 4114719"/>
              <a:gd name="connsiteY2" fmla="*/ 4089002 h 4114800"/>
              <a:gd name="connsiteX3" fmla="*/ 4114719 w 4114719"/>
              <a:gd name="connsiteY3" fmla="*/ 0 h 411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4719" h="4114800">
                <a:moveTo>
                  <a:pt x="4114719" y="0"/>
                </a:moveTo>
                <a:lnTo>
                  <a:pt x="4114719" y="4114800"/>
                </a:lnTo>
                <a:lnTo>
                  <a:pt x="0" y="4089002"/>
                </a:lnTo>
                <a:cubicBezTo>
                  <a:pt x="14185" y="1826573"/>
                  <a:pt x="1852246" y="0"/>
                  <a:pt x="411471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Freeform: Shape 17"/>
          <p:cNvSpPr/>
          <p:nvPr/>
        </p:nvSpPr>
        <p:spPr>
          <a:xfrm>
            <a:off x="6763785" y="1444056"/>
            <a:ext cx="4248915" cy="4726458"/>
          </a:xfrm>
          <a:custGeom>
            <a:avLst/>
            <a:gdLst>
              <a:gd name="connsiteX0" fmla="*/ 3165778 w 4807528"/>
              <a:gd name="connsiteY0" fmla="*/ 4689761 h 5347855"/>
              <a:gd name="connsiteX1" fmla="*/ 3449797 w 4807528"/>
              <a:gd name="connsiteY1" fmla="*/ 4973780 h 5347855"/>
              <a:gd name="connsiteX2" fmla="*/ 3165778 w 4807528"/>
              <a:gd name="connsiteY2" fmla="*/ 5257799 h 5347855"/>
              <a:gd name="connsiteX3" fmla="*/ 2881759 w 4807528"/>
              <a:gd name="connsiteY3" fmla="*/ 4973780 h 5347855"/>
              <a:gd name="connsiteX4" fmla="*/ 3165778 w 4807528"/>
              <a:gd name="connsiteY4" fmla="*/ 4689761 h 5347855"/>
              <a:gd name="connsiteX5" fmla="*/ 4080181 w 4807528"/>
              <a:gd name="connsiteY5" fmla="*/ 4218708 h 5347855"/>
              <a:gd name="connsiteX6" fmla="*/ 4211801 w 4807528"/>
              <a:gd name="connsiteY6" fmla="*/ 4350328 h 5347855"/>
              <a:gd name="connsiteX7" fmla="*/ 4080181 w 4807528"/>
              <a:gd name="connsiteY7" fmla="*/ 4481948 h 5347855"/>
              <a:gd name="connsiteX8" fmla="*/ 3948561 w 4807528"/>
              <a:gd name="connsiteY8" fmla="*/ 4350328 h 5347855"/>
              <a:gd name="connsiteX9" fmla="*/ 4080181 w 4807528"/>
              <a:gd name="connsiteY9" fmla="*/ 4218708 h 5347855"/>
              <a:gd name="connsiteX10" fmla="*/ 4669000 w 4807528"/>
              <a:gd name="connsiteY10" fmla="*/ 498764 h 5347855"/>
              <a:gd name="connsiteX11" fmla="*/ 4800620 w 4807528"/>
              <a:gd name="connsiteY11" fmla="*/ 630385 h 5347855"/>
              <a:gd name="connsiteX12" fmla="*/ 4669000 w 4807528"/>
              <a:gd name="connsiteY12" fmla="*/ 762005 h 5347855"/>
              <a:gd name="connsiteX13" fmla="*/ 4537380 w 4807528"/>
              <a:gd name="connsiteY13" fmla="*/ 630385 h 5347855"/>
              <a:gd name="connsiteX14" fmla="*/ 4669000 w 4807528"/>
              <a:gd name="connsiteY14" fmla="*/ 498764 h 5347855"/>
              <a:gd name="connsiteX15" fmla="*/ 2618510 w 4807528"/>
              <a:gd name="connsiteY15" fmla="*/ 1 h 5347855"/>
              <a:gd name="connsiteX16" fmla="*/ 4807528 w 4807528"/>
              <a:gd name="connsiteY16" fmla="*/ 2189018 h 5347855"/>
              <a:gd name="connsiteX17" fmla="*/ 2618510 w 4807528"/>
              <a:gd name="connsiteY17" fmla="*/ 4378036 h 5347855"/>
              <a:gd name="connsiteX18" fmla="*/ 2394696 w 4807528"/>
              <a:gd name="connsiteY18" fmla="*/ 4366735 h 5347855"/>
              <a:gd name="connsiteX19" fmla="*/ 2250841 w 4807528"/>
              <a:gd name="connsiteY19" fmla="*/ 4344780 h 5347855"/>
              <a:gd name="connsiteX20" fmla="*/ 2235352 w 4807528"/>
              <a:gd name="connsiteY20" fmla="*/ 4446272 h 5347855"/>
              <a:gd name="connsiteX21" fmla="*/ 1129146 w 4807528"/>
              <a:gd name="connsiteY21" fmla="*/ 5347855 h 5347855"/>
              <a:gd name="connsiteX22" fmla="*/ 0 w 4807528"/>
              <a:gd name="connsiteY22" fmla="*/ 4218709 h 5347855"/>
              <a:gd name="connsiteX23" fmla="*/ 590928 w 4807528"/>
              <a:gd name="connsiteY23" fmla="*/ 3225845 h 5347855"/>
              <a:gd name="connsiteX24" fmla="*/ 671763 w 4807528"/>
              <a:gd name="connsiteY24" fmla="*/ 3186905 h 5347855"/>
              <a:gd name="connsiteX25" fmla="*/ 601516 w 4807528"/>
              <a:gd name="connsiteY25" fmla="*/ 3041083 h 5347855"/>
              <a:gd name="connsiteX26" fmla="*/ 429492 w 4807528"/>
              <a:gd name="connsiteY26" fmla="*/ 2189018 h 5347855"/>
              <a:gd name="connsiteX27" fmla="*/ 2618510 w 4807528"/>
              <a:gd name="connsiteY27" fmla="*/ 1 h 5347855"/>
              <a:gd name="connsiteX28" fmla="*/ 955981 w 4807528"/>
              <a:gd name="connsiteY28" fmla="*/ 0 h 5347855"/>
              <a:gd name="connsiteX29" fmla="*/ 1087601 w 4807528"/>
              <a:gd name="connsiteY29" fmla="*/ 131620 h 5347855"/>
              <a:gd name="connsiteX30" fmla="*/ 955981 w 4807528"/>
              <a:gd name="connsiteY30" fmla="*/ 263240 h 5347855"/>
              <a:gd name="connsiteX31" fmla="*/ 824361 w 4807528"/>
              <a:gd name="connsiteY31" fmla="*/ 131620 h 5347855"/>
              <a:gd name="connsiteX32" fmla="*/ 955981 w 4807528"/>
              <a:gd name="connsiteY32" fmla="*/ 0 h 534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807528" h="5347855">
                <a:moveTo>
                  <a:pt x="3165778" y="4689761"/>
                </a:moveTo>
                <a:cubicBezTo>
                  <a:pt x="3322637" y="4689761"/>
                  <a:pt x="3449797" y="4816921"/>
                  <a:pt x="3449797" y="4973780"/>
                </a:cubicBezTo>
                <a:cubicBezTo>
                  <a:pt x="3449797" y="5130639"/>
                  <a:pt x="3322637" y="5257799"/>
                  <a:pt x="3165778" y="5257799"/>
                </a:cubicBezTo>
                <a:cubicBezTo>
                  <a:pt x="3008919" y="5257799"/>
                  <a:pt x="2881759" y="5130639"/>
                  <a:pt x="2881759" y="4973780"/>
                </a:cubicBezTo>
                <a:cubicBezTo>
                  <a:pt x="2881759" y="4816921"/>
                  <a:pt x="3008919" y="4689761"/>
                  <a:pt x="3165778" y="4689761"/>
                </a:cubicBezTo>
                <a:close/>
                <a:moveTo>
                  <a:pt x="4080181" y="4218708"/>
                </a:moveTo>
                <a:cubicBezTo>
                  <a:pt x="4152873" y="4218708"/>
                  <a:pt x="4211801" y="4277636"/>
                  <a:pt x="4211801" y="4350328"/>
                </a:cubicBezTo>
                <a:cubicBezTo>
                  <a:pt x="4211801" y="4423020"/>
                  <a:pt x="4152873" y="4481948"/>
                  <a:pt x="4080181" y="4481948"/>
                </a:cubicBezTo>
                <a:cubicBezTo>
                  <a:pt x="4007489" y="4481948"/>
                  <a:pt x="3948561" y="4423020"/>
                  <a:pt x="3948561" y="4350328"/>
                </a:cubicBezTo>
                <a:cubicBezTo>
                  <a:pt x="3948561" y="4277636"/>
                  <a:pt x="4007489" y="4218708"/>
                  <a:pt x="4080181" y="4218708"/>
                </a:cubicBezTo>
                <a:close/>
                <a:moveTo>
                  <a:pt x="4669000" y="498764"/>
                </a:moveTo>
                <a:cubicBezTo>
                  <a:pt x="4741692" y="498764"/>
                  <a:pt x="4800620" y="557693"/>
                  <a:pt x="4800620" y="630385"/>
                </a:cubicBezTo>
                <a:cubicBezTo>
                  <a:pt x="4800620" y="703076"/>
                  <a:pt x="4741692" y="762005"/>
                  <a:pt x="4669000" y="762005"/>
                </a:cubicBezTo>
                <a:cubicBezTo>
                  <a:pt x="4596308" y="762005"/>
                  <a:pt x="4537380" y="703076"/>
                  <a:pt x="4537380" y="630385"/>
                </a:cubicBezTo>
                <a:cubicBezTo>
                  <a:pt x="4537380" y="557693"/>
                  <a:pt x="4596308" y="498764"/>
                  <a:pt x="4669000" y="498764"/>
                </a:cubicBezTo>
                <a:close/>
                <a:moveTo>
                  <a:pt x="2618510" y="1"/>
                </a:moveTo>
                <a:cubicBezTo>
                  <a:pt x="3827471" y="1"/>
                  <a:pt x="4807528" y="980057"/>
                  <a:pt x="4807528" y="2189018"/>
                </a:cubicBezTo>
                <a:cubicBezTo>
                  <a:pt x="4807528" y="3397979"/>
                  <a:pt x="3827471" y="4378036"/>
                  <a:pt x="2618510" y="4378036"/>
                </a:cubicBezTo>
                <a:cubicBezTo>
                  <a:pt x="2542950" y="4378036"/>
                  <a:pt x="2468284" y="4374208"/>
                  <a:pt x="2394696" y="4366735"/>
                </a:cubicBezTo>
                <a:lnTo>
                  <a:pt x="2250841" y="4344780"/>
                </a:lnTo>
                <a:lnTo>
                  <a:pt x="2235352" y="4446272"/>
                </a:lnTo>
                <a:cubicBezTo>
                  <a:pt x="2130063" y="4960804"/>
                  <a:pt x="1674805" y="5347855"/>
                  <a:pt x="1129146" y="5347855"/>
                </a:cubicBezTo>
                <a:cubicBezTo>
                  <a:pt x="505536" y="5347855"/>
                  <a:pt x="0" y="4842319"/>
                  <a:pt x="0" y="4218709"/>
                </a:cubicBezTo>
                <a:cubicBezTo>
                  <a:pt x="0" y="3789977"/>
                  <a:pt x="238945" y="3417054"/>
                  <a:pt x="590928" y="3225845"/>
                </a:cubicBezTo>
                <a:lnTo>
                  <a:pt x="671763" y="3186905"/>
                </a:lnTo>
                <a:lnTo>
                  <a:pt x="601516" y="3041083"/>
                </a:lnTo>
                <a:cubicBezTo>
                  <a:pt x="490746" y="2779192"/>
                  <a:pt x="429492" y="2491258"/>
                  <a:pt x="429492" y="2189018"/>
                </a:cubicBezTo>
                <a:cubicBezTo>
                  <a:pt x="429492" y="980057"/>
                  <a:pt x="1409549" y="1"/>
                  <a:pt x="2618510" y="1"/>
                </a:cubicBezTo>
                <a:close/>
                <a:moveTo>
                  <a:pt x="955981" y="0"/>
                </a:moveTo>
                <a:cubicBezTo>
                  <a:pt x="1028673" y="0"/>
                  <a:pt x="1087601" y="58928"/>
                  <a:pt x="1087601" y="131620"/>
                </a:cubicBezTo>
                <a:cubicBezTo>
                  <a:pt x="1087601" y="204312"/>
                  <a:pt x="1028673" y="263240"/>
                  <a:pt x="955981" y="263240"/>
                </a:cubicBezTo>
                <a:cubicBezTo>
                  <a:pt x="883289" y="263240"/>
                  <a:pt x="824361" y="204312"/>
                  <a:pt x="824361" y="131620"/>
                </a:cubicBezTo>
                <a:cubicBezTo>
                  <a:pt x="824361" y="58928"/>
                  <a:pt x="883289" y="0"/>
                  <a:pt x="95598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11365605" y="328706"/>
            <a:ext cx="522514" cy="52251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92200" sx="102000" sy="102000" algn="ctr" rotWithShape="0">
              <a:schemeClr val="lt1">
                <a:alpha val="5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Rectangle: Rounded Corners 28"/>
          <p:cNvSpPr/>
          <p:nvPr/>
        </p:nvSpPr>
        <p:spPr>
          <a:xfrm>
            <a:off x="-144146" y="6234167"/>
            <a:ext cx="1303219" cy="301206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800100" sx="102000" sy="102000" algn="ctr" rotWithShape="0">
              <a:schemeClr val="lt1">
                <a:alpha val="6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6" name="Group 10"/>
          <p:cNvGrpSpPr/>
          <p:nvPr/>
        </p:nvGrpSpPr>
        <p:grpSpPr>
          <a:xfrm>
            <a:off x="3456660" y="2880648"/>
            <a:ext cx="312877" cy="378950"/>
            <a:chOff x="10387014" y="2925763"/>
            <a:chExt cx="255588" cy="309563"/>
          </a:xfrm>
          <a:solidFill>
            <a:schemeClr val="bg1"/>
          </a:solidFill>
        </p:grpSpPr>
        <p:sp>
          <p:nvSpPr>
            <p:cNvPr id="17" name="Freeform 134"/>
            <p:cNvSpPr>
              <a:spLocks noEditPoints="1"/>
            </p:cNvSpPr>
            <p:nvPr/>
          </p:nvSpPr>
          <p:spPr bwMode="auto">
            <a:xfrm>
              <a:off x="10387014" y="2925763"/>
              <a:ext cx="255588" cy="309563"/>
            </a:xfrm>
            <a:custGeom>
              <a:avLst/>
              <a:gdLst>
                <a:gd name="T0" fmla="*/ 84 w 96"/>
                <a:gd name="T1" fmla="*/ 44 h 116"/>
                <a:gd name="T2" fmla="*/ 72 w 96"/>
                <a:gd name="T3" fmla="*/ 44 h 116"/>
                <a:gd name="T4" fmla="*/ 72 w 96"/>
                <a:gd name="T5" fmla="*/ 25 h 116"/>
                <a:gd name="T6" fmla="*/ 48 w 96"/>
                <a:gd name="T7" fmla="*/ 0 h 116"/>
                <a:gd name="T8" fmla="*/ 24 w 96"/>
                <a:gd name="T9" fmla="*/ 25 h 116"/>
                <a:gd name="T10" fmla="*/ 24 w 96"/>
                <a:gd name="T11" fmla="*/ 44 h 116"/>
                <a:gd name="T12" fmla="*/ 12 w 96"/>
                <a:gd name="T13" fmla="*/ 44 h 116"/>
                <a:gd name="T14" fmla="*/ 0 w 96"/>
                <a:gd name="T15" fmla="*/ 56 h 116"/>
                <a:gd name="T16" fmla="*/ 0 w 96"/>
                <a:gd name="T17" fmla="*/ 104 h 116"/>
                <a:gd name="T18" fmla="*/ 12 w 96"/>
                <a:gd name="T19" fmla="*/ 116 h 116"/>
                <a:gd name="T20" fmla="*/ 84 w 96"/>
                <a:gd name="T21" fmla="*/ 116 h 116"/>
                <a:gd name="T22" fmla="*/ 96 w 96"/>
                <a:gd name="T23" fmla="*/ 104 h 116"/>
                <a:gd name="T24" fmla="*/ 96 w 96"/>
                <a:gd name="T25" fmla="*/ 56 h 116"/>
                <a:gd name="T26" fmla="*/ 84 w 96"/>
                <a:gd name="T27" fmla="*/ 44 h 116"/>
                <a:gd name="T28" fmla="*/ 32 w 96"/>
                <a:gd name="T29" fmla="*/ 25 h 116"/>
                <a:gd name="T30" fmla="*/ 48 w 96"/>
                <a:gd name="T31" fmla="*/ 8 h 116"/>
                <a:gd name="T32" fmla="*/ 64 w 96"/>
                <a:gd name="T33" fmla="*/ 25 h 116"/>
                <a:gd name="T34" fmla="*/ 64 w 96"/>
                <a:gd name="T35" fmla="*/ 44 h 116"/>
                <a:gd name="T36" fmla="*/ 32 w 96"/>
                <a:gd name="T37" fmla="*/ 44 h 116"/>
                <a:gd name="T38" fmla="*/ 32 w 96"/>
                <a:gd name="T39" fmla="*/ 25 h 116"/>
                <a:gd name="T40" fmla="*/ 88 w 96"/>
                <a:gd name="T41" fmla="*/ 104 h 116"/>
                <a:gd name="T42" fmla="*/ 84 w 96"/>
                <a:gd name="T43" fmla="*/ 108 h 116"/>
                <a:gd name="T44" fmla="*/ 12 w 96"/>
                <a:gd name="T45" fmla="*/ 108 h 116"/>
                <a:gd name="T46" fmla="*/ 8 w 96"/>
                <a:gd name="T47" fmla="*/ 104 h 116"/>
                <a:gd name="T48" fmla="*/ 8 w 96"/>
                <a:gd name="T49" fmla="*/ 56 h 116"/>
                <a:gd name="T50" fmla="*/ 12 w 96"/>
                <a:gd name="T51" fmla="*/ 52 h 116"/>
                <a:gd name="T52" fmla="*/ 84 w 96"/>
                <a:gd name="T53" fmla="*/ 52 h 116"/>
                <a:gd name="T54" fmla="*/ 88 w 96"/>
                <a:gd name="T55" fmla="*/ 56 h 116"/>
                <a:gd name="T56" fmla="*/ 88 w 96"/>
                <a:gd name="T5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16">
                  <a:moveTo>
                    <a:pt x="84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11"/>
                    <a:pt x="61" y="0"/>
                    <a:pt x="48" y="0"/>
                  </a:cubicBezTo>
                  <a:cubicBezTo>
                    <a:pt x="35" y="0"/>
                    <a:pt x="24" y="11"/>
                    <a:pt x="24" y="2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91" y="116"/>
                    <a:pt x="96" y="111"/>
                    <a:pt x="96" y="104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49"/>
                    <a:pt x="91" y="44"/>
                    <a:pt x="84" y="44"/>
                  </a:cubicBezTo>
                  <a:close/>
                  <a:moveTo>
                    <a:pt x="32" y="25"/>
                  </a:moveTo>
                  <a:cubicBezTo>
                    <a:pt x="32" y="15"/>
                    <a:pt x="39" y="8"/>
                    <a:pt x="48" y="8"/>
                  </a:cubicBezTo>
                  <a:cubicBezTo>
                    <a:pt x="57" y="8"/>
                    <a:pt x="64" y="15"/>
                    <a:pt x="64" y="25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25"/>
                  </a:lnTo>
                  <a:close/>
                  <a:moveTo>
                    <a:pt x="88" y="104"/>
                  </a:moveTo>
                  <a:cubicBezTo>
                    <a:pt x="88" y="106"/>
                    <a:pt x="86" y="108"/>
                    <a:pt x="84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6" y="52"/>
                    <a:pt x="88" y="54"/>
                    <a:pt x="88" y="56"/>
                  </a:cubicBezTo>
                  <a:lnTo>
                    <a:pt x="8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Freeform 135"/>
            <p:cNvSpPr>
              <a:spLocks noEditPoints="1"/>
            </p:cNvSpPr>
            <p:nvPr/>
          </p:nvSpPr>
          <p:spPr bwMode="auto">
            <a:xfrm>
              <a:off x="10488614" y="3100388"/>
              <a:ext cx="52388" cy="79375"/>
            </a:xfrm>
            <a:custGeom>
              <a:avLst/>
              <a:gdLst>
                <a:gd name="T0" fmla="*/ 10 w 20"/>
                <a:gd name="T1" fmla="*/ 0 h 30"/>
                <a:gd name="T2" fmla="*/ 0 w 20"/>
                <a:gd name="T3" fmla="*/ 10 h 30"/>
                <a:gd name="T4" fmla="*/ 4 w 20"/>
                <a:gd name="T5" fmla="*/ 18 h 30"/>
                <a:gd name="T6" fmla="*/ 4 w 20"/>
                <a:gd name="T7" fmla="*/ 24 h 30"/>
                <a:gd name="T8" fmla="*/ 10 w 20"/>
                <a:gd name="T9" fmla="*/ 30 h 30"/>
                <a:gd name="T10" fmla="*/ 16 w 20"/>
                <a:gd name="T11" fmla="*/ 24 h 30"/>
                <a:gd name="T12" fmla="*/ 16 w 20"/>
                <a:gd name="T13" fmla="*/ 18 h 30"/>
                <a:gd name="T14" fmla="*/ 20 w 20"/>
                <a:gd name="T15" fmla="*/ 10 h 30"/>
                <a:gd name="T16" fmla="*/ 10 w 20"/>
                <a:gd name="T17" fmla="*/ 0 h 30"/>
                <a:gd name="T18" fmla="*/ 12 w 20"/>
                <a:gd name="T19" fmla="*/ 16 h 30"/>
                <a:gd name="T20" fmla="*/ 12 w 20"/>
                <a:gd name="T21" fmla="*/ 24 h 30"/>
                <a:gd name="T22" fmla="*/ 10 w 20"/>
                <a:gd name="T23" fmla="*/ 26 h 30"/>
                <a:gd name="T24" fmla="*/ 8 w 20"/>
                <a:gd name="T25" fmla="*/ 24 h 30"/>
                <a:gd name="T26" fmla="*/ 8 w 20"/>
                <a:gd name="T27" fmla="*/ 16 h 30"/>
                <a:gd name="T28" fmla="*/ 4 w 20"/>
                <a:gd name="T29" fmla="*/ 10 h 30"/>
                <a:gd name="T30" fmla="*/ 10 w 20"/>
                <a:gd name="T31" fmla="*/ 4 h 30"/>
                <a:gd name="T32" fmla="*/ 16 w 20"/>
                <a:gd name="T33" fmla="*/ 10 h 30"/>
                <a:gd name="T34" fmla="*/ 12 w 20"/>
                <a:gd name="T35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3"/>
                    <a:pt x="2" y="16"/>
                    <a:pt x="4" y="1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7"/>
                    <a:pt x="7" y="30"/>
                    <a:pt x="10" y="30"/>
                  </a:cubicBezTo>
                  <a:cubicBezTo>
                    <a:pt x="13" y="30"/>
                    <a:pt x="16" y="27"/>
                    <a:pt x="16" y="24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2" y="16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1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4" y="15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1" name="TextBox 9"/>
          <p:cNvSpPr txBox="1"/>
          <p:nvPr/>
        </p:nvSpPr>
        <p:spPr>
          <a:xfrm>
            <a:off x="880166" y="1306555"/>
            <a:ext cx="78124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/>
            <a:r>
              <a:rPr lang="en-US" sz="8000" b="1" i="1" dirty="0">
                <a:solidFill>
                  <a:prstClr val="white">
                    <a:lumMod val="65000"/>
                    <a:alpha val="10000"/>
                  </a:prstClr>
                </a:solidFill>
                <a:cs typeface="+mn-ea"/>
                <a:sym typeface="+mn-lt"/>
              </a:rPr>
              <a:t>INTEGRALFORM</a:t>
            </a:r>
            <a:endParaRPr kumimoji="0" lang="en-US" sz="8000" b="1" i="1" u="none" strike="noStrike" kern="1200" cap="none" spc="0" normalizeH="0" baseline="45000" noProof="0" dirty="0">
              <a:ln>
                <a:noFill/>
              </a:ln>
              <a:solidFill>
                <a:prstClr val="white">
                  <a:lumMod val="65000"/>
                  <a:alpha val="10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Rectangle: Rounded Corners 40"/>
          <p:cNvSpPr/>
          <p:nvPr/>
        </p:nvSpPr>
        <p:spPr bwMode="auto">
          <a:xfrm rot="16200000">
            <a:off x="1171870" y="4469053"/>
            <a:ext cx="322784" cy="1423537"/>
          </a:xfrm>
          <a:prstGeom prst="roundRect">
            <a:avLst>
              <a:gd name="adj" fmla="val 12979"/>
            </a:avLst>
          </a:prstGeom>
          <a:solidFill>
            <a:srgbClr val="00BBFE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Rectangle: Rounded Corners 43"/>
          <p:cNvSpPr/>
          <p:nvPr/>
        </p:nvSpPr>
        <p:spPr bwMode="auto">
          <a:xfrm rot="16200000">
            <a:off x="2862735" y="4469053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592843" y="2592516"/>
            <a:ext cx="62861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zh-CN" altLang="en-US" sz="4800" b="1" kern="100" dirty="0">
                <a:cs typeface="+mn-ea"/>
                <a:sym typeface="+mn-lt"/>
              </a:rPr>
              <a:t>感谢各位的仔细聆听</a:t>
            </a:r>
          </a:p>
        </p:txBody>
      </p:sp>
      <p:sp>
        <p:nvSpPr>
          <p:cNvPr id="35" name="矩形 34"/>
          <p:cNvSpPr/>
          <p:nvPr/>
        </p:nvSpPr>
        <p:spPr>
          <a:xfrm>
            <a:off x="621493" y="3525271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36" name="直接连接符 35"/>
          <p:cNvCxnSpPr/>
          <p:nvPr/>
        </p:nvCxnSpPr>
        <p:spPr>
          <a:xfrm>
            <a:off x="621493" y="3431794"/>
            <a:ext cx="625745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37" name="矩形 36"/>
          <p:cNvSpPr/>
          <p:nvPr/>
        </p:nvSpPr>
        <p:spPr bwMode="auto">
          <a:xfrm>
            <a:off x="621493" y="2037672"/>
            <a:ext cx="5445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第十四章 整式的乘法与因式分解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621493" y="4102632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621493" y="3561818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638227" y="5047489"/>
            <a:ext cx="140680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smtClean="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 smtClean="0">
                <a:solidFill>
                  <a:schemeClr val="bg1"/>
                </a:solidFill>
                <a:cs typeface="+mn-ea"/>
                <a:sym typeface="+mn-lt"/>
              </a:rPr>
              <a:t>PPT818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2329093" y="5047489"/>
            <a:ext cx="134632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20XX</a:t>
            </a:r>
          </a:p>
        </p:txBody>
      </p:sp>
      <p:sp>
        <p:nvSpPr>
          <p:cNvPr id="42" name="矩形 41"/>
          <p:cNvSpPr/>
          <p:nvPr/>
        </p:nvSpPr>
        <p:spPr>
          <a:xfrm>
            <a:off x="684122" y="346018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chemeClr val="lt1">
                <a:alpha val="25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8" name="图片占位符 7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47" r="20547"/>
          <a:stretch>
            <a:fillRect/>
          </a:stretch>
        </p:blipFill>
        <p:spPr>
          <a:xfrm>
            <a:off x="7003322" y="1946383"/>
            <a:ext cx="3553703" cy="3953111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380858" y="249195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BFE"/>
                </a:solidFill>
                <a:effectLst/>
                <a:uLnTx/>
                <a:uFillTx/>
                <a:cs typeface="+mn-ea"/>
                <a:sym typeface="+mn-lt"/>
              </a:rPr>
              <a:t>前 言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051674" y="1646472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BFE"/>
                </a:solidFill>
                <a:effectLst/>
                <a:uLnTx/>
                <a:uFillTx/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051674" y="2538836"/>
            <a:ext cx="10348517" cy="1012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、探索并了解多项式乘以多项式的法则。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、灵活运用多项式乘以多项式的法则进行运算。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051674" y="3969425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BFE"/>
                </a:solidFill>
                <a:effectLst/>
                <a:uLnTx/>
                <a:uFillTx/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051674" y="4861788"/>
            <a:ext cx="10348517" cy="1121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2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重点：</a:t>
            </a:r>
            <a:r>
              <a:rPr lang="zh-CN" altLang="en-US" sz="2000" dirty="0">
                <a:cs typeface="+mn-ea"/>
                <a:sym typeface="+mn-lt"/>
              </a:rPr>
              <a:t>多项式乘以多项式的法则运用。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难点：</a:t>
            </a:r>
            <a:r>
              <a:rPr lang="zh-CN" altLang="en-US" sz="2000" dirty="0">
                <a:cs typeface="+mn-ea"/>
                <a:sym typeface="+mn-lt"/>
              </a:rPr>
              <a:t>多项式乘以多项式法则的推导。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101271" y="1669143"/>
            <a:ext cx="2325188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665" dirty="0">
                <a:solidFill>
                  <a:prstClr val="black"/>
                </a:solidFill>
                <a:cs typeface="+mn-ea"/>
                <a:sym typeface="+mn-lt"/>
              </a:rPr>
              <a:t>单项式概念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：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101269" y="2202623"/>
            <a:ext cx="2325188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665" dirty="0">
                <a:solidFill>
                  <a:prstClr val="black"/>
                </a:solidFill>
                <a:cs typeface="+mn-ea"/>
                <a:sym typeface="+mn-lt"/>
              </a:rPr>
              <a:t>单项式系数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：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101269" y="2728587"/>
            <a:ext cx="2325188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665" dirty="0">
                <a:solidFill>
                  <a:prstClr val="black"/>
                </a:solidFill>
                <a:cs typeface="+mn-ea"/>
                <a:sym typeface="+mn-lt"/>
              </a:rPr>
              <a:t>单项式次数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：</a:t>
            </a:r>
          </a:p>
        </p:txBody>
      </p:sp>
      <p:sp>
        <p:nvSpPr>
          <p:cNvPr id="10" name="矩形 9"/>
          <p:cNvSpPr/>
          <p:nvPr/>
        </p:nvSpPr>
        <p:spPr>
          <a:xfrm>
            <a:off x="2989082" y="1708831"/>
            <a:ext cx="7556877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2665" b="1" dirty="0">
                <a:solidFill>
                  <a:srgbClr val="00BBFE"/>
                </a:solidFill>
                <a:cs typeface="+mn-ea"/>
                <a:sym typeface="+mn-lt"/>
              </a:rPr>
              <a:t>由数字与字母、字母与字母的乘积组成的式子。</a:t>
            </a:r>
            <a:endParaRPr lang="zh-CN" altLang="en-US" sz="2665" dirty="0">
              <a:solidFill>
                <a:srgbClr val="00BBFE"/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989082" y="2768275"/>
            <a:ext cx="5099473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2665" b="1" dirty="0">
                <a:solidFill>
                  <a:srgbClr val="00BBFE"/>
                </a:solidFill>
                <a:cs typeface="+mn-ea"/>
                <a:sym typeface="+mn-lt"/>
              </a:rPr>
              <a:t>单项式中所有字母的指数的和。</a:t>
            </a:r>
            <a:endParaRPr lang="zh-CN" altLang="en-US" sz="2665" dirty="0">
              <a:solidFill>
                <a:srgbClr val="00BBFE"/>
              </a:solidFill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989081" y="2235917"/>
            <a:ext cx="3695242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2665" b="1" dirty="0">
                <a:solidFill>
                  <a:srgbClr val="00BBFE"/>
                </a:solidFill>
                <a:cs typeface="+mn-ea"/>
                <a:sym typeface="+mn-lt"/>
              </a:rPr>
              <a:t>单项式中的数字因数。</a:t>
            </a:r>
            <a:endParaRPr lang="zh-CN" altLang="en-US" sz="2665" dirty="0">
              <a:solidFill>
                <a:srgbClr val="00BBFE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101271" y="3875255"/>
            <a:ext cx="2325188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665" dirty="0">
                <a:solidFill>
                  <a:prstClr val="black"/>
                </a:solidFill>
                <a:cs typeface="+mn-ea"/>
                <a:sym typeface="+mn-lt"/>
              </a:rPr>
              <a:t>多项式概念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：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101269" y="4408735"/>
            <a:ext cx="2325188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665" dirty="0">
                <a:solidFill>
                  <a:prstClr val="black"/>
                </a:solidFill>
                <a:cs typeface="+mn-ea"/>
                <a:sym typeface="+mn-lt"/>
              </a:rPr>
              <a:t>多项式的项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：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101268" y="4934699"/>
            <a:ext cx="2721432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665" dirty="0">
                <a:solidFill>
                  <a:prstClr val="black"/>
                </a:solidFill>
                <a:cs typeface="+mn-ea"/>
                <a:sym typeface="+mn-lt"/>
              </a:rPr>
              <a:t>多项式的常数项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：</a:t>
            </a:r>
          </a:p>
        </p:txBody>
      </p:sp>
      <p:sp>
        <p:nvSpPr>
          <p:cNvPr id="5" name="矩形 4"/>
          <p:cNvSpPr/>
          <p:nvPr/>
        </p:nvSpPr>
        <p:spPr>
          <a:xfrm>
            <a:off x="2989082" y="3905629"/>
            <a:ext cx="5099473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2665" b="1" dirty="0">
                <a:solidFill>
                  <a:srgbClr val="00BBFE"/>
                </a:solidFill>
                <a:cs typeface="+mn-ea"/>
                <a:sym typeface="+mn-lt"/>
              </a:rPr>
              <a:t>由几个单项式的和组成的式子。</a:t>
            </a:r>
            <a:endParaRPr lang="zh-CN" altLang="en-US" sz="2665" dirty="0">
              <a:solidFill>
                <a:srgbClr val="00BBFE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596391" y="4946772"/>
            <a:ext cx="2642070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2665" b="1" dirty="0">
                <a:solidFill>
                  <a:srgbClr val="00BBFE"/>
                </a:solidFill>
                <a:cs typeface="+mn-ea"/>
                <a:sym typeface="+mn-lt"/>
              </a:rPr>
              <a:t>不含字母的项。</a:t>
            </a:r>
          </a:p>
        </p:txBody>
      </p:sp>
      <p:sp>
        <p:nvSpPr>
          <p:cNvPr id="16" name="矩形 15"/>
          <p:cNvSpPr/>
          <p:nvPr/>
        </p:nvSpPr>
        <p:spPr>
          <a:xfrm>
            <a:off x="2973837" y="4439109"/>
            <a:ext cx="2291012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2665" b="1" dirty="0">
                <a:solidFill>
                  <a:srgbClr val="00BBFE"/>
                </a:solidFill>
                <a:cs typeface="+mn-ea"/>
                <a:sym typeface="+mn-lt"/>
              </a:rPr>
              <a:t>每个单项式。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101269" y="5475695"/>
            <a:ext cx="2325188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665" dirty="0">
                <a:solidFill>
                  <a:prstClr val="black"/>
                </a:solidFill>
                <a:cs typeface="+mn-ea"/>
                <a:sym typeface="+mn-lt"/>
              </a:rPr>
              <a:t>多项式次数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：</a:t>
            </a:r>
          </a:p>
        </p:txBody>
      </p:sp>
      <p:sp>
        <p:nvSpPr>
          <p:cNvPr id="18" name="矩形 17"/>
          <p:cNvSpPr/>
          <p:nvPr/>
        </p:nvSpPr>
        <p:spPr>
          <a:xfrm>
            <a:off x="2973838" y="5506069"/>
            <a:ext cx="4748416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2665" b="1" dirty="0">
                <a:solidFill>
                  <a:srgbClr val="00BBFE"/>
                </a:solidFill>
                <a:cs typeface="+mn-ea"/>
                <a:sym typeface="+mn-lt"/>
              </a:rPr>
              <a:t>多项式里次数最高项的次数。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1380858" y="249195"/>
            <a:ext cx="4270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单项式和多项式知识点回顾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20"/>
          <p:cNvSpPr txBox="1"/>
          <p:nvPr/>
        </p:nvSpPr>
        <p:spPr>
          <a:xfrm>
            <a:off x="816737" y="1152032"/>
            <a:ext cx="10332145" cy="96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        为了扩大绿地面积，要把街心花园的一块长为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10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米，宽为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米的长方形绿地，加长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米，加宽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米，求扩大后的绿地面积？</a:t>
            </a:r>
          </a:p>
        </p:txBody>
      </p:sp>
      <p:sp>
        <p:nvSpPr>
          <p:cNvPr id="7" name="矩形 6"/>
          <p:cNvSpPr/>
          <p:nvPr/>
        </p:nvSpPr>
        <p:spPr>
          <a:xfrm>
            <a:off x="943980" y="3299918"/>
            <a:ext cx="1741793" cy="118824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54102" y="3645716"/>
            <a:ext cx="317716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1865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540161" y="5052865"/>
            <a:ext cx="450764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1865" dirty="0">
                <a:solidFill>
                  <a:prstClr val="black"/>
                </a:solidFill>
                <a:cs typeface="+mn-ea"/>
                <a:sym typeface="+mn-lt"/>
              </a:rPr>
              <a:t>10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031818" y="5027871"/>
            <a:ext cx="317716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1865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748082" y="2445038"/>
            <a:ext cx="6400800" cy="1048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方法一：加宽之后的原长变为</a:t>
            </a:r>
            <a:r>
              <a:rPr lang="en-US" altLang="zh-CN" sz="2000" b="1" dirty="0">
                <a:cs typeface="+mn-ea"/>
                <a:sym typeface="+mn-lt"/>
              </a:rPr>
              <a:t>13</a:t>
            </a:r>
            <a:r>
              <a:rPr lang="zh-CN" altLang="en-US" sz="2000" b="1" dirty="0">
                <a:cs typeface="+mn-ea"/>
                <a:sym typeface="+mn-lt"/>
              </a:rPr>
              <a:t>米，原宽为</a:t>
            </a:r>
            <a:r>
              <a:rPr lang="en-US" altLang="zh-CN" sz="2000" b="1" dirty="0">
                <a:cs typeface="+mn-ea"/>
                <a:sym typeface="+mn-lt"/>
              </a:rPr>
              <a:t>9</a:t>
            </a:r>
            <a:r>
              <a:rPr lang="zh-CN" altLang="en-US" sz="2000" b="1" dirty="0">
                <a:cs typeface="+mn-ea"/>
                <a:sym typeface="+mn-lt"/>
              </a:rPr>
              <a:t>米，</a:t>
            </a:r>
            <a:endParaRPr lang="en-US" altLang="zh-CN" sz="2000" b="1" dirty="0">
              <a:cs typeface="+mn-ea"/>
              <a:sym typeface="+mn-lt"/>
            </a:endParaRPr>
          </a:p>
          <a:p>
            <a:pPr algn="ctr" defTabSz="914400">
              <a:lnSpc>
                <a:spcPct val="150000"/>
              </a:lnSpc>
            </a:pPr>
            <a:r>
              <a:rPr lang="en-US" altLang="zh-CN" sz="2400" b="1" dirty="0">
                <a:cs typeface="+mn-ea"/>
                <a:sym typeface="+mn-lt"/>
              </a:rPr>
              <a:t>S=13×9=117</a:t>
            </a:r>
            <a:r>
              <a:rPr lang="zh-CN" altLang="en-US" sz="2400" b="1" dirty="0">
                <a:cs typeface="+mn-ea"/>
                <a:sym typeface="+mn-lt"/>
              </a:rPr>
              <a:t>㎡     ①</a:t>
            </a:r>
          </a:p>
        </p:txBody>
      </p:sp>
      <p:sp>
        <p:nvSpPr>
          <p:cNvPr id="10" name="右大括号 9"/>
          <p:cNvSpPr/>
          <p:nvPr/>
        </p:nvSpPr>
        <p:spPr>
          <a:xfrm rot="5400000">
            <a:off x="2260510" y="4120907"/>
            <a:ext cx="165245" cy="279830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02469" y="5674923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13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748082" y="3683940"/>
            <a:ext cx="7194784" cy="2063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方法二：加长加宽之后现有绿地变为由四个长方形组成的区域</a:t>
            </a:r>
            <a:endParaRPr lang="en-US" altLang="zh-CN" sz="2000" b="1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2400" b="1" dirty="0">
                <a:cs typeface="+mn-ea"/>
                <a:sym typeface="+mn-lt"/>
              </a:rPr>
              <a:t>     S=S</a:t>
            </a:r>
            <a:r>
              <a:rPr lang="en-US" altLang="zh-CN" sz="2400" b="1" baseline="-25000" dirty="0">
                <a:cs typeface="+mn-ea"/>
                <a:sym typeface="+mn-lt"/>
              </a:rPr>
              <a:t>1</a:t>
            </a:r>
            <a:r>
              <a:rPr lang="en-US" altLang="zh-CN" sz="2400" b="1" dirty="0">
                <a:cs typeface="+mn-ea"/>
                <a:sym typeface="+mn-lt"/>
              </a:rPr>
              <a:t>+S</a:t>
            </a:r>
            <a:r>
              <a:rPr lang="en-US" altLang="zh-CN" sz="2400" b="1" baseline="-25000" dirty="0">
                <a:cs typeface="+mn-ea"/>
                <a:sym typeface="+mn-lt"/>
              </a:rPr>
              <a:t>2</a:t>
            </a:r>
            <a:r>
              <a:rPr lang="en-US" altLang="zh-CN" sz="2400" b="1" dirty="0">
                <a:cs typeface="+mn-ea"/>
                <a:sym typeface="+mn-lt"/>
              </a:rPr>
              <a:t>+S</a:t>
            </a:r>
            <a:r>
              <a:rPr lang="en-US" altLang="zh-CN" sz="2400" b="1" baseline="-25000" dirty="0">
                <a:cs typeface="+mn-ea"/>
                <a:sym typeface="+mn-lt"/>
              </a:rPr>
              <a:t>3</a:t>
            </a:r>
            <a:r>
              <a:rPr lang="en-US" altLang="zh-CN" sz="2400" b="1" dirty="0">
                <a:cs typeface="+mn-ea"/>
                <a:sym typeface="+mn-lt"/>
              </a:rPr>
              <a:t>+S</a:t>
            </a:r>
            <a:r>
              <a:rPr lang="en-US" altLang="zh-CN" sz="2400" b="1" baseline="-25000" dirty="0">
                <a:cs typeface="+mn-ea"/>
                <a:sym typeface="+mn-lt"/>
              </a:rPr>
              <a:t>4 </a:t>
            </a:r>
            <a:r>
              <a:rPr lang="en-US" altLang="zh-CN" sz="2400" b="1" dirty="0">
                <a:cs typeface="+mn-ea"/>
                <a:sym typeface="+mn-lt"/>
              </a:rPr>
              <a:t>=5×10+5×3+4×10+4×3</a:t>
            </a:r>
          </a:p>
          <a:p>
            <a:pPr defTabSz="914400">
              <a:lnSpc>
                <a:spcPct val="150000"/>
              </a:lnSpc>
            </a:pPr>
            <a:r>
              <a:rPr lang="en-US" altLang="zh-CN" sz="2400" b="1" dirty="0">
                <a:cs typeface="+mn-ea"/>
                <a:sym typeface="+mn-lt"/>
              </a:rPr>
              <a:t>                                =50+15+40+12=117</a:t>
            </a:r>
            <a:r>
              <a:rPr lang="zh-CN" altLang="en-US" sz="2400" b="1" dirty="0">
                <a:cs typeface="+mn-ea"/>
                <a:sym typeface="+mn-lt"/>
              </a:rPr>
              <a:t> ㎡      ②</a:t>
            </a:r>
          </a:p>
        </p:txBody>
      </p:sp>
      <p:sp>
        <p:nvSpPr>
          <p:cNvPr id="19" name="矩形 18"/>
          <p:cNvSpPr/>
          <p:nvPr/>
        </p:nvSpPr>
        <p:spPr>
          <a:xfrm>
            <a:off x="2699369" y="4470921"/>
            <a:ext cx="1052503" cy="5617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943980" y="4486679"/>
            <a:ext cx="1755389" cy="5459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681763" y="3298435"/>
            <a:ext cx="1060524" cy="118824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18645" y="4532969"/>
            <a:ext cx="317716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1865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5" name="右大括号 24"/>
          <p:cNvSpPr/>
          <p:nvPr/>
        </p:nvSpPr>
        <p:spPr>
          <a:xfrm>
            <a:off x="3908941" y="3320144"/>
            <a:ext cx="162964" cy="173272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151851" y="398644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9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89089" y="3645715"/>
            <a:ext cx="433132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1865" b="1" dirty="0">
                <a:solidFill>
                  <a:srgbClr val="FF0000"/>
                </a:solidFill>
                <a:cs typeface="+mn-ea"/>
                <a:sym typeface="+mn-lt"/>
              </a:rPr>
              <a:t>S</a:t>
            </a:r>
            <a:r>
              <a:rPr lang="en-US" altLang="zh-CN" sz="1865" b="1" baseline="-25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570810" y="3645716"/>
            <a:ext cx="433132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1865" b="1" dirty="0">
                <a:solidFill>
                  <a:srgbClr val="FF0000"/>
                </a:solidFill>
                <a:cs typeface="+mn-ea"/>
                <a:sym typeface="+mn-lt"/>
              </a:rPr>
              <a:t>S</a:t>
            </a:r>
            <a:r>
              <a:rPr lang="en-US" altLang="zh-CN" sz="1865" b="1" baseline="-2500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564739" y="4532969"/>
            <a:ext cx="433132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1865" b="1" dirty="0">
                <a:solidFill>
                  <a:srgbClr val="FF0000"/>
                </a:solidFill>
                <a:cs typeface="+mn-ea"/>
                <a:sym typeface="+mn-lt"/>
              </a:rPr>
              <a:t>S</a:t>
            </a:r>
            <a:r>
              <a:rPr lang="en-US" altLang="zh-CN" sz="1865" b="1" baseline="-250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3026569" y="4532968"/>
            <a:ext cx="433132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1865" b="1" dirty="0">
                <a:solidFill>
                  <a:srgbClr val="FF0000"/>
                </a:solidFill>
                <a:cs typeface="+mn-ea"/>
                <a:sym typeface="+mn-lt"/>
              </a:rPr>
              <a:t>S</a:t>
            </a:r>
            <a:r>
              <a:rPr lang="en-US" altLang="zh-CN" sz="1865" b="1" baseline="-2500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380858" y="249195"/>
            <a:ext cx="4270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情景思考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/>
      <p:bldP spid="22" grpId="0"/>
      <p:bldP spid="25" grpId="0" animBg="1"/>
      <p:bldP spid="26" grpId="0"/>
      <p:bldP spid="5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20"/>
          <p:cNvSpPr txBox="1"/>
          <p:nvPr/>
        </p:nvSpPr>
        <p:spPr>
          <a:xfrm>
            <a:off x="753237" y="1152032"/>
            <a:ext cx="10332145" cy="96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        为了扩大绿地面积，要把街心花园的一块长为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10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米，宽为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米的长方形绿地，加长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米，加宽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米，求扩大后的绿地面积？</a:t>
            </a:r>
          </a:p>
        </p:txBody>
      </p:sp>
      <p:sp>
        <p:nvSpPr>
          <p:cNvPr id="7" name="矩形 6"/>
          <p:cNvSpPr/>
          <p:nvPr/>
        </p:nvSpPr>
        <p:spPr>
          <a:xfrm>
            <a:off x="983004" y="3299918"/>
            <a:ext cx="1741793" cy="118824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93126" y="3645716"/>
            <a:ext cx="317716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1865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579185" y="5052865"/>
            <a:ext cx="450764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1865" dirty="0">
                <a:solidFill>
                  <a:prstClr val="black"/>
                </a:solidFill>
                <a:cs typeface="+mn-ea"/>
                <a:sym typeface="+mn-lt"/>
              </a:rPr>
              <a:t>10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070842" y="5027871"/>
            <a:ext cx="317716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1865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846681" y="2792581"/>
            <a:ext cx="7663521" cy="919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b="1" dirty="0">
                <a:cs typeface="+mn-ea"/>
                <a:sym typeface="+mn-lt"/>
              </a:rPr>
              <a:t>方法三：加长加宽之后现有绿地变为由两个长方形组成的区域</a:t>
            </a:r>
            <a:endParaRPr lang="en-US" altLang="zh-CN" b="1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2000" b="1" dirty="0">
                <a:cs typeface="+mn-ea"/>
                <a:sym typeface="+mn-lt"/>
              </a:rPr>
              <a:t>                        S=S</a:t>
            </a:r>
            <a:r>
              <a:rPr lang="en-US" altLang="zh-CN" sz="2000" b="1" baseline="-25000" dirty="0">
                <a:cs typeface="+mn-ea"/>
                <a:sym typeface="+mn-lt"/>
              </a:rPr>
              <a:t>1</a:t>
            </a:r>
            <a:r>
              <a:rPr lang="en-US" altLang="zh-CN" sz="2000" b="1" dirty="0">
                <a:cs typeface="+mn-ea"/>
                <a:sym typeface="+mn-lt"/>
              </a:rPr>
              <a:t>+S</a:t>
            </a:r>
            <a:r>
              <a:rPr lang="en-US" altLang="zh-CN" sz="2000" b="1" baseline="-25000" dirty="0">
                <a:cs typeface="+mn-ea"/>
                <a:sym typeface="+mn-lt"/>
              </a:rPr>
              <a:t>2 </a:t>
            </a:r>
            <a:r>
              <a:rPr lang="en-US" altLang="zh-CN" sz="2000" b="1" dirty="0">
                <a:cs typeface="+mn-ea"/>
                <a:sym typeface="+mn-lt"/>
              </a:rPr>
              <a:t>=5×13 + 4×13=117</a:t>
            </a:r>
            <a:r>
              <a:rPr lang="zh-CN" altLang="en-US" sz="2000" b="1" dirty="0">
                <a:cs typeface="+mn-ea"/>
                <a:sym typeface="+mn-lt"/>
              </a:rPr>
              <a:t>㎡     ③</a:t>
            </a:r>
          </a:p>
        </p:txBody>
      </p:sp>
      <p:sp>
        <p:nvSpPr>
          <p:cNvPr id="10" name="右大括号 9"/>
          <p:cNvSpPr/>
          <p:nvPr/>
        </p:nvSpPr>
        <p:spPr>
          <a:xfrm rot="5400000">
            <a:off x="2299534" y="4120907"/>
            <a:ext cx="165245" cy="279830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41493" y="5674923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13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846681" y="3989527"/>
            <a:ext cx="7412938" cy="919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b="1" dirty="0">
                <a:cs typeface="+mn-ea"/>
                <a:sym typeface="+mn-lt"/>
              </a:rPr>
              <a:t>方法四：加长加宽之后现有绿地变为由两个长方形组成的区域</a:t>
            </a:r>
            <a:endParaRPr lang="en-US" altLang="zh-CN" b="1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2000" b="1" dirty="0">
                <a:cs typeface="+mn-ea"/>
                <a:sym typeface="+mn-lt"/>
              </a:rPr>
              <a:t>              S=S</a:t>
            </a:r>
            <a:r>
              <a:rPr lang="en-US" altLang="zh-CN" sz="2000" b="1" baseline="-25000" dirty="0">
                <a:cs typeface="+mn-ea"/>
                <a:sym typeface="+mn-lt"/>
              </a:rPr>
              <a:t>3</a:t>
            </a:r>
            <a:r>
              <a:rPr lang="en-US" altLang="zh-CN" sz="2000" b="1" dirty="0">
                <a:cs typeface="+mn-ea"/>
                <a:sym typeface="+mn-lt"/>
              </a:rPr>
              <a:t>+S</a:t>
            </a:r>
            <a:r>
              <a:rPr lang="en-US" altLang="zh-CN" sz="2000" b="1" baseline="-25000" dirty="0">
                <a:cs typeface="+mn-ea"/>
                <a:sym typeface="+mn-lt"/>
              </a:rPr>
              <a:t>4 </a:t>
            </a:r>
            <a:r>
              <a:rPr lang="en-US" altLang="zh-CN" sz="2000" b="1" dirty="0">
                <a:cs typeface="+mn-ea"/>
                <a:sym typeface="+mn-lt"/>
              </a:rPr>
              <a:t>=9×10+3×9=90+27=117</a:t>
            </a:r>
            <a:r>
              <a:rPr lang="zh-CN" altLang="en-US" sz="2000" b="1" dirty="0">
                <a:cs typeface="+mn-ea"/>
                <a:sym typeface="+mn-lt"/>
              </a:rPr>
              <a:t> ㎡      ④</a:t>
            </a:r>
          </a:p>
        </p:txBody>
      </p:sp>
      <p:sp>
        <p:nvSpPr>
          <p:cNvPr id="19" name="矩形 18"/>
          <p:cNvSpPr/>
          <p:nvPr/>
        </p:nvSpPr>
        <p:spPr>
          <a:xfrm>
            <a:off x="2738393" y="4470921"/>
            <a:ext cx="1030119" cy="5617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983004" y="4486679"/>
            <a:ext cx="1755389" cy="5459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720787" y="3309420"/>
            <a:ext cx="1060524" cy="117725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57669" y="4532969"/>
            <a:ext cx="317716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1865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5" name="右大括号 24"/>
          <p:cNvSpPr/>
          <p:nvPr/>
        </p:nvSpPr>
        <p:spPr>
          <a:xfrm>
            <a:off x="3947965" y="3320144"/>
            <a:ext cx="162964" cy="173272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190875" y="398644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9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70205" y="3298435"/>
            <a:ext cx="2798307" cy="11882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altLang="zh-CN" sz="1865" b="1" dirty="0">
                <a:solidFill>
                  <a:srgbClr val="FF0000"/>
                </a:solidFill>
                <a:cs typeface="+mn-ea"/>
                <a:sym typeface="+mn-lt"/>
              </a:rPr>
              <a:t>S</a:t>
            </a:r>
            <a:r>
              <a:rPr lang="en-US" altLang="zh-CN" sz="1865" b="1" baseline="-2500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970205" y="4478603"/>
            <a:ext cx="2798307" cy="577173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altLang="zh-CN" sz="1865" b="1" dirty="0">
                <a:solidFill>
                  <a:srgbClr val="FF0000"/>
                </a:solidFill>
                <a:cs typeface="+mn-ea"/>
                <a:sym typeface="+mn-lt"/>
              </a:rPr>
              <a:t>S</a:t>
            </a:r>
            <a:r>
              <a:rPr lang="en-US" altLang="zh-CN" sz="1865" b="1" baseline="-25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70205" y="3294608"/>
            <a:ext cx="1737783" cy="174309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altLang="zh-CN" sz="1865" b="1" dirty="0">
                <a:solidFill>
                  <a:srgbClr val="FF0000"/>
                </a:solidFill>
                <a:cs typeface="+mn-ea"/>
                <a:sym typeface="+mn-lt"/>
              </a:rPr>
              <a:t>S</a:t>
            </a:r>
            <a:r>
              <a:rPr lang="en-US" altLang="zh-CN" sz="1865" b="1" baseline="-250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2707989" y="3304719"/>
            <a:ext cx="1049781" cy="1743091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altLang="zh-CN" sz="1865" b="1" dirty="0">
                <a:solidFill>
                  <a:srgbClr val="FF0000"/>
                </a:solidFill>
                <a:cs typeface="+mn-ea"/>
                <a:sym typeface="+mn-lt"/>
              </a:rPr>
              <a:t>S</a:t>
            </a:r>
            <a:r>
              <a:rPr lang="en-US" altLang="zh-CN" sz="1865" b="1" baseline="-2500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380858" y="249195"/>
            <a:ext cx="4270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情景思考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2" grpId="0"/>
      <p:bldP spid="6" grpId="0" animBg="1"/>
      <p:bldP spid="6" grpId="1" animBg="1"/>
      <p:bldP spid="30" grpId="0" animBg="1"/>
      <p:bldP spid="30" grpId="1" animBg="1"/>
      <p:bldP spid="12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20"/>
          <p:cNvSpPr txBox="1"/>
          <p:nvPr/>
        </p:nvSpPr>
        <p:spPr>
          <a:xfrm>
            <a:off x="702437" y="1152032"/>
            <a:ext cx="10332145" cy="96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        为了扩大绿地面积，要把街心花园的一块长为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米，宽为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p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米的长方形绿地，加长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米，加宽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q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米，求扩大后的绿地面积？</a:t>
            </a:r>
          </a:p>
        </p:txBody>
      </p:sp>
      <p:sp>
        <p:nvSpPr>
          <p:cNvPr id="7" name="矩形 6"/>
          <p:cNvSpPr/>
          <p:nvPr/>
        </p:nvSpPr>
        <p:spPr>
          <a:xfrm>
            <a:off x="908873" y="3299918"/>
            <a:ext cx="1741793" cy="118824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18995" y="364571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p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505054" y="505286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996711" y="502787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947758" y="2860306"/>
            <a:ext cx="6860704" cy="919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b="1" dirty="0">
                <a:cs typeface="+mn-ea"/>
                <a:sym typeface="+mn-lt"/>
              </a:rPr>
              <a:t>方法一：加宽之后的原长变为</a:t>
            </a:r>
            <a:r>
              <a:rPr lang="en-US" altLang="zh-CN" b="1" dirty="0">
                <a:cs typeface="+mn-ea"/>
                <a:sym typeface="+mn-lt"/>
              </a:rPr>
              <a:t>(</a:t>
            </a:r>
            <a:r>
              <a:rPr lang="en-US" altLang="zh-CN" b="1" dirty="0" err="1">
                <a:cs typeface="+mn-ea"/>
                <a:sym typeface="+mn-lt"/>
              </a:rPr>
              <a:t>a+b</a:t>
            </a:r>
            <a:r>
              <a:rPr lang="en-US" altLang="zh-CN" b="1" dirty="0">
                <a:cs typeface="+mn-ea"/>
                <a:sym typeface="+mn-lt"/>
              </a:rPr>
              <a:t>)</a:t>
            </a:r>
            <a:r>
              <a:rPr lang="zh-CN" altLang="en-US" b="1" dirty="0">
                <a:cs typeface="+mn-ea"/>
                <a:sym typeface="+mn-lt"/>
              </a:rPr>
              <a:t>米，原宽为</a:t>
            </a:r>
            <a:r>
              <a:rPr lang="en-US" altLang="zh-CN" b="1" dirty="0">
                <a:cs typeface="+mn-ea"/>
                <a:sym typeface="+mn-lt"/>
              </a:rPr>
              <a:t>(</a:t>
            </a:r>
            <a:r>
              <a:rPr lang="en-US" altLang="zh-CN" b="1" dirty="0" err="1">
                <a:cs typeface="+mn-ea"/>
                <a:sym typeface="+mn-lt"/>
              </a:rPr>
              <a:t>p+q</a:t>
            </a:r>
            <a:r>
              <a:rPr lang="en-US" altLang="zh-CN" b="1" dirty="0">
                <a:cs typeface="+mn-ea"/>
                <a:sym typeface="+mn-lt"/>
              </a:rPr>
              <a:t>)</a:t>
            </a:r>
            <a:r>
              <a:rPr lang="zh-CN" altLang="en-US" b="1" dirty="0">
                <a:cs typeface="+mn-ea"/>
                <a:sym typeface="+mn-lt"/>
              </a:rPr>
              <a:t>米，</a:t>
            </a:r>
            <a:endParaRPr lang="en-US" altLang="zh-CN" b="1" dirty="0">
              <a:cs typeface="+mn-ea"/>
              <a:sym typeface="+mn-lt"/>
            </a:endParaRPr>
          </a:p>
          <a:p>
            <a:pPr algn="ctr" defTabSz="914400">
              <a:lnSpc>
                <a:spcPct val="150000"/>
              </a:lnSpc>
            </a:pPr>
            <a:r>
              <a:rPr lang="en-US" altLang="zh-CN" sz="2000" b="1" dirty="0">
                <a:cs typeface="+mn-ea"/>
                <a:sym typeface="+mn-lt"/>
              </a:rPr>
              <a:t>S= (</a:t>
            </a:r>
            <a:r>
              <a:rPr lang="en-US" altLang="zh-CN" sz="2000" b="1" dirty="0" err="1">
                <a:cs typeface="+mn-ea"/>
                <a:sym typeface="+mn-lt"/>
              </a:rPr>
              <a:t>a+b</a:t>
            </a:r>
            <a:r>
              <a:rPr lang="en-US" altLang="zh-CN" sz="2000" b="1" dirty="0">
                <a:cs typeface="+mn-ea"/>
                <a:sym typeface="+mn-lt"/>
              </a:rPr>
              <a:t>) (</a:t>
            </a:r>
            <a:r>
              <a:rPr lang="en-US" altLang="zh-CN" sz="2000" b="1" dirty="0" err="1">
                <a:cs typeface="+mn-ea"/>
                <a:sym typeface="+mn-lt"/>
              </a:rPr>
              <a:t>p+q</a:t>
            </a:r>
            <a:r>
              <a:rPr lang="en-US" altLang="zh-CN" sz="2000" b="1" dirty="0">
                <a:cs typeface="+mn-ea"/>
                <a:sym typeface="+mn-lt"/>
              </a:rPr>
              <a:t>) </a:t>
            </a:r>
            <a:r>
              <a:rPr lang="zh-CN" altLang="en-US" sz="2000" b="1" dirty="0">
                <a:cs typeface="+mn-ea"/>
                <a:sym typeface="+mn-lt"/>
              </a:rPr>
              <a:t>㎡     ①</a:t>
            </a:r>
          </a:p>
        </p:txBody>
      </p:sp>
      <p:sp>
        <p:nvSpPr>
          <p:cNvPr id="10" name="右大括号 9"/>
          <p:cNvSpPr/>
          <p:nvPr/>
        </p:nvSpPr>
        <p:spPr>
          <a:xfrm rot="5400000">
            <a:off x="2225403" y="4120907"/>
            <a:ext cx="165245" cy="279830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067362" y="5674923"/>
            <a:ext cx="681597" cy="4205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135" b="1" dirty="0" err="1">
                <a:solidFill>
                  <a:srgbClr val="FF0000"/>
                </a:solidFill>
                <a:cs typeface="+mn-ea"/>
                <a:sym typeface="+mn-lt"/>
              </a:rPr>
              <a:t>a+b</a:t>
            </a:r>
            <a:endParaRPr lang="zh-CN" altLang="en-US" sz="21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897654" y="4187517"/>
            <a:ext cx="7828003" cy="919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b="1" dirty="0">
                <a:cs typeface="+mn-ea"/>
                <a:sym typeface="+mn-lt"/>
              </a:rPr>
              <a:t>方法二：加长加宽之后现有绿地变为由四个长方形组成的区域</a:t>
            </a:r>
            <a:endParaRPr lang="en-US" altLang="zh-CN" b="1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2000" b="1" dirty="0">
                <a:cs typeface="+mn-ea"/>
                <a:sym typeface="+mn-lt"/>
              </a:rPr>
              <a:t>               S=S</a:t>
            </a:r>
            <a:r>
              <a:rPr lang="en-US" altLang="zh-CN" sz="2000" b="1" baseline="-25000" dirty="0">
                <a:cs typeface="+mn-ea"/>
                <a:sym typeface="+mn-lt"/>
              </a:rPr>
              <a:t>1</a:t>
            </a:r>
            <a:r>
              <a:rPr lang="en-US" altLang="zh-CN" sz="2000" b="1" dirty="0">
                <a:cs typeface="+mn-ea"/>
                <a:sym typeface="+mn-lt"/>
              </a:rPr>
              <a:t>+S</a:t>
            </a:r>
            <a:r>
              <a:rPr lang="en-US" altLang="zh-CN" sz="2000" b="1" baseline="-25000" dirty="0">
                <a:cs typeface="+mn-ea"/>
                <a:sym typeface="+mn-lt"/>
              </a:rPr>
              <a:t>2</a:t>
            </a:r>
            <a:r>
              <a:rPr lang="en-US" altLang="zh-CN" sz="2000" b="1" dirty="0">
                <a:cs typeface="+mn-ea"/>
                <a:sym typeface="+mn-lt"/>
              </a:rPr>
              <a:t>+S</a:t>
            </a:r>
            <a:r>
              <a:rPr lang="en-US" altLang="zh-CN" sz="2000" b="1" baseline="-25000" dirty="0">
                <a:cs typeface="+mn-ea"/>
                <a:sym typeface="+mn-lt"/>
              </a:rPr>
              <a:t>3</a:t>
            </a:r>
            <a:r>
              <a:rPr lang="en-US" altLang="zh-CN" sz="2000" b="1" dirty="0">
                <a:cs typeface="+mn-ea"/>
                <a:sym typeface="+mn-lt"/>
              </a:rPr>
              <a:t>+S</a:t>
            </a:r>
            <a:r>
              <a:rPr lang="en-US" altLang="zh-CN" sz="2000" b="1" baseline="-25000" dirty="0">
                <a:cs typeface="+mn-ea"/>
                <a:sym typeface="+mn-lt"/>
              </a:rPr>
              <a:t>4 </a:t>
            </a:r>
            <a:r>
              <a:rPr lang="en-US" altLang="zh-CN" sz="2000" b="1" dirty="0">
                <a:cs typeface="+mn-ea"/>
                <a:sym typeface="+mn-lt"/>
              </a:rPr>
              <a:t>= </a:t>
            </a:r>
            <a:r>
              <a:rPr lang="en-US" altLang="zh-CN" sz="2000" b="1" dirty="0" err="1">
                <a:cs typeface="+mn-ea"/>
                <a:sym typeface="+mn-lt"/>
              </a:rPr>
              <a:t>ap+bp+aq+bq</a:t>
            </a:r>
            <a:r>
              <a:rPr lang="en-US" altLang="zh-CN" sz="2000" b="1" dirty="0">
                <a:cs typeface="+mn-ea"/>
                <a:sym typeface="+mn-lt"/>
              </a:rPr>
              <a:t> </a:t>
            </a:r>
            <a:r>
              <a:rPr lang="zh-CN" altLang="en-US" sz="2000" b="1" dirty="0">
                <a:cs typeface="+mn-ea"/>
                <a:sym typeface="+mn-lt"/>
              </a:rPr>
              <a:t>㎡      ②</a:t>
            </a:r>
          </a:p>
        </p:txBody>
      </p:sp>
      <p:sp>
        <p:nvSpPr>
          <p:cNvPr id="19" name="矩形 18"/>
          <p:cNvSpPr/>
          <p:nvPr/>
        </p:nvSpPr>
        <p:spPr>
          <a:xfrm>
            <a:off x="2664262" y="4470921"/>
            <a:ext cx="1052503" cy="5617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908873" y="4486679"/>
            <a:ext cx="1755389" cy="5459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646656" y="3298435"/>
            <a:ext cx="1060524" cy="118824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83538" y="453296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q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5" name="右大括号 24"/>
          <p:cNvSpPr/>
          <p:nvPr/>
        </p:nvSpPr>
        <p:spPr>
          <a:xfrm>
            <a:off x="3873834" y="3320144"/>
            <a:ext cx="162964" cy="173272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116745" y="3986448"/>
            <a:ext cx="696024" cy="4205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135" b="1" dirty="0" err="1">
                <a:solidFill>
                  <a:srgbClr val="FF0000"/>
                </a:solidFill>
                <a:cs typeface="+mn-ea"/>
                <a:sym typeface="+mn-lt"/>
              </a:rPr>
              <a:t>p+q</a:t>
            </a:r>
            <a:endParaRPr lang="zh-CN" altLang="en-US" sz="21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53982" y="3645715"/>
            <a:ext cx="433132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1865" b="1" dirty="0">
                <a:solidFill>
                  <a:srgbClr val="FF0000"/>
                </a:solidFill>
                <a:cs typeface="+mn-ea"/>
                <a:sym typeface="+mn-lt"/>
              </a:rPr>
              <a:t>S</a:t>
            </a:r>
            <a:r>
              <a:rPr lang="en-US" altLang="zh-CN" sz="1865" b="1" baseline="-25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535703" y="3645716"/>
            <a:ext cx="433132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1865" b="1" dirty="0">
                <a:solidFill>
                  <a:srgbClr val="FF0000"/>
                </a:solidFill>
                <a:cs typeface="+mn-ea"/>
                <a:sym typeface="+mn-lt"/>
              </a:rPr>
              <a:t>S</a:t>
            </a:r>
            <a:r>
              <a:rPr lang="en-US" altLang="zh-CN" sz="1865" b="1" baseline="-2500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529632" y="4532969"/>
            <a:ext cx="433132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1865" b="1" dirty="0">
                <a:solidFill>
                  <a:srgbClr val="FF0000"/>
                </a:solidFill>
                <a:cs typeface="+mn-ea"/>
                <a:sym typeface="+mn-lt"/>
              </a:rPr>
              <a:t>S</a:t>
            </a:r>
            <a:r>
              <a:rPr lang="en-US" altLang="zh-CN" sz="1865" b="1" baseline="-250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991462" y="4532968"/>
            <a:ext cx="433132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1865" b="1" dirty="0">
                <a:solidFill>
                  <a:srgbClr val="FF0000"/>
                </a:solidFill>
                <a:cs typeface="+mn-ea"/>
                <a:sym typeface="+mn-lt"/>
              </a:rPr>
              <a:t>S</a:t>
            </a:r>
            <a:r>
              <a:rPr lang="en-US" altLang="zh-CN" sz="1865" b="1" baseline="-2500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380858" y="249195"/>
            <a:ext cx="4270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情景思考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/>
      <p:bldP spid="22" grpId="0"/>
      <p:bldP spid="25" grpId="0" animBg="1"/>
      <p:bldP spid="26" grpId="0"/>
      <p:bldP spid="5" grpId="0"/>
      <p:bldP spid="27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20"/>
          <p:cNvSpPr txBox="1"/>
          <p:nvPr/>
        </p:nvSpPr>
        <p:spPr>
          <a:xfrm>
            <a:off x="727837" y="1152032"/>
            <a:ext cx="10332145" cy="96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        为了扩大绿地面积，要把街心花园的一块长为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10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米，宽为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米的长方形绿地，加长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米，加宽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米，求扩大后的绿地面积？</a:t>
            </a:r>
          </a:p>
        </p:txBody>
      </p:sp>
      <p:sp>
        <p:nvSpPr>
          <p:cNvPr id="7" name="矩形 6"/>
          <p:cNvSpPr/>
          <p:nvPr/>
        </p:nvSpPr>
        <p:spPr>
          <a:xfrm>
            <a:off x="845945" y="3299918"/>
            <a:ext cx="1741793" cy="118824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56067" y="364571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p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442126" y="505286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933783" y="502787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671566" y="2948599"/>
            <a:ext cx="8243709" cy="919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b="1" dirty="0">
                <a:cs typeface="+mn-ea"/>
                <a:sym typeface="+mn-lt"/>
              </a:rPr>
              <a:t>方法三：加长加宽之后现有绿地变为由两个长方形组成的区域</a:t>
            </a:r>
            <a:endParaRPr lang="en-US" altLang="zh-CN" b="1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2000" b="1" dirty="0">
                <a:cs typeface="+mn-ea"/>
                <a:sym typeface="+mn-lt"/>
              </a:rPr>
              <a:t>         S=S</a:t>
            </a:r>
            <a:r>
              <a:rPr lang="en-US" altLang="zh-CN" sz="2000" b="1" baseline="-25000" dirty="0">
                <a:cs typeface="+mn-ea"/>
                <a:sym typeface="+mn-lt"/>
              </a:rPr>
              <a:t>1</a:t>
            </a:r>
            <a:r>
              <a:rPr lang="en-US" altLang="zh-CN" sz="2000" b="1" dirty="0">
                <a:cs typeface="+mn-ea"/>
                <a:sym typeface="+mn-lt"/>
              </a:rPr>
              <a:t>+S</a:t>
            </a:r>
            <a:r>
              <a:rPr lang="en-US" altLang="zh-CN" sz="2000" b="1" baseline="-25000" dirty="0">
                <a:cs typeface="+mn-ea"/>
                <a:sym typeface="+mn-lt"/>
              </a:rPr>
              <a:t>2 </a:t>
            </a:r>
            <a:r>
              <a:rPr lang="en-US" altLang="zh-CN" sz="2000" b="1" dirty="0">
                <a:cs typeface="+mn-ea"/>
                <a:sym typeface="+mn-lt"/>
              </a:rPr>
              <a:t>=p(</a:t>
            </a:r>
            <a:r>
              <a:rPr lang="en-US" altLang="zh-CN" sz="2000" b="1" dirty="0" err="1">
                <a:cs typeface="+mn-ea"/>
                <a:sym typeface="+mn-lt"/>
              </a:rPr>
              <a:t>a+b</a:t>
            </a:r>
            <a:r>
              <a:rPr lang="en-US" altLang="zh-CN" sz="2000" b="1" dirty="0">
                <a:cs typeface="+mn-ea"/>
                <a:sym typeface="+mn-lt"/>
              </a:rPr>
              <a:t>)+q(</a:t>
            </a:r>
            <a:r>
              <a:rPr lang="en-US" altLang="zh-CN" sz="2000" b="1" dirty="0" err="1">
                <a:cs typeface="+mn-ea"/>
                <a:sym typeface="+mn-lt"/>
              </a:rPr>
              <a:t>a+b</a:t>
            </a:r>
            <a:r>
              <a:rPr lang="en-US" altLang="zh-CN" sz="2000" b="1" dirty="0">
                <a:cs typeface="+mn-ea"/>
                <a:sym typeface="+mn-lt"/>
              </a:rPr>
              <a:t>)= </a:t>
            </a:r>
            <a:r>
              <a:rPr lang="en-US" altLang="zh-CN" sz="2000" b="1" dirty="0" err="1">
                <a:cs typeface="+mn-ea"/>
                <a:sym typeface="+mn-lt"/>
              </a:rPr>
              <a:t>ap+bp+aq+bq</a:t>
            </a:r>
            <a:r>
              <a:rPr lang="zh-CN" altLang="en-US" sz="2000" b="1" dirty="0">
                <a:cs typeface="+mn-ea"/>
                <a:sym typeface="+mn-lt"/>
              </a:rPr>
              <a:t> ㎡     ③</a:t>
            </a:r>
          </a:p>
        </p:txBody>
      </p:sp>
      <p:sp>
        <p:nvSpPr>
          <p:cNvPr id="10" name="右大括号 9"/>
          <p:cNvSpPr/>
          <p:nvPr/>
        </p:nvSpPr>
        <p:spPr>
          <a:xfrm rot="5400000">
            <a:off x="2162475" y="4120907"/>
            <a:ext cx="165245" cy="279830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004434" y="5674923"/>
            <a:ext cx="619080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1865" b="1" dirty="0" err="1">
                <a:solidFill>
                  <a:srgbClr val="FF0000"/>
                </a:solidFill>
                <a:cs typeface="+mn-ea"/>
                <a:sym typeface="+mn-lt"/>
              </a:rPr>
              <a:t>a+b</a:t>
            </a:r>
            <a:endParaRPr lang="zh-CN" altLang="en-US" sz="186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630753" y="4108196"/>
            <a:ext cx="7974155" cy="919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b="1" dirty="0">
                <a:cs typeface="+mn-ea"/>
                <a:sym typeface="+mn-lt"/>
              </a:rPr>
              <a:t>方法四：加长加宽之后现有绿地变为由两个长方形组成的区域</a:t>
            </a:r>
            <a:endParaRPr lang="en-US" altLang="zh-CN" b="1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2000" b="1" dirty="0">
                <a:cs typeface="+mn-ea"/>
                <a:sym typeface="+mn-lt"/>
              </a:rPr>
              <a:t>        S=S</a:t>
            </a:r>
            <a:r>
              <a:rPr lang="en-US" altLang="zh-CN" sz="2000" b="1" baseline="-25000" dirty="0">
                <a:cs typeface="+mn-ea"/>
                <a:sym typeface="+mn-lt"/>
              </a:rPr>
              <a:t>3</a:t>
            </a:r>
            <a:r>
              <a:rPr lang="en-US" altLang="zh-CN" sz="2000" b="1" dirty="0">
                <a:cs typeface="+mn-ea"/>
                <a:sym typeface="+mn-lt"/>
              </a:rPr>
              <a:t>+S</a:t>
            </a:r>
            <a:r>
              <a:rPr lang="en-US" altLang="zh-CN" sz="2000" b="1" baseline="-25000" dirty="0">
                <a:cs typeface="+mn-ea"/>
                <a:sym typeface="+mn-lt"/>
              </a:rPr>
              <a:t>4 </a:t>
            </a:r>
            <a:r>
              <a:rPr lang="en-US" altLang="zh-CN" sz="2000" b="1" dirty="0">
                <a:cs typeface="+mn-ea"/>
                <a:sym typeface="+mn-lt"/>
              </a:rPr>
              <a:t>= a(</a:t>
            </a:r>
            <a:r>
              <a:rPr lang="en-US" altLang="zh-CN" sz="2000" b="1" dirty="0" err="1">
                <a:cs typeface="+mn-ea"/>
                <a:sym typeface="+mn-lt"/>
              </a:rPr>
              <a:t>p+q</a:t>
            </a:r>
            <a:r>
              <a:rPr lang="en-US" altLang="zh-CN" sz="2000" b="1" dirty="0">
                <a:cs typeface="+mn-ea"/>
                <a:sym typeface="+mn-lt"/>
              </a:rPr>
              <a:t>) + b(</a:t>
            </a:r>
            <a:r>
              <a:rPr lang="en-US" altLang="zh-CN" sz="2000" b="1" dirty="0" err="1">
                <a:cs typeface="+mn-ea"/>
                <a:sym typeface="+mn-lt"/>
              </a:rPr>
              <a:t>p+q</a:t>
            </a:r>
            <a:r>
              <a:rPr lang="en-US" altLang="zh-CN" sz="2000" b="1" dirty="0">
                <a:cs typeface="+mn-ea"/>
                <a:sym typeface="+mn-lt"/>
              </a:rPr>
              <a:t>) = </a:t>
            </a:r>
            <a:r>
              <a:rPr lang="en-US" altLang="zh-CN" sz="2000" b="1" dirty="0" err="1">
                <a:cs typeface="+mn-ea"/>
                <a:sym typeface="+mn-lt"/>
              </a:rPr>
              <a:t>ap+bp+aq+bq</a:t>
            </a:r>
            <a:r>
              <a:rPr lang="zh-CN" altLang="en-US" sz="2000" b="1" dirty="0">
                <a:cs typeface="+mn-ea"/>
                <a:sym typeface="+mn-lt"/>
              </a:rPr>
              <a:t> ㎡      ④</a:t>
            </a:r>
          </a:p>
        </p:txBody>
      </p:sp>
      <p:sp>
        <p:nvSpPr>
          <p:cNvPr id="19" name="矩形 18"/>
          <p:cNvSpPr/>
          <p:nvPr/>
        </p:nvSpPr>
        <p:spPr>
          <a:xfrm>
            <a:off x="2601334" y="4470921"/>
            <a:ext cx="1030119" cy="5617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845945" y="4486679"/>
            <a:ext cx="1755389" cy="5459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583728" y="3309420"/>
            <a:ext cx="1060524" cy="117725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20610" y="453296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q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5" name="右大括号 24"/>
          <p:cNvSpPr/>
          <p:nvPr/>
        </p:nvSpPr>
        <p:spPr>
          <a:xfrm>
            <a:off x="3810906" y="3320144"/>
            <a:ext cx="162964" cy="173272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091814" y="3960968"/>
            <a:ext cx="635110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1865" b="1" dirty="0" err="1">
                <a:solidFill>
                  <a:srgbClr val="FF0000"/>
                </a:solidFill>
                <a:cs typeface="+mn-ea"/>
                <a:sym typeface="+mn-lt"/>
              </a:rPr>
              <a:t>p+q</a:t>
            </a:r>
            <a:endParaRPr lang="zh-CN" altLang="en-US" sz="186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33146" y="3298435"/>
            <a:ext cx="2798307" cy="11882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altLang="zh-CN" sz="1865" b="1" dirty="0">
                <a:solidFill>
                  <a:srgbClr val="FF0000"/>
                </a:solidFill>
                <a:cs typeface="+mn-ea"/>
                <a:sym typeface="+mn-lt"/>
              </a:rPr>
              <a:t>S</a:t>
            </a:r>
            <a:r>
              <a:rPr lang="en-US" altLang="zh-CN" sz="1865" b="1" baseline="-2500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833146" y="4478603"/>
            <a:ext cx="2798307" cy="577173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altLang="zh-CN" sz="1865" b="1" dirty="0">
                <a:solidFill>
                  <a:srgbClr val="FF0000"/>
                </a:solidFill>
                <a:cs typeface="+mn-ea"/>
                <a:sym typeface="+mn-lt"/>
              </a:rPr>
              <a:t>S</a:t>
            </a:r>
            <a:r>
              <a:rPr lang="en-US" altLang="zh-CN" sz="1865" b="1" baseline="-25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33146" y="3294608"/>
            <a:ext cx="1737783" cy="174309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altLang="zh-CN" sz="1865" b="1" dirty="0">
                <a:solidFill>
                  <a:srgbClr val="FF0000"/>
                </a:solidFill>
                <a:cs typeface="+mn-ea"/>
                <a:sym typeface="+mn-lt"/>
              </a:rPr>
              <a:t>S</a:t>
            </a:r>
            <a:r>
              <a:rPr lang="en-US" altLang="zh-CN" sz="1865" b="1" baseline="-250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2570930" y="3304719"/>
            <a:ext cx="1049781" cy="1743091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altLang="zh-CN" sz="1865" b="1" dirty="0">
                <a:solidFill>
                  <a:srgbClr val="FF0000"/>
                </a:solidFill>
                <a:cs typeface="+mn-ea"/>
                <a:sym typeface="+mn-lt"/>
              </a:rPr>
              <a:t>S</a:t>
            </a:r>
            <a:r>
              <a:rPr lang="en-US" altLang="zh-CN" sz="1865" b="1" baseline="-2500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380858" y="249195"/>
            <a:ext cx="4270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情景思考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2" grpId="0"/>
      <p:bldP spid="6" grpId="0" animBg="1"/>
      <p:bldP spid="6" grpId="1" animBg="1"/>
      <p:bldP spid="30" grpId="0" animBg="1"/>
      <p:bldP spid="30" grpId="1" animBg="1"/>
      <p:bldP spid="12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20"/>
          <p:cNvSpPr txBox="1"/>
          <p:nvPr/>
        </p:nvSpPr>
        <p:spPr>
          <a:xfrm>
            <a:off x="753237" y="1152032"/>
            <a:ext cx="10332145" cy="96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        为了扩大绿地面积，要把街心花园的一块长为</a:t>
            </a:r>
            <a:r>
              <a:rPr lang="en-US" altLang="zh-CN" sz="2000" dirty="0">
                <a:cs typeface="+mn-ea"/>
                <a:sym typeface="+mn-lt"/>
              </a:rPr>
              <a:t>a</a:t>
            </a:r>
            <a:r>
              <a:rPr lang="zh-CN" altLang="en-US" sz="2000" dirty="0">
                <a:cs typeface="+mn-ea"/>
                <a:sym typeface="+mn-lt"/>
              </a:rPr>
              <a:t>米，宽为</a:t>
            </a:r>
            <a:r>
              <a:rPr lang="en-US" altLang="zh-CN" sz="2000" dirty="0">
                <a:cs typeface="+mn-ea"/>
                <a:sym typeface="+mn-lt"/>
              </a:rPr>
              <a:t>p</a:t>
            </a:r>
            <a:r>
              <a:rPr lang="zh-CN" altLang="en-US" sz="2000" dirty="0">
                <a:cs typeface="+mn-ea"/>
                <a:sym typeface="+mn-lt"/>
              </a:rPr>
              <a:t>米的长方形绿地，加长</a:t>
            </a:r>
            <a:r>
              <a:rPr lang="en-US" altLang="zh-CN" sz="2000" dirty="0">
                <a:cs typeface="+mn-ea"/>
                <a:sym typeface="+mn-lt"/>
              </a:rPr>
              <a:t>b</a:t>
            </a:r>
            <a:r>
              <a:rPr lang="zh-CN" altLang="en-US" sz="2000" dirty="0">
                <a:cs typeface="+mn-ea"/>
                <a:sym typeface="+mn-lt"/>
              </a:rPr>
              <a:t>米，加宽</a:t>
            </a:r>
            <a:r>
              <a:rPr lang="en-US" altLang="zh-CN" sz="2000" dirty="0">
                <a:cs typeface="+mn-ea"/>
                <a:sym typeface="+mn-lt"/>
              </a:rPr>
              <a:t>q</a:t>
            </a:r>
            <a:r>
              <a:rPr lang="zh-CN" altLang="en-US" sz="2000" dirty="0">
                <a:cs typeface="+mn-ea"/>
                <a:sym typeface="+mn-lt"/>
              </a:rPr>
              <a:t>米，求扩大后的绿地面积？</a:t>
            </a:r>
          </a:p>
        </p:txBody>
      </p:sp>
      <p:sp>
        <p:nvSpPr>
          <p:cNvPr id="7" name="矩形 6"/>
          <p:cNvSpPr/>
          <p:nvPr/>
        </p:nvSpPr>
        <p:spPr>
          <a:xfrm>
            <a:off x="1278572" y="2910399"/>
            <a:ext cx="1741793" cy="118824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88694" y="3256197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p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874753" y="466334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366410" y="463835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右大括号 9"/>
          <p:cNvSpPr/>
          <p:nvPr/>
        </p:nvSpPr>
        <p:spPr>
          <a:xfrm rot="5400000">
            <a:off x="2595102" y="3731388"/>
            <a:ext cx="165245" cy="279830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437061" y="5285404"/>
            <a:ext cx="681597" cy="4205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135" b="1" dirty="0" err="1">
                <a:solidFill>
                  <a:srgbClr val="FF0000"/>
                </a:solidFill>
                <a:cs typeface="+mn-ea"/>
                <a:sym typeface="+mn-lt"/>
              </a:rPr>
              <a:t>a+b</a:t>
            </a:r>
            <a:endParaRPr lang="zh-CN" altLang="en-US" sz="21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033961" y="4081402"/>
            <a:ext cx="1052503" cy="5617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278572" y="4097160"/>
            <a:ext cx="1755389" cy="5459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016355" y="2908916"/>
            <a:ext cx="1060524" cy="118824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753237" y="414345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q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5" name="右大括号 24"/>
          <p:cNvSpPr/>
          <p:nvPr/>
        </p:nvSpPr>
        <p:spPr>
          <a:xfrm>
            <a:off x="4243533" y="2930625"/>
            <a:ext cx="162964" cy="173272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486444" y="3596929"/>
            <a:ext cx="696024" cy="4205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135" b="1" dirty="0" err="1">
                <a:solidFill>
                  <a:srgbClr val="FF0000"/>
                </a:solidFill>
                <a:cs typeface="+mn-ea"/>
                <a:sym typeface="+mn-lt"/>
              </a:rPr>
              <a:t>p+q</a:t>
            </a:r>
            <a:endParaRPr lang="zh-CN" altLang="en-US" sz="21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323681" y="3256196"/>
            <a:ext cx="433132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1865" b="1" dirty="0">
                <a:solidFill>
                  <a:srgbClr val="FF0000"/>
                </a:solidFill>
                <a:cs typeface="+mn-ea"/>
                <a:sym typeface="+mn-lt"/>
              </a:rPr>
              <a:t>S</a:t>
            </a:r>
            <a:r>
              <a:rPr lang="en-US" altLang="zh-CN" sz="1865" b="1" baseline="-25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905402" y="3256197"/>
            <a:ext cx="433132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1865" b="1" dirty="0">
                <a:solidFill>
                  <a:srgbClr val="FF0000"/>
                </a:solidFill>
                <a:cs typeface="+mn-ea"/>
                <a:sym typeface="+mn-lt"/>
              </a:rPr>
              <a:t>S</a:t>
            </a:r>
            <a:r>
              <a:rPr lang="en-US" altLang="zh-CN" sz="1865" b="1" baseline="-2500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899331" y="4143450"/>
            <a:ext cx="433132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1865" b="1" dirty="0">
                <a:solidFill>
                  <a:srgbClr val="FF0000"/>
                </a:solidFill>
                <a:cs typeface="+mn-ea"/>
                <a:sym typeface="+mn-lt"/>
              </a:rPr>
              <a:t>S</a:t>
            </a:r>
            <a:r>
              <a:rPr lang="en-US" altLang="zh-CN" sz="1865" b="1" baseline="-250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3361161" y="4143449"/>
            <a:ext cx="433132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1865" b="1" dirty="0">
                <a:solidFill>
                  <a:srgbClr val="FF0000"/>
                </a:solidFill>
                <a:cs typeface="+mn-ea"/>
                <a:sym typeface="+mn-lt"/>
              </a:rPr>
              <a:t>S</a:t>
            </a:r>
            <a:r>
              <a:rPr lang="en-US" altLang="zh-CN" sz="1865" b="1" baseline="-2500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5262415" y="3429000"/>
            <a:ext cx="7193868" cy="1039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         由于①②③④表示同一个数量，所以</a:t>
            </a:r>
            <a:endParaRPr lang="en-US" altLang="zh-CN" sz="2000" b="1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2400" b="1" dirty="0">
                <a:cs typeface="+mn-ea"/>
                <a:sym typeface="+mn-lt"/>
              </a:rPr>
              <a:t>       (</a:t>
            </a:r>
            <a:r>
              <a:rPr lang="en-US" altLang="zh-CN" sz="2400" b="1" dirty="0" err="1">
                <a:cs typeface="+mn-ea"/>
                <a:sym typeface="+mn-lt"/>
              </a:rPr>
              <a:t>a+b</a:t>
            </a:r>
            <a:r>
              <a:rPr lang="en-US" altLang="zh-CN" sz="2400" b="1" dirty="0">
                <a:cs typeface="+mn-ea"/>
                <a:sym typeface="+mn-lt"/>
              </a:rPr>
              <a:t>) (</a:t>
            </a:r>
            <a:r>
              <a:rPr lang="en-US" altLang="zh-CN" sz="2400" b="1" dirty="0" err="1">
                <a:cs typeface="+mn-ea"/>
                <a:sym typeface="+mn-lt"/>
              </a:rPr>
              <a:t>p+q</a:t>
            </a:r>
            <a:r>
              <a:rPr lang="en-US" altLang="zh-CN" sz="2400" b="1" dirty="0">
                <a:cs typeface="+mn-ea"/>
                <a:sym typeface="+mn-lt"/>
              </a:rPr>
              <a:t>)=</a:t>
            </a:r>
            <a:r>
              <a:rPr lang="en-US" altLang="zh-CN" sz="2400" b="1" dirty="0" err="1">
                <a:cs typeface="+mn-ea"/>
                <a:sym typeface="+mn-lt"/>
              </a:rPr>
              <a:t>ap+bp+aq+bq</a:t>
            </a:r>
            <a:r>
              <a:rPr lang="zh-CN" altLang="en-US" sz="2400" b="1" dirty="0">
                <a:cs typeface="+mn-ea"/>
                <a:sym typeface="+mn-lt"/>
              </a:rPr>
              <a:t> </a:t>
            </a:r>
            <a:endParaRPr lang="en-US" altLang="zh-CN" sz="2400" b="1" dirty="0"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380858" y="249195"/>
            <a:ext cx="4270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情景思考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68741" y="1259492"/>
            <a:ext cx="4374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3200" b="1" dirty="0">
                <a:cs typeface="+mn-ea"/>
                <a:sym typeface="+mn-lt"/>
              </a:rPr>
              <a:t>计算：</a:t>
            </a:r>
            <a:r>
              <a:rPr lang="en-US" altLang="zh-CN" sz="3200" b="1" dirty="0">
                <a:cs typeface="+mn-ea"/>
                <a:sym typeface="+mn-lt"/>
              </a:rPr>
              <a:t>(</a:t>
            </a:r>
            <a:r>
              <a:rPr lang="en-US" altLang="zh-CN" sz="3200" b="1" dirty="0" err="1">
                <a:cs typeface="+mn-ea"/>
                <a:sym typeface="+mn-lt"/>
              </a:rPr>
              <a:t>a+b</a:t>
            </a:r>
            <a:r>
              <a:rPr lang="en-US" altLang="zh-CN" sz="3200" b="1" dirty="0">
                <a:cs typeface="+mn-ea"/>
                <a:sym typeface="+mn-lt"/>
              </a:rPr>
              <a:t>)•(</a:t>
            </a:r>
            <a:r>
              <a:rPr lang="en-US" altLang="zh-CN" sz="3200" b="1" dirty="0" err="1">
                <a:cs typeface="+mn-ea"/>
                <a:sym typeface="+mn-lt"/>
              </a:rPr>
              <a:t>m+n</a:t>
            </a:r>
            <a:r>
              <a:rPr lang="en-US" altLang="zh-CN" sz="3200" b="1" dirty="0">
                <a:cs typeface="+mn-ea"/>
                <a:sym typeface="+mn-lt"/>
              </a:rPr>
              <a:t>)=</a:t>
            </a:r>
            <a:r>
              <a:rPr lang="zh-CN" altLang="en-US" sz="3200" b="1" dirty="0">
                <a:cs typeface="+mn-ea"/>
                <a:sym typeface="+mn-lt"/>
              </a:rPr>
              <a:t>？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434212" y="249195"/>
            <a:ext cx="6795181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665" dirty="0">
                <a:cs typeface="+mn-ea"/>
                <a:sym typeface="+mn-lt"/>
              </a:rPr>
              <a:t>问题：你还记得单项式乘以多项式的方法吗？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900643" y="5489535"/>
            <a:ext cx="7768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解题关键</a:t>
            </a:r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】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多项式相乘时，把多项式转变为单项式。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068741" y="1982894"/>
            <a:ext cx="9058355" cy="3076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2000" dirty="0">
                <a:cs typeface="+mn-ea"/>
                <a:sym typeface="+mn-lt"/>
              </a:rPr>
              <a:t>设</a:t>
            </a:r>
            <a:r>
              <a:rPr lang="en-US" altLang="zh-CN" sz="2000" dirty="0">
                <a:cs typeface="+mn-ea"/>
                <a:sym typeface="+mn-lt"/>
              </a:rPr>
              <a:t>x=</a:t>
            </a:r>
            <a:r>
              <a:rPr lang="en-US" altLang="zh-CN" sz="2000" b="1" dirty="0">
                <a:cs typeface="+mn-ea"/>
                <a:sym typeface="+mn-lt"/>
              </a:rPr>
              <a:t>(</a:t>
            </a:r>
            <a:r>
              <a:rPr lang="en-US" altLang="zh-CN" sz="2000" b="1" dirty="0" err="1">
                <a:cs typeface="+mn-ea"/>
                <a:sym typeface="+mn-lt"/>
              </a:rPr>
              <a:t>a+b</a:t>
            </a:r>
            <a:r>
              <a:rPr lang="en-US" altLang="zh-CN" sz="2000" b="1" dirty="0">
                <a:cs typeface="+mn-ea"/>
                <a:sym typeface="+mn-lt"/>
              </a:rPr>
              <a:t>),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2000" b="1" dirty="0">
                <a:cs typeface="+mn-ea"/>
                <a:sym typeface="+mn-lt"/>
              </a:rPr>
              <a:t>则原式变为：</a:t>
            </a:r>
            <a:r>
              <a:rPr lang="en-US" altLang="zh-CN" sz="2000" b="1" dirty="0">
                <a:cs typeface="+mn-ea"/>
                <a:sym typeface="+mn-lt"/>
              </a:rPr>
              <a:t>x(</a:t>
            </a:r>
            <a:r>
              <a:rPr lang="en-US" altLang="zh-CN" sz="2000" b="1" dirty="0" err="1">
                <a:cs typeface="+mn-ea"/>
                <a:sym typeface="+mn-lt"/>
              </a:rPr>
              <a:t>m+n</a:t>
            </a:r>
            <a:r>
              <a:rPr lang="en-US" altLang="zh-CN" sz="2000" b="1" dirty="0">
                <a:cs typeface="+mn-ea"/>
                <a:sym typeface="+mn-lt"/>
              </a:rPr>
              <a:t>)=</a:t>
            </a:r>
            <a:r>
              <a:rPr lang="en-US" altLang="zh-CN" sz="2000" b="1" dirty="0" err="1">
                <a:cs typeface="+mn-ea"/>
                <a:sym typeface="+mn-lt"/>
              </a:rPr>
              <a:t>xm+xn</a:t>
            </a:r>
            <a:r>
              <a:rPr lang="zh-CN" altLang="en-US" sz="2000" b="1" dirty="0">
                <a:cs typeface="+mn-ea"/>
                <a:sym typeface="+mn-lt"/>
              </a:rPr>
              <a:t>，</a:t>
            </a:r>
            <a:endParaRPr lang="en-US" altLang="zh-CN" sz="2000" b="1" dirty="0"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</a:pPr>
            <a:r>
              <a:rPr lang="zh-CN" altLang="en-US" sz="2000" b="1" dirty="0">
                <a:cs typeface="+mn-ea"/>
                <a:sym typeface="+mn-lt"/>
              </a:rPr>
              <a:t>再将</a:t>
            </a:r>
            <a:r>
              <a:rPr lang="en-US" altLang="zh-CN" sz="2000" dirty="0">
                <a:cs typeface="+mn-ea"/>
                <a:sym typeface="+mn-lt"/>
              </a:rPr>
              <a:t>x=</a:t>
            </a:r>
            <a:r>
              <a:rPr lang="en-US" altLang="zh-CN" sz="2000" b="1" dirty="0">
                <a:cs typeface="+mn-ea"/>
                <a:sym typeface="+mn-lt"/>
              </a:rPr>
              <a:t>(</a:t>
            </a:r>
            <a:r>
              <a:rPr lang="en-US" altLang="zh-CN" sz="2000" b="1" dirty="0" err="1">
                <a:cs typeface="+mn-ea"/>
                <a:sym typeface="+mn-lt"/>
              </a:rPr>
              <a:t>a+b</a:t>
            </a:r>
            <a:r>
              <a:rPr lang="en-US" altLang="zh-CN" sz="2000" b="1" dirty="0">
                <a:cs typeface="+mn-ea"/>
                <a:sym typeface="+mn-lt"/>
              </a:rPr>
              <a:t>)</a:t>
            </a:r>
            <a:r>
              <a:rPr lang="zh-CN" altLang="en-US" sz="2000" b="1" dirty="0">
                <a:cs typeface="+mn-ea"/>
                <a:sym typeface="+mn-lt"/>
              </a:rPr>
              <a:t>带入原式</a:t>
            </a:r>
            <a:r>
              <a:rPr lang="en-US" altLang="zh-CN" sz="2000" b="1" dirty="0">
                <a:cs typeface="+mn-ea"/>
                <a:sym typeface="+mn-lt"/>
              </a:rPr>
              <a:t>,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2000" b="1" dirty="0">
                <a:cs typeface="+mn-ea"/>
                <a:sym typeface="+mn-lt"/>
              </a:rPr>
              <a:t>得，</a:t>
            </a:r>
            <a:r>
              <a:rPr lang="en-US" altLang="zh-CN" sz="2000" b="1" dirty="0">
                <a:cs typeface="+mn-ea"/>
                <a:sym typeface="+mn-lt"/>
              </a:rPr>
              <a:t>x(</a:t>
            </a:r>
            <a:r>
              <a:rPr lang="en-US" altLang="zh-CN" sz="2000" b="1" dirty="0" err="1">
                <a:cs typeface="+mn-ea"/>
                <a:sym typeface="+mn-lt"/>
              </a:rPr>
              <a:t>m+n</a:t>
            </a:r>
            <a:r>
              <a:rPr lang="en-US" altLang="zh-CN" sz="2000" b="1" dirty="0">
                <a:cs typeface="+mn-ea"/>
                <a:sym typeface="+mn-lt"/>
              </a:rPr>
              <a:t>)=</a:t>
            </a:r>
            <a:r>
              <a:rPr lang="en-US" altLang="zh-CN" sz="2000" b="1" dirty="0" err="1">
                <a:cs typeface="+mn-ea"/>
                <a:sym typeface="+mn-lt"/>
              </a:rPr>
              <a:t>xm+xn</a:t>
            </a:r>
            <a:r>
              <a:rPr lang="en-US" altLang="zh-CN" sz="2000" b="1" dirty="0">
                <a:cs typeface="+mn-ea"/>
                <a:sym typeface="+mn-lt"/>
              </a:rPr>
              <a:t>=m(</a:t>
            </a:r>
            <a:r>
              <a:rPr lang="en-US" altLang="zh-CN" sz="2000" b="1" dirty="0" err="1">
                <a:cs typeface="+mn-ea"/>
                <a:sym typeface="+mn-lt"/>
              </a:rPr>
              <a:t>a+b</a:t>
            </a:r>
            <a:r>
              <a:rPr lang="en-US" altLang="zh-CN" sz="2000" b="1" dirty="0">
                <a:cs typeface="+mn-ea"/>
                <a:sym typeface="+mn-lt"/>
              </a:rPr>
              <a:t>)+n(</a:t>
            </a:r>
            <a:r>
              <a:rPr lang="en-US" altLang="zh-CN" sz="2000" b="1" dirty="0" err="1">
                <a:cs typeface="+mn-ea"/>
                <a:sym typeface="+mn-lt"/>
              </a:rPr>
              <a:t>a+b</a:t>
            </a:r>
            <a:r>
              <a:rPr lang="en-US" altLang="zh-CN" sz="2000" b="1" dirty="0">
                <a:cs typeface="+mn-ea"/>
                <a:sym typeface="+mn-lt"/>
              </a:rPr>
              <a:t>)=</a:t>
            </a:r>
            <a:r>
              <a:rPr lang="en-US" altLang="zh-CN" sz="2000" b="1" dirty="0" err="1">
                <a:cs typeface="+mn-ea"/>
                <a:sym typeface="+mn-lt"/>
              </a:rPr>
              <a:t>am+bm+an+bn</a:t>
            </a:r>
            <a:r>
              <a:rPr lang="en-US" altLang="zh-CN" sz="2000" b="1" dirty="0">
                <a:cs typeface="+mn-ea"/>
                <a:sym typeface="+mn-lt"/>
              </a:rPr>
              <a:t>,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2000" b="1" dirty="0">
                <a:cs typeface="+mn-ea"/>
                <a:sym typeface="+mn-lt"/>
              </a:rPr>
              <a:t>∴</a:t>
            </a:r>
            <a:r>
              <a:rPr lang="en-US" altLang="zh-CN" sz="2000" b="1" dirty="0">
                <a:cs typeface="+mn-ea"/>
                <a:sym typeface="+mn-lt"/>
              </a:rPr>
              <a:t> (</a:t>
            </a:r>
            <a:r>
              <a:rPr lang="en-US" altLang="zh-CN" sz="2000" b="1" dirty="0" err="1">
                <a:cs typeface="+mn-ea"/>
                <a:sym typeface="+mn-lt"/>
              </a:rPr>
              <a:t>a+b</a:t>
            </a:r>
            <a:r>
              <a:rPr lang="en-US" altLang="zh-CN" sz="2000" b="1" dirty="0">
                <a:cs typeface="+mn-ea"/>
                <a:sym typeface="+mn-lt"/>
              </a:rPr>
              <a:t>)•(</a:t>
            </a:r>
            <a:r>
              <a:rPr lang="en-US" altLang="zh-CN" sz="2000" b="1" dirty="0" err="1">
                <a:cs typeface="+mn-ea"/>
                <a:sym typeface="+mn-lt"/>
              </a:rPr>
              <a:t>m+n</a:t>
            </a:r>
            <a:r>
              <a:rPr lang="en-US" altLang="zh-CN" sz="2000" b="1" dirty="0">
                <a:cs typeface="+mn-ea"/>
                <a:sym typeface="+mn-lt"/>
              </a:rPr>
              <a:t>)= </a:t>
            </a:r>
            <a:r>
              <a:rPr lang="en-US" altLang="zh-CN" sz="2000" b="1" dirty="0" err="1">
                <a:cs typeface="+mn-ea"/>
                <a:sym typeface="+mn-lt"/>
              </a:rPr>
              <a:t>am+bm+an+bn</a:t>
            </a:r>
            <a:endParaRPr lang="en-US" altLang="zh-CN" sz="2000" b="1" dirty="0"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380858" y="249195"/>
            <a:ext cx="4270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探索思考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</p:bldLst>
  </p:timing>
</p:sld>
</file>

<file path=ppt/theme/theme1.xml><?xml version="1.0" encoding="utf-8"?>
<a:theme xmlns:a="http://schemas.openxmlformats.org/drawingml/2006/main" name="www.2ppt.com">
  <a:themeElements>
    <a:clrScheme name="Custom 2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FCDFF"/>
      </a:accent1>
      <a:accent2>
        <a:srgbClr val="00BBFE"/>
      </a:accent2>
      <a:accent3>
        <a:srgbClr val="00B0F0"/>
      </a:accent3>
      <a:accent4>
        <a:srgbClr val="00A4DE"/>
      </a:accent4>
      <a:accent5>
        <a:srgbClr val="5B9BD5"/>
      </a:accent5>
      <a:accent6>
        <a:srgbClr val="00A4DE"/>
      </a:accent6>
      <a:hlink>
        <a:srgbClr val="0563C1"/>
      </a:hlink>
      <a:folHlink>
        <a:srgbClr val="954F72"/>
      </a:folHlink>
    </a:clrScheme>
    <a:fontScheme name="zti2h1nh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1354</Words>
  <Application>Microsoft Office PowerPoint</Application>
  <PresentationFormat>宽屏</PresentationFormat>
  <Paragraphs>221</Paragraphs>
  <Slides>18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4" baseType="lpstr">
      <vt:lpstr>思源黑体 CN Regular</vt:lpstr>
      <vt:lpstr>宋体</vt:lpstr>
      <vt:lpstr>Arial</vt:lpstr>
      <vt:lpstr>Calibri</vt:lpstr>
      <vt:lpstr>Cambria Math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5</cp:revision>
  <dcterms:created xsi:type="dcterms:W3CDTF">2020-04-06T07:52:00Z</dcterms:created>
  <dcterms:modified xsi:type="dcterms:W3CDTF">2023-01-16T14:03:28Z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F030AF7A41764961B8E108856A6A7A7B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