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78" r:id="rId2"/>
    <p:sldId id="749" r:id="rId3"/>
    <p:sldId id="748" r:id="rId4"/>
    <p:sldId id="770" r:id="rId5"/>
    <p:sldId id="771" r:id="rId6"/>
    <p:sldId id="754" r:id="rId7"/>
    <p:sldId id="722" r:id="rId8"/>
    <p:sldId id="730" r:id="rId9"/>
    <p:sldId id="729" r:id="rId10"/>
    <p:sldId id="737" r:id="rId11"/>
    <p:sldId id="742" r:id="rId12"/>
    <p:sldId id="743" r:id="rId13"/>
    <p:sldId id="772" r:id="rId14"/>
    <p:sldId id="773" r:id="rId15"/>
    <p:sldId id="774" r:id="rId16"/>
    <p:sldId id="775" r:id="rId17"/>
    <p:sldId id="766" r:id="rId18"/>
    <p:sldId id="769" r:id="rId19"/>
    <p:sldId id="777" r:id="rId20"/>
    <p:sldId id="759" r:id="rId21"/>
    <p:sldId id="760" r:id="rId22"/>
    <p:sldId id="776" r:id="rId23"/>
    <p:sldId id="761" r:id="rId24"/>
    <p:sldId id="762" r:id="rId25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3333FF"/>
    <a:srgbClr val="FFCCFF"/>
    <a:srgbClr val="70CBF3"/>
    <a:srgbClr val="FFFFFF"/>
    <a:srgbClr val="E9F6D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5317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BB034B6-7CBB-40F4-9013-3DEA26403A1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B78E167-986B-49D7-A891-D0B5B95A6DCF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9DE3CCE-3BBE-4679-90C8-6092600F9BF8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BA96CFE-5F1D-4B98-92A6-8A7659A43BFA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61E5723-D5A4-416C-8FB8-B816E817234A}" type="slidenum">
              <a:rPr lang="zh-CN" altLang="en-US" sz="1200"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DEF978D-5815-41A2-B727-BC08EAC1F489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8E167-986B-49D7-A891-D0B5B95A6DCF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D93A3A9-2B91-473D-93AF-93CEA8AD8FB2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EA5C4FD-16C4-4A7C-975B-0A220DCFC738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F4ADAD0-DB84-462E-8EFC-9084C9A8F4A1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D681F3B-B955-4756-9D7C-F3ACEF062A09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FC4D52E-9B2C-484C-925A-18FC1B8A363B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E81549E-438F-4681-B2E0-625D0C84E574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9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1587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49" y="332656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5300663"/>
            <a:ext cx="15954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27584" y="677418"/>
            <a:ext cx="5153718" cy="663350"/>
          </a:xfrm>
          <a:prstGeom prst="rect">
            <a:avLst/>
          </a:prstGeom>
        </p:spPr>
        <p:txBody>
          <a:bodyPr anchor="b"/>
          <a:lstStyle>
            <a:lvl1pPr>
              <a:defRPr sz="3200" baseline="0"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26642" y="1417612"/>
            <a:ext cx="36733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16274F1-C903-459D-8FCF-C30C568EB3E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76001DE0-F716-4923-9320-9FB411D740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24936" cy="699594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487A1F3-0D61-439D-83BC-D289F7C4C46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C71BCDC-5B51-4936-811B-C548F68469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944E36-13E6-4EA3-8ED3-21156676E49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762746C-7A9A-436A-9BD5-7BDFAAF4A0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i="1" dirty="0" smtClean="0">
                <a:solidFill>
                  <a:schemeClr val="tx2">
                    <a:lumMod val="50000"/>
                  </a:schemeClr>
                </a:solidFill>
                <a:ea typeface="微软雅黑" panose="020B0503020204020204" pitchFamily="34" charset="-122"/>
              </a:rPr>
              <a:t>Practice</a:t>
            </a:r>
            <a:endParaRPr lang="zh-CN" altLang="en-US" sz="2400" i="1" dirty="0" smtClean="0">
              <a:solidFill>
                <a:schemeClr val="tx2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  <a:prstGeom prst="rect">
            <a:avLst/>
          </a:prstGeo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0C0BC6-5088-4647-BD1F-5F01960025ED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7287A4-2131-4E75-BD20-4836A1064E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334E975-9357-4F62-A472-12A2A320228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935F75-3137-4477-9BE1-BDAE6B4791A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0389" y="713182"/>
            <a:ext cx="8292045" cy="483570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340767"/>
            <a:ext cx="8292045" cy="4966149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AB70DF3-3945-4B97-89AE-D983D4DDE45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12205997-41B5-435F-A29F-CDB5AAD68F4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5912643" cy="7200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7999" y="1268760"/>
            <a:ext cx="5995987" cy="45747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1574007" y="3369401"/>
            <a:ext cx="5995987" cy="527141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26045" y="-95437"/>
            <a:ext cx="36000" cy="36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121CA33-F443-441F-AF0B-9396A3B8C79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AD8031AE-F023-413B-B792-5FFD86681D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5478" y="620688"/>
            <a:ext cx="8292045" cy="50405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435478" y="1243187"/>
            <a:ext cx="3810000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20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F26AEDD-D676-4BD4-A706-DEE3F8F8387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B698811-DEFF-45E9-92E5-2C5F6F27A4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0" indent="0" algn="l">
              <a:buNone/>
              <a:defRPr lang="zh-CN" altLang="en-US" sz="2800" kern="12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696054E-0563-44D0-B268-5FA473586070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D820789E-7874-4728-A429-8DEBAA58CD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751880" y="782107"/>
            <a:ext cx="7636544" cy="717022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751880" y="1700808"/>
            <a:ext cx="7763470" cy="3744416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algn="ctr">
              <a:defRPr sz="2800"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D66F08-3ABE-405E-AEF3-09A434B0648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3C93746-C568-4497-BE80-52FE700CBC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7AFFE63-FBA1-493C-BD4E-8A90885E827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5FD97264-44A8-4D58-A134-93F396C78C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19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20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4.mp3" TargetMode="External"/><Relationship Id="rId13" Type="http://schemas.openxmlformats.org/officeDocument/2006/relationships/slideLayout" Target="../slideLayouts/slideLayout15.xml"/><Relationship Id="rId3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2.mp3" TargetMode="External"/><Relationship Id="rId7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4.mp3" TargetMode="External"/><Relationship Id="rId12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6.mp3" TargetMode="External"/><Relationship Id="rId2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1.mp3" TargetMode="External"/><Relationship Id="rId16" Type="http://schemas.openxmlformats.org/officeDocument/2006/relationships/image" Target="../media/image15.png"/><Relationship Id="rId1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1.mp3" TargetMode="External"/><Relationship Id="rId6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3.mp3" TargetMode="External"/><Relationship Id="rId11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6.mp3" TargetMode="External"/><Relationship Id="rId5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3.mp3" TargetMode="External"/><Relationship Id="rId15" Type="http://schemas.openxmlformats.org/officeDocument/2006/relationships/image" Target="../media/image13.png"/><Relationship Id="rId10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5.mp3" TargetMode="External"/><Relationship Id="rId4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2.mp3" TargetMode="External"/><Relationship Id="rId9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5.mp3" TargetMode="External"/><Relationship Id="rId1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Unit3_B_Let&#8217;s_sing&#35838;&#25991;&#21160;&#30011;.swf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&#23548;&#20837;&#27468;&#26354;_Friends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hyperlink" Target="Lesson8__Let&#8217;s__chant&#35838;&#25991;&#21160;&#30011;.sw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her_128k.mp3" TargetMode="External"/><Relationship Id="rId1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her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pretty_128k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quiet_128k.mp3" TargetMode="External"/><Relationship Id="rId1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quiet_128k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pretty_128k.mp3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his_128k.mp3" TargetMode="External"/><Relationship Id="rId1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his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clever_128k.mp3" TargetMode="External"/><Relationship Id="rId1" Type="http://schemas.microsoft.com/office/2007/relationships/media" Target="file:///E:\&#20154;&#25945;&#26032;&#29256;5&#19978;\&#12304;&#32039;&#24613;&#12305;2016.07.12&#23567;&#23398;&#33521;&#35821;&#20154;&#25945;&#26032;&#29256;5&#19978;&#36164;&#28304;&#31574;&#21010;&#21333;-&#37101;&#20122;&#30007;&#65288;&#26032;&#22686;11&#26465;&#65292;&#20869;&#37096;&#38656;&#25490;&#24207;3&#26465;&#65289;\Unit2%20She%20looks%20cute\Lesson7%20&#25945;&#23398;&#35838;&#20214;\clever_128k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Lesson7Justtalk&#35838;&#25991;&#21160;&#30011;.SW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Kozuka Gothic Pro B" pitchFamily="34" charset="-128"/>
                <a:ea typeface="Kozuka Gothic Pro B" pitchFamily="34" charset="-128"/>
              </a:rPr>
              <a:t>Unit2 She looks cute.</a:t>
            </a:r>
            <a:endParaRPr lang="zh-CN" altLang="en-US" sz="5400" b="1" dirty="0" smtClean="0">
              <a:solidFill>
                <a:srgbClr val="FF0000"/>
              </a:solidFill>
              <a:effectLst/>
              <a:latin typeface="Kozuka Gothic Pro B" pitchFamily="34" charset="-128"/>
              <a:ea typeface="Kozuka Gothic Pro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764704"/>
            <a:ext cx="669674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7590" y="515825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 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43000" y="1412875"/>
            <a:ext cx="32845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矩形 13"/>
          <p:cNvSpPr>
            <a:spLocks noChangeArrowheads="1"/>
          </p:cNvSpPr>
          <p:nvPr/>
        </p:nvSpPr>
        <p:spPr bwMode="auto">
          <a:xfrm>
            <a:off x="215900" y="1844675"/>
            <a:ext cx="637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1. What does Zhou Pei look like?</a:t>
            </a:r>
          </a:p>
        </p:txBody>
      </p:sp>
      <p:sp>
        <p:nvSpPr>
          <p:cNvPr id="41991" name="矩形 13"/>
          <p:cNvSpPr>
            <a:spLocks noChangeArrowheads="1"/>
          </p:cNvSpPr>
          <p:nvPr/>
        </p:nvSpPr>
        <p:spPr bwMode="auto">
          <a:xfrm>
            <a:off x="231775" y="3848100"/>
            <a:ext cx="63706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2. What does Kate think of Zhou  </a:t>
            </a:r>
          </a:p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    Pei?</a:t>
            </a:r>
          </a:p>
        </p:txBody>
      </p:sp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713" y="1987550"/>
            <a:ext cx="2236787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623888" y="2852738"/>
            <a:ext cx="6107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She has big eyes and long hair.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00075" y="5289550"/>
            <a:ext cx="454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She’s pretty and clever.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539750" y="1738313"/>
            <a:ext cx="82089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Mum: </a:t>
            </a:r>
            <a:r>
              <a:rPr lang="en-US" altLang="zh-CN" sz="3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Who’s that girl, Kate?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Kate: </a:t>
            </a:r>
            <a:r>
              <a:rPr lang="en-US" altLang="zh-CN" sz="3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She is my new friend.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Mum: </a:t>
            </a:r>
            <a:r>
              <a:rPr lang="en-US" altLang="zh-CN" sz="32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What’s her name?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Kate: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Her name is Zhou Pei.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Mum: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Oh,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she has big eyes and long hair.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Kate: </a:t>
            </a:r>
            <a:r>
              <a:rPr lang="en-US" altLang="zh-CN" sz="32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And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she’s pretty and clever.</a:t>
            </a:r>
            <a:r>
              <a:rPr lang="zh-CN" altLang="en-US" sz="3200" dirty="0">
                <a:solidFill>
                  <a:schemeClr val="tx1">
                    <a:lumMod val="50000"/>
                  </a:schemeClr>
                </a:solidFill>
                <a:latin typeface="Arial" panose="020B0604020202020204"/>
                <a:ea typeface="宋体" panose="02010600030101010101" pitchFamily="2" charset="-122"/>
              </a:rPr>
              <a:t>　</a:t>
            </a:r>
            <a:endParaRPr lang="en-US" altLang="zh-CN" sz="3200" dirty="0">
              <a:solidFill>
                <a:schemeClr val="tx1">
                  <a:lumMod val="50000"/>
                </a:scheme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40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4036" name="组合 7"/>
          <p:cNvGrpSpPr/>
          <p:nvPr/>
        </p:nvGrpSpPr>
        <p:grpSpPr bwMode="auto">
          <a:xfrm>
            <a:off x="5219700" y="1196975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404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rgbClr val="000000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8" name="图片 19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92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8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48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57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4821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555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4608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6105" name="Picture 5" descr="IMG319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7" descr="406260~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7" name="Picture 11" descr="U_1483~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8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46109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46110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英语鲁科（三起）五年级上册(2014年新编)\Unit 1 Teachers' Day\Unit 1 Lesson 2 He was young then\素材\short h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652588"/>
            <a:ext cx="4371975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陈陈 河北教育三起5A 完整版\Unit 1 My Family\Lesson 2 What Do They Look Like\素材\long ha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1652588"/>
            <a:ext cx="4370388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2913" y="5146675"/>
            <a:ext cx="3954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He has ________.</a:t>
            </a:r>
            <a:endParaRPr lang="zh-CN" altLang="en-US" sz="28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794250" y="5146675"/>
            <a:ext cx="3929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She has _______.</a:t>
            </a:r>
            <a:endParaRPr lang="zh-CN" altLang="en-US" sz="280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079625" y="5146675"/>
            <a:ext cx="218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short hair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621463" y="5146675"/>
            <a:ext cx="1954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long hair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813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ENCH~1\appdata\roaming\360se6\USERDA~1\Temp\20129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975" y="1858963"/>
            <a:ext cx="4346575" cy="317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HENCH~1\appdata\roaming\360se6\USERDA~1\Temp\BAORUA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98638"/>
            <a:ext cx="4035425" cy="32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42913" y="5302250"/>
            <a:ext cx="3929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She has _______.</a:t>
            </a:r>
            <a:endParaRPr lang="zh-CN" altLang="en-US" sz="28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716463" y="5302250"/>
            <a:ext cx="4211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He has _________.</a:t>
            </a:r>
            <a:endParaRPr lang="zh-CN" altLang="en-US" sz="28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273300" y="5330825"/>
            <a:ext cx="1954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big eyes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316663" y="5302250"/>
            <a:ext cx="2441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small eyes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chenchen10\AppData\Roaming\Tencent\Users\1354352631\QQ\WinTemp\RichOle\D}[3U%C1GPSR$O}8_L]_DX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1792288"/>
            <a:ext cx="3992562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胡英 山东友谊三起3A\Unit 4 Body\Lesson 2 I have a face\素材\n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792288"/>
            <a:ext cx="4102100" cy="31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8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79400" y="5146675"/>
            <a:ext cx="4083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He has a _______.</a:t>
            </a:r>
            <a:endParaRPr lang="zh-CN" altLang="en-US" sz="28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500563" y="5146675"/>
            <a:ext cx="459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He has a _________.</a:t>
            </a:r>
            <a:endParaRPr lang="zh-CN" altLang="en-US" sz="2800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270125" y="5135563"/>
            <a:ext cx="1979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big nose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478588" y="5146675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small nose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1828800"/>
            <a:ext cx="416877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828800"/>
            <a:ext cx="3170237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120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7975" y="5146675"/>
            <a:ext cx="4078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She has a ________.</a:t>
            </a: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511675" y="5146675"/>
            <a:ext cx="4533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She has a __________.</a:t>
            </a:r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257425" y="5129213"/>
            <a:ext cx="202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big mouth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472238" y="5140325"/>
            <a:ext cx="246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</a:rPr>
              <a:t>small mouth</a:t>
            </a:r>
            <a:endParaRPr lang="zh-C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963" y="2397125"/>
            <a:ext cx="21558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4763" y="2408238"/>
            <a:ext cx="2027237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2611438" y="1449388"/>
            <a:ext cx="44084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  <a:latin typeface="+mj-lt"/>
              </a:rPr>
              <a:t>Guess, guess, guess</a:t>
            </a:r>
            <a:endParaRPr lang="zh-CN" alt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06900" y="5365750"/>
            <a:ext cx="44227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000000"/>
                </a:solidFill>
                <a:latin typeface="+mj-lt"/>
              </a:rPr>
              <a:t>Her name is _____.</a:t>
            </a:r>
            <a:endParaRPr lang="en-US" altLang="zh-CN" sz="32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2230" name="组合 2"/>
          <p:cNvGrpSpPr/>
          <p:nvPr/>
        </p:nvGrpSpPr>
        <p:grpSpPr bwMode="auto">
          <a:xfrm>
            <a:off x="4860925" y="2398713"/>
            <a:ext cx="3887789" cy="2665412"/>
            <a:chOff x="4788346" y="1891889"/>
            <a:chExt cx="3887789" cy="2062567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788346" y="1891889"/>
              <a:ext cx="3887788" cy="206256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>
                <a:spcBef>
                  <a:spcPct val="50000"/>
                </a:spcBef>
                <a:defRPr/>
              </a:pPr>
              <a:endPara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  <a:p>
              <a:pPr lvl="1" eaLnBrk="1" hangingPunct="1">
                <a:spcBef>
                  <a:spcPct val="50000"/>
                </a:spcBef>
                <a:defRPr/>
              </a:pPr>
              <a:endParaRPr lang="en-US" altLang="zh-CN" sz="3200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  <a:p>
              <a:pPr lvl="1" eaLnBrk="1" hangingPunct="1">
                <a:spcBef>
                  <a:spcPct val="50000"/>
                </a:spcBef>
                <a:defRPr/>
              </a:pPr>
              <a:endParaRPr lang="en-US" altLang="zh-CN" sz="3200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788347" y="1891889"/>
              <a:ext cx="3887788" cy="1805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She has big eyes.</a:t>
              </a:r>
            </a:p>
            <a:p>
              <a:pPr marL="0" lvl="1"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 smtClean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She’s </a:t>
              </a: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tall and thin.</a:t>
              </a:r>
            </a:p>
            <a:p>
              <a:pPr marL="0" lvl="1"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She’s pretty.</a:t>
              </a:r>
            </a:p>
            <a:p>
              <a:pPr marL="0" lvl="1" eaLnBrk="1" hangingPunct="1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What’s her name?</a:t>
              </a: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42163" y="5326063"/>
            <a:ext cx="1347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>
                <a:solidFill>
                  <a:srgbClr val="0000FF"/>
                </a:solidFill>
                <a:latin typeface="+mj-lt"/>
              </a:rPr>
              <a:t>Poppy</a:t>
            </a:r>
            <a:endParaRPr lang="zh-CN" altLang="en-US" sz="3200" dirty="0">
              <a:latin typeface="+mj-lt"/>
            </a:endParaRPr>
          </a:p>
        </p:txBody>
      </p:sp>
      <p:sp>
        <p:nvSpPr>
          <p:cNvPr id="5223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77838" y="1323975"/>
            <a:ext cx="20066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宋体" panose="02010600030101010101" pitchFamily="2" charset="-122"/>
              </a:rPr>
              <a:t>Game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963" y="2397125"/>
            <a:ext cx="21558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44763" y="2408238"/>
            <a:ext cx="2027237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2698750" y="1449388"/>
            <a:ext cx="4408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  <a:latin typeface="+mj-lt"/>
              </a:rPr>
              <a:t>Guess, guess, guess</a:t>
            </a:r>
            <a:endParaRPr lang="zh-CN" altLang="en-US" sz="3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406900" y="5365750"/>
            <a:ext cx="44227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rgbClr val="000000"/>
                </a:solidFill>
                <a:latin typeface="+mj-lt"/>
              </a:rPr>
              <a:t>Her name is _____.</a:t>
            </a:r>
            <a:endParaRPr lang="en-US" altLang="zh-CN" sz="32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3254" name="组合 2"/>
          <p:cNvGrpSpPr/>
          <p:nvPr/>
        </p:nvGrpSpPr>
        <p:grpSpPr bwMode="auto">
          <a:xfrm>
            <a:off x="4860925" y="2398713"/>
            <a:ext cx="3887788" cy="2663824"/>
            <a:chOff x="4788346" y="1892171"/>
            <a:chExt cx="3887788" cy="2061897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4788346" y="1892171"/>
              <a:ext cx="3887788" cy="206189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1" eaLnBrk="1" hangingPunct="1">
                <a:spcBef>
                  <a:spcPct val="50000"/>
                </a:spcBef>
                <a:defRPr/>
              </a:pPr>
              <a:endPara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  <a:p>
              <a:pPr lvl="1" eaLnBrk="1" hangingPunct="1">
                <a:spcBef>
                  <a:spcPct val="50000"/>
                </a:spcBef>
                <a:defRPr/>
              </a:pPr>
              <a:endParaRPr lang="en-US" altLang="zh-CN" sz="3200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  <a:p>
              <a:pPr lvl="1" eaLnBrk="1" hangingPunct="1">
                <a:spcBef>
                  <a:spcPct val="50000"/>
                </a:spcBef>
                <a:defRPr/>
              </a:pPr>
              <a:endParaRPr lang="en-US" altLang="zh-CN" sz="3200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25243" y="1992606"/>
              <a:ext cx="3741738" cy="1861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eaLnBrk="1" hangingPunct="1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She has long hair and small eyes.</a:t>
              </a:r>
            </a:p>
            <a:p>
              <a:pPr marL="0" lvl="1" eaLnBrk="1" hangingPunct="1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She’s short and fat.</a:t>
              </a:r>
            </a:p>
            <a:p>
              <a:pPr marL="0" lvl="1" eaLnBrk="1" hangingPunct="1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She’s clever.</a:t>
              </a:r>
            </a:p>
            <a:p>
              <a:pPr marL="0" lvl="1" eaLnBrk="1" hangingPunct="1">
                <a:lnSpc>
                  <a:spcPct val="11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000000"/>
                  </a:solidFill>
                  <a:latin typeface="+mj-lt"/>
                  <a:ea typeface="宋体" panose="02010600030101010101" pitchFamily="2" charset="-122"/>
                </a:rPr>
                <a:t>What’s her name?</a:t>
              </a: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142163" y="5372100"/>
            <a:ext cx="13001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+mj-lt"/>
              </a:rPr>
              <a:t>Grace</a:t>
            </a:r>
            <a:endParaRPr lang="zh-CN" altLang="en-US" sz="3200" dirty="0">
              <a:latin typeface="+mj-lt"/>
            </a:endParaRPr>
          </a:p>
        </p:txBody>
      </p:sp>
      <p:sp>
        <p:nvSpPr>
          <p:cNvPr id="5325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77838" y="1323975"/>
            <a:ext cx="20066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宋体" panose="02010600030101010101" pitchFamily="2" charset="-122"/>
              </a:rPr>
              <a:t>Game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组合 6"/>
          <p:cNvGrpSpPr/>
          <p:nvPr/>
        </p:nvGrpSpPr>
        <p:grpSpPr bwMode="auto">
          <a:xfrm>
            <a:off x="512763" y="1250950"/>
            <a:ext cx="7947025" cy="5634038"/>
            <a:chOff x="513491" y="1032310"/>
            <a:chExt cx="7946941" cy="5633775"/>
          </a:xfrm>
        </p:grpSpPr>
        <p:pic>
          <p:nvPicPr>
            <p:cNvPr id="55303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491" y="1032310"/>
              <a:ext cx="7946941" cy="563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矩形 5"/>
            <p:cNvSpPr>
              <a:spLocks noChangeArrowheads="1"/>
            </p:cNvSpPr>
            <p:nvPr/>
          </p:nvSpPr>
          <p:spPr bwMode="auto">
            <a:xfrm>
              <a:off x="656423" y="4023825"/>
              <a:ext cx="2101857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Carl</a:t>
              </a:r>
            </a:p>
            <a:p>
              <a:pPr algn="ctr"/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short hair</a:t>
              </a:r>
            </a:p>
            <a:p>
              <a:pPr algn="ctr"/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small eyes</a:t>
              </a:r>
            </a:p>
            <a:p>
              <a:pPr algn="ctr"/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a small nose</a:t>
              </a:r>
            </a:p>
            <a:p>
              <a:pPr algn="ctr"/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a small mouth</a:t>
              </a:r>
            </a:p>
            <a:p>
              <a:pPr algn="ctr"/>
              <a:r>
                <a:rPr lang="en-US" altLang="zh-CN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clever</a:t>
              </a:r>
              <a:endParaRPr lang="zh-CN" altLang="en-US" sz="1800" b="1" dirty="0"/>
            </a:p>
          </p:txBody>
        </p:sp>
        <p:sp>
          <p:nvSpPr>
            <p:cNvPr id="55305" name="矩形 5"/>
            <p:cNvSpPr>
              <a:spLocks noChangeArrowheads="1"/>
            </p:cNvSpPr>
            <p:nvPr/>
          </p:nvSpPr>
          <p:spPr bwMode="auto">
            <a:xfrm>
              <a:off x="3460875" y="4033799"/>
              <a:ext cx="2101857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panose="020B0604020202020204" pitchFamily="34" charset="0"/>
                </a:rPr>
                <a:t>Cathy</a:t>
              </a:r>
            </a:p>
            <a:p>
              <a:pPr algn="ctr"/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black hair</a:t>
              </a:r>
            </a:p>
            <a:p>
              <a:pPr algn="ctr"/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small eyes</a:t>
              </a:r>
            </a:p>
            <a:p>
              <a:pPr algn="ctr"/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a small nose</a:t>
              </a:r>
            </a:p>
            <a:p>
              <a:pPr algn="ctr"/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a small mouth</a:t>
              </a:r>
            </a:p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panose="020B0604020202020204" pitchFamily="34" charset="0"/>
                </a:rPr>
                <a:t>quiet</a:t>
              </a:r>
              <a:endParaRPr lang="zh-CN" altLang="en-US" sz="1800" b="1"/>
            </a:p>
          </p:txBody>
        </p:sp>
        <p:sp>
          <p:nvSpPr>
            <p:cNvPr id="55306" name="矩形 5"/>
            <p:cNvSpPr>
              <a:spLocks noChangeArrowheads="1"/>
            </p:cNvSpPr>
            <p:nvPr/>
          </p:nvSpPr>
          <p:spPr bwMode="auto">
            <a:xfrm>
              <a:off x="6367089" y="4023825"/>
              <a:ext cx="179408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panose="020B0604020202020204" pitchFamily="34" charset="0"/>
                </a:rPr>
                <a:t>Carla</a:t>
              </a:r>
            </a:p>
            <a:p>
              <a:pPr algn="ctr"/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long hair</a:t>
              </a:r>
            </a:p>
            <a:p>
              <a:pPr algn="ctr"/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big eyes</a:t>
              </a:r>
            </a:p>
            <a:p>
              <a:pPr algn="ctr"/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a big nose</a:t>
              </a:r>
            </a:p>
            <a:p>
              <a:pPr algn="ctr"/>
              <a:r>
                <a:rPr lang="en-US" altLang="zh-CN">
                  <a:solidFill>
                    <a:srgbClr val="000000"/>
                  </a:solidFill>
                  <a:latin typeface="Arial" panose="020B0604020202020204" pitchFamily="34" charset="0"/>
                </a:rPr>
                <a:t>a big mouth</a:t>
              </a:r>
            </a:p>
            <a:p>
              <a:pPr algn="ctr"/>
              <a:r>
                <a:rPr lang="en-US" altLang="zh-CN" b="1">
                  <a:solidFill>
                    <a:srgbClr val="000000"/>
                  </a:solidFill>
                  <a:latin typeface="Arial" panose="020B0604020202020204" pitchFamily="34" charset="0"/>
                </a:rPr>
                <a:t>pretty</a:t>
              </a:r>
              <a:endParaRPr lang="zh-CN" altLang="en-US" sz="1800" b="1"/>
            </a:p>
          </p:txBody>
        </p:sp>
      </p:grpSp>
      <p:sp>
        <p:nvSpPr>
          <p:cNvPr id="5529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54113" y="1412875"/>
            <a:ext cx="24098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773238"/>
            <a:ext cx="6553200" cy="919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54488" y="3633788"/>
            <a:ext cx="9779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6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内容占位符 1"/>
          <p:cNvSpPr txBox="1"/>
          <p:nvPr/>
        </p:nvSpPr>
        <p:spPr bwMode="auto">
          <a:xfrm>
            <a:off x="1012825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47" name="Rectangle 167"/>
          <p:cNvSpPr>
            <a:spLocks noChangeArrowheads="1"/>
          </p:cNvSpPr>
          <p:nvPr/>
        </p:nvSpPr>
        <p:spPr bwMode="auto">
          <a:xfrm>
            <a:off x="755650" y="1579563"/>
            <a:ext cx="77771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</a:t>
            </a:r>
            <a:r>
              <a:rPr lang="zh-CN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模仿本课对话，相互描述一下自己的好朋友吧！</a:t>
            </a:r>
          </a:p>
        </p:txBody>
      </p:sp>
      <p:pic>
        <p:nvPicPr>
          <p:cNvPr id="57348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100513"/>
            <a:ext cx="36734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Pair work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706438" y="2781300"/>
            <a:ext cx="3254375" cy="1384300"/>
            <a:chOff x="707193" y="2835274"/>
            <a:chExt cx="3254174" cy="1386142"/>
          </a:xfrm>
        </p:grpSpPr>
        <p:sp>
          <p:nvSpPr>
            <p:cNvPr id="11" name="圆角矩形标注 10"/>
            <p:cNvSpPr/>
            <p:nvPr/>
          </p:nvSpPr>
          <p:spPr>
            <a:xfrm>
              <a:off x="707193" y="2895679"/>
              <a:ext cx="3217663" cy="1266922"/>
            </a:xfrm>
            <a:prstGeom prst="wedgeRoundRectCallout">
              <a:avLst>
                <a:gd name="adj1" fmla="val 30736"/>
                <a:gd name="adj2" fmla="val 75875"/>
                <a:gd name="adj3" fmla="val 16667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357" name="矩形 13"/>
            <p:cNvSpPr>
              <a:spLocks noChangeArrowheads="1"/>
            </p:cNvSpPr>
            <p:nvPr/>
          </p:nvSpPr>
          <p:spPr bwMode="auto">
            <a:xfrm>
              <a:off x="789675" y="2835274"/>
              <a:ext cx="3171692" cy="1386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I have a friend. </a:t>
              </a:r>
            </a:p>
            <a:p>
              <a:r>
                <a:rPr lang="en-US" altLang="zh-CN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His name is …</a:t>
              </a:r>
            </a:p>
            <a:p>
              <a:r>
                <a:rPr lang="en-US" altLang="zh-CN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He has … He is …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5003800" y="2741613"/>
            <a:ext cx="3543300" cy="1384300"/>
            <a:chOff x="5220096" y="2908546"/>
            <a:chExt cx="3542661" cy="1384532"/>
          </a:xfrm>
        </p:grpSpPr>
        <p:sp>
          <p:nvSpPr>
            <p:cNvPr id="12" name="圆角矩形标注 11"/>
            <p:cNvSpPr/>
            <p:nvPr/>
          </p:nvSpPr>
          <p:spPr>
            <a:xfrm>
              <a:off x="5220096" y="2908546"/>
              <a:ext cx="3528377" cy="1384532"/>
            </a:xfrm>
            <a:prstGeom prst="wedgeRoundRectCallout">
              <a:avLst>
                <a:gd name="adj1" fmla="val -30383"/>
                <a:gd name="adj2" fmla="val 64174"/>
                <a:gd name="adj3" fmla="val 16667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355" name="矩形 14"/>
            <p:cNvSpPr>
              <a:spLocks noChangeArrowheads="1"/>
            </p:cNvSpPr>
            <p:nvPr/>
          </p:nvSpPr>
          <p:spPr bwMode="auto">
            <a:xfrm>
              <a:off x="5306373" y="2908546"/>
              <a:ext cx="3456384" cy="138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I have a friend, too. </a:t>
              </a:r>
            </a:p>
            <a:p>
              <a:r>
                <a:rPr lang="en-US" altLang="zh-CN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Her name is …</a:t>
              </a:r>
            </a:p>
            <a:p>
              <a:r>
                <a:rPr lang="en-US" altLang="zh-CN" sz="2800" dirty="0">
                  <a:solidFill>
                    <a:srgbClr val="000000"/>
                  </a:solidFill>
                  <a:latin typeface="Arial" panose="020B0604020202020204" pitchFamily="34" charset="0"/>
                </a:rPr>
                <a:t>She has … she is …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6150" y="2660650"/>
            <a:ext cx="4208463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矩形 13"/>
          <p:cNvSpPr>
            <a:spLocks noChangeArrowheads="1"/>
          </p:cNvSpPr>
          <p:nvPr/>
        </p:nvSpPr>
        <p:spPr bwMode="auto">
          <a:xfrm>
            <a:off x="395288" y="1419225"/>
            <a:ext cx="8424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Draw your friend, then tell your classmates. Can they find him or her?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395288" y="2373313"/>
            <a:ext cx="4730750" cy="2700337"/>
          </a:xfrm>
          <a:prstGeom prst="wedgeRoundRectCallout">
            <a:avLst>
              <a:gd name="adj1" fmla="val 59919"/>
              <a:gd name="adj2" fmla="val 18653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She has short hair. </a:t>
            </a:r>
          </a:p>
          <a:p>
            <a:pPr>
              <a:defRPr/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She has big eyes and a small nose.</a:t>
            </a:r>
          </a:p>
          <a:p>
            <a:pPr>
              <a:defRPr/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She’s very tall and thin. What’s her name? Guess!</a:t>
            </a:r>
          </a:p>
          <a:p>
            <a:pPr>
              <a:defRPr/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Yes, her name is _______.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5837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find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8377" name="矩形 10"/>
          <p:cNvSpPr>
            <a:spLocks noChangeArrowheads="1"/>
          </p:cNvSpPr>
          <p:nvPr/>
        </p:nvSpPr>
        <p:spPr bwMode="auto">
          <a:xfrm>
            <a:off x="4787900" y="6230938"/>
            <a:ext cx="73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Bob</a:t>
            </a:r>
            <a:endParaRPr lang="zh-CN" altLang="en-US" sz="2000"/>
          </a:p>
        </p:txBody>
      </p:sp>
      <p:sp>
        <p:nvSpPr>
          <p:cNvPr id="58378" name="矩形 11"/>
          <p:cNvSpPr>
            <a:spLocks noChangeArrowheads="1"/>
          </p:cNvSpPr>
          <p:nvPr/>
        </p:nvSpPr>
        <p:spPr bwMode="auto">
          <a:xfrm>
            <a:off x="5503863" y="6230938"/>
            <a:ext cx="93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Linda</a:t>
            </a:r>
            <a:endParaRPr lang="zh-CN" altLang="en-US" sz="2000"/>
          </a:p>
        </p:txBody>
      </p:sp>
      <p:sp>
        <p:nvSpPr>
          <p:cNvPr id="58379" name="矩形 12"/>
          <p:cNvSpPr>
            <a:spLocks noChangeArrowheads="1"/>
          </p:cNvSpPr>
          <p:nvPr/>
        </p:nvSpPr>
        <p:spPr bwMode="auto">
          <a:xfrm>
            <a:off x="6386513" y="6226175"/>
            <a:ext cx="922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Carla</a:t>
            </a:r>
            <a:endParaRPr lang="zh-CN" altLang="en-US" sz="2000"/>
          </a:p>
        </p:txBody>
      </p:sp>
      <p:sp>
        <p:nvSpPr>
          <p:cNvPr id="58380" name="矩形 13"/>
          <p:cNvSpPr>
            <a:spLocks noChangeArrowheads="1"/>
          </p:cNvSpPr>
          <p:nvPr/>
        </p:nvSpPr>
        <p:spPr bwMode="auto">
          <a:xfrm>
            <a:off x="7235825" y="6221413"/>
            <a:ext cx="6873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Tim</a:t>
            </a:r>
            <a:endParaRPr lang="zh-CN" altLang="en-US" sz="2000"/>
          </a:p>
        </p:txBody>
      </p:sp>
      <p:sp>
        <p:nvSpPr>
          <p:cNvPr id="58381" name="矩形 14"/>
          <p:cNvSpPr>
            <a:spLocks noChangeArrowheads="1"/>
          </p:cNvSpPr>
          <p:nvPr/>
        </p:nvSpPr>
        <p:spPr bwMode="auto">
          <a:xfrm>
            <a:off x="7831138" y="6221413"/>
            <a:ext cx="989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303030"/>
                </a:solidFill>
                <a:latin typeface="Arial" panose="020B0604020202020204" pitchFamily="34" charset="0"/>
              </a:rPr>
              <a:t>Cathy</a:t>
            </a:r>
            <a:endParaRPr lang="zh-C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154113" y="1412875"/>
            <a:ext cx="19780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1517204"/>
            <a:ext cx="6010275" cy="932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图片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7763" y="5157788"/>
            <a:ext cx="9779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744538" y="1255713"/>
            <a:ext cx="7632700" cy="50403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450975" y="1749425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如何描述他人的外貌和性格呢？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59065" y="2392363"/>
            <a:ext cx="6744154" cy="712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100" dirty="0" err="1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She/He</a:t>
            </a:r>
            <a:r>
              <a:rPr lang="en-US" altLang="zh-CN" sz="31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 has … (eyes/nose/hair…)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1042988" y="3776663"/>
            <a:ext cx="1038225" cy="796925"/>
            <a:chOff x="-4058272" y="3942605"/>
            <a:chExt cx="1036873" cy="796258"/>
          </a:xfrm>
        </p:grpSpPr>
        <p:pic>
          <p:nvPicPr>
            <p:cNvPr id="61451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58272" y="3942605"/>
              <a:ext cx="959650" cy="79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-4029734" y="4018741"/>
              <a:ext cx="1008335" cy="5234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例句</a:t>
              </a: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047953" y="3070225"/>
            <a:ext cx="7340471" cy="71250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100" dirty="0" err="1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She/He</a:t>
            </a:r>
            <a:r>
              <a:rPr lang="en-US" altLang="zh-CN" sz="31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 is… (pretty/quiet/clever…)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995488" y="4149725"/>
            <a:ext cx="4879975" cy="15748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She has big eyes and long hair.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3333FF"/>
                </a:solidFill>
                <a:latin typeface="+mj-lt"/>
                <a:ea typeface="黑体" panose="02010609060101010101" pitchFamily="49" charset="-122"/>
              </a:rPr>
              <a:t>She is pretty and clever.</a:t>
            </a:r>
          </a:p>
        </p:txBody>
      </p:sp>
      <p:sp>
        <p:nvSpPr>
          <p:cNvPr id="6144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8594" y="3914180"/>
            <a:ext cx="1560512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259631" y="2000518"/>
            <a:ext cx="6942981" cy="378565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本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课所学句型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She / He has … </a:t>
            </a:r>
            <a:r>
              <a:rPr lang="en-US" altLang="zh-CN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She / He 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is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黑体" panose="02010609060101010101" pitchFamily="49" charset="-122"/>
                <a:cs typeface="Arial" panose="020B0604020202020204" pitchFamily="34" charset="0"/>
              </a:rPr>
              <a:t>”向父母介绍一下自己的朋友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zh-CN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9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247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47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01613" y="1835150"/>
            <a:ext cx="4657726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572000" y="4213225"/>
            <a:ext cx="40830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Her</a:t>
            </a:r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name is Olivia.</a:t>
            </a:r>
          </a:p>
        </p:txBody>
      </p:sp>
      <p:sp>
        <p:nvSpPr>
          <p:cNvPr id="39" name="Freeform 3787"/>
          <p:cNvSpPr/>
          <p:nvPr/>
        </p:nvSpPr>
        <p:spPr bwMode="auto">
          <a:xfrm rot="21157296">
            <a:off x="4549775" y="2282825"/>
            <a:ext cx="3509963" cy="1009650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2800" dirty="0" smtClean="0">
                <a:solidFill>
                  <a:srgbClr val="000000"/>
                </a:solidFill>
                <a:latin typeface="+mj-lt"/>
              </a:rPr>
              <a:t>What’s her name?</a:t>
            </a:r>
            <a:endParaRPr lang="en-US" altLang="zh-CN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" name="h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5033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76225" y="3022600"/>
            <a:ext cx="46466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She has                       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zh-CN" altLang="en-US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37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5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2588" y="1670050"/>
            <a:ext cx="3363912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 bwMode="auto">
          <a:xfrm>
            <a:off x="2462213" y="1630363"/>
            <a:ext cx="1757362" cy="831850"/>
            <a:chOff x="5973652" y="1699138"/>
            <a:chExt cx="1757812" cy="830997"/>
          </a:xfrm>
        </p:grpSpPr>
        <p:sp>
          <p:nvSpPr>
            <p:cNvPr id="21" name="矩形 20"/>
            <p:cNvSpPr/>
            <p:nvPr/>
          </p:nvSpPr>
          <p:spPr>
            <a:xfrm>
              <a:off x="5973652" y="1845038"/>
              <a:ext cx="1757812" cy="6486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3812" name="矩形 11"/>
            <p:cNvSpPr>
              <a:spLocks noChangeArrowheads="1"/>
            </p:cNvSpPr>
            <p:nvPr/>
          </p:nvSpPr>
          <p:spPr bwMode="auto">
            <a:xfrm>
              <a:off x="6019753" y="1699138"/>
              <a:ext cx="17117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big</a:t>
              </a: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>
                  <a:solidFill>
                    <a:srgbClr val="3333FF"/>
                  </a:solidFill>
                  <a:latin typeface="Arial" panose="020B0604020202020204" pitchFamily="34" charset="0"/>
                </a:rPr>
                <a:t>eyes</a:t>
              </a: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23850" y="5084763"/>
            <a:ext cx="46910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She is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pretty 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quiet</a:t>
            </a: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2409825" y="3022600"/>
            <a:ext cx="2562225" cy="647700"/>
            <a:chOff x="5940152" y="2947527"/>
            <a:chExt cx="2562107" cy="648072"/>
          </a:xfrm>
        </p:grpSpPr>
        <p:sp>
          <p:nvSpPr>
            <p:cNvPr id="22" name="矩形 21"/>
            <p:cNvSpPr/>
            <p:nvPr/>
          </p:nvSpPr>
          <p:spPr>
            <a:xfrm>
              <a:off x="5963964" y="2947527"/>
              <a:ext cx="2093816" cy="648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3810" name="矩形 6"/>
            <p:cNvSpPr>
              <a:spLocks noChangeArrowheads="1"/>
            </p:cNvSpPr>
            <p:nvPr/>
          </p:nvSpPr>
          <p:spPr bwMode="auto">
            <a:xfrm>
              <a:off x="5940152" y="2971844"/>
              <a:ext cx="25621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small</a:t>
              </a: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>
                  <a:solidFill>
                    <a:srgbClr val="3333FF"/>
                  </a:solidFill>
                  <a:latin typeface="Arial" panose="020B0604020202020204" pitchFamily="34" charset="0"/>
                </a:rPr>
                <a:t>nose</a:t>
              </a:r>
              <a:endParaRPr lang="zh-CN" altLang="en-US" dirty="0">
                <a:solidFill>
                  <a:srgbClr val="3333FF"/>
                </a:solidFill>
              </a:endParaRPr>
            </a:p>
          </p:txBody>
        </p:sp>
      </p:grpSp>
      <p:sp>
        <p:nvSpPr>
          <p:cNvPr id="28" name="左大括号 27"/>
          <p:cNvSpPr/>
          <p:nvPr/>
        </p:nvSpPr>
        <p:spPr>
          <a:xfrm>
            <a:off x="2017713" y="2097088"/>
            <a:ext cx="257175" cy="2592387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2433638" y="4257675"/>
            <a:ext cx="2562225" cy="647700"/>
            <a:chOff x="5963598" y="2947527"/>
            <a:chExt cx="2562107" cy="648072"/>
          </a:xfrm>
        </p:grpSpPr>
        <p:sp>
          <p:nvSpPr>
            <p:cNvPr id="33" name="矩形 32"/>
            <p:cNvSpPr/>
            <p:nvPr/>
          </p:nvSpPr>
          <p:spPr>
            <a:xfrm>
              <a:off x="5963598" y="2947527"/>
              <a:ext cx="2354154" cy="648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3808" name="矩形 33"/>
            <p:cNvSpPr>
              <a:spLocks noChangeArrowheads="1"/>
            </p:cNvSpPr>
            <p:nvPr/>
          </p:nvSpPr>
          <p:spPr bwMode="auto">
            <a:xfrm>
              <a:off x="5963598" y="2948398"/>
              <a:ext cx="25621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small</a:t>
              </a: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>
                  <a:solidFill>
                    <a:srgbClr val="3333FF"/>
                  </a:solidFill>
                  <a:latin typeface="Arial" panose="020B0604020202020204" pitchFamily="34" charset="0"/>
                </a:rPr>
                <a:t>mouth</a:t>
              </a:r>
              <a:endParaRPr lang="zh-CN" altLang="en-US" dirty="0">
                <a:solidFill>
                  <a:srgbClr val="3333FF"/>
                </a:solidFill>
              </a:endParaRPr>
            </a:p>
          </p:txBody>
        </p:sp>
      </p:grpSp>
      <p:pic>
        <p:nvPicPr>
          <p:cNvPr id="37" name="quie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5822950"/>
            <a:ext cx="5381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retty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5795963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10" grpId="0"/>
      <p:bldP spid="14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4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3787"/>
          <p:cNvSpPr/>
          <p:nvPr/>
        </p:nvSpPr>
        <p:spPr bwMode="auto">
          <a:xfrm rot="21157296">
            <a:off x="4108450" y="2354263"/>
            <a:ext cx="3509963" cy="1009650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2800" dirty="0" smtClean="0">
                <a:solidFill>
                  <a:srgbClr val="000000"/>
                </a:solidFill>
                <a:latin typeface="+mj-lt"/>
              </a:rPr>
              <a:t>What’s his name?</a:t>
            </a:r>
            <a:endParaRPr lang="en-US" altLang="zh-CN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250" y="1749425"/>
            <a:ext cx="3443288" cy="38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052888" y="4284663"/>
            <a:ext cx="477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His</a:t>
            </a:r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name is Liu </a:t>
            </a:r>
            <a:r>
              <a:rPr lang="en-US" altLang="zh-CN" sz="3600" dirty="0" err="1">
                <a:solidFill>
                  <a:srgbClr val="000000"/>
                </a:solidFill>
                <a:latin typeface="Arial" panose="020B0604020202020204" pitchFamily="34" charset="0"/>
              </a:rPr>
              <a:t>Nuoyi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hi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5167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86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 bwMode="auto">
          <a:xfrm>
            <a:off x="2579688" y="1665288"/>
            <a:ext cx="1758950" cy="831850"/>
            <a:chOff x="5973652" y="1699138"/>
            <a:chExt cx="1757812" cy="830997"/>
          </a:xfrm>
        </p:grpSpPr>
        <p:sp>
          <p:nvSpPr>
            <p:cNvPr id="21" name="矩形 20"/>
            <p:cNvSpPr/>
            <p:nvPr/>
          </p:nvSpPr>
          <p:spPr>
            <a:xfrm>
              <a:off x="5973652" y="1845038"/>
              <a:ext cx="1757812" cy="64862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6883" name="矩形 11"/>
            <p:cNvSpPr>
              <a:spLocks noChangeArrowheads="1"/>
            </p:cNvSpPr>
            <p:nvPr/>
          </p:nvSpPr>
          <p:spPr bwMode="auto">
            <a:xfrm>
              <a:off x="6019753" y="1699138"/>
              <a:ext cx="17117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big</a:t>
              </a: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>
                  <a:solidFill>
                    <a:srgbClr val="3333FF"/>
                  </a:solidFill>
                  <a:latin typeface="Arial" panose="020B0604020202020204" pitchFamily="34" charset="0"/>
                </a:rPr>
                <a:t>eyes</a:t>
              </a: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1163" y="5102225"/>
            <a:ext cx="25542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He is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clever</a:t>
            </a:r>
            <a:r>
              <a:rPr lang="en-US" altLang="zh-CN" sz="3200" b="1" dirty="0">
                <a:solidFill>
                  <a:srgbClr val="30303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69888" y="3097213"/>
            <a:ext cx="45561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He has                          .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28" name="左大括号 27"/>
          <p:cNvSpPr/>
          <p:nvPr/>
        </p:nvSpPr>
        <p:spPr>
          <a:xfrm>
            <a:off x="2136775" y="2133600"/>
            <a:ext cx="257175" cy="2590800"/>
          </a:xfrm>
          <a:prstGeom prst="leftBrac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2551113" y="3068638"/>
            <a:ext cx="2562225" cy="647700"/>
            <a:chOff x="5963598" y="2947527"/>
            <a:chExt cx="2562107" cy="648072"/>
          </a:xfrm>
        </p:grpSpPr>
        <p:sp>
          <p:nvSpPr>
            <p:cNvPr id="30" name="矩形 29"/>
            <p:cNvSpPr/>
            <p:nvPr/>
          </p:nvSpPr>
          <p:spPr>
            <a:xfrm>
              <a:off x="5963598" y="2947527"/>
              <a:ext cx="1895388" cy="648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6881" name="矩形 30"/>
            <p:cNvSpPr>
              <a:spLocks noChangeArrowheads="1"/>
            </p:cNvSpPr>
            <p:nvPr/>
          </p:nvSpPr>
          <p:spPr bwMode="auto">
            <a:xfrm>
              <a:off x="5963598" y="2948398"/>
              <a:ext cx="25621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short</a:t>
              </a: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>
                  <a:solidFill>
                    <a:srgbClr val="3333FF"/>
                  </a:solidFill>
                  <a:latin typeface="Arial" panose="020B0604020202020204" pitchFamily="34" charset="0"/>
                </a:rPr>
                <a:t>hair</a:t>
              </a:r>
              <a:endParaRPr lang="zh-CN" altLang="en-US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2552700" y="4292600"/>
            <a:ext cx="2562225" cy="649288"/>
            <a:chOff x="5963598" y="2947527"/>
            <a:chExt cx="2562107" cy="648072"/>
          </a:xfrm>
        </p:grpSpPr>
        <p:sp>
          <p:nvSpPr>
            <p:cNvPr id="33" name="矩形 32"/>
            <p:cNvSpPr/>
            <p:nvPr/>
          </p:nvSpPr>
          <p:spPr>
            <a:xfrm>
              <a:off x="5963598" y="2947527"/>
              <a:ext cx="2090642" cy="6480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/>
            </a:p>
          </p:txBody>
        </p:sp>
        <p:sp>
          <p:nvSpPr>
            <p:cNvPr id="36879" name="矩形 33"/>
            <p:cNvSpPr>
              <a:spLocks noChangeArrowheads="1"/>
            </p:cNvSpPr>
            <p:nvPr/>
          </p:nvSpPr>
          <p:spPr bwMode="auto">
            <a:xfrm>
              <a:off x="5963598" y="2948398"/>
              <a:ext cx="256210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</a:rPr>
                <a:t>small</a:t>
              </a: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sz="3200" dirty="0">
                  <a:solidFill>
                    <a:srgbClr val="3333FF"/>
                  </a:solidFill>
                  <a:latin typeface="Arial" panose="020B0604020202020204" pitchFamily="34" charset="0"/>
                </a:rPr>
                <a:t>nose</a:t>
              </a:r>
              <a:endParaRPr lang="zh-CN" altLang="en-US" dirty="0">
                <a:solidFill>
                  <a:srgbClr val="3333FF"/>
                </a:solidFill>
              </a:endParaRPr>
            </a:p>
          </p:txBody>
        </p:sp>
      </p:grpSp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1657350"/>
            <a:ext cx="3200400" cy="357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lev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53371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0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5463" y="5572125"/>
            <a:ext cx="20637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060575"/>
            <a:ext cx="15509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3452813" y="3478213"/>
            <a:ext cx="3976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What’s her name?</a:t>
            </a:r>
          </a:p>
        </p:txBody>
      </p:sp>
      <p:sp>
        <p:nvSpPr>
          <p:cNvPr id="12" name="矩形 13"/>
          <p:cNvSpPr>
            <a:spLocks noChangeArrowheads="1"/>
          </p:cNvSpPr>
          <p:nvPr/>
        </p:nvSpPr>
        <p:spPr bwMode="auto">
          <a:xfrm>
            <a:off x="3452813" y="4652963"/>
            <a:ext cx="4935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Her name is Zhou Pei.</a:t>
            </a:r>
          </a:p>
        </p:txBody>
      </p:sp>
      <p:sp>
        <p:nvSpPr>
          <p:cNvPr id="3789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5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3"/>
          <p:cNvSpPr>
            <a:spLocks noChangeArrowheads="1"/>
          </p:cNvSpPr>
          <p:nvPr/>
        </p:nvSpPr>
        <p:spPr bwMode="auto">
          <a:xfrm>
            <a:off x="3452813" y="2270125"/>
            <a:ext cx="4767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</a:rPr>
              <a:t>This is our new friend.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43" y="2131219"/>
            <a:ext cx="5829300" cy="4495800"/>
          </a:xfrm>
          <a:prstGeom prst="rect">
            <a:avLst/>
          </a:prstGeom>
        </p:spPr>
      </p:pic>
      <p:sp>
        <p:nvSpPr>
          <p:cNvPr id="39939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40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669925" y="1538288"/>
            <a:ext cx="49069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Look! Who’s that girl? </a:t>
            </a:r>
            <a:endParaRPr lang="zh-CN" altLang="en-US" sz="3200">
              <a:solidFill>
                <a:srgbClr val="000000"/>
              </a:solidFill>
            </a:endParaRPr>
          </a:p>
          <a:p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5940425" y="3081338"/>
            <a:ext cx="920750" cy="863600"/>
          </a:xfrm>
          <a:prstGeom prst="ellipse">
            <a:avLst/>
          </a:prstGeom>
          <a:noFill/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5435600" y="5373688"/>
            <a:ext cx="1184275" cy="576262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Kate </a:t>
            </a:r>
            <a:endParaRPr lang="zh-CN" altLang="en-US" sz="2000" dirty="0">
              <a:solidFill>
                <a:srgbClr val="3333FF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82625" y="3429000"/>
            <a:ext cx="2593975" cy="576263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Kate’s mum </a:t>
            </a:r>
            <a:endParaRPr lang="zh-CN" altLang="en-US" sz="2000" dirty="0">
              <a:solidFill>
                <a:srgbClr val="3333FF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917950" y="2852738"/>
            <a:ext cx="2030413" cy="576262"/>
          </a:xfrm>
          <a:prstGeom prst="roundRect">
            <a:avLst/>
          </a:prstGeom>
          <a:solidFill>
            <a:srgbClr val="FFFFFF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Zhou Pei </a:t>
            </a:r>
            <a:endParaRPr lang="zh-CN" altLang="en-US" sz="2000" dirty="0">
              <a:solidFill>
                <a:srgbClr val="3333FF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322888" y="1563688"/>
            <a:ext cx="3313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Who are they? 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4" name="右箭头 3"/>
          <p:cNvSpPr/>
          <p:nvPr/>
        </p:nvSpPr>
        <p:spPr>
          <a:xfrm rot="9336606">
            <a:off x="4510088" y="3736975"/>
            <a:ext cx="749300" cy="2174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8056975">
            <a:off x="5107782" y="4326731"/>
            <a:ext cx="715962" cy="2254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" grpId="1" animBg="1"/>
      <p:bldP spid="3" grpId="0" animBg="1"/>
      <p:bldP spid="11" grpId="0" animBg="1"/>
      <p:bldP spid="12" grpId="0" animBg="1"/>
      <p:bldP spid="6" grpId="0"/>
      <p:bldP spid="4" grpId="0" animBg="1"/>
      <p:bldP spid="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6763" y="2640013"/>
            <a:ext cx="5070475" cy="77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888" y="5661025"/>
            <a:ext cx="75723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65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内容占位符 1"/>
          <p:cNvSpPr txBox="1"/>
          <p:nvPr/>
        </p:nvSpPr>
        <p:spPr bwMode="auto">
          <a:xfrm>
            <a:off x="1023938" y="868363"/>
            <a:ext cx="50609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 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143000" y="1412875"/>
            <a:ext cx="25717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665163" y="1508125"/>
            <a:ext cx="7994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What are Kate and her mum talking about?</a:t>
            </a:r>
          </a:p>
          <a:p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Can you guess? 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625</Words>
  <Application>Microsoft Office PowerPoint</Application>
  <PresentationFormat>全屏显示(4:3)</PresentationFormat>
  <Paragraphs>179</Paragraphs>
  <Slides>24</Slides>
  <Notes>11</Notes>
  <HiddenSlides>0</HiddenSlides>
  <MMClips>11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Kozuka Gothic Pro B</vt:lpstr>
      <vt:lpstr>黑体</vt:lpstr>
      <vt:lpstr>宋体</vt:lpstr>
      <vt:lpstr>微软雅黑</vt:lpstr>
      <vt:lpstr>幼圆</vt:lpstr>
      <vt:lpstr>Arial</vt:lpstr>
      <vt:lpstr>Arial Black</vt:lpstr>
      <vt:lpstr>Calibri</vt:lpstr>
      <vt:lpstr>Castellar</vt:lpstr>
      <vt:lpstr>Comic Sans MS</vt:lpstr>
      <vt:lpstr>Times New Roman</vt:lpstr>
      <vt:lpstr>Wingdings</vt:lpstr>
      <vt:lpstr>WWW.2PPT.COM
</vt:lpstr>
      <vt:lpstr>Unit2 She looks cute.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2023-01-16T14:03:45Z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065CB18DDAAA4E31891989891A682AD8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