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4" r:id="rId3"/>
    <p:sldId id="291" r:id="rId4"/>
    <p:sldId id="290" r:id="rId5"/>
    <p:sldId id="292" r:id="rId6"/>
    <p:sldId id="276" r:id="rId7"/>
    <p:sldId id="259" r:id="rId8"/>
    <p:sldId id="261" r:id="rId9"/>
    <p:sldId id="273" r:id="rId10"/>
    <p:sldId id="282" r:id="rId11"/>
    <p:sldId id="285" r:id="rId12"/>
    <p:sldId id="287" r:id="rId13"/>
    <p:sldId id="270" r:id="rId14"/>
    <p:sldId id="264" r:id="rId15"/>
    <p:sldId id="271" r:id="rId16"/>
    <p:sldId id="269" r:id="rId17"/>
    <p:sldId id="268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C42"/>
    <a:srgbClr val="FF0066"/>
    <a:srgbClr val="0000CC"/>
    <a:srgbClr val="CC9900"/>
    <a:srgbClr val="FF9900"/>
    <a:srgbClr val="FFFF00"/>
    <a:srgbClr val="CC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269E4-75DE-4190-9764-639817C906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96AD-8315-4A90-B171-F21850F49B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FCE88-729C-43C2-9A8B-28F2E3FC3A0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F7C69-6F25-48C0-B868-B6B7DACE4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7C69-6F25-48C0-B868-B6B7DACE45F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file:///C:\Documents%20and%20Settings\Administrator\&#26700;&#38754;\&#22235;&#19979;-5-1\U5L11003.mp3" TargetMode="External"/><Relationship Id="rId1" Type="http://schemas.microsoft.com/office/2007/relationships/media" Target="file:///C:\Documents%20and%20Settings\Administrator\&#26700;&#38754;\&#22235;&#19979;-5-1\U5L11003.mp3" TargetMode="External"/><Relationship Id="rId6" Type="http://schemas.openxmlformats.org/officeDocument/2006/relationships/image" Target="NULL" TargetMode="External"/><Relationship Id="rId5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4936" y="772686"/>
            <a:ext cx="9148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Unit 5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Shopping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83454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8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 I help you?</a:t>
            </a:r>
            <a:endParaRPr lang="zh-CN" altLang="en-US" sz="6000" b="1" dirty="0">
              <a:ln w="9525">
                <a:noFill/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8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9472" y="4155926"/>
            <a:ext cx="916347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755650" y="195263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</a:rPr>
              <a:t>Does Li Ming want a toy bus?  Why?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7085"/>
            <a:ext cx="9144000" cy="370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476375" y="789385"/>
            <a:ext cx="2993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No,he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doesn’t.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1908176" y="0"/>
            <a:ext cx="6264275" cy="1243013"/>
          </a:xfrm>
          <a:prstGeom prst="wedgeEllipseCallout">
            <a:avLst>
              <a:gd name="adj1" fmla="val -42843"/>
              <a:gd name="adj2" fmla="val 135083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</a:rPr>
              <a:t>How about this toy bus?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755650" y="195263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</a:rPr>
              <a:t>Does Li Ming want a toy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car</a:t>
            </a:r>
            <a:r>
              <a:rPr lang="en-US" sz="3600" b="1" dirty="0">
                <a:latin typeface="Times New Roman" panose="02020603050405020304" pitchFamily="18" charset="0"/>
              </a:rPr>
              <a:t>?  Why?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476375" y="789385"/>
            <a:ext cx="25315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Yes,he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1582"/>
            <a:ext cx="9144000" cy="3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9" y="627460"/>
            <a:ext cx="20161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755650" y="303610"/>
            <a:ext cx="66246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</a:rPr>
              <a:t>Li Ming likes the toy car.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</a:rPr>
              <a:t>What does mum say?</a:t>
            </a:r>
          </a:p>
        </p:txBody>
      </p:sp>
      <p:pic>
        <p:nvPicPr>
          <p:cNvPr id="18435" name="Picture 5" descr="C:\Documents and Settings\Administrator\Application Data\Tencent\Users\1297018871\QQ\WinTemp\RichOle\0WYP~AE5X$$`AGRJC$F[}6G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6443664" y="1491854"/>
            <a:ext cx="2447925" cy="352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900114" y="2301479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  <a:latin typeface="Arial Black" panose="020B0A04020102020204" pitchFamily="34" charset="0"/>
              </a:rPr>
              <a:t>All right</a:t>
            </a:r>
            <a:r>
              <a:rPr lang="zh-CN" altLang="en-US" sz="3200" b="1">
                <a:solidFill>
                  <a:srgbClr val="CC3300"/>
                </a:solidFill>
                <a:latin typeface="Arial Black" panose="020B0A04020102020204" pitchFamily="34" charset="0"/>
              </a:rPr>
              <a:t>！</a:t>
            </a:r>
            <a:r>
              <a:rPr lang="en-US" sz="3200" b="1">
                <a:solidFill>
                  <a:srgbClr val="CC3300"/>
                </a:solidFill>
                <a:latin typeface="Arial Black" panose="020B0A04020102020204" pitchFamily="34" charset="0"/>
              </a:rPr>
              <a:t>We’ll take it.</a:t>
            </a: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1" y="2085975"/>
            <a:ext cx="7019925" cy="809625"/>
          </a:xfrm>
          <a:prstGeom prst="wedgeEllipseCallout">
            <a:avLst>
              <a:gd name="adj1" fmla="val 53236"/>
              <a:gd name="adj2" fmla="val 73037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5"/>
          <p:cNvSpPr>
            <a:spLocks noChangeArrowheads="1"/>
          </p:cNvSpPr>
          <p:nvPr/>
        </p:nvSpPr>
        <p:spPr bwMode="auto">
          <a:xfrm>
            <a:off x="250825" y="1545432"/>
            <a:ext cx="2952750" cy="432197"/>
          </a:xfrm>
          <a:prstGeom prst="wedgeRoundRectCallout">
            <a:avLst>
              <a:gd name="adj1" fmla="val 44301"/>
              <a:gd name="adj2" fmla="val 155787"/>
              <a:gd name="adj3" fmla="val 16667"/>
            </a:avLst>
          </a:prstGeom>
          <a:solidFill>
            <a:schemeClr val="accent1">
              <a:alpha val="90999"/>
            </a:schemeClr>
          </a:solidFill>
          <a:ln w="9525">
            <a:solidFill>
              <a:schemeClr val="bg2"/>
            </a:solidFill>
            <a:miter lim="800000"/>
          </a:ln>
        </p:spPr>
        <p:txBody>
          <a:bodyPr/>
          <a:lstStyle/>
          <a:p>
            <a:pPr algn="ctr"/>
            <a:r>
              <a:rPr lang="en-US" sz="2400" b="1">
                <a:latin typeface="Times New Roman" panose="02020603050405020304" pitchFamily="18" charset="0"/>
              </a:rPr>
              <a:t>Can I help you?</a:t>
            </a:r>
          </a:p>
        </p:txBody>
      </p:sp>
      <p:sp>
        <p:nvSpPr>
          <p:cNvPr id="21508" name="AutoShape 6"/>
          <p:cNvSpPr>
            <a:spLocks noChangeArrowheads="1"/>
          </p:cNvSpPr>
          <p:nvPr/>
        </p:nvSpPr>
        <p:spPr bwMode="auto">
          <a:xfrm>
            <a:off x="5292725" y="1545431"/>
            <a:ext cx="3382963" cy="485775"/>
          </a:xfrm>
          <a:prstGeom prst="wedgeRoundRectCallout">
            <a:avLst>
              <a:gd name="adj1" fmla="val -43759"/>
              <a:gd name="adj2" fmla="val 123528"/>
              <a:gd name="adj3" fmla="val 16667"/>
            </a:avLst>
          </a:prstGeom>
          <a:solidFill>
            <a:schemeClr val="accent1">
              <a:alpha val="81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651501" y="1653779"/>
            <a:ext cx="3097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I’d like a toy, please.</a:t>
            </a:r>
          </a:p>
        </p:txBody>
      </p:sp>
      <p:sp>
        <p:nvSpPr>
          <p:cNvPr id="21510" name="AutoShape 8"/>
          <p:cNvSpPr>
            <a:spLocks noChangeArrowheads="1"/>
          </p:cNvSpPr>
          <p:nvPr/>
        </p:nvSpPr>
        <p:spPr bwMode="auto">
          <a:xfrm>
            <a:off x="611188" y="3274219"/>
            <a:ext cx="3384550" cy="485775"/>
          </a:xfrm>
          <a:prstGeom prst="wedgeRectCallout">
            <a:avLst>
              <a:gd name="adj1" fmla="val 41134"/>
              <a:gd name="adj2" fmla="val -136519"/>
            </a:avLst>
          </a:prstGeom>
          <a:solidFill>
            <a:schemeClr val="accent1">
              <a:alpha val="78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539750" y="3327797"/>
            <a:ext cx="381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How about this monkey?</a:t>
            </a:r>
          </a:p>
        </p:txBody>
      </p:sp>
      <p:sp>
        <p:nvSpPr>
          <p:cNvPr id="21512" name="AutoShape 10"/>
          <p:cNvSpPr>
            <a:spLocks noChangeArrowheads="1"/>
          </p:cNvSpPr>
          <p:nvPr/>
        </p:nvSpPr>
        <p:spPr bwMode="auto">
          <a:xfrm>
            <a:off x="5148263" y="3543300"/>
            <a:ext cx="3671887" cy="540544"/>
          </a:xfrm>
          <a:prstGeom prst="wedgeRectCallout">
            <a:avLst>
              <a:gd name="adj1" fmla="val -38542"/>
              <a:gd name="adj2" fmla="val -1354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5148264" y="3651647"/>
            <a:ext cx="3527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Oh, it’s lovely. I’ll take it.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0" y="195263"/>
            <a:ext cx="2916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/>
              <a:t>Let's practice</a:t>
            </a:r>
            <a:endParaRPr lang="zh-CN" altLang="en-US"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0" y="195263"/>
            <a:ext cx="2916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/>
              <a:t>Let's practice</a:t>
            </a:r>
            <a:endParaRPr lang="zh-CN" altLang="en-US"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547813" y="1059656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 Black" panose="020B0A04020102020204" pitchFamily="34" charset="0"/>
                <a:ea typeface="隶书" panose="02010509060101010101" pitchFamily="49" charset="-122"/>
              </a:rPr>
              <a:t>Fill in the blanks(</a:t>
            </a:r>
            <a:r>
              <a:rPr lang="zh-CN" altLang="en-US" b="1" dirty="0"/>
              <a:t>填空</a:t>
            </a:r>
            <a:r>
              <a:rPr lang="en-US" sz="2400" b="1" dirty="0">
                <a:latin typeface="Arial Black" panose="020B0A04020102020204" pitchFamily="34" charset="0"/>
                <a:ea typeface="隶书" panose="02010509060101010101" pitchFamily="49" charset="-122"/>
              </a:rPr>
              <a:t>) :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372225" y="1545431"/>
            <a:ext cx="216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CC3300"/>
                </a:solidFill>
                <a:latin typeface="Times New Roman" panose="02020603050405020304" pitchFamily="18" charset="0"/>
              </a:rPr>
              <a:t>Can I help you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835151" y="1707356"/>
            <a:ext cx="518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A:</a:t>
            </a:r>
            <a:r>
              <a:rPr lang="en-US" dirty="0"/>
              <a:t>  ——————————?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763713" y="2031206"/>
            <a:ext cx="403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 dirty="0">
                <a:latin typeface="Times New Roman" panose="02020603050405020304" pitchFamily="18" charset="0"/>
              </a:rPr>
              <a:t> B: I’d like </a:t>
            </a:r>
            <a:r>
              <a:rPr lang="en-US" sz="2400" b="1" dirty="0" err="1">
                <a:latin typeface="Times New Roman" panose="02020603050405020304" pitchFamily="18" charset="0"/>
              </a:rPr>
              <a:t>a_____,please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804025" y="2139554"/>
            <a:ext cx="215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toy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1835150" y="2356247"/>
            <a:ext cx="4465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A:How about this toy______?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6804026" y="2680097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bus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1835150" y="2680097"/>
            <a:ext cx="381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B:It’s too big.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1763713" y="3003948"/>
            <a:ext cx="5256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A:How about this </a:t>
            </a:r>
            <a:r>
              <a:rPr lang="en-US" sz="2400" b="1" dirty="0" err="1">
                <a:latin typeface="Times New Roman" panose="02020603050405020304" pitchFamily="18" charset="0"/>
              </a:rPr>
              <a:t>toy______?It’s</a:t>
            </a:r>
            <a:r>
              <a:rPr lang="en-US" sz="2400" b="1" dirty="0">
                <a:latin typeface="Times New Roman" panose="02020603050405020304" pitchFamily="18" charset="0"/>
              </a:rPr>
              <a:t>     small and it’s______.</a:t>
            </a: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1692275" y="3598069"/>
            <a:ext cx="5041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B:____  ______.  We’ll ______ it.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6804026" y="2409825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car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6732588" y="3436144"/>
            <a:ext cx="107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cheap</a:t>
            </a:r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6588125" y="3057525"/>
            <a:ext cx="4464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  All   right</a:t>
            </a:r>
          </a:p>
        </p:txBody>
      </p:sp>
      <p:sp>
        <p:nvSpPr>
          <p:cNvPr id="23568" name="Text Box 18"/>
          <p:cNvSpPr txBox="1">
            <a:spLocks noChangeArrowheads="1"/>
          </p:cNvSpPr>
          <p:nvPr/>
        </p:nvSpPr>
        <p:spPr bwMode="auto">
          <a:xfrm>
            <a:off x="6732588" y="1869281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74 0.00879 L -0.45902 0.019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7 -0.01226 L -0.36215 -0.0122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-0.00185 L -0.2283 -0.0543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8 -0.00185 L -0.21424 0.1135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-0.01227 L -0.35052 -0.0333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3 0.00879 L -0.50399 0.0928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00185 L -0.20608 0.3340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utoUpdateAnimBg="0"/>
      <p:bldP spid="23561" grpId="0" autoUpdateAnimBg="0"/>
      <p:bldP spid="23565" grpId="0" autoUpdateAnimBg="0"/>
      <p:bldP spid="23566" grpId="0" autoUpdateAnimBg="0"/>
      <p:bldP spid="235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619250" y="1383506"/>
            <a:ext cx="5905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>
                <a:ln w="9525">
                  <a:solidFill>
                    <a:srgbClr val="9933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8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 you for listening.</a:t>
            </a:r>
            <a:endParaRPr lang="zh-CN" altLang="en-US" sz="3600" i="1">
              <a:ln w="9525">
                <a:solidFill>
                  <a:srgbClr val="9933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8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3059113" y="2463403"/>
            <a:ext cx="2881312" cy="91797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altLang="zh-CN" sz="3600">
                <a:ln w="9525">
                  <a:solidFill>
                    <a:srgbClr val="FF9900"/>
                  </a:solidFill>
                  <a:round/>
                </a:ln>
                <a:solidFill>
                  <a:srgbClr val="CC00CC">
                    <a:alpha val="93999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Goodbye</a:t>
            </a:r>
            <a:endParaRPr lang="zh-CN" altLang="en-US" sz="3600">
              <a:ln w="9525">
                <a:solidFill>
                  <a:srgbClr val="FF9900"/>
                </a:solidFill>
                <a:round/>
              </a:ln>
              <a:solidFill>
                <a:srgbClr val="CC00CC">
                  <a:alpha val="93999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 descr="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627314" y="1491854"/>
            <a:ext cx="1944687" cy="1569660"/>
          </a:xfrm>
          <a:prstGeom prst="rect">
            <a:avLst/>
          </a:prstGeom>
          <a:solidFill>
            <a:srgbClr val="0E7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9600">
                <a:solidFill>
                  <a:srgbClr val="F2F2F2"/>
                </a:solidFill>
              </a:rPr>
              <a:t>toy</a:t>
            </a:r>
            <a:endParaRPr lang="zh-CN" altLang="en-US" sz="9600">
              <a:solidFill>
                <a:srgbClr val="F2F2F2"/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500563" y="1491854"/>
            <a:ext cx="647700" cy="156966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9600">
                <a:solidFill>
                  <a:srgbClr val="C00000"/>
                </a:solidFill>
              </a:rPr>
              <a:t>s</a:t>
            </a:r>
            <a:endParaRPr lang="zh-CN" altLang="en-US" sz="9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 descr="1.0x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95263"/>
            <a:ext cx="6465888" cy="29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68313" y="3598069"/>
            <a:ext cx="828040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6000"/>
              <a:t>  bus</a:t>
            </a:r>
            <a:endParaRPr lang="zh-CN" altLang="en-US" sz="600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916239" y="3651648"/>
            <a:ext cx="1150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>
                <a:solidFill>
                  <a:srgbClr val="FF0000"/>
                </a:solidFill>
              </a:rPr>
              <a:t>toy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  <p:bldP spid="61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 descr="20111029936555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1" y="0"/>
            <a:ext cx="6588125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468313" y="3759994"/>
            <a:ext cx="828040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6000"/>
              <a:t> car</a:t>
            </a:r>
            <a:endParaRPr lang="zh-CN" altLang="en-US" sz="6000"/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916239" y="3813573"/>
            <a:ext cx="1150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>
                <a:solidFill>
                  <a:srgbClr val="FF0000"/>
                </a:solidFill>
              </a:rPr>
              <a:t>toy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7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 descr="2012042300_9c4f19347959f3db3c082PtV4BNNF5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1685"/>
            <a:ext cx="8891588" cy="475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572001" y="3759994"/>
            <a:ext cx="1800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400">
                <a:solidFill>
                  <a:srgbClr val="F2F2F2"/>
                </a:solidFill>
              </a:rPr>
              <a:t>fast</a:t>
            </a:r>
            <a:endParaRPr lang="zh-CN" altLang="en-US" sz="5400">
              <a:solidFill>
                <a:srgbClr val="F2F2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31914" y="1059656"/>
            <a:ext cx="2625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Watch and answer: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63713" y="1491854"/>
            <a:ext cx="4743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What does Li Ming want?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484438" y="2247901"/>
            <a:ext cx="5040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A:   A book.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B:    A toy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411414" y="2733675"/>
            <a:ext cx="719137" cy="540544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C:\Documents and Settings\Administrator\Application Data\Tencent\Users\1175030268\QQ\WinTemp\RichOle\Y3`E~_A_YB6J}B]$JPG}2FI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827089" y="2139553"/>
            <a:ext cx="1512887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900114" y="519113"/>
            <a:ext cx="75596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Read the second paragraph and answer: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/>
              <a:t>         (</a:t>
            </a:r>
            <a:r>
              <a:rPr lang="zh-CN" altLang="en-US" sz="3200" dirty="0"/>
              <a:t>阅读第二段文本，回答</a:t>
            </a:r>
            <a:r>
              <a:rPr lang="en-US" sz="3200" dirty="0"/>
              <a:t>):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2339976" y="2150209"/>
            <a:ext cx="6121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Arial Black" panose="020B0A04020102020204" pitchFamily="34" charset="0"/>
              </a:rPr>
              <a:t>What does the shop assistant say?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/>
              <a:t>     </a:t>
            </a:r>
            <a:r>
              <a:rPr 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售货员说了什么？</a:t>
            </a:r>
            <a:r>
              <a:rPr 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Documents and Settings\Administrator\Application Data\Tencent\Users\1175030268\QQ\WinTemp\RichOle\Y3`E~_A_YB6J}B]$JPG}2FI.jpg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611188" y="1762125"/>
            <a:ext cx="2303462" cy="32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2339975" y="1006079"/>
            <a:ext cx="4679950" cy="702469"/>
          </a:xfrm>
          <a:prstGeom prst="wedgeEllipseCallout">
            <a:avLst>
              <a:gd name="adj1" fmla="val -42843"/>
              <a:gd name="adj2" fmla="val 135083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3600" b="1">
                <a:latin typeface="Times New Roman" panose="02020603050405020304" pitchFamily="18" charset="0"/>
              </a:rPr>
              <a:t>Can I help you?</a:t>
            </a:r>
          </a:p>
        </p:txBody>
      </p:sp>
      <p:pic>
        <p:nvPicPr>
          <p:cNvPr id="12292" name="Picture 6" descr="C:\Documents and Settings\Administrator\Application Data\Tencent\Users\1297018871\QQ\WinTemp\RichOle\RH{QWN[CPMS9BFCS}N]476O.jpg"/>
          <p:cNvPicPr>
            <a:picLocks noChangeAspect="1" noChangeArrowheads="1"/>
          </p:cNvPicPr>
          <p:nvPr/>
        </p:nvPicPr>
        <p:blipFill>
          <a:blip r:embed="rId7" r:link="rId6" cstate="email"/>
          <a:srcRect/>
          <a:stretch>
            <a:fillRect/>
          </a:stretch>
        </p:blipFill>
        <p:spPr bwMode="auto">
          <a:xfrm>
            <a:off x="7164389" y="2247900"/>
            <a:ext cx="1552575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3851276" y="2625329"/>
            <a:ext cx="3382963" cy="540544"/>
          </a:xfrm>
          <a:prstGeom prst="wedgeRoundRectCallout">
            <a:avLst>
              <a:gd name="adj1" fmla="val 50468"/>
              <a:gd name="adj2" fmla="val 82157"/>
              <a:gd name="adj3" fmla="val 16667"/>
            </a:avLst>
          </a:prstGeom>
          <a:solidFill>
            <a:schemeClr val="accent1">
              <a:alpha val="45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779839" y="2787254"/>
            <a:ext cx="3743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Black" panose="020B0A04020102020204" pitchFamily="34" charset="0"/>
              </a:rPr>
              <a:t>I’d like a toy ,please</a:t>
            </a:r>
          </a:p>
        </p:txBody>
      </p:sp>
      <p:pic>
        <p:nvPicPr>
          <p:cNvPr id="12295" name="U5L110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4474369"/>
            <a:ext cx="5762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ppt/media/image11.wmf"/>
          <p:cNvPicPr>
            <a:picLocks noRot="1" noChangeAspect="1" noChangeArrowheads="1" noChangeShapeType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6243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81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</p:childTnLst>
        </p:cTn>
      </p:par>
    </p:tnLst>
    <p:bldLst>
      <p:bldP spid="1229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827088" y="465535"/>
            <a:ext cx="6337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</a:rPr>
              <a:t>Watch again and answer: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39751" y="1221582"/>
            <a:ext cx="82089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</a:rPr>
              <a:t>Does Li Ming want a toy bus?  Why?</a:t>
            </a:r>
          </a:p>
        </p:txBody>
      </p:sp>
      <p:pic>
        <p:nvPicPr>
          <p:cNvPr id="13317" name="Picture 7" descr="C:\Documents and Settings\Administrator\Application Data\Tencent\Users\1297018871\QQ\WinTemp\RichOle\4E%4TH1R0[K(MCX]IHJD_6H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3059113" y="2409826"/>
            <a:ext cx="245745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全屏显示(16:9)</PresentationFormat>
  <Paragraphs>53</Paragraphs>
  <Slides>17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华文楷体</vt:lpstr>
      <vt:lpstr>隶书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2013-04-16T04:26:00Z</dcterms:created>
  <dcterms:modified xsi:type="dcterms:W3CDTF">2023-01-16T14:03:51Z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F5EB46B1BD83438A9B5A53506232C936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