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3"/>
  </p:notesMasterIdLst>
  <p:handoutMasterIdLst>
    <p:handoutMasterId r:id="rId34"/>
  </p:handout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Lst>
  <p:sldSz cx="9144000" cy="5145088"/>
  <p:notesSz cx="6858000" cy="9144000"/>
  <p:custDataLst>
    <p:tags r:id="rId35"/>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FFFF"/>
    <a:srgbClr val="FFCCCC"/>
    <a:srgbClr val="FFCCFF"/>
    <a:srgbClr val="00CCFF"/>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94660"/>
  </p:normalViewPr>
  <p:slideViewPr>
    <p:cSldViewPr snapToGrid="0">
      <p:cViewPr varScale="1">
        <p:scale>
          <a:sx n="155" d="100"/>
          <a:sy n="155" d="100"/>
        </p:scale>
        <p:origin x="-354" y="-78"/>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E1CB99E-C212-4012-8D89-3C345F18CED7}" type="datetimeFigureOut">
              <a:rPr lang="zh-CN" altLang="en-US"/>
              <a:t>2023-01-16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等线" panose="02010600030101010101" pitchFamily="2" charset="-122"/>
                <a:ea typeface="等线" panose="02010600030101010101" pitchFamily="2" charset="-122"/>
              </a:defRPr>
            </a:lvl1pPr>
          </a:lstStyle>
          <a:p>
            <a:pPr>
              <a:defRPr/>
            </a:pPr>
            <a:fld id="{8D30956C-01C5-4488-A110-900AB55C8CD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1AD89D8-4F9B-405C-B7C6-5DABB990F829}" type="slidenum">
              <a:rPr lang="zh-CN" altLang="en-US" smtClean="0"/>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4BB60E6-4000-46B4-B841-6C2E4ECBFEFA}" type="slidenum">
              <a:rPr lang="zh-CN" altLang="en-US" smtClean="0">
                <a:latin typeface="Arial" panose="020B0604020202020204" pitchFamily="34" charset="0"/>
              </a:rPr>
              <a:t>25</a:t>
            </a:fld>
            <a:endParaRPr lang="zh-C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垂直排列标题与文本">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1471;&#21320;&#33410;&#30340;&#30001;&#26469;.wmv"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7238" y="2415772"/>
            <a:ext cx="7488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7238" y="721930"/>
            <a:ext cx="7410450" cy="1476872"/>
          </a:xfrm>
          <a:prstGeom prst="rect">
            <a:avLst/>
          </a:prstGeom>
        </p:spPr>
        <p:txBody>
          <a:bodyPr>
            <a:spAutoFit/>
          </a:bodyPr>
          <a:lstStyle/>
          <a:p>
            <a:pPr algn="ctr" eaLnBrk="1" hangingPunct="1">
              <a:defRPr/>
            </a:pPr>
            <a:r>
              <a:rPr lang="en-US" altLang="zh-CN" sz="3600" b="1" dirty="0">
                <a:solidFill>
                  <a:prstClr val="black"/>
                </a:solidFill>
                <a:latin typeface="Times New Roman" panose="02020603050405020304"/>
                <a:ea typeface="黑体" panose="02010609060101010101" charset="-122"/>
                <a:cs typeface="+mj-cs"/>
              </a:rPr>
              <a:t>Unit </a:t>
            </a:r>
            <a:r>
              <a:rPr lang="en-US" altLang="zh-CN" sz="3600" b="1" dirty="0" smtClean="0">
                <a:solidFill>
                  <a:prstClr val="black"/>
                </a:solidFill>
                <a:latin typeface="Times New Roman" panose="02020603050405020304"/>
                <a:ea typeface="黑体" panose="02010609060101010101" charset="-122"/>
                <a:cs typeface="+mj-cs"/>
              </a:rPr>
              <a:t>6</a:t>
            </a:r>
          </a:p>
          <a:p>
            <a:pPr algn="ctr" eaLnBrk="1" hangingPunct="1">
              <a:defRPr/>
            </a:pPr>
            <a:r>
              <a:rPr lang="en-US" altLang="zh-CN" sz="5400" b="1" dirty="0" smtClean="0">
                <a:solidFill>
                  <a:prstClr val="black"/>
                </a:solidFill>
                <a:latin typeface="Times New Roman" panose="02020603050405020304"/>
                <a:ea typeface="黑体" panose="02010609060101010101" charset="-122"/>
                <a:cs typeface="+mj-cs"/>
              </a:rPr>
              <a:t>I’m </a:t>
            </a:r>
            <a:r>
              <a:rPr lang="en-US" altLang="zh-CN" sz="5400" b="1" dirty="0">
                <a:solidFill>
                  <a:prstClr val="black"/>
                </a:solidFill>
                <a:latin typeface="Times New Roman" panose="02020603050405020304"/>
                <a:ea typeface="黑体" panose="02010609060101010101" charset="-122"/>
                <a:cs typeface="+mj-cs"/>
              </a:rPr>
              <a:t>watching TV.</a:t>
            </a:r>
            <a:endParaRPr lang="zh-CN" altLang="en-US" sz="2800" dirty="0"/>
          </a:p>
        </p:txBody>
      </p:sp>
      <p:sp>
        <p:nvSpPr>
          <p:cNvPr id="8" name="矩形 7"/>
          <p:cNvSpPr/>
          <p:nvPr/>
        </p:nvSpPr>
        <p:spPr>
          <a:xfrm>
            <a:off x="2035969" y="2713022"/>
            <a:ext cx="4929188" cy="461523"/>
          </a:xfrm>
          <a:prstGeom prst="rect">
            <a:avLst/>
          </a:prstGeom>
        </p:spPr>
        <p:txBody>
          <a:bodyPr>
            <a:spAutoFit/>
          </a:bodyPr>
          <a:lstStyle/>
          <a:p>
            <a:pPr algn="ctr" eaLnBrk="1" hangingPunct="1">
              <a:defRPr/>
            </a:pPr>
            <a:r>
              <a:rPr lang="en-US" altLang="zh-CN" sz="2400" b="1" dirty="0" smtClean="0">
                <a:solidFill>
                  <a:prstClr val="black"/>
                </a:solidFill>
                <a:latin typeface="Times New Roman" panose="02020603050405020304"/>
                <a:ea typeface="黑体" panose="02010609060101010101" charset="-122"/>
                <a:cs typeface="+mj-cs"/>
              </a:rPr>
              <a:t>Section B   </a:t>
            </a:r>
            <a:r>
              <a:rPr lang="zh-CN" altLang="en-US" sz="2400" b="1" dirty="0" smtClean="0">
                <a:solidFill>
                  <a:prstClr val="black"/>
                </a:solidFill>
                <a:latin typeface="Times New Roman" panose="02020603050405020304"/>
                <a:ea typeface="黑体" panose="02010609060101010101" charset="-122"/>
                <a:cs typeface="+mj-cs"/>
              </a:rPr>
              <a:t>第</a:t>
            </a:r>
            <a:r>
              <a:rPr lang="en-US" altLang="zh-CN" sz="2400" b="1" dirty="0" smtClean="0">
                <a:solidFill>
                  <a:prstClr val="black"/>
                </a:solidFill>
                <a:latin typeface="Times New Roman" panose="02020603050405020304"/>
                <a:ea typeface="黑体" panose="02010609060101010101" charset="-122"/>
                <a:cs typeface="+mj-cs"/>
              </a:rPr>
              <a:t>2</a:t>
            </a:r>
            <a:r>
              <a:rPr lang="zh-CN" altLang="en-US" sz="2400" b="1" dirty="0" smtClean="0">
                <a:solidFill>
                  <a:prstClr val="black"/>
                </a:solidFill>
                <a:latin typeface="Times New Roman" panose="02020603050405020304"/>
                <a:ea typeface="黑体" panose="02010609060101010101" charset="-122"/>
                <a:cs typeface="+mj-cs"/>
              </a:rPr>
              <a:t>课时</a:t>
            </a:r>
            <a:endParaRPr lang="zh-CN" altLang="en-US" sz="1100" dirty="0"/>
          </a:p>
        </p:txBody>
      </p:sp>
      <p:sp>
        <p:nvSpPr>
          <p:cNvPr id="9" name="矩形 8"/>
          <p:cNvSpPr/>
          <p:nvPr/>
        </p:nvSpPr>
        <p:spPr>
          <a:xfrm>
            <a:off x="0" y="4003578"/>
            <a:ext cx="9144000" cy="429895"/>
          </a:xfrm>
          <a:prstGeom prst="rect">
            <a:avLst/>
          </a:prstGeom>
        </p:spPr>
        <p:txBody>
          <a:bodyPr wrap="square">
            <a:spAutoFit/>
          </a:bodyPr>
          <a:lstStyle/>
          <a:p>
            <a:pPr marL="257175" indent="-257175"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35"/>
          <p:cNvPicPr>
            <a:picLocks noChangeAspect="1" noChangeArrowheads="1"/>
          </p:cNvPicPr>
          <p:nvPr/>
        </p:nvPicPr>
        <p:blipFill>
          <a:blip r:embed="rId2" cstate="email">
            <a:clrChange>
              <a:clrFrom>
                <a:srgbClr val="F6F6F4"/>
              </a:clrFrom>
              <a:clrTo>
                <a:srgbClr val="F6F6F4">
                  <a:alpha val="0"/>
                </a:srgbClr>
              </a:clrTo>
            </a:clrChange>
          </a:blip>
          <a:srcRect/>
          <a:stretch>
            <a:fillRect/>
          </a:stretch>
        </p:blipFill>
        <p:spPr bwMode="auto">
          <a:xfrm>
            <a:off x="1138238" y="457200"/>
            <a:ext cx="6870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586288" y="2433638"/>
            <a:ext cx="3646487" cy="20335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lnSpc>
                <a:spcPct val="150000"/>
              </a:lnSpc>
              <a:defRPr/>
            </a:pPr>
            <a:r>
              <a:rPr lang="en-US" altLang="zh-CN" sz="2800" b="1" dirty="0">
                <a:latin typeface="Times New Roman" panose="02020603050405020304" pitchFamily="18" charset="0"/>
              </a:rPr>
              <a:t>It’s ___________ a.m.</a:t>
            </a:r>
          </a:p>
          <a:p>
            <a:pPr eaLnBrk="1" hangingPunct="1">
              <a:lnSpc>
                <a:spcPct val="150000"/>
              </a:lnSpc>
              <a:defRPr/>
            </a:pPr>
            <a:r>
              <a:rPr lang="en-US" altLang="zh-CN" sz="2800" b="1" dirty="0">
                <a:latin typeface="Times New Roman" panose="02020603050405020304" pitchFamily="18" charset="0"/>
              </a:rPr>
              <a:t>in Sydney, the girl ______________.</a:t>
            </a:r>
          </a:p>
        </p:txBody>
      </p:sp>
      <p:sp>
        <p:nvSpPr>
          <p:cNvPr id="9" name="Rectangle 10"/>
          <p:cNvSpPr>
            <a:spLocks noChangeArrowheads="1"/>
          </p:cNvSpPr>
          <p:nvPr/>
        </p:nvSpPr>
        <p:spPr bwMode="auto">
          <a:xfrm>
            <a:off x="4640263" y="3810000"/>
            <a:ext cx="2492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1">
                <a:solidFill>
                  <a:srgbClr val="FF0000"/>
                </a:solidFill>
                <a:latin typeface="Times New Roman" panose="02020603050405020304" pitchFamily="18" charset="0"/>
              </a:rPr>
              <a:t>is watching TV</a:t>
            </a:r>
          </a:p>
        </p:txBody>
      </p:sp>
      <p:sp>
        <p:nvSpPr>
          <p:cNvPr id="2" name="矩形 1"/>
          <p:cNvSpPr>
            <a:spLocks noChangeArrowheads="1"/>
          </p:cNvSpPr>
          <p:nvPr/>
        </p:nvSpPr>
        <p:spPr bwMode="auto">
          <a:xfrm>
            <a:off x="5303838" y="2552700"/>
            <a:ext cx="193992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ten o’clock </a:t>
            </a:r>
            <a:endParaRPr lang="zh-CN" altLang="en-US" sz="2800">
              <a:solidFill>
                <a:srgbClr val="FF0000"/>
              </a:solidFill>
            </a:endParaRPr>
          </a:p>
        </p:txBody>
      </p:sp>
      <p:pic>
        <p:nvPicPr>
          <p:cNvPr id="10246" name="Picture 2"/>
          <p:cNvPicPr>
            <a:picLocks noChangeAspect="1" noChangeArrowheads="1"/>
          </p:cNvPicPr>
          <p:nvPr/>
        </p:nvPicPr>
        <p:blipFill>
          <a:blip r:embed="rId3" cstate="email"/>
          <a:srcRect/>
          <a:stretch>
            <a:fillRect/>
          </a:stretch>
        </p:blipFill>
        <p:spPr bwMode="auto">
          <a:xfrm>
            <a:off x="900113" y="2425700"/>
            <a:ext cx="3443287" cy="20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35"/>
          <p:cNvPicPr>
            <a:picLocks noChangeAspect="1" noChangeArrowheads="1"/>
          </p:cNvPicPr>
          <p:nvPr/>
        </p:nvPicPr>
        <p:blipFill>
          <a:blip r:embed="rId2" cstate="email">
            <a:clrChange>
              <a:clrFrom>
                <a:srgbClr val="F6F6F4"/>
              </a:clrFrom>
              <a:clrTo>
                <a:srgbClr val="F6F6F4">
                  <a:alpha val="0"/>
                </a:srgbClr>
              </a:clrTo>
            </a:clrChange>
          </a:blip>
          <a:srcRect/>
          <a:stretch>
            <a:fillRect/>
          </a:stretch>
        </p:blipFill>
        <p:spPr bwMode="auto">
          <a:xfrm>
            <a:off x="1116013" y="506413"/>
            <a:ext cx="6870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 name="Picture 1"/>
          <p:cNvPicPr>
            <a:picLocks noChangeAspect="1" noChangeArrowheads="1"/>
          </p:cNvPicPr>
          <p:nvPr/>
        </p:nvPicPr>
        <p:blipFill>
          <a:blip r:embed="rId3" cstate="email"/>
          <a:srcRect/>
          <a:stretch>
            <a:fillRect/>
          </a:stretch>
        </p:blipFill>
        <p:spPr bwMode="auto">
          <a:xfrm>
            <a:off x="612775" y="2500313"/>
            <a:ext cx="3946525"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email"/>
          <a:srcRect/>
          <a:stretch>
            <a:fillRect/>
          </a:stretch>
        </p:blipFill>
        <p:spPr bwMode="auto">
          <a:xfrm>
            <a:off x="4643438" y="2500313"/>
            <a:ext cx="2273300"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cstate="email"/>
          <a:srcRect/>
          <a:stretch>
            <a:fillRect/>
          </a:stretch>
        </p:blipFill>
        <p:spPr bwMode="auto">
          <a:xfrm>
            <a:off x="7005638" y="2500313"/>
            <a:ext cx="1528762"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randombar(horizontal)">
                                      <p:cBhvr>
                                        <p:cTn id="7" dur="5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267"/>
                                        </p:tgtEl>
                                        <p:attrNameLst>
                                          <p:attrName>style.visibility</p:attrName>
                                        </p:attrNameLst>
                                      </p:cBhvr>
                                      <p:to>
                                        <p:strVal val="visible"/>
                                      </p:to>
                                    </p:set>
                                    <p:anim calcmode="lin" valueType="num">
                                      <p:cBhvr>
                                        <p:cTn id="20" dur="500" fill="hold"/>
                                        <p:tgtEl>
                                          <p:spTgt spid="11267"/>
                                        </p:tgtEl>
                                        <p:attrNameLst>
                                          <p:attrName>ppt_w</p:attrName>
                                        </p:attrNameLst>
                                      </p:cBhvr>
                                      <p:tavLst>
                                        <p:tav tm="0">
                                          <p:val>
                                            <p:fltVal val="0"/>
                                          </p:val>
                                        </p:tav>
                                        <p:tav tm="100000">
                                          <p:val>
                                            <p:strVal val="#ppt_w"/>
                                          </p:val>
                                        </p:tav>
                                      </p:tavLst>
                                    </p:anim>
                                    <p:anim calcmode="lin" valueType="num">
                                      <p:cBhvr>
                                        <p:cTn id="21" dur="500" fill="hold"/>
                                        <p:tgtEl>
                                          <p:spTgt spid="11267"/>
                                        </p:tgtEl>
                                        <p:attrNameLst>
                                          <p:attrName>ppt_h</p:attrName>
                                        </p:attrNameLst>
                                      </p:cBhvr>
                                      <p:tavLst>
                                        <p:tav tm="0">
                                          <p:val>
                                            <p:fltVal val="0"/>
                                          </p:val>
                                        </p:tav>
                                        <p:tav tm="100000">
                                          <p:val>
                                            <p:strVal val="#ppt_h"/>
                                          </p:val>
                                        </p:tav>
                                      </p:tavLst>
                                    </p:anim>
                                    <p:animEffect transition="in" filter="fade">
                                      <p:cBhvr>
                                        <p:cTn id="2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68338" y="411163"/>
            <a:ext cx="7289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pPr>
            <a:r>
              <a:rPr lang="en-US" altLang="zh-CN" sz="2800" b="1" dirty="0">
                <a:solidFill>
                  <a:srgbClr val="0000FF"/>
                </a:solidFill>
                <a:latin typeface="Times New Roman" panose="02020603050405020304" pitchFamily="18" charset="0"/>
              </a:rPr>
              <a:t>Look at the picture and answer the questions.</a:t>
            </a:r>
          </a:p>
        </p:txBody>
      </p:sp>
      <p:sp>
        <p:nvSpPr>
          <p:cNvPr id="12291" name="Text Box 5"/>
          <p:cNvSpPr txBox="1">
            <a:spLocks noChangeArrowheads="1"/>
          </p:cNvSpPr>
          <p:nvPr/>
        </p:nvSpPr>
        <p:spPr bwMode="auto">
          <a:xfrm>
            <a:off x="668338" y="987425"/>
            <a:ext cx="447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Tx/>
              <a:buAutoNum type="arabicPeriod"/>
            </a:pPr>
            <a:r>
              <a:rPr lang="en-US" altLang="zh-CN" sz="2800" b="1" dirty="0">
                <a:latin typeface="Times New Roman" panose="02020603050405020304" pitchFamily="18" charset="0"/>
              </a:rPr>
              <a:t>What special day is it?</a:t>
            </a:r>
          </a:p>
        </p:txBody>
      </p:sp>
      <p:sp>
        <p:nvSpPr>
          <p:cNvPr id="12292" name="Rectangle 7"/>
          <p:cNvSpPr>
            <a:spLocks noChangeArrowheads="1"/>
          </p:cNvSpPr>
          <p:nvPr/>
        </p:nvSpPr>
        <p:spPr bwMode="auto">
          <a:xfrm>
            <a:off x="668338" y="2143125"/>
            <a:ext cx="77184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sz="2800" b="1" dirty="0">
                <a:latin typeface="Times New Roman" panose="02020603050405020304" pitchFamily="18" charset="0"/>
              </a:rPr>
              <a:t>2.What are Chinese people doing on this day?</a:t>
            </a:r>
          </a:p>
        </p:txBody>
      </p:sp>
      <p:sp>
        <p:nvSpPr>
          <p:cNvPr id="12293" name="Rectangle 9"/>
          <p:cNvSpPr>
            <a:spLocks noChangeArrowheads="1"/>
          </p:cNvSpPr>
          <p:nvPr/>
        </p:nvSpPr>
        <p:spPr bwMode="auto">
          <a:xfrm>
            <a:off x="668338" y="3695700"/>
            <a:ext cx="53641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1" dirty="0">
                <a:latin typeface="Times New Roman" panose="02020603050405020304" pitchFamily="18" charset="0"/>
              </a:rPr>
              <a:t>3.What do people eat on this day?</a:t>
            </a:r>
          </a:p>
        </p:txBody>
      </p:sp>
      <p:sp>
        <p:nvSpPr>
          <p:cNvPr id="6" name="Rectangle 10"/>
          <p:cNvSpPr>
            <a:spLocks noChangeArrowheads="1"/>
          </p:cNvSpPr>
          <p:nvPr/>
        </p:nvSpPr>
        <p:spPr bwMode="auto">
          <a:xfrm>
            <a:off x="1038225" y="1533525"/>
            <a:ext cx="4779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1" dirty="0">
                <a:solidFill>
                  <a:srgbClr val="FF3300"/>
                </a:solidFill>
                <a:latin typeface="Times New Roman" panose="02020603050405020304" pitchFamily="18" charset="0"/>
              </a:rPr>
              <a:t>It’s the Dragon Boat Festival.</a:t>
            </a:r>
            <a:r>
              <a:rPr lang="en-US" altLang="zh-CN" sz="2800" b="1" dirty="0">
                <a:latin typeface="Times New Roman" panose="02020603050405020304" pitchFamily="18" charset="0"/>
              </a:rPr>
              <a:t> </a:t>
            </a:r>
          </a:p>
        </p:txBody>
      </p:sp>
      <p:sp>
        <p:nvSpPr>
          <p:cNvPr id="7" name="Rectangle 11"/>
          <p:cNvSpPr>
            <a:spLocks noChangeArrowheads="1"/>
          </p:cNvSpPr>
          <p:nvPr/>
        </p:nvSpPr>
        <p:spPr bwMode="auto">
          <a:xfrm>
            <a:off x="1033463" y="2717800"/>
            <a:ext cx="7493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zh-CN" sz="2800" b="1" dirty="0">
                <a:solidFill>
                  <a:srgbClr val="FF3300"/>
                </a:solidFill>
                <a:latin typeface="Times New Roman" panose="02020603050405020304" pitchFamily="18" charset="0"/>
              </a:rPr>
              <a:t>Chinese people are making </a:t>
            </a:r>
            <a:r>
              <a:rPr lang="en-US" altLang="zh-CN" sz="2800" b="1" i="1" dirty="0" err="1">
                <a:solidFill>
                  <a:srgbClr val="FF3300"/>
                </a:solidFill>
                <a:latin typeface="Times New Roman" panose="02020603050405020304" pitchFamily="18" charset="0"/>
              </a:rPr>
              <a:t>zongzi</a:t>
            </a:r>
            <a:r>
              <a:rPr lang="en-US" altLang="zh-CN" sz="2800" b="1" dirty="0">
                <a:solidFill>
                  <a:srgbClr val="FF3300"/>
                </a:solidFill>
                <a:latin typeface="Times New Roman" panose="02020603050405020304" pitchFamily="18" charset="0"/>
              </a:rPr>
              <a:t> and watching the boat races on TV.</a:t>
            </a:r>
            <a:endParaRPr lang="en-US" altLang="zh-CN" sz="2800" b="1" dirty="0">
              <a:latin typeface="Times New Roman" panose="02020603050405020304" pitchFamily="18" charset="0"/>
            </a:endParaRPr>
          </a:p>
        </p:txBody>
      </p:sp>
      <p:sp>
        <p:nvSpPr>
          <p:cNvPr id="8" name="Rectangle 12"/>
          <p:cNvSpPr>
            <a:spLocks noChangeArrowheads="1"/>
          </p:cNvSpPr>
          <p:nvPr/>
        </p:nvSpPr>
        <p:spPr bwMode="auto">
          <a:xfrm>
            <a:off x="1038225" y="4217988"/>
            <a:ext cx="14208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1" i="1" dirty="0" err="1">
                <a:solidFill>
                  <a:srgbClr val="FF3300"/>
                </a:solidFill>
                <a:latin typeface="Times New Roman" panose="02020603050405020304" pitchFamily="18" charset="0"/>
              </a:rPr>
              <a:t>Zongzi</a:t>
            </a:r>
            <a:r>
              <a:rPr lang="en-US" altLang="zh-CN" sz="2800" b="1" dirty="0">
                <a:solidFill>
                  <a:srgbClr val="FF3300"/>
                </a:solidFill>
                <a:latin typeface="Times New Roman" panose="02020603050405020304" pitchFamily="18" charset="0"/>
              </a:rPr>
              <a:t>.</a:t>
            </a:r>
            <a:r>
              <a:rPr lang="en-US" altLang="zh-CN" sz="2800" b="1" dirty="0">
                <a:latin typeface="Times New Roman" panose="02020603050405020304" pitchFamily="18" charset="0"/>
              </a:rPr>
              <a:t> </a:t>
            </a:r>
          </a:p>
        </p:txBody>
      </p:sp>
      <p:pic>
        <p:nvPicPr>
          <p:cNvPr id="12297" name="Picture 5" descr="p35"/>
          <p:cNvPicPr>
            <a:picLocks noChangeAspect="1" noChangeArrowheads="1"/>
          </p:cNvPicPr>
          <p:nvPr/>
        </p:nvPicPr>
        <p:blipFill>
          <a:blip r:embed="rId2" cstate="email"/>
          <a:srcRect/>
          <a:stretch>
            <a:fillRect/>
          </a:stretch>
        </p:blipFill>
        <p:spPr bwMode="auto">
          <a:xfrm>
            <a:off x="6659563" y="3222625"/>
            <a:ext cx="18669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5" descr="p35"/>
          <p:cNvPicPr>
            <a:picLocks noChangeAspect="1" noChangeArrowheads="1"/>
          </p:cNvPicPr>
          <p:nvPr/>
        </p:nvPicPr>
        <p:blipFill>
          <a:blip r:embed="rId3" cstate="email"/>
          <a:srcRect/>
          <a:stretch>
            <a:fillRect/>
          </a:stretch>
        </p:blipFill>
        <p:spPr bwMode="auto">
          <a:xfrm>
            <a:off x="6659563" y="973138"/>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4"/>
          <p:cNvGrpSpPr/>
          <p:nvPr/>
        </p:nvGrpSpPr>
        <p:grpSpPr bwMode="auto">
          <a:xfrm>
            <a:off x="635000" y="527050"/>
            <a:ext cx="785813" cy="584200"/>
            <a:chOff x="502920" y="517058"/>
            <a:chExt cx="784860" cy="584775"/>
          </a:xfrm>
        </p:grpSpPr>
        <p:sp>
          <p:nvSpPr>
            <p:cNvPr id="3" name="椭圆 2"/>
            <p:cNvSpPr/>
            <p:nvPr/>
          </p:nvSpPr>
          <p:spPr>
            <a:xfrm>
              <a:off x="520362" y="571086"/>
              <a:ext cx="577149"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13320"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Arial" panose="020B0604020202020204" pitchFamily="34" charset="0"/>
                </a:rPr>
                <a:t>2b</a:t>
              </a:r>
              <a:endParaRPr lang="zh-CN" altLang="en-US" sz="3200" b="1">
                <a:solidFill>
                  <a:srgbClr val="0000FF"/>
                </a:solidFill>
                <a:latin typeface="Arial" panose="020B0604020202020204" pitchFamily="34" charset="0"/>
              </a:endParaRPr>
            </a:p>
          </p:txBody>
        </p:sp>
      </p:grpSp>
      <p:sp>
        <p:nvSpPr>
          <p:cNvPr id="13315" name="矩形 4"/>
          <p:cNvSpPr>
            <a:spLocks noChangeArrowheads="1"/>
          </p:cNvSpPr>
          <p:nvPr/>
        </p:nvSpPr>
        <p:spPr bwMode="auto">
          <a:xfrm>
            <a:off x="1230313" y="569913"/>
            <a:ext cx="72310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800" b="1">
                <a:latin typeface="Times New Roman" panose="02020603050405020304" pitchFamily="18" charset="0"/>
                <a:cs typeface="Times New Roman" panose="02020603050405020304" pitchFamily="18" charset="0"/>
              </a:rPr>
              <a:t>Read the TV report and answer the questions.</a:t>
            </a:r>
            <a:endParaRPr lang="zh-CN" altLang="en-US" sz="2800">
              <a:latin typeface="Times New Roman" panose="02020603050405020304" pitchFamily="18" charset="0"/>
              <a:cs typeface="Times New Roman" panose="02020603050405020304" pitchFamily="18" charset="0"/>
            </a:endParaRPr>
          </a:p>
        </p:txBody>
      </p:sp>
      <p:sp>
        <p:nvSpPr>
          <p:cNvPr id="6" name="Text Box 2"/>
          <p:cNvSpPr txBox="1">
            <a:spLocks noChangeArrowheads="1"/>
          </p:cNvSpPr>
          <p:nvPr/>
        </p:nvSpPr>
        <p:spPr bwMode="auto">
          <a:xfrm>
            <a:off x="581025" y="1163638"/>
            <a:ext cx="8167688" cy="3335337"/>
          </a:xfrm>
          <a:prstGeom prst="rect">
            <a:avLst/>
          </a:prstGeom>
          <a:noFill/>
          <a:ln>
            <a:noFill/>
          </a:ln>
          <a:extLst>
            <a:ext uri="{909E8E84-426E-40DD-AFC4-6F175D3DCCD1}">
              <a14:hiddenFill xmlns:a14="http://schemas.microsoft.com/office/drawing/2010/main">
                <a:solidFill>
                  <a:schemeClr val="bg1">
                    <a:alpha val="89803"/>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1175" indent="-511175" eaLnBrk="0" hangingPunct="0">
              <a:defRPr>
                <a:solidFill>
                  <a:schemeClr val="tx1"/>
                </a:solidFill>
                <a:latin typeface="Arial" panose="020B0604020202020204" pitchFamily="34" charset="0"/>
                <a:ea typeface="宋体" panose="02010600030101010101" pitchFamily="2" charset="-122"/>
              </a:defRPr>
            </a:lvl1pPr>
            <a:lvl2pPr marL="871855"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35000"/>
              </a:lnSpc>
              <a:defRPr/>
            </a:pPr>
            <a:r>
              <a:rPr lang="en-US" altLang="zh-CN" sz="2600" b="1" dirty="0">
                <a:latin typeface="Times New Roman" panose="02020603050405020304" pitchFamily="18" charset="0"/>
                <a:cs typeface="Times New Roman" panose="02020603050405020304" pitchFamily="18" charset="0"/>
              </a:rPr>
              <a:t>1.Why are Zhu Hui’s family watching boat races and </a:t>
            </a:r>
          </a:p>
          <a:p>
            <a:pPr marL="0" indent="0" eaLnBrk="1" hangingPunct="1">
              <a:lnSpc>
                <a:spcPct val="135000"/>
              </a:lnSpc>
              <a:defRPr/>
            </a:pPr>
            <a:r>
              <a:rPr lang="en-US" altLang="zh-CN" sz="2600" b="1" dirty="0">
                <a:latin typeface="Times New Roman" panose="02020603050405020304" pitchFamily="18" charset="0"/>
                <a:cs typeface="Times New Roman" panose="02020603050405020304" pitchFamily="18" charset="0"/>
              </a:rPr>
              <a:t>   making </a:t>
            </a:r>
            <a:r>
              <a:rPr lang="en-US" altLang="zh-CN" sz="2600" b="1" i="1" dirty="0">
                <a:latin typeface="Times New Roman" panose="02020603050405020304" pitchFamily="18" charset="0"/>
                <a:cs typeface="Times New Roman" panose="02020603050405020304" pitchFamily="18" charset="0"/>
              </a:rPr>
              <a:t>zongzi</a:t>
            </a:r>
            <a:r>
              <a:rPr lang="en-US" altLang="zh-CN" sz="2600" b="1" dirty="0">
                <a:latin typeface="Times New Roman" panose="02020603050405020304" pitchFamily="18" charset="0"/>
                <a:cs typeface="Times New Roman" panose="02020603050405020304" pitchFamily="18" charset="0"/>
              </a:rPr>
              <a:t>?</a:t>
            </a:r>
            <a:br>
              <a:rPr lang="en-US" altLang="zh-CN" sz="2600" b="1" dirty="0">
                <a:latin typeface="Times New Roman" panose="02020603050405020304" pitchFamily="18" charset="0"/>
                <a:cs typeface="Times New Roman" panose="02020603050405020304" pitchFamily="18" charset="0"/>
              </a:rPr>
            </a:br>
            <a:r>
              <a:rPr lang="en-US" altLang="zh-CN" sz="2600" b="1" dirty="0">
                <a:latin typeface="Times New Roman" panose="02020603050405020304" pitchFamily="18" charset="0"/>
                <a:cs typeface="Times New Roman" panose="02020603050405020304" pitchFamily="18" charset="0"/>
              </a:rPr>
              <a:t>  ______________________________________________</a:t>
            </a:r>
          </a:p>
          <a:p>
            <a:pPr eaLnBrk="1" hangingPunct="1">
              <a:lnSpc>
                <a:spcPct val="135000"/>
              </a:lnSpc>
              <a:defRPr/>
            </a:pPr>
            <a:r>
              <a:rPr lang="en-US" altLang="zh-CN" sz="2600" b="1" dirty="0">
                <a:latin typeface="Times New Roman" panose="02020603050405020304" pitchFamily="18" charset="0"/>
                <a:cs typeface="Times New Roman" panose="02020603050405020304" pitchFamily="18" charset="0"/>
              </a:rPr>
              <a:t>2.Does Zhu Hui like his host family? What does he think </a:t>
            </a:r>
          </a:p>
          <a:p>
            <a:pPr eaLnBrk="1" hangingPunct="1">
              <a:lnSpc>
                <a:spcPct val="135000"/>
              </a:lnSpc>
              <a:defRPr/>
            </a:pPr>
            <a:r>
              <a:rPr lang="en-US" altLang="zh-CN" sz="2600" b="1" dirty="0">
                <a:latin typeface="Times New Roman" panose="02020603050405020304" pitchFamily="18" charset="0"/>
                <a:cs typeface="Times New Roman" panose="02020603050405020304" pitchFamily="18" charset="0"/>
              </a:rPr>
              <a:t>   about his home in China?</a:t>
            </a:r>
          </a:p>
          <a:p>
            <a:pPr eaLnBrk="1" hangingPunct="1">
              <a:lnSpc>
                <a:spcPct val="135000"/>
              </a:lnSpc>
              <a:defRPr/>
            </a:pPr>
            <a:r>
              <a:rPr lang="en-US" altLang="zh-CN" sz="2600" b="1" dirty="0">
                <a:latin typeface="Times New Roman" panose="02020603050405020304" pitchFamily="18" charset="0"/>
              </a:rPr>
              <a:t>  ______________________________________________</a:t>
            </a:r>
            <a:endParaRPr lang="en-US" altLang="zh-CN" sz="2600" b="1" dirty="0">
              <a:latin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798513" y="2268538"/>
            <a:ext cx="67484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600" b="1">
                <a:solidFill>
                  <a:srgbClr val="FF0000"/>
                </a:solidFill>
                <a:latin typeface="Times New Roman" panose="02020603050405020304" pitchFamily="18" charset="0"/>
              </a:rPr>
              <a:t>Because today is the Dragon Boat Festival.</a:t>
            </a:r>
          </a:p>
        </p:txBody>
      </p:sp>
      <p:sp>
        <p:nvSpPr>
          <p:cNvPr id="8" name="Text Box 4"/>
          <p:cNvSpPr txBox="1">
            <a:spLocks noChangeArrowheads="1"/>
          </p:cNvSpPr>
          <p:nvPr/>
        </p:nvSpPr>
        <p:spPr bwMode="auto">
          <a:xfrm>
            <a:off x="798513" y="3822700"/>
            <a:ext cx="7734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50000"/>
              </a:spcBef>
            </a:pPr>
            <a:r>
              <a:rPr lang="en-US" altLang="zh-CN" sz="2600" b="1">
                <a:solidFill>
                  <a:srgbClr val="FF0000"/>
                </a:solidFill>
                <a:latin typeface="Times New Roman" panose="02020603050405020304" pitchFamily="18" charset="0"/>
              </a:rPr>
              <a:t>Yes, he does. He misses his home in China very much.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39775" y="762000"/>
            <a:ext cx="785495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ts val="3500"/>
              </a:lnSpc>
            </a:pPr>
            <a:r>
              <a:rPr lang="en-US" altLang="zh-CN" sz="2400" b="1">
                <a:latin typeface="Times New Roman" panose="02020603050405020304" pitchFamily="18" charset="0"/>
              </a:rPr>
              <a:t>Today’s story is about Zhu Hui, a student from Shenzhen. </a:t>
            </a:r>
          </a:p>
          <a:p>
            <a:pPr eaLnBrk="1" hangingPunct="1">
              <a:lnSpc>
                <a:spcPts val="3500"/>
              </a:lnSpc>
            </a:pPr>
            <a:r>
              <a:rPr lang="en-US" altLang="zh-CN" sz="2400" b="1">
                <a:latin typeface="Times New Roman" panose="02020603050405020304" pitchFamily="18" charset="0"/>
              </a:rPr>
              <a:t>He’s now studying in the United States. He’s living with an American family in New York. Today is the Dragon Boat Festival. It’s 9:00 a.m. and Zhu Hui’s family are at home. </a:t>
            </a:r>
          </a:p>
          <a:p>
            <a:pPr eaLnBrk="1" hangingPunct="1">
              <a:lnSpc>
                <a:spcPts val="3500"/>
              </a:lnSpc>
            </a:pPr>
            <a:r>
              <a:rPr lang="en-US" altLang="zh-CN" sz="2400" b="1">
                <a:latin typeface="Times New Roman" panose="02020603050405020304" pitchFamily="18" charset="0"/>
              </a:rPr>
              <a:t>His mom and aunt are making </a:t>
            </a:r>
            <a:r>
              <a:rPr lang="en-US" altLang="zh-CN" sz="2400" b="1" i="1">
                <a:latin typeface="Times New Roman" panose="02020603050405020304" pitchFamily="18" charset="0"/>
              </a:rPr>
              <a:t>zongzi. </a:t>
            </a:r>
          </a:p>
          <a:p>
            <a:pPr eaLnBrk="1" hangingPunct="1">
              <a:lnSpc>
                <a:spcPts val="3500"/>
              </a:lnSpc>
            </a:pPr>
            <a:r>
              <a:rPr lang="en-US" altLang="zh-CN" sz="2400" b="1">
                <a:latin typeface="Times New Roman" panose="02020603050405020304" pitchFamily="18" charset="0"/>
              </a:rPr>
              <a:t>His dad and uncle are watching the </a:t>
            </a:r>
          </a:p>
          <a:p>
            <a:pPr eaLnBrk="1" hangingPunct="1">
              <a:lnSpc>
                <a:spcPts val="3500"/>
              </a:lnSpc>
            </a:pPr>
            <a:r>
              <a:rPr lang="en-US" altLang="zh-CN" sz="2400" b="1">
                <a:latin typeface="Times New Roman" panose="02020603050405020304" pitchFamily="18" charset="0"/>
              </a:rPr>
              <a:t>boat races on TV.</a:t>
            </a:r>
          </a:p>
        </p:txBody>
      </p:sp>
      <p:pic>
        <p:nvPicPr>
          <p:cNvPr id="14339" name="Picture 5" descr="p35"/>
          <p:cNvPicPr>
            <a:picLocks noChangeAspect="1" noChangeArrowheads="1"/>
          </p:cNvPicPr>
          <p:nvPr/>
        </p:nvPicPr>
        <p:blipFill>
          <a:blip r:embed="rId2" cstate="email"/>
          <a:srcRect/>
          <a:stretch>
            <a:fillRect/>
          </a:stretch>
        </p:blipFill>
        <p:spPr bwMode="auto">
          <a:xfrm>
            <a:off x="5845175" y="2552700"/>
            <a:ext cx="26098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6604000" y="1658938"/>
            <a:ext cx="1439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821113" y="3005138"/>
            <a:ext cx="19034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195513" y="3868738"/>
            <a:ext cx="86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41325" y="449263"/>
            <a:ext cx="83978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Times New Roman" panose="02020603050405020304" pitchFamily="18" charset="0"/>
              </a:rPr>
              <a:t>                                   Is Zhu Hui also watching the races and </a:t>
            </a:r>
          </a:p>
          <a:p>
            <a:pPr eaLnBrk="1" hangingPunct="1"/>
            <a:r>
              <a:rPr lang="en-US" altLang="zh-CN" sz="2400" b="1">
                <a:latin typeface="Times New Roman" panose="02020603050405020304" pitchFamily="18" charset="0"/>
              </a:rPr>
              <a:t>                                   eating </a:t>
            </a:r>
            <a:r>
              <a:rPr lang="en-US" altLang="zh-CN" sz="2400" b="1" i="1">
                <a:latin typeface="Times New Roman" panose="02020603050405020304" pitchFamily="18" charset="0"/>
              </a:rPr>
              <a:t>zongzi? </a:t>
            </a:r>
            <a:r>
              <a:rPr lang="en-US" altLang="zh-CN" sz="2400" b="1">
                <a:latin typeface="Times New Roman" panose="02020603050405020304" pitchFamily="18" charset="0"/>
              </a:rPr>
              <a:t>Well, it’s 9:00 p.m. in New </a:t>
            </a:r>
          </a:p>
          <a:p>
            <a:pPr eaLnBrk="1" hangingPunct="1"/>
            <a:r>
              <a:rPr lang="en-US" altLang="zh-CN" sz="2400" b="1">
                <a:latin typeface="Times New Roman" panose="02020603050405020304" pitchFamily="18" charset="0"/>
              </a:rPr>
              <a:t>                                   York, and it’s the night before the festival. </a:t>
            </a:r>
          </a:p>
          <a:p>
            <a:pPr eaLnBrk="1" hangingPunct="1"/>
            <a:r>
              <a:rPr lang="en-US" altLang="zh-CN" sz="2400" b="1">
                <a:latin typeface="Times New Roman" panose="02020603050405020304" pitchFamily="18" charset="0"/>
              </a:rPr>
              <a:t>                                   But there isn’t a Dragon Boat Festival in the US, so it’s like any other night for Zhu Hui and his host family. The mother is reading a story to her young children. The father is watching a soccer game on TV. And what’s Zhu Hui doing? He’s talking on the phone to his cousin in Shenzhen. Zhu Hui misses his family and wishes to have his mom’s delicious</a:t>
            </a:r>
            <a:r>
              <a:rPr lang="en-US" altLang="zh-CN" sz="2400" b="1" i="1">
                <a:latin typeface="Times New Roman" panose="02020603050405020304" pitchFamily="18" charset="0"/>
              </a:rPr>
              <a:t> zongzi . </a:t>
            </a:r>
            <a:r>
              <a:rPr lang="en-US" altLang="zh-CN" sz="2400" b="1">
                <a:latin typeface="Times New Roman" panose="02020603050405020304" pitchFamily="18" charset="0"/>
              </a:rPr>
              <a:t>Zhu Hui likes New York and his host family a lot, but there’s still “no place like home”.</a:t>
            </a:r>
          </a:p>
        </p:txBody>
      </p:sp>
      <p:pic>
        <p:nvPicPr>
          <p:cNvPr id="15363" name="Picture 5" descr="p35"/>
          <p:cNvPicPr>
            <a:picLocks noChangeAspect="1" noChangeArrowheads="1"/>
          </p:cNvPicPr>
          <p:nvPr/>
        </p:nvPicPr>
        <p:blipFill>
          <a:blip r:embed="rId2" cstate="email"/>
          <a:srcRect/>
          <a:stretch>
            <a:fillRect/>
          </a:stretch>
        </p:blipFill>
        <p:spPr bwMode="auto">
          <a:xfrm>
            <a:off x="639763" y="504825"/>
            <a:ext cx="2330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p:nvCxnSpPr>
        <p:spPr>
          <a:xfrm>
            <a:off x="5003800" y="1611313"/>
            <a:ext cx="2089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22588" y="2332038"/>
            <a:ext cx="12430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36550" y="654050"/>
            <a:ext cx="67071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Read the TV report and fill in the chart.</a:t>
            </a:r>
          </a:p>
        </p:txBody>
      </p:sp>
      <p:graphicFrame>
        <p:nvGraphicFramePr>
          <p:cNvPr id="7" name="表格 6"/>
          <p:cNvGraphicFramePr>
            <a:graphicFrameLocks noGrp="1"/>
          </p:cNvGraphicFramePr>
          <p:nvPr/>
        </p:nvGraphicFramePr>
        <p:xfrm>
          <a:off x="357188" y="1295400"/>
          <a:ext cx="8407400" cy="2646365"/>
        </p:xfrm>
        <a:graphic>
          <a:graphicData uri="http://schemas.openxmlformats.org/drawingml/2006/table">
            <a:tbl>
              <a:tblPr firstRow="1" bandRow="1">
                <a:tableStyleId>{5C22544A-7EE6-4342-B048-85BDC9FD1C3A}</a:tableStyleId>
              </a:tblPr>
              <a:tblGrid>
                <a:gridCol w="1565731">
                  <a:extLst>
                    <a:ext uri="{9D8B030D-6E8A-4147-A177-3AD203B41FA5}">
                      <a16:colId xmlns:a16="http://schemas.microsoft.com/office/drawing/2014/main" val="20000"/>
                    </a:ext>
                  </a:extLst>
                </a:gridCol>
                <a:gridCol w="2088510">
                  <a:extLst>
                    <a:ext uri="{9D8B030D-6E8A-4147-A177-3AD203B41FA5}">
                      <a16:colId xmlns:a16="http://schemas.microsoft.com/office/drawing/2014/main" val="20001"/>
                    </a:ext>
                  </a:extLst>
                </a:gridCol>
                <a:gridCol w="1950692">
                  <a:extLst>
                    <a:ext uri="{9D8B030D-6E8A-4147-A177-3AD203B41FA5}">
                      <a16:colId xmlns:a16="http://schemas.microsoft.com/office/drawing/2014/main" val="20002"/>
                    </a:ext>
                  </a:extLst>
                </a:gridCol>
                <a:gridCol w="2802467">
                  <a:extLst>
                    <a:ext uri="{9D8B030D-6E8A-4147-A177-3AD203B41FA5}">
                      <a16:colId xmlns:a16="http://schemas.microsoft.com/office/drawing/2014/main" val="20003"/>
                    </a:ext>
                  </a:extLst>
                </a:gridCol>
              </a:tblGrid>
              <a:tr h="529273">
                <a:tc>
                  <a:txBody>
                    <a:bodyPr/>
                    <a:lstStyle/>
                    <a:p>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Members </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tc>
                <a:tc>
                  <a:txBody>
                    <a:bodyPr/>
                    <a:lstStyle/>
                    <a:p>
                      <a:pPr algn="ctr"/>
                      <a:r>
                        <a:rPr lang="en-US" altLang="zh-CN" sz="2400" b="1" dirty="0">
                          <a:solidFill>
                            <a:schemeClr val="tx1"/>
                          </a:solidFill>
                          <a:latin typeface="Times New Roman" panose="02020603050405020304" pitchFamily="18" charset="0"/>
                          <a:cs typeface="Times New Roman" panose="02020603050405020304" pitchFamily="18" charset="0"/>
                        </a:rPr>
                        <a:t>Activities </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29273">
                <a:tc rowSpan="4">
                  <a:txBody>
                    <a:bodyPr/>
                    <a:lstStyle/>
                    <a:p>
                      <a:r>
                        <a:rPr lang="en-US" altLang="zh-CN" sz="2400" b="1" dirty="0">
                          <a:latin typeface="Times New Roman" panose="02020603050405020304" pitchFamily="18" charset="0"/>
                          <a:cs typeface="Times New Roman" panose="02020603050405020304" pitchFamily="18" charset="0"/>
                        </a:rPr>
                        <a:t>Zhu Hui’s family in China</a:t>
                      </a:r>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3">
                  <a:txBody>
                    <a:bodyPr/>
                    <a:lstStyle/>
                    <a:p>
                      <a:r>
                        <a:rPr lang="en-US" altLang="zh-CN" sz="2400" b="1" dirty="0">
                          <a:latin typeface="Times New Roman" panose="02020603050405020304" pitchFamily="18" charset="0"/>
                          <a:cs typeface="Times New Roman" panose="02020603050405020304" pitchFamily="18" charset="0"/>
                        </a:rPr>
                        <a:t>It’s 9:00 a.m.</a:t>
                      </a:r>
                      <a:r>
                        <a:rPr lang="en-US" altLang="zh-CN" sz="2400" b="1" baseline="0" dirty="0">
                          <a:latin typeface="Times New Roman" panose="02020603050405020304" pitchFamily="18" charset="0"/>
                          <a:cs typeface="Times New Roman" panose="02020603050405020304" pitchFamily="18" charset="0"/>
                        </a:rPr>
                        <a:t> Today is the Dragon Boat Festival.</a:t>
                      </a:r>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529273">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anose="02020603050405020304" pitchFamily="18" charset="0"/>
                          <a:cs typeface="Times New Roman" panose="02020603050405020304" pitchFamily="18" charset="0"/>
                        </a:rPr>
                        <a:t>mom and aunt</a:t>
                      </a:r>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zh-CN" altLang="en-US" sz="1800"/>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529273">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anose="02020603050405020304" pitchFamily="18" charset="0"/>
                          <a:cs typeface="Times New Roman" panose="02020603050405020304" pitchFamily="18" charset="0"/>
                        </a:rPr>
                        <a:t>dad and uncle</a:t>
                      </a:r>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zh-CN" altLang="en-US" sz="1800" dirty="0"/>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529273">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latin typeface="Times New Roman" panose="02020603050405020304" pitchFamily="18" charset="0"/>
                          <a:cs typeface="Times New Roman" panose="02020603050405020304" pitchFamily="18" charset="0"/>
                        </a:rPr>
                        <a:t>his cousin</a:t>
                      </a:r>
                      <a:endParaRPr lang="zh-CN" altLang="en-US" sz="2400" b="1" dirty="0">
                        <a:latin typeface="Times New Roman" panose="02020603050405020304" pitchFamily="18" charset="0"/>
                        <a:cs typeface="Times New Roman" panose="02020603050405020304" pitchFamily="18" charset="0"/>
                      </a:endParaRPr>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endParaRPr lang="zh-CN" altLang="en-US" sz="1800" dirty="0"/>
                    </a:p>
                  </a:txBody>
                  <a:tcPr marL="91452" marR="91452" marT="45741" marB="457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
        <p:nvSpPr>
          <p:cNvPr id="8" name="TextBox 7"/>
          <p:cNvSpPr txBox="1">
            <a:spLocks noChangeArrowheads="1"/>
          </p:cNvSpPr>
          <p:nvPr/>
        </p:nvSpPr>
        <p:spPr bwMode="auto">
          <a:xfrm>
            <a:off x="4043363" y="2389188"/>
            <a:ext cx="2555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are making </a:t>
            </a:r>
            <a:r>
              <a:rPr lang="en-US" altLang="zh-CN" sz="2400" b="1" i="1">
                <a:solidFill>
                  <a:srgbClr val="FF0000"/>
                </a:solidFill>
                <a:latin typeface="Times New Roman" panose="02020603050405020304" pitchFamily="18" charset="0"/>
                <a:cs typeface="Times New Roman" panose="02020603050405020304" pitchFamily="18" charset="0"/>
              </a:rPr>
              <a:t>zongzi</a:t>
            </a:r>
            <a:endParaRPr lang="zh-CN" altLang="en-US" sz="2400" b="1" i="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4035425" y="2916238"/>
            <a:ext cx="4687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are watching the boat races on TV</a:t>
            </a:r>
            <a:endParaRPr lang="zh-CN" altLang="en-US" sz="2400" b="1" i="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4043363" y="3449638"/>
            <a:ext cx="3160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is talking on the phone</a:t>
            </a:r>
            <a:endParaRPr lang="zh-CN" altLang="en-US" sz="24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365125" y="1131888"/>
          <a:ext cx="8405813" cy="2736851"/>
        </p:xfrm>
        <a:graphic>
          <a:graphicData uri="http://schemas.openxmlformats.org/drawingml/2006/table">
            <a:tbl>
              <a:tblPr firstRow="1" bandRow="1">
                <a:tableStyleId>{5C22544A-7EE6-4342-B048-85BDC9FD1C3A}</a:tableStyleId>
              </a:tblPr>
              <a:tblGrid>
                <a:gridCol w="1558720">
                  <a:extLst>
                    <a:ext uri="{9D8B030D-6E8A-4147-A177-3AD203B41FA5}">
                      <a16:colId xmlns:a16="http://schemas.microsoft.com/office/drawing/2014/main" val="20000"/>
                    </a:ext>
                  </a:extLst>
                </a:gridCol>
                <a:gridCol w="1656092">
                  <a:extLst>
                    <a:ext uri="{9D8B030D-6E8A-4147-A177-3AD203B41FA5}">
                      <a16:colId xmlns:a16="http://schemas.microsoft.com/office/drawing/2014/main" val="20001"/>
                    </a:ext>
                  </a:extLst>
                </a:gridCol>
                <a:gridCol w="5191001">
                  <a:extLst>
                    <a:ext uri="{9D8B030D-6E8A-4147-A177-3AD203B41FA5}">
                      <a16:colId xmlns:a16="http://schemas.microsoft.com/office/drawing/2014/main" val="20002"/>
                    </a:ext>
                  </a:extLst>
                </a:gridCol>
              </a:tblGrid>
              <a:tr h="934559">
                <a:tc rowSpan="4">
                  <a:txBody>
                    <a:bodyPr/>
                    <a:lstStyle/>
                    <a:p>
                      <a:r>
                        <a:rPr lang="en-US" altLang="zh-CN" sz="2400" b="1" dirty="0">
                          <a:solidFill>
                            <a:schemeClr val="tx1"/>
                          </a:solidFill>
                          <a:latin typeface="Times New Roman" panose="02020603050405020304" pitchFamily="18" charset="0"/>
                          <a:cs typeface="Times New Roman" panose="02020603050405020304" pitchFamily="18" charset="0"/>
                        </a:rPr>
                        <a:t>Zhu Hui’s host family in New</a:t>
                      </a:r>
                      <a:r>
                        <a:rPr lang="en-US" altLang="zh-CN" sz="2400" b="1" baseline="0" dirty="0">
                          <a:solidFill>
                            <a:schemeClr val="tx1"/>
                          </a:solidFill>
                          <a:latin typeface="Times New Roman" panose="02020603050405020304" pitchFamily="18" charset="0"/>
                          <a:cs typeface="Times New Roman" panose="02020603050405020304" pitchFamily="18" charset="0"/>
                        </a:rPr>
                        <a:t> York</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35" marR="91435"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r>
                        <a:rPr lang="en-US" altLang="zh-CN" sz="2400" b="1" dirty="0">
                          <a:solidFill>
                            <a:schemeClr val="tx1"/>
                          </a:solidFill>
                          <a:latin typeface="Times New Roman" panose="02020603050405020304" pitchFamily="18" charset="0"/>
                          <a:cs typeface="Times New Roman" panose="02020603050405020304" pitchFamily="18" charset="0"/>
                        </a:rPr>
                        <a:t>It’s 9:00 p.m.</a:t>
                      </a:r>
                      <a:r>
                        <a:rPr lang="en-US" altLang="zh-CN" sz="2400" b="1" baseline="0" dirty="0">
                          <a:solidFill>
                            <a:schemeClr val="tx1"/>
                          </a:solidFill>
                          <a:latin typeface="Times New Roman" panose="02020603050405020304" pitchFamily="18" charset="0"/>
                          <a:cs typeface="Times New Roman" panose="02020603050405020304" pitchFamily="18" charset="0"/>
                        </a:rPr>
                        <a:t> It is the night before the festival in New York. It is like any other night.</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35" marR="91435"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zh-CN"/>
                    </a:p>
                  </a:txBody>
                  <a:tcPr/>
                </a:tc>
                <a:extLst>
                  <a:ext uri="{0D108BD9-81ED-4DB2-BD59-A6C34878D82A}">
                    <a16:rowId xmlns:a16="http://schemas.microsoft.com/office/drawing/2014/main" val="10000"/>
                  </a:ext>
                </a:extLst>
              </a:tr>
              <a:tr h="600764">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solidFill>
                            <a:schemeClr val="tx1"/>
                          </a:solidFill>
                          <a:latin typeface="Times New Roman" panose="02020603050405020304" pitchFamily="18" charset="0"/>
                          <a:cs typeface="Times New Roman" panose="02020603050405020304" pitchFamily="18" charset="0"/>
                        </a:rPr>
                        <a:t>the</a:t>
                      </a:r>
                      <a:r>
                        <a:rPr lang="en-US" altLang="zh-CN" sz="2400" b="1" baseline="0" dirty="0">
                          <a:solidFill>
                            <a:schemeClr val="tx1"/>
                          </a:solidFill>
                          <a:latin typeface="Times New Roman" panose="02020603050405020304" pitchFamily="18" charset="0"/>
                          <a:cs typeface="Times New Roman" panose="02020603050405020304" pitchFamily="18" charset="0"/>
                        </a:rPr>
                        <a:t> mother</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35" marR="91435"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800" dirty="0">
                        <a:solidFill>
                          <a:schemeClr val="tx1"/>
                        </a:solidFill>
                      </a:endParaRPr>
                    </a:p>
                  </a:txBody>
                  <a:tcPr marL="91435" marR="91435"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600764">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solidFill>
                            <a:schemeClr val="tx1"/>
                          </a:solidFill>
                          <a:latin typeface="Times New Roman" panose="02020603050405020304" pitchFamily="18" charset="0"/>
                          <a:cs typeface="Times New Roman" panose="02020603050405020304" pitchFamily="18" charset="0"/>
                        </a:rPr>
                        <a:t>the</a:t>
                      </a:r>
                      <a:r>
                        <a:rPr lang="en-US" altLang="zh-CN" sz="2400" b="1" baseline="0" dirty="0">
                          <a:solidFill>
                            <a:schemeClr val="tx1"/>
                          </a:solidFill>
                          <a:latin typeface="Times New Roman" panose="02020603050405020304" pitchFamily="18" charset="0"/>
                          <a:cs typeface="Times New Roman" panose="02020603050405020304" pitchFamily="18" charset="0"/>
                        </a:rPr>
                        <a:t> father</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35" marR="91435"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800" dirty="0">
                        <a:solidFill>
                          <a:schemeClr val="tx1"/>
                        </a:solidFill>
                      </a:endParaRPr>
                    </a:p>
                  </a:txBody>
                  <a:tcPr marL="91435" marR="91435"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600764">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a:solidFill>
                            <a:schemeClr val="tx1"/>
                          </a:solidFill>
                          <a:latin typeface="Times New Roman" panose="02020603050405020304" pitchFamily="18" charset="0"/>
                          <a:cs typeface="Times New Roman" panose="02020603050405020304" pitchFamily="18" charset="0"/>
                        </a:rPr>
                        <a:t>Zhu</a:t>
                      </a:r>
                      <a:r>
                        <a:rPr lang="en-US" altLang="zh-CN" sz="2400" b="1" baseline="0" dirty="0">
                          <a:solidFill>
                            <a:schemeClr val="tx1"/>
                          </a:solidFill>
                          <a:latin typeface="Times New Roman" panose="02020603050405020304" pitchFamily="18" charset="0"/>
                          <a:cs typeface="Times New Roman" panose="02020603050405020304" pitchFamily="18" charset="0"/>
                        </a:rPr>
                        <a:t> Hui</a:t>
                      </a:r>
                      <a:endParaRPr lang="zh-CN" altLang="en-US" sz="2400" b="1" dirty="0">
                        <a:solidFill>
                          <a:schemeClr val="tx1"/>
                        </a:solidFill>
                        <a:latin typeface="Times New Roman" panose="02020603050405020304" pitchFamily="18" charset="0"/>
                        <a:cs typeface="Times New Roman" panose="02020603050405020304" pitchFamily="18" charset="0"/>
                      </a:endParaRPr>
                    </a:p>
                  </a:txBody>
                  <a:tcPr marL="91435" marR="91435"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endParaRPr lang="zh-CN" altLang="en-US" sz="1800" dirty="0">
                        <a:solidFill>
                          <a:schemeClr val="tx1"/>
                        </a:solidFill>
                      </a:endParaRPr>
                    </a:p>
                  </a:txBody>
                  <a:tcPr marL="91435" marR="91435"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
        <p:nvSpPr>
          <p:cNvPr id="7" name="TextBox 6"/>
          <p:cNvSpPr txBox="1">
            <a:spLocks noChangeArrowheads="1"/>
          </p:cNvSpPr>
          <p:nvPr/>
        </p:nvSpPr>
        <p:spPr bwMode="auto">
          <a:xfrm>
            <a:off x="3540125" y="2139950"/>
            <a:ext cx="53387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is reading a story to her young children</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540125" y="2755900"/>
            <a:ext cx="4465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is watching a soccer game on TV</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540125" y="3328988"/>
            <a:ext cx="486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is talking on the phone to his cousin</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87450" y="455613"/>
            <a:ext cx="7054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latin typeface="Times New Roman" panose="02020603050405020304" pitchFamily="18" charset="0"/>
                <a:cs typeface="Times New Roman" panose="02020603050405020304" pitchFamily="18" charset="0"/>
              </a:rPr>
              <a:t>Match the verbs in column A with the words in column B. </a:t>
            </a:r>
          </a:p>
        </p:txBody>
      </p:sp>
      <p:grpSp>
        <p:nvGrpSpPr>
          <p:cNvPr id="18435" name="组合 4"/>
          <p:cNvGrpSpPr/>
          <p:nvPr/>
        </p:nvGrpSpPr>
        <p:grpSpPr bwMode="auto">
          <a:xfrm>
            <a:off x="644525" y="619125"/>
            <a:ext cx="808038" cy="584200"/>
            <a:chOff x="520362" y="517058"/>
            <a:chExt cx="806447" cy="584775"/>
          </a:xfrm>
        </p:grpSpPr>
        <p:sp>
          <p:nvSpPr>
            <p:cNvPr id="4" name="椭圆 3"/>
            <p:cNvSpPr/>
            <p:nvPr/>
          </p:nvSpPr>
          <p:spPr>
            <a:xfrm>
              <a:off x="520362" y="571086"/>
              <a:ext cx="576712"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18445" name="TextBox 4"/>
            <p:cNvSpPr txBox="1">
              <a:spLocks noChangeArrowheads="1"/>
            </p:cNvSpPr>
            <p:nvPr/>
          </p:nvSpPr>
          <p:spPr bwMode="auto">
            <a:xfrm>
              <a:off x="541949"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2c</a:t>
              </a:r>
              <a:endParaRPr lang="zh-CN" altLang="en-US" sz="3200" b="1">
                <a:solidFill>
                  <a:srgbClr val="0000FF"/>
                </a:solidFill>
                <a:latin typeface="Times New Roman" panose="02020603050405020304" pitchFamily="18" charset="0"/>
                <a:cs typeface="Times New Roman" panose="02020603050405020304" pitchFamily="18" charset="0"/>
              </a:endParaRPr>
            </a:p>
          </p:txBody>
        </p:sp>
      </p:grpSp>
      <p:sp>
        <p:nvSpPr>
          <p:cNvPr id="6" name="矩形 28"/>
          <p:cNvSpPr>
            <a:spLocks noChangeArrowheads="1"/>
          </p:cNvSpPr>
          <p:nvPr/>
        </p:nvSpPr>
        <p:spPr bwMode="auto">
          <a:xfrm>
            <a:off x="1263650" y="1511300"/>
            <a:ext cx="2592388" cy="2925763"/>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700" b="1" dirty="0">
                <a:latin typeface="Times New Roman" panose="02020603050405020304" pitchFamily="18" charset="0"/>
                <a:cs typeface="Times New Roman" panose="02020603050405020304" pitchFamily="18" charset="0"/>
              </a:rPr>
              <a:t>A</a:t>
            </a:r>
          </a:p>
          <a:p>
            <a:pPr algn="ctr" eaLnBrk="1" hangingPunct="1">
              <a:defRPr/>
            </a:pPr>
            <a:r>
              <a:rPr lang="en-US" altLang="zh-CN" sz="2700" b="1" dirty="0">
                <a:latin typeface="Times New Roman" panose="02020603050405020304" pitchFamily="18" charset="0"/>
                <a:cs typeface="Times New Roman" panose="02020603050405020304" pitchFamily="18" charset="0"/>
              </a:rPr>
              <a:t>living</a:t>
            </a:r>
          </a:p>
          <a:p>
            <a:pPr algn="ctr" eaLnBrk="1" hangingPunct="1">
              <a:defRPr/>
            </a:pPr>
            <a:r>
              <a:rPr lang="en-US" altLang="zh-CN" sz="2700" b="1" dirty="0">
                <a:latin typeface="Times New Roman" panose="02020603050405020304" pitchFamily="18" charset="0"/>
                <a:cs typeface="Times New Roman" panose="02020603050405020304" pitchFamily="18" charset="0"/>
              </a:rPr>
              <a:t>reading</a:t>
            </a:r>
          </a:p>
          <a:p>
            <a:pPr algn="ctr" eaLnBrk="1" hangingPunct="1">
              <a:defRPr/>
            </a:pPr>
            <a:r>
              <a:rPr lang="en-US" altLang="zh-CN" sz="2700" b="1" dirty="0">
                <a:latin typeface="Times New Roman" panose="02020603050405020304" pitchFamily="18" charset="0"/>
                <a:cs typeface="Times New Roman" panose="02020603050405020304" pitchFamily="18" charset="0"/>
              </a:rPr>
              <a:t>making</a:t>
            </a:r>
          </a:p>
          <a:p>
            <a:pPr algn="ctr" eaLnBrk="1" hangingPunct="1">
              <a:defRPr/>
            </a:pPr>
            <a:r>
              <a:rPr lang="en-US" altLang="zh-CN" sz="2700" b="1" dirty="0">
                <a:latin typeface="Times New Roman" panose="02020603050405020304" pitchFamily="18" charset="0"/>
                <a:cs typeface="Times New Roman" panose="02020603050405020304" pitchFamily="18" charset="0"/>
              </a:rPr>
              <a:t>talking </a:t>
            </a:r>
          </a:p>
          <a:p>
            <a:pPr algn="ctr" eaLnBrk="1" hangingPunct="1">
              <a:defRPr/>
            </a:pPr>
            <a:r>
              <a:rPr lang="en-US" altLang="zh-CN" sz="2700" b="1" dirty="0">
                <a:latin typeface="Times New Roman" panose="02020603050405020304" pitchFamily="18" charset="0"/>
                <a:cs typeface="Times New Roman" panose="02020603050405020304" pitchFamily="18" charset="0"/>
              </a:rPr>
              <a:t>studying</a:t>
            </a:r>
          </a:p>
          <a:p>
            <a:pPr algn="ctr" eaLnBrk="1" hangingPunct="1">
              <a:defRPr/>
            </a:pPr>
            <a:r>
              <a:rPr lang="en-US" altLang="zh-CN" sz="2700" b="1" dirty="0">
                <a:latin typeface="Times New Roman" panose="02020603050405020304" pitchFamily="18" charset="0"/>
                <a:cs typeface="Times New Roman" panose="02020603050405020304" pitchFamily="18" charset="0"/>
              </a:rPr>
              <a:t>watching</a:t>
            </a:r>
          </a:p>
        </p:txBody>
      </p:sp>
      <p:sp>
        <p:nvSpPr>
          <p:cNvPr id="7" name="矩形 32"/>
          <p:cNvSpPr>
            <a:spLocks noChangeArrowheads="1"/>
          </p:cNvSpPr>
          <p:nvPr/>
        </p:nvSpPr>
        <p:spPr bwMode="auto">
          <a:xfrm>
            <a:off x="5456238" y="1511300"/>
            <a:ext cx="2566987" cy="2924175"/>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B</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food</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in the US </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a race</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with a family</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on the phone</a:t>
            </a:r>
          </a:p>
          <a:p>
            <a:pPr algn="ctr" eaLnBrk="1" hangingPunct="1">
              <a:defRPr/>
            </a:pPr>
            <a:r>
              <a:rPr lang="en-US" altLang="zh-CN" sz="2700" b="1" dirty="0">
                <a:solidFill>
                  <a:srgbClr val="0000FF"/>
                </a:solidFill>
                <a:latin typeface="Times New Roman" panose="02020603050405020304" pitchFamily="18" charset="0"/>
                <a:cs typeface="Times New Roman" panose="02020603050405020304" pitchFamily="18" charset="0"/>
              </a:rPr>
              <a:t>a story</a:t>
            </a:r>
          </a:p>
        </p:txBody>
      </p:sp>
      <p:cxnSp>
        <p:nvCxnSpPr>
          <p:cNvPr id="8" name="直接连接符 7"/>
          <p:cNvCxnSpPr/>
          <p:nvPr/>
        </p:nvCxnSpPr>
        <p:spPr>
          <a:xfrm>
            <a:off x="3040063" y="2203450"/>
            <a:ext cx="2735262" cy="12366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178175" y="2646363"/>
            <a:ext cx="2963863" cy="1616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178175" y="2128838"/>
            <a:ext cx="3176588" cy="922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246438" y="3051175"/>
            <a:ext cx="2903537" cy="12112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109913" y="3440113"/>
            <a:ext cx="2665412" cy="387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246438" y="2603500"/>
            <a:ext cx="2751137" cy="1235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468313" y="1493838"/>
            <a:ext cx="8350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en-US" altLang="zh-CN" sz="2600" b="1">
                <a:latin typeface="Times New Roman" panose="02020603050405020304" pitchFamily="18" charset="0"/>
                <a:cs typeface="Times New Roman" panose="02020603050405020304" pitchFamily="18" charset="0"/>
              </a:rPr>
              <a:t>1. Zhu Hui is </a:t>
            </a:r>
            <a:r>
              <a:rPr lang="en-US" altLang="zh-CN" sz="2600" b="1">
                <a:solidFill>
                  <a:srgbClr val="0000FF"/>
                </a:solidFill>
                <a:latin typeface="Times New Roman" panose="02020603050405020304" pitchFamily="18" charset="0"/>
                <a:cs typeface="Times New Roman" panose="02020603050405020304" pitchFamily="18" charset="0"/>
              </a:rPr>
              <a:t>living</a:t>
            </a:r>
            <a:r>
              <a:rPr lang="en-US" altLang="zh-CN" sz="2600" b="1">
                <a:latin typeface="Times New Roman" panose="02020603050405020304" pitchFamily="18" charset="0"/>
                <a:cs typeface="Times New Roman" panose="02020603050405020304" pitchFamily="18" charset="0"/>
              </a:rPr>
              <a:t> </a:t>
            </a:r>
            <a:r>
              <a:rPr lang="en-US" altLang="zh-CN" sz="2600" b="1">
                <a:solidFill>
                  <a:srgbClr val="0000FF"/>
                </a:solidFill>
                <a:latin typeface="Times New Roman" panose="02020603050405020304" pitchFamily="18" charset="0"/>
                <a:cs typeface="Times New Roman" panose="02020603050405020304" pitchFamily="18" charset="0"/>
              </a:rPr>
              <a:t>with an American family </a:t>
            </a:r>
            <a:r>
              <a:rPr lang="en-US" altLang="zh-CN" sz="2600" b="1">
                <a:latin typeface="Times New Roman" panose="02020603050405020304" pitchFamily="18" charset="0"/>
                <a:cs typeface="Times New Roman" panose="02020603050405020304" pitchFamily="18" charset="0"/>
              </a:rPr>
              <a:t>in New York.</a:t>
            </a:r>
          </a:p>
          <a:p>
            <a:pPr eaLnBrk="1" hangingPunct="1">
              <a:lnSpc>
                <a:spcPct val="125000"/>
              </a:lnSpc>
            </a:pPr>
            <a:r>
              <a:rPr lang="en-US" altLang="zh-CN" sz="2600" b="1">
                <a:latin typeface="Times New Roman" panose="02020603050405020304" pitchFamily="18" charset="0"/>
                <a:cs typeface="Times New Roman" panose="02020603050405020304" pitchFamily="18" charset="0"/>
              </a:rPr>
              <a:t>2. Zhu Hui is </a:t>
            </a:r>
            <a:r>
              <a:rPr lang="en-US" altLang="zh-CN" sz="2600" b="1">
                <a:solidFill>
                  <a:srgbClr val="0000FF"/>
                </a:solidFill>
                <a:latin typeface="Times New Roman" panose="02020603050405020304" pitchFamily="18" charset="0"/>
                <a:cs typeface="Times New Roman" panose="02020603050405020304" pitchFamily="18" charset="0"/>
              </a:rPr>
              <a:t>talking on the phone </a:t>
            </a:r>
            <a:r>
              <a:rPr lang="en-US" altLang="zh-CN" sz="2600" b="1">
                <a:latin typeface="Times New Roman" panose="02020603050405020304" pitchFamily="18" charset="0"/>
                <a:cs typeface="Times New Roman" panose="02020603050405020304" pitchFamily="18" charset="0"/>
              </a:rPr>
              <a:t>with his cousin in </a:t>
            </a:r>
          </a:p>
          <a:p>
            <a:pPr eaLnBrk="1" hangingPunct="1">
              <a:lnSpc>
                <a:spcPct val="125000"/>
              </a:lnSpc>
            </a:pPr>
            <a:r>
              <a:rPr lang="en-US" altLang="zh-CN" sz="2600" b="1">
                <a:latin typeface="Times New Roman" panose="02020603050405020304" pitchFamily="18" charset="0"/>
                <a:cs typeface="Times New Roman" panose="02020603050405020304" pitchFamily="18" charset="0"/>
              </a:rPr>
              <a:t>    Shenzhen.</a:t>
            </a:r>
            <a:r>
              <a:rPr lang="en-US" altLang="zh-CN" sz="2600">
                <a:latin typeface="Times New Roman" panose="02020603050405020304" pitchFamily="18" charset="0"/>
                <a:cs typeface="Times New Roman" panose="02020603050405020304" pitchFamily="18" charset="0"/>
              </a:rPr>
              <a:t> </a:t>
            </a:r>
          </a:p>
          <a:p>
            <a:pPr eaLnBrk="1" hangingPunct="1">
              <a:lnSpc>
                <a:spcPct val="125000"/>
              </a:lnSpc>
            </a:pPr>
            <a:r>
              <a:rPr lang="en-US" altLang="zh-CN" sz="2600" b="1">
                <a:latin typeface="Times New Roman" panose="02020603050405020304" pitchFamily="18" charset="0"/>
                <a:cs typeface="Times New Roman" panose="02020603050405020304" pitchFamily="18" charset="0"/>
              </a:rPr>
              <a:t>3. The mother </a:t>
            </a:r>
            <a:r>
              <a:rPr lang="en-US" altLang="zh-CN" sz="2600" b="1">
                <a:solidFill>
                  <a:srgbClr val="0000FF"/>
                </a:solidFill>
                <a:latin typeface="Times New Roman" panose="02020603050405020304" pitchFamily="18" charset="0"/>
                <a:cs typeface="Times New Roman" panose="02020603050405020304" pitchFamily="18" charset="0"/>
              </a:rPr>
              <a:t>is reading a story </a:t>
            </a:r>
            <a:r>
              <a:rPr lang="en-US" altLang="zh-CN" sz="2600" b="1">
                <a:latin typeface="Times New Roman" panose="02020603050405020304" pitchFamily="18" charset="0"/>
                <a:cs typeface="Times New Roman" panose="02020603050405020304" pitchFamily="18" charset="0"/>
              </a:rPr>
              <a:t>to her young children.</a:t>
            </a:r>
          </a:p>
          <a:p>
            <a:pPr eaLnBrk="1" hangingPunct="1">
              <a:lnSpc>
                <a:spcPct val="125000"/>
              </a:lnSpc>
            </a:pPr>
            <a:r>
              <a:rPr lang="en-US" altLang="zh-CN" sz="2600" b="1">
                <a:latin typeface="Times New Roman" panose="02020603050405020304" pitchFamily="18" charset="0"/>
                <a:cs typeface="Times New Roman" panose="02020603050405020304" pitchFamily="18" charset="0"/>
              </a:rPr>
              <a:t>4. Zhu Hui’s father and his uncle </a:t>
            </a:r>
            <a:r>
              <a:rPr lang="en-US" altLang="zh-CN" sz="2600" b="1">
                <a:solidFill>
                  <a:srgbClr val="0000FF"/>
                </a:solidFill>
                <a:latin typeface="Times New Roman" panose="02020603050405020304" pitchFamily="18" charset="0"/>
                <a:cs typeface="Times New Roman" panose="02020603050405020304" pitchFamily="18" charset="0"/>
              </a:rPr>
              <a:t>are watching a race </a:t>
            </a:r>
            <a:r>
              <a:rPr lang="en-US" altLang="zh-CN" sz="2600" b="1">
                <a:latin typeface="Times New Roman" panose="02020603050405020304" pitchFamily="18" charset="0"/>
                <a:cs typeface="Times New Roman" panose="02020603050405020304" pitchFamily="18" charset="0"/>
              </a:rPr>
              <a:t>on </a:t>
            </a:r>
          </a:p>
          <a:p>
            <a:pPr eaLnBrk="1" hangingPunct="1">
              <a:lnSpc>
                <a:spcPct val="125000"/>
              </a:lnSpc>
            </a:pPr>
            <a:r>
              <a:rPr lang="en-US" altLang="zh-CN" sz="2600" b="1">
                <a:latin typeface="Times New Roman" panose="02020603050405020304" pitchFamily="18" charset="0"/>
                <a:cs typeface="Times New Roman" panose="02020603050405020304" pitchFamily="18" charset="0"/>
              </a:rPr>
              <a:t>    TV. </a:t>
            </a:r>
          </a:p>
        </p:txBody>
      </p:sp>
      <p:grpSp>
        <p:nvGrpSpPr>
          <p:cNvPr id="19459" name="组合 4"/>
          <p:cNvGrpSpPr/>
          <p:nvPr/>
        </p:nvGrpSpPr>
        <p:grpSpPr bwMode="auto">
          <a:xfrm>
            <a:off x="468313" y="617538"/>
            <a:ext cx="785812" cy="584200"/>
            <a:chOff x="502920" y="517058"/>
            <a:chExt cx="784860" cy="584775"/>
          </a:xfrm>
        </p:grpSpPr>
        <p:sp>
          <p:nvSpPr>
            <p:cNvPr id="4" name="椭圆 3"/>
            <p:cNvSpPr/>
            <p:nvPr/>
          </p:nvSpPr>
          <p:spPr>
            <a:xfrm>
              <a:off x="520361" y="571086"/>
              <a:ext cx="577150"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19462" name="TextBox 4"/>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2c</a:t>
              </a:r>
              <a:endParaRPr lang="zh-CN" altLang="en-US" sz="3200" b="1">
                <a:solidFill>
                  <a:srgbClr val="0000FF"/>
                </a:solidFill>
                <a:latin typeface="Times New Roman" panose="02020603050405020304" pitchFamily="18" charset="0"/>
                <a:cs typeface="Times New Roman" panose="02020603050405020304" pitchFamily="18" charset="0"/>
              </a:endParaRPr>
            </a:p>
          </p:txBody>
        </p:sp>
      </p:grpSp>
      <p:sp>
        <p:nvSpPr>
          <p:cNvPr id="19460" name="矩形 5"/>
          <p:cNvSpPr>
            <a:spLocks noChangeArrowheads="1"/>
          </p:cNvSpPr>
          <p:nvPr/>
        </p:nvSpPr>
        <p:spPr bwMode="auto">
          <a:xfrm>
            <a:off x="957263" y="455613"/>
            <a:ext cx="6351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latin typeface="Times New Roman" panose="02020603050405020304" pitchFamily="18" charset="0"/>
                <a:cs typeface="Times New Roman" panose="02020603050405020304" pitchFamily="18" charset="0"/>
              </a:rPr>
              <a:t>Then use the phrases to write sentences </a:t>
            </a:r>
          </a:p>
          <a:p>
            <a:pPr eaLnBrk="1" hangingPunct="1"/>
            <a:r>
              <a:rPr lang="en-US" altLang="zh-CN" sz="2800" b="1">
                <a:latin typeface="Times New Roman" panose="02020603050405020304" pitchFamily="18" charset="0"/>
                <a:cs typeface="Times New Roman" panose="02020603050405020304" pitchFamily="18" charset="0"/>
              </a:rPr>
              <a:t>according to the TV report.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1000"/>
                                        <p:tgtEl>
                                          <p:spTgt spid="2">
                                            <p:txEl>
                                              <p:pRg st="4" end="4"/>
                                            </p:txEl>
                                          </p:spTgt>
                                        </p:tgtEl>
                                      </p:cBhvr>
                                    </p:animEffect>
                                    <p:anim calcmode="lin" valueType="num">
                                      <p:cBhvr>
                                        <p:cTn id="3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一级栏目"/>
          <p:cNvPicPr>
            <a:picLocks noChangeAspect="1" noChangeArrowheads="1"/>
          </p:cNvPicPr>
          <p:nvPr/>
        </p:nvPicPr>
        <p:blipFill>
          <a:blip r:embed="rId2" cstate="email"/>
          <a:srcRect/>
          <a:stretch>
            <a:fillRect/>
          </a:stretch>
        </p:blipFill>
        <p:spPr bwMode="auto">
          <a:xfrm>
            <a:off x="190500" y="127000"/>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87"/>
          <p:cNvSpPr>
            <a:spLocks noChangeArrowheads="1"/>
          </p:cNvSpPr>
          <p:nvPr/>
        </p:nvSpPr>
        <p:spPr bwMode="auto">
          <a:xfrm>
            <a:off x="869950" y="361950"/>
            <a:ext cx="24780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FF0000"/>
                </a:solidFill>
                <a:latin typeface="Times New Roman" panose="02020603050405020304" pitchFamily="18" charset="0"/>
              </a:rPr>
              <a:t>Words game</a:t>
            </a:r>
          </a:p>
        </p:txBody>
      </p:sp>
      <p:sp>
        <p:nvSpPr>
          <p:cNvPr id="40" name="Text Box 2"/>
          <p:cNvSpPr txBox="1">
            <a:spLocks noChangeArrowheads="1"/>
          </p:cNvSpPr>
          <p:nvPr/>
        </p:nvSpPr>
        <p:spPr bwMode="auto">
          <a:xfrm>
            <a:off x="5076825" y="892175"/>
            <a:ext cx="2952750"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2800" b="1" dirty="0">
                <a:solidFill>
                  <a:srgbClr val="0000FF"/>
                </a:solidFill>
                <a:latin typeface="Times New Roman" panose="02020603050405020304" pitchFamily="18" charset="0"/>
              </a:rPr>
              <a:t>race</a:t>
            </a:r>
          </a:p>
          <a:p>
            <a:pPr eaLnBrk="1" hangingPunct="1">
              <a:lnSpc>
                <a:spcPct val="120000"/>
              </a:lnSpc>
            </a:pPr>
            <a:r>
              <a:rPr lang="en-US" altLang="zh-CN" sz="2800" b="1" dirty="0">
                <a:solidFill>
                  <a:srgbClr val="0000FF"/>
                </a:solidFill>
                <a:latin typeface="Times New Roman" panose="02020603050405020304" pitchFamily="18" charset="0"/>
              </a:rPr>
              <a:t>study</a:t>
            </a:r>
          </a:p>
          <a:p>
            <a:pPr eaLnBrk="1" hangingPunct="1">
              <a:lnSpc>
                <a:spcPct val="120000"/>
              </a:lnSpc>
            </a:pPr>
            <a:r>
              <a:rPr lang="en-US" altLang="zh-CN" sz="2800" b="1" dirty="0">
                <a:solidFill>
                  <a:srgbClr val="0000FF"/>
                </a:solidFill>
                <a:latin typeface="Times New Roman" panose="02020603050405020304" pitchFamily="18" charset="0"/>
              </a:rPr>
              <a:t>state</a:t>
            </a:r>
          </a:p>
          <a:p>
            <a:pPr eaLnBrk="1" hangingPunct="1">
              <a:lnSpc>
                <a:spcPct val="120000"/>
              </a:lnSpc>
            </a:pPr>
            <a:r>
              <a:rPr lang="en-US" altLang="zh-CN" sz="2800" b="1" dirty="0">
                <a:solidFill>
                  <a:srgbClr val="0000FF"/>
                </a:solidFill>
                <a:latin typeface="Times New Roman" panose="02020603050405020304" pitchFamily="18" charset="0"/>
              </a:rPr>
              <a:t>the United States</a:t>
            </a:r>
          </a:p>
          <a:p>
            <a:pPr eaLnBrk="1" hangingPunct="1">
              <a:lnSpc>
                <a:spcPct val="120000"/>
              </a:lnSpc>
            </a:pPr>
            <a:r>
              <a:rPr lang="en-US" altLang="zh-CN" sz="2800" b="1" dirty="0">
                <a:solidFill>
                  <a:srgbClr val="0000FF"/>
                </a:solidFill>
                <a:latin typeface="Times New Roman" panose="02020603050405020304" pitchFamily="18" charset="0"/>
              </a:rPr>
              <a:t>American</a:t>
            </a:r>
          </a:p>
          <a:p>
            <a:pPr eaLnBrk="1" hangingPunct="1">
              <a:lnSpc>
                <a:spcPct val="120000"/>
              </a:lnSpc>
              <a:spcBef>
                <a:spcPts val="1800"/>
              </a:spcBef>
            </a:pPr>
            <a:r>
              <a:rPr lang="en-US" altLang="zh-CN" sz="2800" b="1" dirty="0">
                <a:solidFill>
                  <a:srgbClr val="0000FF"/>
                </a:solidFill>
                <a:latin typeface="Times New Roman" panose="02020603050405020304" pitchFamily="18" charset="0"/>
              </a:rPr>
              <a:t>any</a:t>
            </a:r>
          </a:p>
        </p:txBody>
      </p:sp>
      <p:sp>
        <p:nvSpPr>
          <p:cNvPr id="41" name="Text Box 3"/>
          <p:cNvSpPr txBox="1">
            <a:spLocks noChangeArrowheads="1"/>
          </p:cNvSpPr>
          <p:nvPr/>
        </p:nvSpPr>
        <p:spPr bwMode="auto">
          <a:xfrm>
            <a:off x="992188" y="936625"/>
            <a:ext cx="38989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竞赛</a:t>
            </a:r>
          </a:p>
          <a:p>
            <a:pPr algn="r" eaLnBrk="1" hangingPunct="1">
              <a:lnSpc>
                <a:spcPct val="120000"/>
              </a:lnSpc>
            </a:pP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 &amp; n.</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学习；研究</a:t>
            </a:r>
          </a:p>
          <a:p>
            <a:pPr algn="r" eaLnBrk="1" hangingPunct="1">
              <a:lnSpc>
                <a:spcPct val="120000"/>
              </a:lnSpc>
            </a:pPr>
            <a:r>
              <a:rPr lang="en-US" altLang="zh-CN" sz="2800" b="1" i="1" dirty="0">
                <a:solidFill>
                  <a:srgbClr val="FF33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州</a:t>
            </a:r>
          </a:p>
          <a:p>
            <a:pPr algn="r" eaLnBrk="1" hangingPunct="1">
              <a:lnSpc>
                <a:spcPct val="120000"/>
              </a:lnSpc>
            </a:pP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美国；美利坚合众国</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gn="r" eaLnBrk="1" hangingPunct="1">
              <a:lnSpc>
                <a:spcPct val="120000"/>
              </a:lnSpc>
            </a:pP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adj.</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美国的 </a:t>
            </a: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n.</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美国人</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gn="r" eaLnBrk="1" hangingPunct="1">
              <a:lnSpc>
                <a:spcPct val="120000"/>
              </a:lnSpc>
            </a:pP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adj.</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任何的；任一的</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algn="r" eaLnBrk="1" hangingPunct="1">
              <a:lnSpc>
                <a:spcPct val="120000"/>
              </a:lnSpc>
            </a:pPr>
            <a:r>
              <a:rPr lang="en-US" altLang="zh-CN" sz="2800" b="1" i="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pron.</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任何；任一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p:cTn id="25"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0">
                                            <p:txEl>
                                              <p:pRg st="1" end="1"/>
                                            </p:txEl>
                                          </p:spTgt>
                                        </p:tgtEl>
                                        <p:attrNameLst>
                                          <p:attrName>style.visibility</p:attrName>
                                        </p:attrNameLst>
                                      </p:cBhvr>
                                      <p:to>
                                        <p:strVal val="visible"/>
                                      </p:to>
                                    </p:set>
                                    <p:anim calcmode="lin" valueType="num">
                                      <p:cBhvr>
                                        <p:cTn id="32" dur="500" fill="hold"/>
                                        <p:tgtEl>
                                          <p:spTgt spid="40">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0">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4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0">
                                            <p:txEl>
                                              <p:pRg st="2" end="2"/>
                                            </p:txEl>
                                          </p:spTgt>
                                        </p:tgtEl>
                                        <p:attrNameLst>
                                          <p:attrName>style.visibility</p:attrName>
                                        </p:attrNameLst>
                                      </p:cBhvr>
                                      <p:to>
                                        <p:strVal val="visible"/>
                                      </p:to>
                                    </p:set>
                                    <p:anim calcmode="lin" valueType="num">
                                      <p:cBhvr>
                                        <p:cTn id="39" dur="500" fill="hold"/>
                                        <p:tgtEl>
                                          <p:spTgt spid="40">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0">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4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0">
                                            <p:txEl>
                                              <p:pRg st="3" end="3"/>
                                            </p:txEl>
                                          </p:spTgt>
                                        </p:tgtEl>
                                        <p:attrNameLst>
                                          <p:attrName>style.visibility</p:attrName>
                                        </p:attrNameLst>
                                      </p:cBhvr>
                                      <p:to>
                                        <p:strVal val="visible"/>
                                      </p:to>
                                    </p:set>
                                    <p:anim calcmode="lin" valueType="num">
                                      <p:cBhvr>
                                        <p:cTn id="46" dur="500" fill="hold"/>
                                        <p:tgtEl>
                                          <p:spTgt spid="40">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40">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4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0">
                                            <p:txEl>
                                              <p:pRg st="4" end="4"/>
                                            </p:txEl>
                                          </p:spTgt>
                                        </p:tgtEl>
                                        <p:attrNameLst>
                                          <p:attrName>style.visibility</p:attrName>
                                        </p:attrNameLst>
                                      </p:cBhvr>
                                      <p:to>
                                        <p:strVal val="visible"/>
                                      </p:to>
                                    </p:set>
                                    <p:anim calcmode="lin" valueType="num">
                                      <p:cBhvr>
                                        <p:cTn id="53" dur="500" fill="hold"/>
                                        <p:tgtEl>
                                          <p:spTgt spid="40">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40">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40">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0">
                                            <p:txEl>
                                              <p:pRg st="5" end="5"/>
                                            </p:txEl>
                                          </p:spTgt>
                                        </p:tgtEl>
                                        <p:attrNameLst>
                                          <p:attrName>style.visibility</p:attrName>
                                        </p:attrNameLst>
                                      </p:cBhvr>
                                      <p:to>
                                        <p:strVal val="visible"/>
                                      </p:to>
                                    </p:set>
                                    <p:anim calcmode="lin" valueType="num">
                                      <p:cBhvr>
                                        <p:cTn id="60" dur="500" fill="hold"/>
                                        <p:tgtEl>
                                          <p:spTgt spid="40">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40">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一级栏目"/>
          <p:cNvPicPr>
            <a:picLocks noChangeAspect="1" noChangeArrowheads="1"/>
          </p:cNvPicPr>
          <p:nvPr/>
        </p:nvPicPr>
        <p:blipFill>
          <a:blip r:embed="rId2" cstate="email"/>
          <a:srcRect/>
          <a:stretch>
            <a:fillRect/>
          </a:stretch>
        </p:blipFill>
        <p:spPr bwMode="auto">
          <a:xfrm>
            <a:off x="350838" y="577850"/>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87"/>
          <p:cNvSpPr>
            <a:spLocks noChangeArrowheads="1"/>
          </p:cNvSpPr>
          <p:nvPr/>
        </p:nvSpPr>
        <p:spPr bwMode="auto">
          <a:xfrm>
            <a:off x="1006475" y="774700"/>
            <a:ext cx="31829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Language points</a:t>
            </a:r>
          </a:p>
        </p:txBody>
      </p:sp>
      <p:sp>
        <p:nvSpPr>
          <p:cNvPr id="2" name="矩形 1"/>
          <p:cNvSpPr>
            <a:spLocks noChangeArrowheads="1"/>
          </p:cNvSpPr>
          <p:nvPr/>
        </p:nvSpPr>
        <p:spPr bwMode="auto">
          <a:xfrm>
            <a:off x="976313" y="1492250"/>
            <a:ext cx="7435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1. </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Dragon Boat Festival</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意为“端午节”</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ct val="15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端午节为每年农历五月初五，是中国的传统节日，同时也是国家法定节假日之一。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6675" y="739775"/>
            <a:ext cx="6288088" cy="523875"/>
          </a:xfrm>
          <a:prstGeom prst="rect">
            <a:avLst/>
          </a:prstGeom>
        </p:spPr>
        <p:txBody>
          <a:bodyPr wrap="none">
            <a:spAutoFit/>
          </a:bodyPr>
          <a:lstStyle/>
          <a:p>
            <a:pPr eaLnBrk="1" hangingPunct="1">
              <a:defRPr/>
            </a:pPr>
            <a:r>
              <a:rPr lang="zh-CN" altLang="en-US" sz="2800" b="1" dirty="0">
                <a:solidFill>
                  <a:srgbClr val="0000FF"/>
                </a:solidFill>
                <a:latin typeface="+mj-lt"/>
                <a:ea typeface="楷体" panose="02010609060101010101" pitchFamily="49" charset="-122"/>
              </a:rPr>
              <a:t>常用的有关我国传统节日的英语表达：</a:t>
            </a:r>
            <a:endParaRPr lang="en-US" altLang="zh-CN" sz="2800" b="1" dirty="0">
              <a:solidFill>
                <a:srgbClr val="0000FF"/>
              </a:solidFill>
              <a:latin typeface="+mj-lt"/>
              <a:ea typeface="楷体" panose="02010609060101010101" pitchFamily="49" charset="-122"/>
            </a:endParaRPr>
          </a:p>
        </p:txBody>
      </p:sp>
      <p:sp>
        <p:nvSpPr>
          <p:cNvPr id="3" name="矩形 2"/>
          <p:cNvSpPr>
            <a:spLocks noChangeArrowheads="1"/>
          </p:cNvSpPr>
          <p:nvPr/>
        </p:nvSpPr>
        <p:spPr bwMode="auto">
          <a:xfrm>
            <a:off x="1404938" y="1485900"/>
            <a:ext cx="49276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ts val="4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Lantern Festival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元宵节</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4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Qingming Festival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清明节</a:t>
            </a:r>
          </a:p>
          <a:p>
            <a:pPr eaLnBrk="1" hangingPunct="1">
              <a:lnSpc>
                <a:spcPts val="4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Dragon Boat Festival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端午节</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lnSpc>
                <a:spcPts val="4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Mid-Autumn Festival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中秋节</a:t>
            </a:r>
          </a:p>
          <a:p>
            <a:pPr eaLnBrk="1" hangingPunct="1">
              <a:lnSpc>
                <a:spcPts val="4000"/>
              </a:lnSpc>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Double Ninth Festival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重阳节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73063" y="7112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2. So it's like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any other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night for Zhu </a:t>
            </a:r>
            <a:r>
              <a:rPr lang="en-US" altLang="zh-CN" sz="2800" b="1" dirty="0" err="1">
                <a:latin typeface="Times New Roman" panose="02020603050405020304" pitchFamily="18" charset="0"/>
                <a:ea typeface="楷体" panose="02010609060101010101" pitchFamily="49" charset="-122"/>
                <a:cs typeface="Times New Roman" panose="02020603050405020304" pitchFamily="18" charset="0"/>
              </a:rPr>
              <a:t>Hui</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and his host </a:t>
            </a: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family.</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所以对朱辉和他的寄宿家庭来说今晚和任何</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一个平常的晚上是一样的。</a:t>
            </a:r>
          </a:p>
        </p:txBody>
      </p:sp>
      <p:sp>
        <p:nvSpPr>
          <p:cNvPr id="3" name="矩形 2"/>
          <p:cNvSpPr>
            <a:spLocks noChangeArrowheads="1"/>
          </p:cNvSpPr>
          <p:nvPr/>
        </p:nvSpPr>
        <p:spPr bwMode="auto">
          <a:xfrm>
            <a:off x="684213" y="2095500"/>
            <a:ext cx="7894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any other</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意为“其他任何一个；任何其他的</a:t>
            </a:r>
            <a:r>
              <a:rPr lang="en-US" altLang="zh-CN" sz="2800" b="1" dirty="0">
                <a:solidFill>
                  <a:srgbClr val="0000FF"/>
                </a:solidFill>
                <a:latin typeface="+mj-ea"/>
                <a:ea typeface="+mj-ea"/>
                <a:cs typeface="Times New Roman" panose="02020603050405020304" pitchFamily="18" charset="0"/>
              </a:rPr>
              <a:t>……</a:t>
            </a:r>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是指在</a:t>
            </a:r>
            <a:r>
              <a:rPr lang="zh-CN" altLang="en-US"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同一范围</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内除了某人或某物以外的其他人或事物，其后接单数名词。</a:t>
            </a:r>
          </a:p>
        </p:txBody>
      </p:sp>
      <p:sp>
        <p:nvSpPr>
          <p:cNvPr id="4" name="矩形 3"/>
          <p:cNvSpPr>
            <a:spLocks noChangeArrowheads="1"/>
          </p:cNvSpPr>
          <p:nvPr/>
        </p:nvSpPr>
        <p:spPr bwMode="auto">
          <a:xfrm>
            <a:off x="684213" y="3581400"/>
            <a:ext cx="7185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例：我比班上其他任何一个男孩都要高。</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I'm taller than any other boy in the class.</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01675" y="477838"/>
            <a:ext cx="78105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3. Zhu </a:t>
            </a:r>
            <a:r>
              <a:rPr lang="en-US" altLang="zh-CN" sz="2800" b="1" dirty="0" err="1">
                <a:latin typeface="Times New Roman" panose="02020603050405020304" pitchFamily="18" charset="0"/>
                <a:ea typeface="楷体" panose="02010609060101010101" pitchFamily="49" charset="-122"/>
                <a:cs typeface="Times New Roman" panose="02020603050405020304" pitchFamily="18" charset="0"/>
              </a:rPr>
              <a:t>Hui</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misses</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his family and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wishes</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to have </a:t>
            </a: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his mom's delicious </a:t>
            </a:r>
            <a:r>
              <a:rPr lang="en-US" altLang="zh-CN" sz="2800" b="1" i="1" dirty="0" err="1">
                <a:latin typeface="Times New Roman" panose="02020603050405020304" pitchFamily="18" charset="0"/>
                <a:ea typeface="楷体" panose="02010609060101010101" pitchFamily="49" charset="-122"/>
                <a:cs typeface="Times New Roman" panose="02020603050405020304" pitchFamily="18" charset="0"/>
              </a:rPr>
              <a:t>zongzi</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朱辉思念他的家人</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并希望吃上他妈妈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做</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的可口的粽子。</a:t>
            </a:r>
          </a:p>
        </p:txBody>
      </p:sp>
      <p:sp>
        <p:nvSpPr>
          <p:cNvPr id="3" name="矩形 2"/>
          <p:cNvSpPr>
            <a:spLocks noChangeArrowheads="1"/>
          </p:cNvSpPr>
          <p:nvPr/>
        </p:nvSpPr>
        <p:spPr bwMode="auto">
          <a:xfrm>
            <a:off x="998538" y="1906588"/>
            <a:ext cx="74977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(1) miss</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动词，意为“怀念；思念”。</a:t>
            </a:r>
            <a:endPar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     例：我非常想念我的外婆。</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I miss my grandma very much.</a:t>
            </a:r>
          </a:p>
          <a:p>
            <a:pPr eaLnBrk="1" hangingPunct="1"/>
            <a:r>
              <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(2) miss</a:t>
            </a: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动词，意为“错过”。</a:t>
            </a:r>
            <a:endParaRPr lang="en-US" altLang="zh-CN"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     例：不要错过火车。</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Don't miss the train.</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25475" y="793750"/>
            <a:ext cx="82438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latin typeface="Times New Roman" panose="02020603050405020304" pitchFamily="18" charset="0"/>
                <a:ea typeface="楷体" panose="02010609060101010101" pitchFamily="49" charset="-122"/>
                <a:cs typeface="Times New Roman" panose="02020603050405020304" pitchFamily="18" charset="0"/>
              </a:rPr>
              <a:t>        wish</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此处用作及物动词，意为“祝愿；希望”。跟从句时多指难以实现的愿望。</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8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常见搭配：</a:t>
            </a:r>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wish sb. sth.</a:t>
            </a:r>
            <a:r>
              <a:rPr lang="zh-CN" altLang="en-US"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祝愿某人</a:t>
            </a:r>
            <a:r>
              <a:rPr lang="en-US" altLang="zh-CN" sz="2800" b="1">
                <a:solidFill>
                  <a:srgbClr val="0000FF"/>
                </a:solidFill>
                <a:latin typeface="楷体" panose="02010609060101010101" pitchFamily="49" charset="-122"/>
                <a:ea typeface="楷体" panose="02010609060101010101" pitchFamily="49" charset="-122"/>
                <a:cs typeface="Times New Roman" panose="02020603050405020304" pitchFamily="18" charset="0"/>
              </a:rPr>
              <a:t>……</a:t>
            </a:r>
          </a:p>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wish sb. to do sth.</a:t>
            </a:r>
            <a:r>
              <a:rPr lang="zh-CN" altLang="en-US"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想要某人做某事。</a:t>
            </a:r>
            <a:endPar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zh-CN" altLang="en-US" sz="2800" b="1">
                <a:latin typeface="Times New Roman" panose="02020603050405020304" pitchFamily="18" charset="0"/>
                <a:ea typeface="楷体" panose="02010609060101010101" pitchFamily="49" charset="-122"/>
                <a:cs typeface="Times New Roman" panose="02020603050405020304" pitchFamily="18" charset="0"/>
              </a:rPr>
              <a:t>       例：我希望有一天将飞到月球上去。</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a:latin typeface="Times New Roman" panose="02020603050405020304" pitchFamily="18" charset="0"/>
                <a:ea typeface="楷体" panose="02010609060101010101" pitchFamily="49" charset="-122"/>
                <a:cs typeface="Times New Roman" panose="02020603050405020304" pitchFamily="18" charset="0"/>
              </a:rPr>
              <a:t>                I wish I will fly to the moon one day.</a:t>
            </a:r>
          </a:p>
          <a:p>
            <a:pPr eaLnBrk="1" hangingPunct="1"/>
            <a:r>
              <a:rPr lang="zh-CN" altLang="en-US" sz="2800" b="1">
                <a:latin typeface="Times New Roman" panose="02020603050405020304" pitchFamily="18" charset="0"/>
                <a:ea typeface="楷体" panose="02010609060101010101" pitchFamily="49" charset="-122"/>
                <a:cs typeface="Times New Roman" panose="02020603050405020304" pitchFamily="18" charset="0"/>
              </a:rPr>
              <a:t>       例：苏珊希望举办一次聚会。</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a:latin typeface="Times New Roman" panose="02020603050405020304" pitchFamily="18" charset="0"/>
                <a:ea typeface="楷体" panose="02010609060101010101" pitchFamily="49" charset="-122"/>
                <a:cs typeface="Times New Roman" panose="02020603050405020304" pitchFamily="18" charset="0"/>
              </a:rPr>
              <a:t>                Susan wishes to have a party.</a:t>
            </a: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88" y="304800"/>
            <a:ext cx="3425825" cy="522288"/>
          </a:xfrm>
          <a:prstGeom prst="rect">
            <a:avLst/>
          </a:prstGeom>
        </p:spPr>
        <p:txBody>
          <a:bodyPr wrap="none">
            <a:spAutoFit/>
          </a:bodyPr>
          <a:lstStyle/>
          <a:p>
            <a:pPr eaLnBrk="1" hangingPunct="1">
              <a:defRPr/>
            </a:pPr>
            <a:r>
              <a:rPr lang="en-US" altLang="zh-CN" sz="2800" b="1" dirty="0">
                <a:solidFill>
                  <a:srgbClr val="FF0000"/>
                </a:solidFill>
                <a:latin typeface="Times New Roman" panose="02020603050405020304" pitchFamily="18" charset="0"/>
                <a:ea typeface="+mj-ea"/>
                <a:cs typeface="Times New Roman" panose="02020603050405020304" pitchFamily="18" charset="0"/>
              </a:rPr>
              <a:t>【</a:t>
            </a:r>
            <a:r>
              <a:rPr lang="zh-CN" altLang="en-US" sz="2800" b="1" dirty="0">
                <a:solidFill>
                  <a:srgbClr val="FF0000"/>
                </a:solidFill>
                <a:latin typeface="Times New Roman" panose="02020603050405020304" pitchFamily="18" charset="0"/>
                <a:ea typeface="+mj-ea"/>
                <a:cs typeface="Times New Roman" panose="02020603050405020304" pitchFamily="18" charset="0"/>
              </a:rPr>
              <a:t>辨析</a:t>
            </a:r>
            <a:r>
              <a:rPr lang="en-US" altLang="zh-CN" sz="2800" b="1" dirty="0">
                <a:solidFill>
                  <a:srgbClr val="FF0000"/>
                </a:solidFill>
                <a:latin typeface="Times New Roman" panose="02020603050405020304" pitchFamily="18" charset="0"/>
                <a:ea typeface="+mj-ea"/>
                <a:cs typeface="Times New Roman" panose="02020603050405020304" pitchFamily="18" charset="0"/>
              </a:rPr>
              <a:t>】wish</a:t>
            </a:r>
            <a:r>
              <a:rPr lang="zh-CN" altLang="en-US" sz="2800" b="1" dirty="0">
                <a:solidFill>
                  <a:srgbClr val="FF0000"/>
                </a:solidFill>
                <a:latin typeface="Times New Roman" panose="02020603050405020304" pitchFamily="18" charset="0"/>
                <a:ea typeface="+mj-ea"/>
                <a:cs typeface="Times New Roman" panose="02020603050405020304" pitchFamily="18" charset="0"/>
              </a:rPr>
              <a:t>与</a:t>
            </a:r>
            <a:r>
              <a:rPr lang="en-US" altLang="zh-CN" sz="2800" b="1" dirty="0">
                <a:solidFill>
                  <a:srgbClr val="FF0000"/>
                </a:solidFill>
                <a:latin typeface="Times New Roman" panose="02020603050405020304" pitchFamily="18" charset="0"/>
                <a:ea typeface="+mj-ea"/>
                <a:cs typeface="Times New Roman" panose="02020603050405020304" pitchFamily="18" charset="0"/>
              </a:rPr>
              <a:t>hope</a:t>
            </a:r>
            <a:endParaRPr lang="zh-CN" altLang="en-US" sz="2800" b="1" dirty="0">
              <a:solidFill>
                <a:srgbClr val="FF0000"/>
              </a:solidFill>
              <a:latin typeface="Times New Roman" panose="02020603050405020304" pitchFamily="18" charset="0"/>
              <a:ea typeface="+mj-ea"/>
              <a:cs typeface="Times New Roman" panose="02020603050405020304" pitchFamily="18" charset="0"/>
            </a:endParaRPr>
          </a:p>
        </p:txBody>
      </p:sp>
      <p:graphicFrame>
        <p:nvGraphicFramePr>
          <p:cNvPr id="3" name="表格 2"/>
          <p:cNvGraphicFramePr>
            <a:graphicFrameLocks noGrp="1"/>
          </p:cNvGraphicFramePr>
          <p:nvPr/>
        </p:nvGraphicFramePr>
        <p:xfrm>
          <a:off x="625475" y="827088"/>
          <a:ext cx="7962900" cy="3670302"/>
        </p:xfrm>
        <a:graphic>
          <a:graphicData uri="http://schemas.openxmlformats.org/drawingml/2006/table">
            <a:tbl>
              <a:tblPr firstRow="1" bandRow="1">
                <a:tableStyleId>{5940675A-B579-460E-94D1-54222C63F5DA}</a:tableStyleId>
              </a:tblPr>
              <a:tblGrid>
                <a:gridCol w="1051560">
                  <a:extLst>
                    <a:ext uri="{9D8B030D-6E8A-4147-A177-3AD203B41FA5}">
                      <a16:colId xmlns:a16="http://schemas.microsoft.com/office/drawing/2014/main" val="20000"/>
                    </a:ext>
                  </a:extLst>
                </a:gridCol>
                <a:gridCol w="1082040">
                  <a:extLst>
                    <a:ext uri="{9D8B030D-6E8A-4147-A177-3AD203B41FA5}">
                      <a16:colId xmlns:a16="http://schemas.microsoft.com/office/drawing/2014/main" val="20001"/>
                    </a:ext>
                  </a:extLst>
                </a:gridCol>
                <a:gridCol w="5829300">
                  <a:extLst>
                    <a:ext uri="{9D8B030D-6E8A-4147-A177-3AD203B41FA5}">
                      <a16:colId xmlns:a16="http://schemas.microsoft.com/office/drawing/2014/main" val="20002"/>
                    </a:ext>
                  </a:extLst>
                </a:gridCol>
              </a:tblGrid>
              <a:tr h="597515">
                <a:tc rowSpan="4">
                  <a:txBody>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wish</a:t>
                      </a:r>
                      <a:endParaRPr lang="zh-CN" altLang="en-US" sz="2800" b="1" dirty="0">
                        <a:solidFill>
                          <a:srgbClr val="FF0000"/>
                        </a:solidFill>
                        <a:latin typeface="Times New Roman" panose="02020603050405020304" pitchFamily="18" charset="0"/>
                        <a:cs typeface="Times New Roman" panose="02020603050405020304" pitchFamily="18" charset="0"/>
                      </a:endParaRPr>
                    </a:p>
                  </a:txBody>
                  <a:tcPr marT="45745" marB="45745" anchor="ctr"/>
                </a:tc>
                <a:tc rowSpan="3">
                  <a:txBody>
                    <a:bodyPr/>
                    <a:lstStyle/>
                    <a:p>
                      <a:endParaRPr lang="zh-CN" altLang="en-US" sz="2800" b="1" dirty="0">
                        <a:solidFill>
                          <a:schemeClr val="tx1"/>
                        </a:solidFill>
                        <a:latin typeface="+mj-lt"/>
                      </a:endParaRPr>
                    </a:p>
                  </a:txBody>
                  <a:tcPr marT="45745" marB="45745"/>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0"/>
                  </a:ext>
                </a:extLst>
              </a:tr>
              <a:tr h="602549">
                <a:tc vMerge="1">
                  <a:txBody>
                    <a:bodyPr/>
                    <a:lstStyle/>
                    <a:p>
                      <a:endParaRPr lang="zh-CN"/>
                    </a:p>
                  </a:txBody>
                  <a:tcPr/>
                </a:tc>
                <a:tc vMerge="1">
                  <a:txBody>
                    <a:bodyPr/>
                    <a:lstStyle/>
                    <a:p>
                      <a:endParaRPr lang="zh-CN"/>
                    </a:p>
                  </a:txBody>
                  <a:tcPr/>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1"/>
                  </a:ext>
                </a:extLst>
              </a:tr>
              <a:tr h="609935">
                <a:tc vMerge="1">
                  <a:txBody>
                    <a:bodyPr/>
                    <a:lstStyle/>
                    <a:p>
                      <a:endParaRPr lang="zh-CN"/>
                    </a:p>
                  </a:txBody>
                  <a:tcPr/>
                </a:tc>
                <a:tc vMerge="1">
                  <a:txBody>
                    <a:bodyPr/>
                    <a:lstStyle/>
                    <a:p>
                      <a:endParaRPr lang="zh-CN"/>
                    </a:p>
                  </a:txBody>
                  <a:tcPr/>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2"/>
                  </a:ext>
                </a:extLst>
              </a:tr>
              <a:tr h="625184">
                <a:tc vMerge="1">
                  <a:txBody>
                    <a:bodyPr/>
                    <a:lstStyle/>
                    <a:p>
                      <a:endParaRPr lang="zh-CN"/>
                    </a:p>
                  </a:txBody>
                  <a:tcPr/>
                </a:tc>
                <a:tc>
                  <a:txBody>
                    <a:bodyPr/>
                    <a:lstStyle/>
                    <a:p>
                      <a:endParaRPr lang="zh-CN" altLang="en-US" sz="2800" b="1" dirty="0">
                        <a:solidFill>
                          <a:schemeClr val="tx1"/>
                        </a:solidFill>
                        <a:latin typeface="+mj-lt"/>
                      </a:endParaRPr>
                    </a:p>
                  </a:txBody>
                  <a:tcPr marT="45745" marB="45745"/>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3"/>
                  </a:ext>
                </a:extLst>
              </a:tr>
              <a:tr h="625184">
                <a:tc rowSpan="2">
                  <a:txBody>
                    <a:bodyPr/>
                    <a:lstStyle/>
                    <a:p>
                      <a:pPr marL="0" algn="ctr" defTabSz="914400" rtl="0" eaLnBrk="1" latinLnBrk="0" hangingPunct="1"/>
                      <a:r>
                        <a:rPr lang="en-US" altLang="zh-CN" sz="2800" b="1" kern="1200" dirty="0">
                          <a:solidFill>
                            <a:srgbClr val="FF0000"/>
                          </a:solidFill>
                          <a:latin typeface="Times New Roman" panose="02020603050405020304" pitchFamily="18" charset="0"/>
                          <a:ea typeface="+mn-ea"/>
                          <a:cs typeface="Times New Roman" panose="02020603050405020304" pitchFamily="18" charset="0"/>
                        </a:rPr>
                        <a:t>hope</a:t>
                      </a:r>
                      <a:endParaRPr lang="zh-CN" altLang="en-US" sz="2800" b="1" kern="1200" dirty="0">
                        <a:solidFill>
                          <a:srgbClr val="FF0000"/>
                        </a:solidFill>
                        <a:latin typeface="Times New Roman" panose="02020603050405020304" pitchFamily="18" charset="0"/>
                        <a:ea typeface="+mn-ea"/>
                        <a:cs typeface="Times New Roman" panose="02020603050405020304" pitchFamily="18" charset="0"/>
                      </a:endParaRPr>
                    </a:p>
                  </a:txBody>
                  <a:tcPr marT="45745" marB="45745" anchor="ctr"/>
                </a:tc>
                <a:tc rowSpan="2">
                  <a:txBody>
                    <a:bodyPr/>
                    <a:lstStyle/>
                    <a:p>
                      <a:pPr marL="0" algn="ctr" defTabSz="914400" rtl="0" eaLnBrk="1" latinLnBrk="0" hangingPunct="1"/>
                      <a:endParaRPr lang="zh-CN" altLang="en-US" sz="2800" b="1" kern="1200" dirty="0">
                        <a:solidFill>
                          <a:srgbClr val="FF0000"/>
                        </a:solidFill>
                        <a:latin typeface="+mj-lt"/>
                        <a:ea typeface="+mn-ea"/>
                        <a:cs typeface="+mn-cs"/>
                      </a:endParaRPr>
                    </a:p>
                  </a:txBody>
                  <a:tcPr marT="45745" marB="45745"/>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4"/>
                  </a:ext>
                </a:extLst>
              </a:tr>
              <a:tr h="609935">
                <a:tc vMerge="1">
                  <a:txBody>
                    <a:bodyPr/>
                    <a:lstStyle/>
                    <a:p>
                      <a:endParaRPr lang="zh-CN"/>
                    </a:p>
                  </a:txBody>
                  <a:tcPr/>
                </a:tc>
                <a:tc vMerge="1">
                  <a:txBody>
                    <a:bodyPr/>
                    <a:lstStyle/>
                    <a:p>
                      <a:endParaRPr lang="zh-CN"/>
                    </a:p>
                  </a:txBody>
                  <a:tcPr/>
                </a:tc>
                <a:tc>
                  <a:txBody>
                    <a:bodyPr/>
                    <a:lstStyle/>
                    <a:p>
                      <a:endParaRPr lang="zh-CN" altLang="en-US" sz="2800" b="1" dirty="0">
                        <a:solidFill>
                          <a:schemeClr val="tx1"/>
                        </a:solidFill>
                        <a:latin typeface="+mj-lt"/>
                      </a:endParaRPr>
                    </a:p>
                  </a:txBody>
                  <a:tcPr marT="45745" marB="45745"/>
                </a:tc>
                <a:extLst>
                  <a:ext uri="{0D108BD9-81ED-4DB2-BD59-A6C34878D82A}">
                    <a16:rowId xmlns:a16="http://schemas.microsoft.com/office/drawing/2014/main" val="10005"/>
                  </a:ext>
                </a:extLst>
              </a:tr>
            </a:tbl>
          </a:graphicData>
        </a:graphic>
      </p:graphicFrame>
      <p:sp>
        <p:nvSpPr>
          <p:cNvPr id="4" name="矩形 3"/>
          <p:cNvSpPr>
            <a:spLocks noChangeArrowheads="1"/>
          </p:cNvSpPr>
          <p:nvPr/>
        </p:nvSpPr>
        <p:spPr bwMode="auto">
          <a:xfrm>
            <a:off x="1779588" y="1471613"/>
            <a:ext cx="903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a:latin typeface="Times New Roman" panose="02020603050405020304" pitchFamily="18" charset="0"/>
                <a:ea typeface="黑体" panose="02010609060101010101" charset="-122"/>
                <a:cs typeface="Times New Roman" panose="02020603050405020304" pitchFamily="18" charset="0"/>
              </a:rPr>
              <a:t>动词</a:t>
            </a:r>
          </a:p>
        </p:txBody>
      </p:sp>
      <p:sp>
        <p:nvSpPr>
          <p:cNvPr id="5" name="矩形 4"/>
          <p:cNvSpPr>
            <a:spLocks noChangeArrowheads="1"/>
          </p:cNvSpPr>
          <p:nvPr/>
        </p:nvSpPr>
        <p:spPr bwMode="auto">
          <a:xfrm>
            <a:off x="1757363" y="2692400"/>
            <a:ext cx="90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a:latin typeface="Times New Roman" panose="02020603050405020304" pitchFamily="18" charset="0"/>
                <a:ea typeface="黑体" panose="02010609060101010101" charset="-122"/>
                <a:cs typeface="Times New Roman" panose="02020603050405020304" pitchFamily="18" charset="0"/>
              </a:rPr>
              <a:t>名词</a:t>
            </a:r>
          </a:p>
        </p:txBody>
      </p:sp>
      <p:sp>
        <p:nvSpPr>
          <p:cNvPr id="6" name="矩形 5"/>
          <p:cNvSpPr>
            <a:spLocks noChangeArrowheads="1"/>
          </p:cNvSpPr>
          <p:nvPr/>
        </p:nvSpPr>
        <p:spPr bwMode="auto">
          <a:xfrm>
            <a:off x="1757363" y="3600450"/>
            <a:ext cx="901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a:latin typeface="Times New Roman" panose="02020603050405020304" pitchFamily="18" charset="0"/>
                <a:ea typeface="黑体" panose="02010609060101010101" charset="-122"/>
                <a:cs typeface="Times New Roman" panose="02020603050405020304" pitchFamily="18" charset="0"/>
              </a:rPr>
              <a:t>动词</a:t>
            </a:r>
          </a:p>
        </p:txBody>
      </p:sp>
      <p:sp>
        <p:nvSpPr>
          <p:cNvPr id="7" name="矩形 6"/>
          <p:cNvSpPr>
            <a:spLocks noChangeArrowheads="1"/>
          </p:cNvSpPr>
          <p:nvPr/>
        </p:nvSpPr>
        <p:spPr bwMode="auto">
          <a:xfrm>
            <a:off x="2870200" y="865188"/>
            <a:ext cx="389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wish sb. sth.</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祝愿某人某事</a:t>
            </a:r>
          </a:p>
        </p:txBody>
      </p:sp>
      <p:sp>
        <p:nvSpPr>
          <p:cNvPr id="8" name="矩形 7"/>
          <p:cNvSpPr>
            <a:spLocks noChangeArrowheads="1"/>
          </p:cNvSpPr>
          <p:nvPr/>
        </p:nvSpPr>
        <p:spPr bwMode="auto">
          <a:xfrm>
            <a:off x="2870200" y="1457325"/>
            <a:ext cx="5513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wish (sb.) to do sth.</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希望</a:t>
            </a:r>
            <a:r>
              <a:rPr lang="en-US" altLang="zh-CN"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某人</a:t>
            </a:r>
            <a:r>
              <a:rPr lang="en-US" altLang="zh-CN"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做某事</a:t>
            </a:r>
          </a:p>
        </p:txBody>
      </p:sp>
      <p:sp>
        <p:nvSpPr>
          <p:cNvPr id="9" name="矩形 8"/>
          <p:cNvSpPr>
            <a:spLocks noChangeArrowheads="1"/>
          </p:cNvSpPr>
          <p:nvPr/>
        </p:nvSpPr>
        <p:spPr bwMode="auto">
          <a:xfrm>
            <a:off x="2870200" y="2078038"/>
            <a:ext cx="53689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wish +that </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从句</a:t>
            </a:r>
            <a:r>
              <a:rPr lang="en-US" altLang="zh-CN"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表示难以实现的愿望</a:t>
            </a:r>
          </a:p>
        </p:txBody>
      </p:sp>
      <p:sp>
        <p:nvSpPr>
          <p:cNvPr id="10" name="矩形 9"/>
          <p:cNvSpPr>
            <a:spLocks noChangeArrowheads="1"/>
          </p:cNvSpPr>
          <p:nvPr/>
        </p:nvSpPr>
        <p:spPr bwMode="auto">
          <a:xfrm>
            <a:off x="2870200" y="2682875"/>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常用复数</a:t>
            </a:r>
          </a:p>
        </p:txBody>
      </p:sp>
      <p:sp>
        <p:nvSpPr>
          <p:cNvPr id="11" name="矩形 10"/>
          <p:cNvSpPr>
            <a:spLocks noChangeArrowheads="1"/>
          </p:cNvSpPr>
          <p:nvPr/>
        </p:nvSpPr>
        <p:spPr bwMode="auto">
          <a:xfrm>
            <a:off x="2870200" y="3317875"/>
            <a:ext cx="3970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hope to do sth.</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希望做某事</a:t>
            </a:r>
          </a:p>
        </p:txBody>
      </p:sp>
      <p:sp>
        <p:nvSpPr>
          <p:cNvPr id="12" name="矩形 11"/>
          <p:cNvSpPr>
            <a:spLocks noChangeArrowheads="1"/>
          </p:cNvSpPr>
          <p:nvPr/>
        </p:nvSpPr>
        <p:spPr bwMode="auto">
          <a:xfrm>
            <a:off x="2870200" y="3930650"/>
            <a:ext cx="5719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hope +that </a:t>
            </a:r>
            <a:r>
              <a:rPr lang="zh-CN" altLang="en-US" sz="24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从句，表示可以实现的愿望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15963" y="838200"/>
            <a:ext cx="7959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4. But there’s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still</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“no place like home”</a:t>
            </a:r>
            <a:r>
              <a:rPr lang="en-US" altLang="zh-CN" sz="2800" b="1" dirty="0">
                <a:latin typeface="+mj-ea"/>
                <a:ea typeface="+mj-ea"/>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但是 </a:t>
            </a:r>
            <a:endParaRPr lang="en-US" altLang="zh-CN" sz="2800" b="1" dirty="0">
              <a:latin typeface="Times New Roman" panose="02020603050405020304" pitchFamily="18" charset="0"/>
              <a:ea typeface="楷体" panose="02010609060101010101" pitchFamily="49" charset="-122"/>
              <a:cs typeface="Times New Roman" panose="02020603050405020304" pitchFamily="18" charset="0"/>
            </a:endParaRPr>
          </a:p>
          <a:p>
            <a:pPr eaLnBrk="1" hangingPunct="1">
              <a:defRPr/>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“千好万好还是不如自己的家好”。</a:t>
            </a:r>
          </a:p>
        </p:txBody>
      </p:sp>
      <p:sp>
        <p:nvSpPr>
          <p:cNvPr id="3" name="矩形 2"/>
          <p:cNvSpPr>
            <a:spLocks noChangeArrowheads="1"/>
          </p:cNvSpPr>
          <p:nvPr/>
        </p:nvSpPr>
        <p:spPr bwMode="auto">
          <a:xfrm>
            <a:off x="1050925" y="1966913"/>
            <a:ext cx="72707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still</a:t>
            </a:r>
            <a:r>
              <a:rPr lang="zh-CN" altLang="en-US" sz="2800" b="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副词，意为“仍然，还”，表示动作仍然在继续，多用于肯定句或疑问句。</a:t>
            </a:r>
          </a:p>
        </p:txBody>
      </p:sp>
      <p:sp>
        <p:nvSpPr>
          <p:cNvPr id="4" name="矩形 3"/>
          <p:cNvSpPr>
            <a:spLocks noChangeArrowheads="1"/>
          </p:cNvSpPr>
          <p:nvPr/>
        </p:nvSpPr>
        <p:spPr bwMode="auto">
          <a:xfrm>
            <a:off x="1058863" y="3105150"/>
            <a:ext cx="64976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b="1">
                <a:latin typeface="Times New Roman" panose="02020603050405020304" pitchFamily="18" charset="0"/>
                <a:ea typeface="楷体" panose="02010609060101010101" pitchFamily="49" charset="-122"/>
                <a:cs typeface="Times New Roman" panose="02020603050405020304" pitchFamily="18" charset="0"/>
              </a:rPr>
              <a:t>例：你还在做作业吗？</a:t>
            </a:r>
            <a:endParaRPr lang="en-US" altLang="zh-CN" sz="2800" b="1">
              <a:latin typeface="Times New Roman" panose="02020603050405020304" pitchFamily="18" charset="0"/>
              <a:ea typeface="楷体" panose="02010609060101010101" pitchFamily="49" charset="-122"/>
              <a:cs typeface="Times New Roman" panose="02020603050405020304" pitchFamily="18" charset="0"/>
            </a:endParaRPr>
          </a:p>
          <a:p>
            <a:pPr eaLnBrk="1" hangingPunct="1"/>
            <a:r>
              <a:rPr lang="en-US" altLang="zh-CN" sz="2800" b="1">
                <a:latin typeface="Times New Roman" panose="02020603050405020304" pitchFamily="18" charset="0"/>
                <a:ea typeface="楷体" panose="02010609060101010101" pitchFamily="49" charset="-122"/>
                <a:cs typeface="Times New Roman" panose="02020603050405020304" pitchFamily="18" charset="0"/>
              </a:rPr>
              <a:t>         Are you still doing your homework?</a:t>
            </a:r>
            <a:endParaRPr lang="zh-CN" altLang="en-US" sz="2800" b="1">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down)">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down)">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3550" y="360363"/>
            <a:ext cx="4514850" cy="522287"/>
          </a:xfrm>
          <a:prstGeom prst="rect">
            <a:avLst/>
          </a:prstGeom>
        </p:spPr>
        <p:txBody>
          <a:bodyPr wrap="none">
            <a:spAutoFit/>
          </a:bodyPr>
          <a:lstStyle/>
          <a:p>
            <a:pPr eaLnBrk="1" hangingPunct="1">
              <a:defRPr/>
            </a:pPr>
            <a:r>
              <a:rPr lang="en-US" altLang="zh-CN" sz="2800" b="1" dirty="0">
                <a:solidFill>
                  <a:srgbClr val="FF0000"/>
                </a:solidFill>
                <a:latin typeface="Times New Roman" panose="02020603050405020304" pitchFamily="18" charset="0"/>
                <a:ea typeface="+mj-ea"/>
                <a:cs typeface="Times New Roman" panose="02020603050405020304" pitchFamily="18" charset="0"/>
              </a:rPr>
              <a:t>【</a:t>
            </a:r>
            <a:r>
              <a:rPr lang="zh-CN" altLang="en-US" sz="2800" b="1" dirty="0">
                <a:solidFill>
                  <a:srgbClr val="FF0000"/>
                </a:solidFill>
                <a:latin typeface="Times New Roman" panose="02020603050405020304" pitchFamily="18" charset="0"/>
                <a:ea typeface="+mj-ea"/>
                <a:cs typeface="Times New Roman" panose="02020603050405020304" pitchFamily="18" charset="0"/>
              </a:rPr>
              <a:t>辨析</a:t>
            </a:r>
            <a:r>
              <a:rPr lang="en-US" altLang="zh-CN" sz="2800" b="1" dirty="0">
                <a:solidFill>
                  <a:srgbClr val="FF0000"/>
                </a:solidFill>
                <a:latin typeface="Times New Roman" panose="02020603050405020304" pitchFamily="18" charset="0"/>
                <a:ea typeface="+mj-ea"/>
                <a:cs typeface="Times New Roman" panose="02020603050405020304" pitchFamily="18" charset="0"/>
              </a:rPr>
              <a:t>】still</a:t>
            </a:r>
            <a:r>
              <a:rPr lang="zh-CN" altLang="en-US" sz="2800" b="1" dirty="0">
                <a:solidFill>
                  <a:srgbClr val="FF0000"/>
                </a:solidFill>
                <a:latin typeface="Times New Roman" panose="02020603050405020304" pitchFamily="18" charset="0"/>
                <a:ea typeface="+mj-ea"/>
                <a:cs typeface="Times New Roman" panose="02020603050405020304" pitchFamily="18" charset="0"/>
              </a:rPr>
              <a:t>，</a:t>
            </a:r>
            <a:r>
              <a:rPr lang="en-US" altLang="zh-CN" sz="2800" b="1" dirty="0">
                <a:solidFill>
                  <a:srgbClr val="FF0000"/>
                </a:solidFill>
                <a:latin typeface="Times New Roman" panose="02020603050405020304" pitchFamily="18" charset="0"/>
                <a:ea typeface="+mj-ea"/>
                <a:cs typeface="Times New Roman" panose="02020603050405020304" pitchFamily="18" charset="0"/>
              </a:rPr>
              <a:t>yet</a:t>
            </a:r>
            <a:r>
              <a:rPr lang="zh-CN" altLang="en-US" sz="2800" b="1" dirty="0">
                <a:solidFill>
                  <a:srgbClr val="FF0000"/>
                </a:solidFill>
                <a:latin typeface="Times New Roman" panose="02020603050405020304" pitchFamily="18" charset="0"/>
                <a:ea typeface="+mj-ea"/>
                <a:cs typeface="Times New Roman" panose="02020603050405020304" pitchFamily="18" charset="0"/>
              </a:rPr>
              <a:t>与</a:t>
            </a:r>
            <a:r>
              <a:rPr lang="en-US" altLang="zh-CN" sz="2800" b="1" dirty="0">
                <a:solidFill>
                  <a:srgbClr val="FF0000"/>
                </a:solidFill>
                <a:latin typeface="Times New Roman" panose="02020603050405020304" pitchFamily="18" charset="0"/>
                <a:ea typeface="+mj-ea"/>
                <a:cs typeface="Times New Roman" panose="02020603050405020304" pitchFamily="18" charset="0"/>
              </a:rPr>
              <a:t>already</a:t>
            </a:r>
            <a:endParaRPr lang="zh-CN" altLang="en-US" sz="2800" b="1" dirty="0">
              <a:solidFill>
                <a:srgbClr val="FF0000"/>
              </a:solidFill>
              <a:latin typeface="Times New Roman" panose="02020603050405020304" pitchFamily="18" charset="0"/>
              <a:ea typeface="+mj-ea"/>
              <a:cs typeface="Times New Roman" panose="02020603050405020304" pitchFamily="18" charset="0"/>
            </a:endParaRPr>
          </a:p>
        </p:txBody>
      </p:sp>
      <p:graphicFrame>
        <p:nvGraphicFramePr>
          <p:cNvPr id="3" name="表格 2"/>
          <p:cNvGraphicFramePr>
            <a:graphicFrameLocks noGrp="1"/>
          </p:cNvGraphicFramePr>
          <p:nvPr/>
        </p:nvGraphicFramePr>
        <p:xfrm>
          <a:off x="677863" y="989013"/>
          <a:ext cx="7986712" cy="3363912"/>
        </p:xfrm>
        <a:graphic>
          <a:graphicData uri="http://schemas.openxmlformats.org/drawingml/2006/table">
            <a:tbl>
              <a:tblPr firstRow="1" bandRow="1">
                <a:tableStyleId>{16D9F66E-5EB9-4882-86FB-DCBF35E3C3E4}</a:tableStyleId>
              </a:tblPr>
              <a:tblGrid>
                <a:gridCol w="1531803">
                  <a:extLst>
                    <a:ext uri="{9D8B030D-6E8A-4147-A177-3AD203B41FA5}">
                      <a16:colId xmlns:a16="http://schemas.microsoft.com/office/drawing/2014/main" val="20000"/>
                    </a:ext>
                  </a:extLst>
                </a:gridCol>
                <a:gridCol w="6454909">
                  <a:extLst>
                    <a:ext uri="{9D8B030D-6E8A-4147-A177-3AD203B41FA5}">
                      <a16:colId xmlns:a16="http://schemas.microsoft.com/office/drawing/2014/main" val="20001"/>
                    </a:ext>
                  </a:extLst>
                </a:gridCol>
              </a:tblGrid>
              <a:tr h="1121304">
                <a:tc>
                  <a:txBody>
                    <a:bodyPr/>
                    <a:lstStyle/>
                    <a:p>
                      <a:pPr algn="ctr"/>
                      <a:r>
                        <a:rPr lang="en-US" altLang="zh-CN" sz="2800" b="1" dirty="0">
                          <a:latin typeface="Times New Roman" panose="02020603050405020304" pitchFamily="18" charset="0"/>
                          <a:cs typeface="Times New Roman" panose="02020603050405020304" pitchFamily="18" charset="0"/>
                        </a:rPr>
                        <a:t>still</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marL="91451" marR="91451" marT="45750" marB="45750" anchor="ctr"/>
                </a:tc>
                <a:tc>
                  <a:txBody>
                    <a:bodyPr/>
                    <a:lstStyle/>
                    <a:p>
                      <a:pPr algn="ctr"/>
                      <a:endParaRPr lang="zh-CN" altLang="en-US" sz="2800" b="1" dirty="0">
                        <a:solidFill>
                          <a:schemeClr val="tx1"/>
                        </a:solidFill>
                        <a:latin typeface="+mj-lt"/>
                      </a:endParaRPr>
                    </a:p>
                  </a:txBody>
                  <a:tcPr marL="91451" marR="91451" marT="45750" marB="45750" anchor="ctr"/>
                </a:tc>
                <a:extLst>
                  <a:ext uri="{0D108BD9-81ED-4DB2-BD59-A6C34878D82A}">
                    <a16:rowId xmlns:a16="http://schemas.microsoft.com/office/drawing/2014/main" val="10000"/>
                  </a:ext>
                </a:extLst>
              </a:tr>
              <a:tr h="1121304">
                <a:tc>
                  <a:txBody>
                    <a:bodyPr/>
                    <a:lstStyle/>
                    <a:p>
                      <a:pPr algn="ctr"/>
                      <a:r>
                        <a:rPr lang="en-US" altLang="zh-CN" sz="2800" b="1" dirty="0">
                          <a:latin typeface="Times New Roman" panose="02020603050405020304" pitchFamily="18" charset="0"/>
                          <a:cs typeface="Times New Roman" panose="02020603050405020304" pitchFamily="18" charset="0"/>
                        </a:rPr>
                        <a:t>yet</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marL="91451" marR="91451" marT="45750" marB="45750" anchor="ctr"/>
                </a:tc>
                <a:tc>
                  <a:txBody>
                    <a:bodyPr/>
                    <a:lstStyle/>
                    <a:p>
                      <a:pPr algn="ctr"/>
                      <a:endParaRPr lang="zh-CN" altLang="en-US" sz="2800" b="1" dirty="0">
                        <a:solidFill>
                          <a:schemeClr val="tx1"/>
                        </a:solidFill>
                        <a:latin typeface="+mj-lt"/>
                      </a:endParaRPr>
                    </a:p>
                  </a:txBody>
                  <a:tcPr marL="91451" marR="91451" marT="45750" marB="45750" anchor="ctr"/>
                </a:tc>
                <a:extLst>
                  <a:ext uri="{0D108BD9-81ED-4DB2-BD59-A6C34878D82A}">
                    <a16:rowId xmlns:a16="http://schemas.microsoft.com/office/drawing/2014/main" val="10001"/>
                  </a:ext>
                </a:extLst>
              </a:tr>
              <a:tr h="1121304">
                <a:tc>
                  <a:txBody>
                    <a:bodyPr/>
                    <a:lstStyle/>
                    <a:p>
                      <a:pPr algn="ctr"/>
                      <a:r>
                        <a:rPr lang="en-US" altLang="zh-CN" sz="2800" b="1" dirty="0">
                          <a:latin typeface="Times New Roman" panose="02020603050405020304" pitchFamily="18" charset="0"/>
                          <a:cs typeface="Times New Roman" panose="02020603050405020304" pitchFamily="18" charset="0"/>
                        </a:rPr>
                        <a:t>already</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marL="91451" marR="91451" marT="45750" marB="45750" anchor="ctr"/>
                </a:tc>
                <a:tc>
                  <a:txBody>
                    <a:bodyPr/>
                    <a:lstStyle/>
                    <a:p>
                      <a:pPr algn="ctr"/>
                      <a:endParaRPr lang="zh-CN" altLang="en-US" sz="2800" b="1" dirty="0">
                        <a:solidFill>
                          <a:schemeClr val="tx1"/>
                        </a:solidFill>
                        <a:latin typeface="+mj-lt"/>
                      </a:endParaRPr>
                    </a:p>
                  </a:txBody>
                  <a:tcPr marL="91451" marR="91451" marT="45750" marB="45750" anchor="ctr"/>
                </a:tc>
                <a:extLst>
                  <a:ext uri="{0D108BD9-81ED-4DB2-BD59-A6C34878D82A}">
                    <a16:rowId xmlns:a16="http://schemas.microsoft.com/office/drawing/2014/main" val="10002"/>
                  </a:ext>
                </a:extLst>
              </a:tr>
            </a:tbl>
          </a:graphicData>
        </a:graphic>
      </p:graphicFrame>
      <p:sp>
        <p:nvSpPr>
          <p:cNvPr id="4" name="矩形 3"/>
          <p:cNvSpPr/>
          <p:nvPr/>
        </p:nvSpPr>
        <p:spPr>
          <a:xfrm>
            <a:off x="2209800" y="1104900"/>
            <a:ext cx="6362700" cy="893763"/>
          </a:xfrm>
          <a:prstGeom prst="rect">
            <a:avLst/>
          </a:prstGeom>
        </p:spPr>
        <p:txBody>
          <a:bodyPr>
            <a:spAutoFit/>
          </a:bodyPr>
          <a:lstStyle/>
          <a:p>
            <a:pPr eaLnBrk="1" hangingPunct="1">
              <a:defRPr/>
            </a:pPr>
            <a:r>
              <a:rPr lang="zh-CN" altLang="en-US" sz="2600" b="1" dirty="0">
                <a:latin typeface="Times New Roman" panose="02020603050405020304" pitchFamily="18" charset="0"/>
                <a:ea typeface="+mj-ea"/>
                <a:cs typeface="Times New Roman" panose="02020603050405020304" pitchFamily="18" charset="0"/>
              </a:rPr>
              <a:t>可用于各种句式，表示某事正在进行中， 意为“还；仍然”，一般只位于句中。</a:t>
            </a:r>
          </a:p>
        </p:txBody>
      </p:sp>
      <p:sp>
        <p:nvSpPr>
          <p:cNvPr id="5" name="矩形 4"/>
          <p:cNvSpPr/>
          <p:nvPr/>
        </p:nvSpPr>
        <p:spPr>
          <a:xfrm>
            <a:off x="2209800" y="2225675"/>
            <a:ext cx="6362700" cy="893763"/>
          </a:xfrm>
          <a:prstGeom prst="rect">
            <a:avLst/>
          </a:prstGeom>
        </p:spPr>
        <p:txBody>
          <a:bodyPr>
            <a:spAutoFit/>
          </a:bodyPr>
          <a:lstStyle/>
          <a:p>
            <a:pPr eaLnBrk="1" hangingPunct="1">
              <a:defRPr/>
            </a:pPr>
            <a:r>
              <a:rPr lang="zh-CN" altLang="en-US" sz="2600" b="1" dirty="0">
                <a:latin typeface="Times New Roman" panose="02020603050405020304" pitchFamily="18" charset="0"/>
                <a:ea typeface="+mj-ea"/>
                <a:cs typeface="Times New Roman" panose="02020603050405020304" pitchFamily="18" charset="0"/>
              </a:rPr>
              <a:t>常用于否定句和疑问句句末，谈论预期发生的事。</a:t>
            </a:r>
          </a:p>
        </p:txBody>
      </p:sp>
      <p:sp>
        <p:nvSpPr>
          <p:cNvPr id="6" name="矩形 5"/>
          <p:cNvSpPr/>
          <p:nvPr/>
        </p:nvSpPr>
        <p:spPr>
          <a:xfrm>
            <a:off x="2209800" y="3354388"/>
            <a:ext cx="6569075" cy="893762"/>
          </a:xfrm>
          <a:prstGeom prst="rect">
            <a:avLst/>
          </a:prstGeom>
        </p:spPr>
        <p:txBody>
          <a:bodyPr>
            <a:spAutoFit/>
          </a:bodyPr>
          <a:lstStyle/>
          <a:p>
            <a:pPr eaLnBrk="1" hangingPunct="1">
              <a:defRPr/>
            </a:pPr>
            <a:r>
              <a:rPr lang="zh-CN" altLang="en-US" sz="2600" b="1" dirty="0">
                <a:latin typeface="Times New Roman" panose="02020603050405020304" pitchFamily="18" charset="0"/>
                <a:ea typeface="+mj-ea"/>
                <a:cs typeface="Times New Roman" panose="02020603050405020304" pitchFamily="18" charset="0"/>
              </a:rPr>
              <a:t>常用于肯定句，与完成时和进行时连用；用于否定句和疑问句时，表示“惊讶</a:t>
            </a:r>
            <a:r>
              <a:rPr lang="en-US" altLang="zh-CN" sz="2600" b="1" dirty="0">
                <a:latin typeface="Times New Roman" panose="02020603050405020304" pitchFamily="18" charset="0"/>
                <a:ea typeface="+mj-ea"/>
                <a:cs typeface="Times New Roman" panose="02020603050405020304" pitchFamily="18" charset="0"/>
              </a:rPr>
              <a:t>;</a:t>
            </a:r>
            <a:r>
              <a:rPr lang="zh-CN" altLang="en-US" sz="2600" b="1" dirty="0">
                <a:latin typeface="Times New Roman" panose="02020603050405020304" pitchFamily="18" charset="0"/>
                <a:ea typeface="+mj-ea"/>
                <a:cs typeface="Times New Roman" panose="02020603050405020304" pitchFamily="18" charset="0"/>
              </a:rPr>
              <a:t>怀疑”。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一级栏目"/>
          <p:cNvPicPr>
            <a:picLocks noChangeAspect="1" noChangeArrowheads="1"/>
          </p:cNvPicPr>
          <p:nvPr/>
        </p:nvPicPr>
        <p:blipFill>
          <a:blip r:embed="rId2" cstate="email"/>
          <a:srcRect/>
          <a:stretch>
            <a:fillRect/>
          </a:stretch>
        </p:blipFill>
        <p:spPr bwMode="auto">
          <a:xfrm>
            <a:off x="280988" y="107950"/>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87"/>
          <p:cNvSpPr>
            <a:spLocks noChangeArrowheads="1"/>
          </p:cNvSpPr>
          <p:nvPr/>
        </p:nvSpPr>
        <p:spPr bwMode="auto">
          <a:xfrm>
            <a:off x="992188" y="314325"/>
            <a:ext cx="19192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Exercise </a:t>
            </a:r>
          </a:p>
        </p:txBody>
      </p:sp>
      <p:sp>
        <p:nvSpPr>
          <p:cNvPr id="28676" name="Text Box 2"/>
          <p:cNvSpPr txBox="1">
            <a:spLocks noChangeArrowheads="1"/>
          </p:cNvSpPr>
          <p:nvPr/>
        </p:nvSpPr>
        <p:spPr bwMode="auto">
          <a:xfrm>
            <a:off x="982663" y="881063"/>
            <a:ext cx="6843712"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AutoNum type="arabicPeriod"/>
            </a:pPr>
            <a:r>
              <a:rPr lang="en-US" altLang="zh-CN" sz="2800" b="1" dirty="0">
                <a:latin typeface="Times New Roman" panose="02020603050405020304" pitchFamily="18" charset="0"/>
              </a:rPr>
              <a:t> Jane _____ reading a book.            </a:t>
            </a:r>
          </a:p>
          <a:p>
            <a:pPr eaLnBrk="1" hangingPunct="1">
              <a:spcBef>
                <a:spcPct val="20000"/>
              </a:spcBef>
            </a:pPr>
            <a:r>
              <a:rPr lang="en-US" altLang="zh-CN" sz="2800" b="1" dirty="0">
                <a:latin typeface="Times New Roman" panose="02020603050405020304" pitchFamily="18" charset="0"/>
              </a:rPr>
              <a:t>    A. is       B. am       C. are     D. be</a:t>
            </a:r>
          </a:p>
          <a:p>
            <a:pPr eaLnBrk="1" hangingPunct="1">
              <a:spcBef>
                <a:spcPct val="20000"/>
              </a:spcBef>
              <a:buFont typeface="Arial" panose="020B0604020202020204" pitchFamily="34" charset="0"/>
              <a:buAutoNum type="arabicPeriod" startAt="2"/>
            </a:pPr>
            <a:r>
              <a:rPr lang="en-US" altLang="zh-CN" sz="2800" b="1" dirty="0">
                <a:latin typeface="Times New Roman" panose="02020603050405020304" pitchFamily="18" charset="0"/>
              </a:rPr>
              <a:t>Tom and Tim ____ playing basketball.   </a:t>
            </a:r>
          </a:p>
          <a:p>
            <a:pPr eaLnBrk="1" hangingPunct="1">
              <a:spcBef>
                <a:spcPct val="20000"/>
              </a:spcBef>
            </a:pPr>
            <a:r>
              <a:rPr lang="en-US" altLang="zh-CN" sz="2800" b="1" dirty="0">
                <a:latin typeface="Times New Roman" panose="02020603050405020304" pitchFamily="18" charset="0"/>
              </a:rPr>
              <a:t>    A. is       B.am       C. are      D.be</a:t>
            </a:r>
          </a:p>
          <a:p>
            <a:pPr eaLnBrk="1" hangingPunct="1">
              <a:spcBef>
                <a:spcPct val="20000"/>
              </a:spcBef>
            </a:pPr>
            <a:r>
              <a:rPr lang="en-US" altLang="zh-CN" sz="2800" b="1" dirty="0">
                <a:latin typeface="Times New Roman" panose="02020603050405020304" pitchFamily="18" charset="0"/>
              </a:rPr>
              <a:t>3. --What are you doing?                          </a:t>
            </a:r>
          </a:p>
          <a:p>
            <a:pPr eaLnBrk="1" hangingPunct="1">
              <a:spcBef>
                <a:spcPct val="20000"/>
              </a:spcBef>
            </a:pPr>
            <a:r>
              <a:rPr lang="en-US" altLang="zh-CN" sz="2800" b="1" dirty="0">
                <a:latin typeface="Times New Roman" panose="02020603050405020304" pitchFamily="18" charset="0"/>
              </a:rPr>
              <a:t>    -- I _____ watching TV.                           </a:t>
            </a:r>
          </a:p>
          <a:p>
            <a:pPr eaLnBrk="1" hangingPunct="1">
              <a:spcBef>
                <a:spcPct val="20000"/>
              </a:spcBef>
            </a:pPr>
            <a:r>
              <a:rPr lang="en-US" altLang="zh-CN" sz="2800" b="1" dirty="0">
                <a:latin typeface="Times New Roman" panose="02020603050405020304" pitchFamily="18" charset="0"/>
              </a:rPr>
              <a:t>   A. is     B. am      C. are     D. being</a:t>
            </a:r>
          </a:p>
        </p:txBody>
      </p:sp>
      <p:sp>
        <p:nvSpPr>
          <p:cNvPr id="5" name="Text Box 3"/>
          <p:cNvSpPr txBox="1">
            <a:spLocks noChangeArrowheads="1"/>
          </p:cNvSpPr>
          <p:nvPr/>
        </p:nvSpPr>
        <p:spPr bwMode="auto">
          <a:xfrm>
            <a:off x="2325688" y="88741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0000"/>
                </a:solidFill>
                <a:latin typeface="Times New Roman" panose="02020603050405020304" pitchFamily="18" charset="0"/>
              </a:rPr>
              <a:t>A</a:t>
            </a:r>
          </a:p>
        </p:txBody>
      </p:sp>
      <p:sp>
        <p:nvSpPr>
          <p:cNvPr id="6" name="Text Box 4"/>
          <p:cNvSpPr txBox="1">
            <a:spLocks noChangeArrowheads="1"/>
          </p:cNvSpPr>
          <p:nvPr/>
        </p:nvSpPr>
        <p:spPr bwMode="auto">
          <a:xfrm>
            <a:off x="3703638" y="1909763"/>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rPr>
              <a:t>C</a:t>
            </a:r>
          </a:p>
        </p:txBody>
      </p:sp>
      <p:sp>
        <p:nvSpPr>
          <p:cNvPr id="7" name="Text Box 5"/>
          <p:cNvSpPr txBox="1">
            <a:spLocks noChangeArrowheads="1"/>
          </p:cNvSpPr>
          <p:nvPr/>
        </p:nvSpPr>
        <p:spPr bwMode="auto">
          <a:xfrm>
            <a:off x="2097088" y="3460750"/>
            <a:ext cx="685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0000"/>
                </a:solidFill>
                <a:latin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23950" y="630238"/>
            <a:ext cx="7021513"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latin typeface="Times New Roman" panose="02020603050405020304" pitchFamily="18" charset="0"/>
              </a:rPr>
              <a:t>4. Listen, Kate ______.                             </a:t>
            </a:r>
          </a:p>
          <a:p>
            <a:pPr eaLnBrk="1" hangingPunct="1">
              <a:spcBef>
                <a:spcPct val="50000"/>
              </a:spcBef>
            </a:pPr>
            <a:r>
              <a:rPr lang="en-US" altLang="zh-CN" sz="2800" b="1">
                <a:latin typeface="Times New Roman" panose="02020603050405020304" pitchFamily="18" charset="0"/>
              </a:rPr>
              <a:t>    A. sings  B. singing C. is sing  D. is singing </a:t>
            </a:r>
          </a:p>
          <a:p>
            <a:pPr eaLnBrk="1" hangingPunct="1">
              <a:spcBef>
                <a:spcPct val="50000"/>
              </a:spcBef>
            </a:pPr>
            <a:r>
              <a:rPr lang="en-US" altLang="zh-CN" sz="2800" b="1">
                <a:latin typeface="Times New Roman" panose="02020603050405020304" pitchFamily="18" charset="0"/>
              </a:rPr>
              <a:t>5. Are you _____ your homework?       </a:t>
            </a:r>
          </a:p>
          <a:p>
            <a:pPr eaLnBrk="1" hangingPunct="1">
              <a:spcBef>
                <a:spcPct val="50000"/>
              </a:spcBef>
            </a:pPr>
            <a:r>
              <a:rPr lang="en-US" altLang="zh-CN" sz="2800" b="1">
                <a:latin typeface="Times New Roman" panose="02020603050405020304" pitchFamily="18" charset="0"/>
              </a:rPr>
              <a:t>    A. do    B. to  do    C. doing   D. does</a:t>
            </a:r>
          </a:p>
          <a:p>
            <a:pPr eaLnBrk="1" hangingPunct="1">
              <a:spcBef>
                <a:spcPct val="50000"/>
              </a:spcBef>
            </a:pPr>
            <a:r>
              <a:rPr lang="en-US" altLang="zh-CN" sz="2800" b="1">
                <a:latin typeface="Times New Roman" panose="02020603050405020304" pitchFamily="18" charset="0"/>
              </a:rPr>
              <a:t>6. Tom _____ eating  dinner.              </a:t>
            </a:r>
          </a:p>
          <a:p>
            <a:pPr eaLnBrk="1" hangingPunct="1">
              <a:spcBef>
                <a:spcPct val="50000"/>
              </a:spcBef>
            </a:pPr>
            <a:r>
              <a:rPr lang="en-US" altLang="zh-CN" sz="2800" b="1">
                <a:latin typeface="Times New Roman" panose="02020603050405020304" pitchFamily="18" charset="0"/>
              </a:rPr>
              <a:t>    A. don’t    B. doesn’t    C. isn’t    D. not</a:t>
            </a:r>
          </a:p>
        </p:txBody>
      </p:sp>
      <p:sp>
        <p:nvSpPr>
          <p:cNvPr id="3" name="Text Box 3"/>
          <p:cNvSpPr txBox="1">
            <a:spLocks noChangeArrowheads="1"/>
          </p:cNvSpPr>
          <p:nvPr/>
        </p:nvSpPr>
        <p:spPr bwMode="auto">
          <a:xfrm>
            <a:off x="3787775" y="64135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0000"/>
                </a:solidFill>
                <a:latin typeface="Times New Roman" panose="02020603050405020304" pitchFamily="18" charset="0"/>
              </a:rPr>
              <a:t>D</a:t>
            </a:r>
          </a:p>
        </p:txBody>
      </p:sp>
      <p:sp>
        <p:nvSpPr>
          <p:cNvPr id="4" name="Text Box 4"/>
          <p:cNvSpPr txBox="1">
            <a:spLocks noChangeArrowheads="1"/>
          </p:cNvSpPr>
          <p:nvPr/>
        </p:nvSpPr>
        <p:spPr bwMode="auto">
          <a:xfrm>
            <a:off x="3005138" y="1928813"/>
            <a:ext cx="60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0000"/>
                </a:solidFill>
                <a:latin typeface="Times New Roman" panose="02020603050405020304" pitchFamily="18" charset="0"/>
              </a:rPr>
              <a:t>C</a:t>
            </a:r>
          </a:p>
        </p:txBody>
      </p:sp>
      <p:sp>
        <p:nvSpPr>
          <p:cNvPr id="5" name="Text Box 5"/>
          <p:cNvSpPr txBox="1">
            <a:spLocks noChangeArrowheads="1"/>
          </p:cNvSpPr>
          <p:nvPr/>
        </p:nvSpPr>
        <p:spPr bwMode="auto">
          <a:xfrm>
            <a:off x="2395538" y="320198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en-US" altLang="zh-CN" sz="2800" b="1">
                <a:solidFill>
                  <a:srgbClr val="FF0000"/>
                </a:solidFill>
                <a:latin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64163" y="1155700"/>
            <a:ext cx="1655762"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pPr>
            <a:r>
              <a:rPr lang="en-US" altLang="zh-CN" sz="2800" b="1">
                <a:solidFill>
                  <a:srgbClr val="0000FF"/>
                </a:solidFill>
                <a:latin typeface="Times New Roman" panose="02020603050405020304" pitchFamily="18" charset="0"/>
              </a:rPr>
              <a:t>other</a:t>
            </a:r>
          </a:p>
          <a:p>
            <a:pPr eaLnBrk="1" hangingPunct="1">
              <a:lnSpc>
                <a:spcPct val="110000"/>
              </a:lnSpc>
            </a:pPr>
            <a:r>
              <a:rPr lang="en-US" altLang="zh-CN" sz="2800" b="1">
                <a:solidFill>
                  <a:srgbClr val="0000FF"/>
                </a:solidFill>
                <a:latin typeface="Times New Roman" panose="02020603050405020304" pitchFamily="18" charset="0"/>
              </a:rPr>
              <a:t>young</a:t>
            </a:r>
          </a:p>
          <a:p>
            <a:pPr eaLnBrk="1" hangingPunct="1">
              <a:lnSpc>
                <a:spcPct val="110000"/>
              </a:lnSpc>
            </a:pPr>
            <a:r>
              <a:rPr lang="en-US" altLang="zh-CN" sz="2800" b="1">
                <a:solidFill>
                  <a:srgbClr val="0000FF"/>
                </a:solidFill>
                <a:latin typeface="Times New Roman" panose="02020603050405020304" pitchFamily="18" charset="0"/>
              </a:rPr>
              <a:t>child</a:t>
            </a:r>
          </a:p>
          <a:p>
            <a:pPr eaLnBrk="1" hangingPunct="1">
              <a:lnSpc>
                <a:spcPct val="110000"/>
              </a:lnSpc>
            </a:pPr>
            <a:r>
              <a:rPr lang="en-US" altLang="zh-CN" sz="2800" b="1">
                <a:solidFill>
                  <a:srgbClr val="0000FF"/>
                </a:solidFill>
                <a:latin typeface="Times New Roman" panose="02020603050405020304" pitchFamily="18" charset="0"/>
              </a:rPr>
              <a:t>miss</a:t>
            </a:r>
          </a:p>
          <a:p>
            <a:pPr eaLnBrk="1" hangingPunct="1">
              <a:lnSpc>
                <a:spcPct val="110000"/>
              </a:lnSpc>
            </a:pPr>
            <a:r>
              <a:rPr lang="en-US" altLang="zh-CN" sz="2800" b="1">
                <a:solidFill>
                  <a:srgbClr val="0000FF"/>
                </a:solidFill>
                <a:latin typeface="Times New Roman" panose="02020603050405020304" pitchFamily="18" charset="0"/>
              </a:rPr>
              <a:t>wish</a:t>
            </a:r>
          </a:p>
          <a:p>
            <a:pPr eaLnBrk="1" hangingPunct="1">
              <a:lnSpc>
                <a:spcPct val="110000"/>
              </a:lnSpc>
            </a:pPr>
            <a:r>
              <a:rPr lang="en-US" altLang="zh-CN" sz="2800" b="1">
                <a:solidFill>
                  <a:srgbClr val="0000FF"/>
                </a:solidFill>
                <a:latin typeface="Times New Roman" panose="02020603050405020304" pitchFamily="18" charset="0"/>
              </a:rPr>
              <a:t>delicious</a:t>
            </a:r>
          </a:p>
          <a:p>
            <a:pPr eaLnBrk="1" hangingPunct="1">
              <a:lnSpc>
                <a:spcPct val="110000"/>
              </a:lnSpc>
            </a:pPr>
            <a:r>
              <a:rPr lang="en-US" altLang="zh-CN" sz="2800" b="1">
                <a:solidFill>
                  <a:srgbClr val="0000FF"/>
                </a:solidFill>
                <a:latin typeface="Times New Roman" panose="02020603050405020304" pitchFamily="18" charset="0"/>
              </a:rPr>
              <a:t>still</a:t>
            </a:r>
          </a:p>
        </p:txBody>
      </p:sp>
      <p:sp>
        <p:nvSpPr>
          <p:cNvPr id="3" name="Text Box 3"/>
          <p:cNvSpPr txBox="1">
            <a:spLocks noChangeArrowheads="1"/>
          </p:cNvSpPr>
          <p:nvPr/>
        </p:nvSpPr>
        <p:spPr bwMode="auto">
          <a:xfrm>
            <a:off x="1547813" y="700088"/>
            <a:ext cx="3600450"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adj.</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另外的；其他的</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pron.</a:t>
            </a: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另外的人</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或物</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adj.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幼小的；年轻的</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n.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儿童</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(pl. children)</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怀念；思念；错过</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v.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希望</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adj.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可口的；美味的</a:t>
            </a:r>
          </a:p>
          <a:p>
            <a:pPr algn="r" eaLnBrk="1" hangingPunct="1">
              <a:lnSpc>
                <a:spcPct val="110000"/>
              </a:lnSpc>
            </a:pPr>
            <a:r>
              <a:rPr lang="en-US" altLang="zh-CN" sz="2800" b="1" i="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adv. </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还；仍然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 calcmode="lin" valueType="num">
                                      <p:cBhvr>
                                        <p:cTn id="60"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282700" y="893763"/>
            <a:ext cx="7000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5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1. I am watering the flowers.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否定句</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p>
          <a:p>
            <a:pPr eaLnBrk="1" hangingPunct="1">
              <a:lnSpc>
                <a:spcPct val="250000"/>
              </a:lnSpc>
            </a:pP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2. She’s opening the box now.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一般疑问句</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 name="Text Box 3"/>
          <p:cNvSpPr txBox="1">
            <a:spLocks noChangeArrowheads="1"/>
          </p:cNvSpPr>
          <p:nvPr/>
        </p:nvSpPr>
        <p:spPr bwMode="auto">
          <a:xfrm>
            <a:off x="1641475" y="1865313"/>
            <a:ext cx="4972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 am not watering the flowers.</a:t>
            </a:r>
          </a:p>
        </p:txBody>
      </p:sp>
      <p:sp>
        <p:nvSpPr>
          <p:cNvPr id="4" name="Text Box 4"/>
          <p:cNvSpPr txBox="1">
            <a:spLocks noChangeArrowheads="1"/>
          </p:cNvSpPr>
          <p:nvPr/>
        </p:nvSpPr>
        <p:spPr bwMode="auto">
          <a:xfrm>
            <a:off x="1633538" y="3043238"/>
            <a:ext cx="4630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Is she opening the box now?</a:t>
            </a:r>
          </a:p>
        </p:txBody>
      </p:sp>
      <p:sp>
        <p:nvSpPr>
          <p:cNvPr id="30725" name="Text Box 5"/>
          <p:cNvSpPr txBox="1">
            <a:spLocks noChangeArrowheads="1"/>
          </p:cNvSpPr>
          <p:nvPr/>
        </p:nvSpPr>
        <p:spPr bwMode="auto">
          <a:xfrm>
            <a:off x="1266825" y="711200"/>
            <a:ext cx="2292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句型转换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1398588" y="879475"/>
            <a:ext cx="658018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250000"/>
              </a:lnSpc>
              <a:spcBef>
                <a:spcPct val="20000"/>
              </a:spcBef>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3. The boys are </a:t>
            </a:r>
            <a:r>
              <a:rPr lang="en-US" altLang="zh-CN" sz="2800" b="1" u="sng">
                <a:latin typeface="Times New Roman" panose="02020603050405020304" pitchFamily="18" charset="0"/>
                <a:ea typeface="楷体" panose="02010609060101010101" pitchFamily="49" charset="-122"/>
                <a:cs typeface="Times New Roman" panose="02020603050405020304" pitchFamily="18" charset="0"/>
              </a:rPr>
              <a:t>playing cards</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划线提问</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p>
          <a:p>
            <a:pPr eaLnBrk="1" hangingPunct="1">
              <a:lnSpc>
                <a:spcPct val="250000"/>
              </a:lnSpc>
              <a:spcBef>
                <a:spcPct val="20000"/>
              </a:spcBef>
            </a:pPr>
            <a:r>
              <a:rPr lang="en-US" altLang="zh-CN" sz="2800" b="1">
                <a:latin typeface="Times New Roman" panose="02020603050405020304" pitchFamily="18" charset="0"/>
                <a:ea typeface="楷体" panose="02010609060101010101" pitchFamily="49" charset="-122"/>
                <a:cs typeface="Times New Roman" panose="02020603050405020304" pitchFamily="18" charset="0"/>
              </a:rPr>
              <a:t>4. He is doing his homework.(</a:t>
            </a:r>
            <a:r>
              <a:rPr lang="zh-CN" altLang="en-US" sz="2800" b="1">
                <a:latin typeface="Times New Roman" panose="02020603050405020304" pitchFamily="18" charset="0"/>
                <a:ea typeface="楷体" panose="02010609060101010101" pitchFamily="49" charset="-122"/>
                <a:cs typeface="Times New Roman" panose="02020603050405020304" pitchFamily="18" charset="0"/>
              </a:rPr>
              <a:t>复数句</a:t>
            </a:r>
            <a:r>
              <a:rPr lang="en-US" altLang="zh-CN" sz="2800" b="1">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 name="Text Box 3"/>
          <p:cNvSpPr txBox="1">
            <a:spLocks noChangeArrowheads="1"/>
          </p:cNvSpPr>
          <p:nvPr/>
        </p:nvSpPr>
        <p:spPr bwMode="auto">
          <a:xfrm>
            <a:off x="1755775" y="1936750"/>
            <a:ext cx="4598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What are the boys doing?</a:t>
            </a:r>
          </a:p>
        </p:txBody>
      </p:sp>
      <p:sp>
        <p:nvSpPr>
          <p:cNvPr id="4" name="Text Box 4"/>
          <p:cNvSpPr txBox="1">
            <a:spLocks noChangeArrowheads="1"/>
          </p:cNvSpPr>
          <p:nvPr/>
        </p:nvSpPr>
        <p:spPr bwMode="auto">
          <a:xfrm>
            <a:off x="1749425" y="3133725"/>
            <a:ext cx="5337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They are doing their homework.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一级栏目"/>
          <p:cNvPicPr>
            <a:picLocks noChangeAspect="1" noChangeArrowheads="1"/>
          </p:cNvPicPr>
          <p:nvPr/>
        </p:nvPicPr>
        <p:blipFill>
          <a:blip r:embed="rId2" cstate="email"/>
          <a:srcRect/>
          <a:stretch>
            <a:fillRect/>
          </a:stretch>
        </p:blipFill>
        <p:spPr bwMode="auto">
          <a:xfrm>
            <a:off x="190500" y="150813"/>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87"/>
          <p:cNvSpPr>
            <a:spLocks noChangeArrowheads="1"/>
          </p:cNvSpPr>
          <p:nvPr/>
        </p:nvSpPr>
        <p:spPr bwMode="auto">
          <a:xfrm>
            <a:off x="869950" y="361950"/>
            <a:ext cx="161448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a:solidFill>
                  <a:srgbClr val="FF0000"/>
                </a:solidFill>
                <a:latin typeface="Times New Roman" panose="02020603050405020304" pitchFamily="18" charset="0"/>
              </a:rPr>
              <a:t>Lead-in</a:t>
            </a:r>
          </a:p>
        </p:txBody>
      </p:sp>
      <p:sp>
        <p:nvSpPr>
          <p:cNvPr id="4" name="TextBox 2"/>
          <p:cNvSpPr txBox="1">
            <a:spLocks noChangeArrowheads="1"/>
          </p:cNvSpPr>
          <p:nvPr/>
        </p:nvSpPr>
        <p:spPr bwMode="auto">
          <a:xfrm>
            <a:off x="1835150" y="842963"/>
            <a:ext cx="561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b="1">
                <a:solidFill>
                  <a:srgbClr val="FF3300"/>
                </a:solidFill>
                <a:latin typeface="Comic Sans MS" panose="030F0702030302020204" pitchFamily="66" charset="0"/>
              </a:rPr>
              <a:t>Dragon Boat Festival</a:t>
            </a:r>
          </a:p>
        </p:txBody>
      </p:sp>
      <p:pic>
        <p:nvPicPr>
          <p:cNvPr id="12289" name="Picture 1"/>
          <p:cNvPicPr>
            <a:picLocks noChangeAspect="1" noChangeArrowheads="1"/>
          </p:cNvPicPr>
          <p:nvPr/>
        </p:nvPicPr>
        <p:blipFill>
          <a:blip r:embed="rId3"/>
          <a:srcRect/>
          <a:stretch>
            <a:fillRect/>
          </a:stretch>
        </p:blipFill>
        <p:spPr bwMode="auto">
          <a:xfrm>
            <a:off x="1044575" y="1484313"/>
            <a:ext cx="7199313" cy="313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randombar(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1760538" y="3005138"/>
            <a:ext cx="3455987" cy="171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0" descr="26_130608143329_1"/>
          <p:cNvPicPr>
            <a:picLocks noChangeAspect="1" noChangeArrowheads="1"/>
          </p:cNvPicPr>
          <p:nvPr/>
        </p:nvPicPr>
        <p:blipFill>
          <a:blip r:embed="rId3" cstate="email"/>
          <a:srcRect/>
          <a:stretch>
            <a:fillRect/>
          </a:stretch>
        </p:blipFill>
        <p:spPr bwMode="auto">
          <a:xfrm>
            <a:off x="1042988" y="803275"/>
            <a:ext cx="288131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320800" y="2640013"/>
            <a:ext cx="2603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0000FF"/>
                </a:solidFill>
                <a:latin typeface="Times New Roman" panose="02020603050405020304" pitchFamily="18" charset="0"/>
                <a:cs typeface="Times New Roman" panose="02020603050405020304" pitchFamily="18" charset="0"/>
              </a:rPr>
              <a:t>making </a:t>
            </a:r>
            <a:r>
              <a:rPr lang="en-US" altLang="zh-CN" sz="2800" b="1" i="1">
                <a:solidFill>
                  <a:srgbClr val="0000FF"/>
                </a:solidFill>
                <a:latin typeface="Times New Roman" panose="02020603050405020304" pitchFamily="18" charset="0"/>
                <a:cs typeface="Times New Roman" panose="02020603050405020304" pitchFamily="18" charset="0"/>
              </a:rPr>
              <a:t>zongzi</a:t>
            </a:r>
            <a:endParaRPr lang="zh-CN" altLang="en-US" sz="2800" b="1" i="1">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5318125" y="3602038"/>
            <a:ext cx="172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0000FF"/>
                </a:solidFill>
                <a:latin typeface="Times New Roman" panose="02020603050405020304" pitchFamily="18" charset="0"/>
                <a:cs typeface="Times New Roman" panose="02020603050405020304" pitchFamily="18" charset="0"/>
              </a:rPr>
              <a:t>boat race</a:t>
            </a:r>
            <a:endParaRPr lang="zh-CN" altLang="en-US" sz="2800" b="1">
              <a:solidFill>
                <a:srgbClr val="0000FF"/>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4" cstate="email"/>
          <a:srcRect/>
          <a:stretch>
            <a:fillRect/>
          </a:stretch>
        </p:blipFill>
        <p:spPr bwMode="auto">
          <a:xfrm>
            <a:off x="5216525" y="819150"/>
            <a:ext cx="2817813" cy="17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5486400" y="2640013"/>
            <a:ext cx="2278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0000FF"/>
                </a:solidFill>
                <a:latin typeface="Times New Roman" panose="02020603050405020304" pitchFamily="18" charset="0"/>
                <a:cs typeface="Times New Roman" panose="02020603050405020304" pitchFamily="18" charset="0"/>
              </a:rPr>
              <a:t>eating </a:t>
            </a:r>
            <a:r>
              <a:rPr lang="en-US" altLang="zh-CN" sz="2800" b="1" i="1">
                <a:solidFill>
                  <a:srgbClr val="0000FF"/>
                </a:solidFill>
                <a:latin typeface="Times New Roman" panose="02020603050405020304" pitchFamily="18" charset="0"/>
                <a:cs typeface="Times New Roman" panose="02020603050405020304" pitchFamily="18" charset="0"/>
              </a:rPr>
              <a:t>zongzi</a:t>
            </a:r>
            <a:endParaRPr lang="zh-CN" altLang="en-US" sz="2800" b="1" i="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randombar(horizont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258888" y="411163"/>
            <a:ext cx="3844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cs typeface="Times New Roman" panose="02020603050405020304" pitchFamily="18" charset="0"/>
              </a:rPr>
              <a:t>Let’s enjoy a video.</a:t>
            </a:r>
          </a:p>
        </p:txBody>
      </p:sp>
      <p:pic>
        <p:nvPicPr>
          <p:cNvPr id="6147" name="Picture 2">
            <a:hlinkClick r:id="rId2" action="ppaction://hlinkfile"/>
          </p:cNvPr>
          <p:cNvPicPr>
            <a:picLocks noChangeAspect="1" noChangeArrowheads="1"/>
          </p:cNvPicPr>
          <p:nvPr/>
        </p:nvPicPr>
        <p:blipFill>
          <a:blip r:embed="rId3" cstate="email"/>
          <a:srcRect/>
          <a:stretch>
            <a:fillRect/>
          </a:stretch>
        </p:blipFill>
        <p:spPr bwMode="auto">
          <a:xfrm>
            <a:off x="1325563" y="1131888"/>
            <a:ext cx="6546850" cy="327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TextBox 2">
            <a:hlinkClick r:id="rId2" action="ppaction://hlinkfile"/>
          </p:cNvPr>
          <p:cNvSpPr txBox="1">
            <a:spLocks noChangeArrowheads="1"/>
          </p:cNvSpPr>
          <p:nvPr/>
        </p:nvSpPr>
        <p:spPr bwMode="auto">
          <a:xfrm>
            <a:off x="2255838" y="1635125"/>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latin typeface="Cooper Black" panose="0208090404030B020404" pitchFamily="18" charset="0"/>
              </a:rPr>
              <a:t>Dragon Boat Festival</a:t>
            </a:r>
          </a:p>
        </p:txBody>
      </p:sp>
      <p:pic>
        <p:nvPicPr>
          <p:cNvPr id="6149" name="图片 2">
            <a:hlinkClick r:id="rId2" action="ppaction://hlinkfile"/>
          </p:cNvPr>
          <p:cNvPicPr>
            <a:picLocks noChangeAspect="1" noChangeArrowheads="1"/>
          </p:cNvPicPr>
          <p:nvPr/>
        </p:nvPicPr>
        <p:blipFill>
          <a:blip r:embed="rId4" cstate="email"/>
          <a:srcRect/>
          <a:stretch>
            <a:fillRect/>
          </a:stretch>
        </p:blipFill>
        <p:spPr bwMode="auto">
          <a:xfrm>
            <a:off x="7450138" y="3868738"/>
            <a:ext cx="736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4"/>
          <p:cNvGrpSpPr/>
          <p:nvPr/>
        </p:nvGrpSpPr>
        <p:grpSpPr bwMode="auto">
          <a:xfrm>
            <a:off x="506413" y="574675"/>
            <a:ext cx="784225" cy="584200"/>
            <a:chOff x="502920" y="517058"/>
            <a:chExt cx="784860" cy="584775"/>
          </a:xfrm>
        </p:grpSpPr>
        <p:sp>
          <p:nvSpPr>
            <p:cNvPr id="3" name="椭圆 2"/>
            <p:cNvSpPr/>
            <p:nvPr/>
          </p:nvSpPr>
          <p:spPr>
            <a:xfrm>
              <a:off x="520396" y="571086"/>
              <a:ext cx="576730"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latin typeface="Times New Roman" panose="02020603050405020304" pitchFamily="18" charset="0"/>
                <a:cs typeface="Times New Roman" panose="02020603050405020304" pitchFamily="18" charset="0"/>
              </a:endParaRPr>
            </a:p>
          </p:txBody>
        </p:sp>
        <p:sp>
          <p:nvSpPr>
            <p:cNvPr id="7175"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cs typeface="Times New Roman" panose="02020603050405020304" pitchFamily="18" charset="0"/>
                </a:rPr>
                <a:t>2a</a:t>
              </a:r>
              <a:endParaRPr lang="zh-CN" altLang="en-US" sz="3200" b="1">
                <a:solidFill>
                  <a:srgbClr val="0000FF"/>
                </a:solidFill>
                <a:latin typeface="Times New Roman" panose="02020603050405020304" pitchFamily="18" charset="0"/>
                <a:cs typeface="Times New Roman" panose="02020603050405020304" pitchFamily="18" charset="0"/>
              </a:endParaRPr>
            </a:p>
          </p:txBody>
        </p:sp>
      </p:grpSp>
      <p:sp>
        <p:nvSpPr>
          <p:cNvPr id="7171" name="Text Box 2"/>
          <p:cNvSpPr txBox="1">
            <a:spLocks noChangeArrowheads="1"/>
          </p:cNvSpPr>
          <p:nvPr/>
        </p:nvSpPr>
        <p:spPr bwMode="auto">
          <a:xfrm>
            <a:off x="1081088" y="425450"/>
            <a:ext cx="732313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en-US" altLang="zh-CN" sz="2800" b="1" dirty="0">
                <a:latin typeface="Times New Roman" panose="02020603050405020304" pitchFamily="18" charset="0"/>
                <a:cs typeface="Times New Roman" panose="02020603050405020304" pitchFamily="18" charset="0"/>
              </a:rPr>
              <a:t>Look at the clocks and ask your partner about the time in different places.</a:t>
            </a:r>
          </a:p>
        </p:txBody>
      </p:sp>
      <p:pic>
        <p:nvPicPr>
          <p:cNvPr id="7172" name="Picture 4" descr="p35"/>
          <p:cNvPicPr>
            <a:picLocks noChangeAspect="1" noChangeArrowheads="1"/>
          </p:cNvPicPr>
          <p:nvPr/>
        </p:nvPicPr>
        <p:blipFill>
          <a:blip r:embed="rId2" cstate="email"/>
          <a:srcRect/>
          <a:stretch>
            <a:fillRect/>
          </a:stretch>
        </p:blipFill>
        <p:spPr bwMode="auto">
          <a:xfrm>
            <a:off x="1100138" y="1500188"/>
            <a:ext cx="73152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1252538" y="3546475"/>
            <a:ext cx="56292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pPr>
            <a:r>
              <a:rPr lang="en-US" altLang="zh-CN" sz="2800" b="1" dirty="0">
                <a:latin typeface="Times New Roman" panose="02020603050405020304" pitchFamily="18" charset="0"/>
                <a:cs typeface="Times New Roman" panose="02020603050405020304" pitchFamily="18" charset="0"/>
              </a:rPr>
              <a:t>A: What time is it in Beijing? </a:t>
            </a:r>
          </a:p>
          <a:p>
            <a:pPr eaLnBrk="1" hangingPunct="1">
              <a:lnSpc>
                <a:spcPct val="120000"/>
              </a:lnSpc>
            </a:pPr>
            <a:r>
              <a:rPr lang="en-US" altLang="zh-CN" sz="2800" b="1" dirty="0">
                <a:latin typeface="Times New Roman" panose="02020603050405020304" pitchFamily="18" charset="0"/>
                <a:cs typeface="Times New Roman" panose="02020603050405020304" pitchFamily="18" charset="0"/>
              </a:rPr>
              <a:t>B: It’s eight o’clock in the morning.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35"/>
          <p:cNvPicPr>
            <a:picLocks noChangeAspect="1" noChangeArrowheads="1"/>
          </p:cNvPicPr>
          <p:nvPr/>
        </p:nvPicPr>
        <p:blipFill>
          <a:blip r:embed="rId2" cstate="email"/>
          <a:srcRect/>
          <a:stretch>
            <a:fillRect/>
          </a:stretch>
        </p:blipFill>
        <p:spPr bwMode="auto">
          <a:xfrm>
            <a:off x="971550" y="771525"/>
            <a:ext cx="73152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252538" y="3043238"/>
            <a:ext cx="6127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en-US" altLang="zh-CN" sz="2800" b="1" dirty="0">
                <a:latin typeface="Times New Roman" panose="02020603050405020304" pitchFamily="18" charset="0"/>
                <a:cs typeface="Times New Roman" panose="02020603050405020304" pitchFamily="18" charset="0"/>
              </a:rPr>
              <a:t>A: What time is it in _______? </a:t>
            </a:r>
          </a:p>
          <a:p>
            <a:pPr eaLnBrk="1" hangingPunct="1">
              <a:lnSpc>
                <a:spcPct val="150000"/>
              </a:lnSpc>
            </a:pPr>
            <a:r>
              <a:rPr lang="en-US" altLang="zh-CN" sz="2800" b="1" dirty="0">
                <a:latin typeface="Times New Roman" panose="02020603050405020304" pitchFamily="18" charset="0"/>
                <a:cs typeface="Times New Roman" panose="02020603050405020304" pitchFamily="18" charset="0"/>
              </a:rPr>
              <a:t>B: It’s _______ o’clock in the morning.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35"/>
          <p:cNvPicPr>
            <a:picLocks noChangeAspect="1" noChangeArrowheads="1"/>
          </p:cNvPicPr>
          <p:nvPr/>
        </p:nvPicPr>
        <p:blipFill>
          <a:blip r:embed="rId2" cstate="email">
            <a:clrChange>
              <a:clrFrom>
                <a:srgbClr val="F6F6F4"/>
              </a:clrFrom>
              <a:clrTo>
                <a:srgbClr val="F6F6F4">
                  <a:alpha val="0"/>
                </a:srgbClr>
              </a:clrTo>
            </a:clrChange>
          </a:blip>
          <a:srcRect/>
          <a:stretch>
            <a:fillRect/>
          </a:stretch>
        </p:blipFill>
        <p:spPr bwMode="auto">
          <a:xfrm>
            <a:off x="1138238" y="457200"/>
            <a:ext cx="6870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4452938" y="2425700"/>
            <a:ext cx="3816350" cy="20335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hangingPunct="1">
              <a:lnSpc>
                <a:spcPct val="150000"/>
              </a:lnSpc>
              <a:defRPr/>
            </a:pPr>
            <a:r>
              <a:rPr lang="en-US" altLang="zh-CN" sz="2800" b="1" dirty="0">
                <a:latin typeface="Times New Roman" panose="02020603050405020304" pitchFamily="18" charset="0"/>
              </a:rPr>
              <a:t>It’s ___________ a.m.</a:t>
            </a:r>
          </a:p>
          <a:p>
            <a:pPr eaLnBrk="1" hangingPunct="1">
              <a:lnSpc>
                <a:spcPct val="150000"/>
              </a:lnSpc>
              <a:defRPr/>
            </a:pPr>
            <a:r>
              <a:rPr lang="en-US" altLang="zh-CN" sz="2800" b="1" dirty="0">
                <a:latin typeface="Times New Roman" panose="02020603050405020304" pitchFamily="18" charset="0"/>
              </a:rPr>
              <a:t>in Beijing, the students ______________.</a:t>
            </a:r>
          </a:p>
        </p:txBody>
      </p:sp>
      <p:sp>
        <p:nvSpPr>
          <p:cNvPr id="9" name="Rectangle 10"/>
          <p:cNvSpPr>
            <a:spLocks noChangeArrowheads="1"/>
          </p:cNvSpPr>
          <p:nvPr/>
        </p:nvSpPr>
        <p:spPr bwMode="auto">
          <a:xfrm>
            <a:off x="4506913" y="3803650"/>
            <a:ext cx="26098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zh-CN" sz="2800" b="1">
                <a:solidFill>
                  <a:srgbClr val="FF0000"/>
                </a:solidFill>
                <a:latin typeface="Times New Roman" panose="02020603050405020304" pitchFamily="18" charset="0"/>
              </a:rPr>
              <a:t>are having class</a:t>
            </a:r>
          </a:p>
        </p:txBody>
      </p:sp>
      <p:sp>
        <p:nvSpPr>
          <p:cNvPr id="2" name="矩形 1"/>
          <p:cNvSpPr>
            <a:spLocks noChangeArrowheads="1"/>
          </p:cNvSpPr>
          <p:nvPr/>
        </p:nvSpPr>
        <p:spPr bwMode="auto">
          <a:xfrm>
            <a:off x="5062538" y="2528888"/>
            <a:ext cx="22177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eight o’clock </a:t>
            </a:r>
            <a:endParaRPr lang="zh-CN" altLang="en-US" sz="2800">
              <a:solidFill>
                <a:srgbClr val="FF0000"/>
              </a:solidFill>
            </a:endParaRPr>
          </a:p>
        </p:txBody>
      </p:sp>
      <p:pic>
        <p:nvPicPr>
          <p:cNvPr id="9222" name="Picture 8"/>
          <p:cNvPicPr>
            <a:picLocks noChangeAspect="1" noChangeArrowheads="1"/>
          </p:cNvPicPr>
          <p:nvPr/>
        </p:nvPicPr>
        <p:blipFill>
          <a:blip r:embed="rId3" cstate="email"/>
          <a:srcRect/>
          <a:stretch>
            <a:fillRect/>
          </a:stretch>
        </p:blipFill>
        <p:spPr bwMode="auto">
          <a:xfrm>
            <a:off x="900113" y="2449513"/>
            <a:ext cx="3389312"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恢复]"/>
</p:tagLst>
</file>

<file path=ppt/theme/theme1.xml><?xml version="1.0" encoding="utf-8"?>
<a:theme xmlns:a="http://schemas.openxmlformats.org/drawingml/2006/main" name="WWW.2PPT.COM&#10;">
  <a:themeElements>
    <a:clrScheme name="自定义 126">
      <a:dk1>
        <a:sysClr val="windowText" lastClr="000000"/>
      </a:dk1>
      <a:lt1>
        <a:sysClr val="window" lastClr="FFFFFF"/>
      </a:lt1>
      <a:dk2>
        <a:srgbClr val="1F497D"/>
      </a:dk2>
      <a:lt2>
        <a:srgbClr val="EEECE1"/>
      </a:lt2>
      <a:accent1>
        <a:srgbClr val="62B35B"/>
      </a:accent1>
      <a:accent2>
        <a:srgbClr val="66AE1A"/>
      </a:accent2>
      <a:accent3>
        <a:srgbClr val="62B35B"/>
      </a:accent3>
      <a:accent4>
        <a:srgbClr val="66AE1A"/>
      </a:accent4>
      <a:accent5>
        <a:srgbClr val="62B35B"/>
      </a:accent5>
      <a:accent6>
        <a:srgbClr val="66AE1A"/>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1488</Words>
  <Application>Microsoft Office PowerPoint</Application>
  <PresentationFormat>自定义</PresentationFormat>
  <Paragraphs>209</Paragraphs>
  <Slides>31</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等线</vt:lpstr>
      <vt:lpstr>等线 Light</vt:lpstr>
      <vt:lpstr>黑体</vt:lpstr>
      <vt:lpstr>楷体</vt:lpstr>
      <vt:lpstr>宋体</vt:lpstr>
      <vt:lpstr>微软雅黑</vt:lpstr>
      <vt:lpstr>Arial</vt:lpstr>
      <vt:lpstr>Calibri</vt:lpstr>
      <vt:lpstr>Calibri Light</vt:lpstr>
      <vt:lpstr>Comic Sans MS</vt:lpstr>
      <vt:lpstr>Cooper Black</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2017-06-23T02:08:00Z</dcterms:created>
  <dcterms:modified xsi:type="dcterms:W3CDTF">2023-01-16T14:04:12Z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6B45BF1F9D3C40A284232CEF91B071F7</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