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9" r:id="rId2"/>
    <p:sldId id="370" r:id="rId3"/>
    <p:sldId id="417" r:id="rId4"/>
    <p:sldId id="441" r:id="rId5"/>
    <p:sldId id="443" r:id="rId6"/>
    <p:sldId id="442" r:id="rId7"/>
    <p:sldId id="444" r:id="rId8"/>
    <p:sldId id="435" r:id="rId9"/>
    <p:sldId id="456" r:id="rId10"/>
    <p:sldId id="457" r:id="rId11"/>
    <p:sldId id="436" r:id="rId12"/>
    <p:sldId id="342" r:id="rId13"/>
    <p:sldId id="458" r:id="rId14"/>
    <p:sldId id="459" r:id="rId15"/>
    <p:sldId id="382" r:id="rId16"/>
    <p:sldId id="377" r:id="rId17"/>
    <p:sldId id="445" r:id="rId18"/>
    <p:sldId id="460" r:id="rId19"/>
    <p:sldId id="461" r:id="rId20"/>
    <p:sldId id="462" r:id="rId21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0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CC0066"/>
    <a:srgbClr val="0000FF"/>
    <a:srgbClr val="0066FF"/>
    <a:srgbClr val="FF0000"/>
    <a:srgbClr val="008080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3250" autoAdjust="0"/>
  </p:normalViewPr>
  <p:slideViewPr>
    <p:cSldViewPr>
      <p:cViewPr>
        <p:scale>
          <a:sx n="100" d="100"/>
          <a:sy n="100" d="100"/>
        </p:scale>
        <p:origin x="-336" y="-804"/>
      </p:cViewPr>
      <p:guideLst>
        <p:guide orient="horz" pos="1740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 dirty="0">
                <a:cs typeface="+mn-ea"/>
              </a:defRPr>
            </a:lvl1pPr>
          </a:lstStyle>
          <a:p>
            <a:pPr>
              <a:defRPr/>
            </a:pPr>
            <a:fld id="{9C98E14C-6567-40C3-B9FD-D413455FE54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b="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/>
            </a:lvl1pPr>
          </a:lstStyle>
          <a:p>
            <a:pPr>
              <a:defRPr/>
            </a:pPr>
            <a:fld id="{60FA6796-5146-478B-BC3A-D7B0EB3BE28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/>
            </a:lvl1pPr>
          </a:lstStyle>
          <a:p>
            <a:pPr>
              <a:defRPr/>
            </a:pPr>
            <a:fld id="{BC9E691C-C3F0-4F4A-A752-44E922E4169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9E691C-C3F0-4F4A-A752-44E922E4169C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9E691C-C3F0-4F4A-A752-44E922E4169C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B78E917-24CA-47C8-99DB-A26231E03553}" type="slidenum">
              <a:rPr lang="zh-CN" altLang="en-US" b="0"/>
              <a:t>10</a:t>
            </a:fld>
            <a:endParaRPr lang="en-US" altLang="zh-CN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3085BCB-0F30-41E9-A926-3C1EF94E509B}" type="slidenum">
              <a:rPr lang="zh-CN" altLang="en-US" b="0"/>
              <a:t>13</a:t>
            </a:fld>
            <a:endParaRPr lang="en-US" altLang="zh-CN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31747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174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4E2F365-778A-430C-A63F-E5C6049AAF1E}" type="slidenum">
              <a:rPr lang="zh-CN" altLang="en-US" b="0"/>
              <a:t>18</a:t>
            </a:fld>
            <a:endParaRPr lang="en-US" altLang="zh-CN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327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277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90D62A3-6D60-4584-8C5F-3F961BA47964}" type="slidenum">
              <a:rPr lang="zh-CN" altLang="en-US" b="0"/>
              <a:t>19</a:t>
            </a:fld>
            <a:endParaRPr lang="en-US" altLang="zh-CN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9525" y="1491630"/>
            <a:ext cx="9124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4000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公式法求解一元二次方程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-8731" y="555526"/>
            <a:ext cx="9152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 一元二次方程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b="0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3" name="MH_SubTitle_1"/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34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6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37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38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0" name="MH_SubTitle_3"/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41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42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b="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4" name="MH_SubTitle_4"/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45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6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1057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8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1055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50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 b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53" name="Rectangle 5"/>
          <p:cNvSpPr>
            <a:spLocks noChangeArrowheads="1"/>
          </p:cNvSpPr>
          <p:nvPr/>
        </p:nvSpPr>
        <p:spPr bwMode="auto">
          <a:xfrm>
            <a:off x="3922624" y="2468965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b="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b="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b="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400" b="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400" b="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525" y="4299942"/>
            <a:ext cx="913447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圆角矩形 31"/>
          <p:cNvSpPr>
            <a:spLocks noChangeArrowheads="1"/>
          </p:cNvSpPr>
          <p:nvPr/>
        </p:nvSpPr>
        <p:spPr bwMode="auto">
          <a:xfrm>
            <a:off x="466725" y="465535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  <p:sp>
        <p:nvSpPr>
          <p:cNvPr id="15363" name="矩形 112"/>
          <p:cNvSpPr>
            <a:spLocks noChangeArrowheads="1"/>
          </p:cNvSpPr>
          <p:nvPr/>
        </p:nvSpPr>
        <p:spPr bwMode="auto">
          <a:xfrm>
            <a:off x="468313" y="1006079"/>
            <a:ext cx="2951162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公式法解方程的步骤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36513" y="1396604"/>
            <a:ext cx="972185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1.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变形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 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化已知方程为一般形式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2.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确定系数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en-US" altLang="zh-CN" sz="2400" b="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写出各项系数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判断：</a:t>
            </a:r>
            <a:r>
              <a:rPr lang="zh-CN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≥0</a:t>
            </a:r>
            <a:r>
              <a:rPr lang="zh-CN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，则利用求根公式求出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endParaRPr lang="zh-CN" altLang="en-US" sz="2400" b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若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，则方程没有实数根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24959"/>
          <p:cNvSpPr>
            <a:spLocks noChangeArrowheads="1"/>
          </p:cNvSpPr>
          <p:nvPr/>
        </p:nvSpPr>
        <p:spPr bwMode="auto">
          <a:xfrm>
            <a:off x="323850" y="1066711"/>
            <a:ext cx="84978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GB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GB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对于一元二次方程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+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bx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c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= 0(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≠0)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,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如何来判断根的情况？</a:t>
            </a:r>
            <a:endParaRPr lang="en-GB" alt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2531" name="组合 6147"/>
          <p:cNvGrpSpPr/>
          <p:nvPr/>
        </p:nvGrpSpPr>
        <p:grpSpPr bwMode="auto">
          <a:xfrm>
            <a:off x="395288" y="465535"/>
            <a:ext cx="5769284" cy="738770"/>
            <a:chOff x="0" y="0"/>
            <a:chExt cx="9087" cy="1550"/>
          </a:xfrm>
        </p:grpSpPr>
        <p:sp>
          <p:nvSpPr>
            <p:cNvPr id="2253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253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20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用判别式判断一元二次方程的根</a:t>
              </a:r>
              <a:endParaRPr lang="en-US" altLang="zh-CN" sz="280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538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124967" name="矩形 124966"/>
          <p:cNvSpPr>
            <a:spLocks noChangeArrowheads="1"/>
          </p:cNvSpPr>
          <p:nvPr/>
        </p:nvSpPr>
        <p:spPr bwMode="auto">
          <a:xfrm>
            <a:off x="395288" y="1615994"/>
            <a:ext cx="8424862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GB" sz="2400" b="0">
                <a:latin typeface="黑体" panose="02010609060101010101" pitchFamily="49" charset="-122"/>
                <a:ea typeface="黑体" panose="02010609060101010101" pitchFamily="49" charset="-122"/>
              </a:rPr>
              <a:t>对一元二次方程：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+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bx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c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= 0(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≠0)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&gt; 0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方程有两个不相等的实数根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b="0">
              <a:latin typeface="Times New Roman" panose="02020603050405020304" pitchFamily="18" charset="0"/>
              <a:ea typeface="黑体" panose="02010609060101010101" pitchFamily="49" charset="-122"/>
              <a:sym typeface="隶书" panose="020105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ac =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方程有两个相等的实数根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b="0">
              <a:latin typeface="Times New Roman" panose="02020603050405020304" pitchFamily="18" charset="0"/>
              <a:ea typeface="黑体" panose="02010609060101010101" pitchFamily="49" charset="-122"/>
              <a:sym typeface="隶书" panose="020105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&lt; 0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方程无实数根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   我们把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叫做一元二次方程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+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bx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c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= 0(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≠0)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,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的根的判别式，用符号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“Δ”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来表示</a:t>
            </a:r>
            <a:r>
              <a:rPr lang="en-US" altLang="zh-CN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Franklin Gothic Book" panose="020B0503020102020204" pitchFamily="34" charset="0"/>
              </a:rPr>
              <a:t>.</a:t>
            </a:r>
            <a:endParaRPr lang="en-GB" altLang="zh-CN" sz="2400" b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Franklin Gothic Book" panose="020B0503020102020204" pitchFamily="34" charset="0"/>
            </a:endParaRPr>
          </a:p>
        </p:txBody>
      </p:sp>
      <p:sp>
        <p:nvSpPr>
          <p:cNvPr id="124969" name="矩形 124968"/>
          <p:cNvSpPr>
            <a:spLocks noChangeArrowheads="1"/>
          </p:cNvSpPr>
          <p:nvPr/>
        </p:nvSpPr>
        <p:spPr bwMode="auto">
          <a:xfrm>
            <a:off x="395289" y="2139554"/>
            <a:ext cx="8137525" cy="1782365"/>
          </a:xfrm>
          <a:prstGeom prst="rect">
            <a:avLst/>
          </a:prstGeom>
          <a:noFill/>
          <a:ln w="19050">
            <a:solidFill>
              <a:srgbClr val="FF00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4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4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4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2" name="Text Box 4"/>
          <p:cNvSpPr>
            <a:spLocks noChangeArrowheads="1"/>
          </p:cNvSpPr>
          <p:nvPr/>
        </p:nvSpPr>
        <p:spPr bwMode="auto">
          <a:xfrm>
            <a:off x="430214" y="573881"/>
            <a:ext cx="8713787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不解方程判别下列方程的根的情况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en-US" altLang="zh-CN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400" b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1)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en-US" altLang="zh-CN" sz="2400">
                <a:latin typeface="宋体" panose="02010600030101010101" pitchFamily="2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6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+ 1 = 0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		</a:t>
            </a:r>
            <a:r>
              <a:rPr lang="en-US" altLang="zh-CN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(2)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– 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+ 2 = 0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endParaRPr lang="zh-CN" altLang="en-US" sz="2400" b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(3)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+ 12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+ 4 = 0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6377" name="文本框 6376"/>
          <p:cNvSpPr txBox="1">
            <a:spLocks noChangeArrowheads="1"/>
          </p:cNvSpPr>
          <p:nvPr/>
        </p:nvSpPr>
        <p:spPr bwMode="auto">
          <a:xfrm>
            <a:off x="539751" y="2032397"/>
            <a:ext cx="6767513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400" b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en-US" altLang="zh-CN" sz="2400" b="0">
                <a:solidFill>
                  <a:srgbClr val="FF0000"/>
                </a:solidFill>
                <a:ea typeface="黑体" panose="02010609060101010101" pitchFamily="49" charset="-122"/>
              </a:rPr>
              <a:t>(1) 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= (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6 )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– 4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1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1=  32 &gt; 0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,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              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∴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有两个不相等的实数根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       (2) 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= (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1 )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– 4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2= -15 &lt; 0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,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               ∴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无的实数根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       (3) 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= ( 12 )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– 4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9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4= = 0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,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                ∴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有两个相等的实数根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华文楷体" panose="02010600040101010101" pitchFamily="2" charset="-122"/>
              </a:rPr>
              <a:t>.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华文楷体" panose="02010600040101010101" pitchFamily="2" charset="-122"/>
            </a:endParaRPr>
          </a:p>
        </p:txBody>
      </p:sp>
      <p:sp>
        <p:nvSpPr>
          <p:cNvPr id="23556" name="圆角矩形 31"/>
          <p:cNvSpPr>
            <a:spLocks noChangeArrowheads="1"/>
          </p:cNvSpPr>
          <p:nvPr/>
        </p:nvSpPr>
        <p:spPr bwMode="auto">
          <a:xfrm>
            <a:off x="430213" y="401241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2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8313" y="2444354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判别根的情况，得出结论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468313" y="1419225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化为一般式，确定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198" name="圆角矩形 31"/>
          <p:cNvSpPr>
            <a:spLocks noChangeArrowheads="1"/>
          </p:cNvSpPr>
          <p:nvPr/>
        </p:nvSpPr>
        <p:spPr bwMode="auto">
          <a:xfrm>
            <a:off x="466725" y="465535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  <p:sp>
        <p:nvSpPr>
          <p:cNvPr id="8199" name="矩形 112"/>
          <p:cNvSpPr>
            <a:spLocks noChangeArrowheads="1"/>
          </p:cNvSpPr>
          <p:nvPr/>
        </p:nvSpPr>
        <p:spPr bwMode="auto">
          <a:xfrm>
            <a:off x="468313" y="897731"/>
            <a:ext cx="2951162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根的判别式使用方法</a:t>
            </a: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467678" y="1964530"/>
            <a:ext cx="5943600" cy="461486"/>
            <a:chOff x="737" y="4125"/>
            <a:chExt cx="9360" cy="969"/>
          </a:xfrm>
        </p:grpSpPr>
        <p:sp>
          <p:nvSpPr>
            <p:cNvPr id="8201" name="Text Box 12"/>
            <p:cNvSpPr txBox="1">
              <a:spLocks noChangeArrowheads="1"/>
            </p:cNvSpPr>
            <p:nvPr/>
          </p:nvSpPr>
          <p:spPr bwMode="auto">
            <a:xfrm>
              <a:off x="737" y="4125"/>
              <a:ext cx="936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计算  的值，确定   的符号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8194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499" y="4153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r:id="rId4" imgW="140335" imgH="165735" progId="Equation.KSEE3">
                    <p:embed/>
                  </p:oleObj>
                </mc:Choice>
                <mc:Fallback>
                  <p:oleObj r:id="rId4" imgW="140335" imgH="165735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9" y="4153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452" y="4153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r:id="rId6" imgW="140335" imgH="165735" progId="Equation.KSEE3">
                    <p:embed/>
                  </p:oleObj>
                </mc:Choice>
                <mc:Fallback>
                  <p:oleObj r:id="rId6" imgW="140335" imgH="165735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2" y="4153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本框 99"/>
          <p:cNvSpPr txBox="1">
            <a:spLocks noChangeArrowheads="1"/>
          </p:cNvSpPr>
          <p:nvPr/>
        </p:nvSpPr>
        <p:spPr bwMode="auto">
          <a:xfrm>
            <a:off x="454026" y="464344"/>
            <a:ext cx="78533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b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若关于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的一元二次方程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-1)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+4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+1=0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有两个不相等的实数根，则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的取值范围是（    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5      B.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≠1       C. 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≤5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≠1        D. 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endParaRPr lang="zh-CN" altLang="en-US" sz="2400" b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5314" y="2126456"/>
            <a:ext cx="7712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【解析】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由题意知方程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-1)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+4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+1=0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有两个不相等的实数根，所以有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81138" y="3124201"/>
          <a:ext cx="1344612" cy="69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r:id="rId3" imgW="660400" imgH="457200" progId="Equation.KSEE3">
                  <p:embed/>
                </p:oleObj>
              </mc:Choice>
              <mc:Fallback>
                <p:oleObj r:id="rId3" imgW="660400" imgH="4572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3124201"/>
                        <a:ext cx="1344612" cy="69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52776" y="3124201"/>
          <a:ext cx="2455863" cy="736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r:id="rId5" imgW="1206500" imgH="482600" progId="Equation.KSEE3">
                  <p:embed/>
                </p:oleObj>
              </mc:Choice>
              <mc:Fallback>
                <p:oleObj r:id="rId5" imgW="1206500" imgH="4826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6" y="3124201"/>
                        <a:ext cx="2455863" cy="736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285875" y="3861197"/>
            <a:ext cx="2617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 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≠1    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71600" y="4341019"/>
            <a:ext cx="1454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故选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613275" y="865585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3" name="文本框 8302"/>
          <p:cNvSpPr txBox="1">
            <a:spLocks noChangeArrowheads="1"/>
          </p:cNvSpPr>
          <p:nvPr/>
        </p:nvSpPr>
        <p:spPr bwMode="auto">
          <a:xfrm>
            <a:off x="785814" y="803672"/>
            <a:ext cx="5184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解方程：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+7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– 18 = 0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304" name="文本框 8303"/>
          <p:cNvSpPr txBox="1">
            <a:spLocks noChangeArrowheads="1"/>
          </p:cNvSpPr>
          <p:nvPr/>
        </p:nvSpPr>
        <p:spPr bwMode="auto">
          <a:xfrm>
            <a:off x="1071563" y="1339454"/>
            <a:ext cx="75422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解：这里 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7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-18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=7 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 4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18 ) =121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0,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 b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endParaRPr lang="en-US" altLang="zh-CN" sz="2400" b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即           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-9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8315" name="对象 8314"/>
          <p:cNvGraphicFramePr/>
          <p:nvPr/>
        </p:nvGraphicFramePr>
        <p:xfrm>
          <a:off x="1643064" y="2625329"/>
          <a:ext cx="3836987" cy="740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4" imgW="1676400" imgH="431800" progId="Equation.3">
                  <p:embed/>
                </p:oleObj>
              </mc:Choice>
              <mc:Fallback>
                <p:oleObj r:id="rId4" imgW="1676400" imgH="431800" progId="Equation.3">
                  <p:embed/>
                  <p:pic>
                    <p:nvPicPr>
                      <p:cNvPr id="0" name="对象 83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4" y="2625329"/>
                        <a:ext cx="3836987" cy="740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矩形 80"/>
          <p:cNvSpPr>
            <a:spLocks noChangeArrowheads="1"/>
          </p:cNvSpPr>
          <p:nvPr/>
        </p:nvSpPr>
        <p:spPr bwMode="auto">
          <a:xfrm>
            <a:off x="85725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b="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3" grpId="0"/>
      <p:bldP spid="83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3" name="文本框 9382"/>
          <p:cNvSpPr txBox="1">
            <a:spLocks noChangeArrowheads="1"/>
          </p:cNvSpPr>
          <p:nvPr/>
        </p:nvSpPr>
        <p:spPr bwMode="auto">
          <a:xfrm>
            <a:off x="755651" y="897731"/>
            <a:ext cx="5616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b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方程</a:t>
            </a:r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i="1" dirty="0"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latin typeface="Times New Roman" panose="02020603050405020304" pitchFamily="18" charset="0"/>
              </a:rPr>
              <a:t> 2) (1 </a:t>
            </a:r>
            <a:r>
              <a:rPr lang="en-US" altLang="zh-CN" sz="2400" dirty="0"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latin typeface="Times New Roman" panose="02020603050405020304" pitchFamily="18" charset="0"/>
              </a:rPr>
              <a:t> 3</a:t>
            </a:r>
            <a:r>
              <a:rPr lang="en-US" altLang="zh-CN" sz="2400" i="1" dirty="0"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</a:rPr>
              <a:t>) = 6</a:t>
            </a:r>
            <a:r>
              <a:rPr lang="en-US" altLang="zh-CN" sz="2400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9401" name="矩形 9400"/>
          <p:cNvSpPr>
            <a:spLocks noChangeArrowheads="1"/>
          </p:cNvSpPr>
          <p:nvPr/>
        </p:nvSpPr>
        <p:spPr bwMode="auto">
          <a:xfrm>
            <a:off x="1158875" y="1491630"/>
            <a:ext cx="7416800" cy="279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解：去括号 ，得       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–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+ 6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6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化简为一般式 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+ 8 = 0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3,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7 ,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8.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7 )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 4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 = 49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–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96 =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47 &lt; 0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原方程没有实数根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40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>
                                            <p:txEl>
                                              <p:charRg st="41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401">
                                            <p:txEl>
                                              <p:charRg st="41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>
                                            <p:txEl>
                                              <p:charRg st="8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401">
                                            <p:txEl>
                                              <p:charRg st="81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>
                                            <p:txEl>
                                              <p:charRg st="11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401">
                                            <p:txEl>
                                              <p:charRg st="119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1">
                                            <p:txEl>
                                              <p:charRg st="176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401">
                                            <p:txEl>
                                              <p:charRg st="176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矩形 152581"/>
          <p:cNvSpPr>
            <a:spLocks noChangeArrowheads="1"/>
          </p:cNvSpPr>
          <p:nvPr/>
        </p:nvSpPr>
        <p:spPr bwMode="auto">
          <a:xfrm>
            <a:off x="468313" y="1006078"/>
            <a:ext cx="83883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6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3.   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解方程：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+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  <a:p>
            <a:pPr fontAlgn="b">
              <a:lnSpc>
                <a:spcPct val="200000"/>
              </a:lnSpc>
              <a:spcBef>
                <a:spcPct val="30000"/>
              </a:spcBef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解： 这里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 ,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           ,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3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fontAlgn="b">
              <a:lnSpc>
                <a:spcPct val="20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∵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=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3 &gt; 0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fontAlgn="b">
              <a:lnSpc>
                <a:spcPct val="200000"/>
              </a:lnSpc>
              <a:spcBef>
                <a:spcPct val="3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endParaRPr lang="en-US" altLang="zh-CN" sz="24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">
              <a:lnSpc>
                <a:spcPct val="200000"/>
              </a:lnSpc>
              <a:spcBef>
                <a:spcPct val="3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	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graphicFrame>
        <p:nvGraphicFramePr>
          <p:cNvPr id="11266" name="对象 152582"/>
          <p:cNvGraphicFramePr/>
          <p:nvPr/>
        </p:nvGraphicFramePr>
        <p:xfrm>
          <a:off x="2843213" y="1113235"/>
          <a:ext cx="647700" cy="35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3" imgW="419100" imgH="304800" progId="Equation.3">
                  <p:embed/>
                </p:oleObj>
              </mc:Choice>
              <mc:Fallback>
                <p:oleObj r:id="rId3" imgW="419100" imgH="304800" progId="Equation.3">
                  <p:embed/>
                  <p:pic>
                    <p:nvPicPr>
                      <p:cNvPr id="0" name="对象 15258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113235"/>
                        <a:ext cx="647700" cy="350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4" name="对象 152583"/>
          <p:cNvGraphicFramePr/>
          <p:nvPr/>
        </p:nvGraphicFramePr>
        <p:xfrm>
          <a:off x="1908175" y="2756297"/>
          <a:ext cx="20589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5" imgW="1282700" imgH="571500" progId="Equation.3">
                  <p:embed/>
                </p:oleObj>
              </mc:Choice>
              <mc:Fallback>
                <p:oleObj r:id="rId5" imgW="1282700" imgH="571500" progId="Equation.3">
                  <p:embed/>
                  <p:pic>
                    <p:nvPicPr>
                      <p:cNvPr id="0" name="对象 15258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756297"/>
                        <a:ext cx="205898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5" name="对象 152584"/>
          <p:cNvGraphicFramePr/>
          <p:nvPr/>
        </p:nvGraphicFramePr>
        <p:xfrm>
          <a:off x="3649663" y="1769269"/>
          <a:ext cx="647700" cy="35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r:id="rId7" imgW="419100" imgH="304800" progId="Equation.3">
                  <p:embed/>
                </p:oleObj>
              </mc:Choice>
              <mc:Fallback>
                <p:oleObj r:id="rId7" imgW="419100" imgH="304800" progId="Equation.3">
                  <p:embed/>
                  <p:pic>
                    <p:nvPicPr>
                      <p:cNvPr id="0" name="对象 15258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1769269"/>
                        <a:ext cx="647700" cy="350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6" name="对象 152585"/>
          <p:cNvGraphicFramePr/>
          <p:nvPr/>
        </p:nvGraphicFramePr>
        <p:xfrm>
          <a:off x="2484438" y="3598069"/>
          <a:ext cx="514350" cy="36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9" imgW="317500" imgH="304800" progId="Equation.3">
                  <p:embed/>
                </p:oleObj>
              </mc:Choice>
              <mc:Fallback>
                <p:oleObj r:id="rId9" imgW="317500" imgH="304800" progId="Equation.3">
                  <p:embed/>
                  <p:pic>
                    <p:nvPicPr>
                      <p:cNvPr id="0" name="对象 15258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598069"/>
                        <a:ext cx="514350" cy="365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7" name="对象 152586"/>
          <p:cNvGraphicFramePr/>
          <p:nvPr/>
        </p:nvGraphicFramePr>
        <p:xfrm>
          <a:off x="3956050" y="3381376"/>
          <a:ext cx="649288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r:id="rId11" imgW="406400" imgH="571500" progId="Equation.3">
                  <p:embed/>
                </p:oleObj>
              </mc:Choice>
              <mc:Fallback>
                <p:oleObj r:id="rId11" imgW="406400" imgH="571500" progId="Equation.3">
                  <p:embed/>
                  <p:pic>
                    <p:nvPicPr>
                      <p:cNvPr id="0" name="对象 15258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3381376"/>
                        <a:ext cx="649288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charRg st="2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2582">
                                            <p:txEl>
                                              <p:charRg st="29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charRg st="7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2582">
                                            <p:txEl>
                                              <p:charRg st="72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charRg st="119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2582">
                                            <p:txEl>
                                              <p:charRg st="119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charRg st="133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2582">
                                            <p:txEl>
                                              <p:charRg st="133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2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5"/>
          <p:cNvSpPr txBox="1">
            <a:spLocks noChangeArrowheads="1"/>
          </p:cNvSpPr>
          <p:nvPr/>
        </p:nvSpPr>
        <p:spPr bwMode="auto">
          <a:xfrm>
            <a:off x="323850" y="907256"/>
            <a:ext cx="741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不解方程，判别方程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+1=8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的根的情况</a:t>
            </a:r>
            <a:r>
              <a:rPr lang="en-US" altLang="zh-CN" sz="2400" b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47663" y="1443038"/>
            <a:ext cx="7753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解：化为一般形式为：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8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+1=0.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9751" y="2680097"/>
            <a:ext cx="808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所以Δ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-4×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-8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）×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1=57&gt;0.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751" y="3274219"/>
            <a:ext cx="808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方程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+1=8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的有两个不相等的实数根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5129" name="TextBox 25"/>
          <p:cNvSpPr txBox="1">
            <a:spLocks noChangeArrowheads="1"/>
          </p:cNvSpPr>
          <p:nvPr/>
        </p:nvSpPr>
        <p:spPr bwMode="auto">
          <a:xfrm>
            <a:off x="682626" y="1977629"/>
            <a:ext cx="2789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这里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=5,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=-8,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1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1"/>
          <p:cNvSpPr txBox="1"/>
          <p:nvPr/>
        </p:nvSpPr>
        <p:spPr>
          <a:xfrm>
            <a:off x="323850" y="163265"/>
            <a:ext cx="7848600" cy="2308324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能力提升：</a:t>
            </a:r>
            <a:endParaRPr lang="zh-CN" altLang="en-US" sz="2400" b="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在等腰</a:t>
            </a:r>
            <a:r>
              <a:rPr lang="zh-CN" altLang="en-US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△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中，三边分别为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，其中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=5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，若关于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的方程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+(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+2)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+6-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=0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有两个相等的实数根，求</a:t>
            </a:r>
            <a:r>
              <a:rPr lang="zh-CN" altLang="en-US" sz="2400" b="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△</a:t>
            </a:r>
            <a:r>
              <a:rPr lang="en-US" altLang="zh-CN" sz="2400" b="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en-US" altLang="zh-CN" sz="2400" b="0" i="1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的周长</a:t>
            </a:r>
            <a:r>
              <a:rPr lang="en-US" altLang="zh-CN" sz="2400" b="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en-US" sz="2400" b="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3239" y="2235994"/>
            <a:ext cx="808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关于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的方程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+(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+2)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+6-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=0</a:t>
            </a:r>
            <a:r>
              <a:rPr lang="zh-CN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有两个相等的实数根，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39751" y="2680097"/>
            <a:ext cx="808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所以Δ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-2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-4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6-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+8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-20=0.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6751" y="3044429"/>
            <a:ext cx="808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=-10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或</a:t>
            </a:r>
            <a:r>
              <a:rPr lang="en-US" altLang="zh-CN" sz="2400" b="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6726" y="3436144"/>
            <a:ext cx="8088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=-10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代入原方程得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-8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+16=0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=4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8314" y="3759994"/>
            <a:ext cx="892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代入原方程得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="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+4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+4=0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="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 b="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=-2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（不符题设，舍去）；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0851" y="4174331"/>
            <a:ext cx="8088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的三边长为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，其周长为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4+4+5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4119"/>
          <p:cNvSpPr>
            <a:spLocks noChangeArrowheads="1"/>
          </p:cNvSpPr>
          <p:nvPr/>
        </p:nvSpPr>
        <p:spPr bwMode="auto">
          <a:xfrm>
            <a:off x="3643314" y="750094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9459" name="矩形 4123"/>
          <p:cNvSpPr>
            <a:spLocks noChangeArrowheads="1"/>
          </p:cNvSpPr>
          <p:nvPr/>
        </p:nvSpPr>
        <p:spPr bwMode="auto">
          <a:xfrm>
            <a:off x="381002" y="1275606"/>
            <a:ext cx="8604250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理解一元二次方程求根公式的推导过程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会用公式法解一元二次方程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 eaLnBrk="0" hangingPunct="0">
              <a:lnSpc>
                <a:spcPct val="180000"/>
              </a:lnSpc>
            </a:pP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会用根的判别式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判断一元二次方程根的情况及相关应用．（难点）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0244" name="TextBox 22"/>
          <p:cNvSpPr txBox="1">
            <a:spLocks noChangeArrowheads="1"/>
          </p:cNvSpPr>
          <p:nvPr/>
        </p:nvSpPr>
        <p:spPr bwMode="auto">
          <a:xfrm>
            <a:off x="395289" y="2035969"/>
            <a:ext cx="1107996" cy="461665"/>
          </a:xfrm>
          <a:prstGeom prst="rect">
            <a:avLst/>
          </a:prstGeom>
          <a:noFill/>
          <a:ln w="25400">
            <a:solidFill>
              <a:schemeClr val="bg1">
                <a:lumMod val="75000"/>
              </a:schemeClr>
            </a:solidFill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公式法</a:t>
            </a:r>
          </a:p>
        </p:txBody>
      </p:sp>
      <p:sp>
        <p:nvSpPr>
          <p:cNvPr id="10245" name="TextBox 23"/>
          <p:cNvSpPr txBox="1">
            <a:spLocks noChangeArrowheads="1"/>
          </p:cNvSpPr>
          <p:nvPr/>
        </p:nvSpPr>
        <p:spPr bwMode="auto">
          <a:xfrm>
            <a:off x="2051051" y="867966"/>
            <a:ext cx="1008063" cy="830997"/>
          </a:xfrm>
          <a:prstGeom prst="rect">
            <a:avLst/>
          </a:prstGeom>
          <a:noFill/>
          <a:ln w="25400">
            <a:solidFill>
              <a:schemeClr val="bg1">
                <a:lumMod val="75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 algn="dist">
              <a:defRPr/>
            </a:pP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求根公式</a:t>
            </a:r>
          </a:p>
        </p:txBody>
      </p:sp>
      <p:sp>
        <p:nvSpPr>
          <p:cNvPr id="10246" name="TextBox 28"/>
          <p:cNvSpPr txBox="1">
            <a:spLocks noChangeArrowheads="1"/>
          </p:cNvSpPr>
          <p:nvPr/>
        </p:nvSpPr>
        <p:spPr bwMode="auto">
          <a:xfrm>
            <a:off x="2051051" y="3165873"/>
            <a:ext cx="1008063" cy="461665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 algn="dist">
              <a:defRPr/>
            </a:pP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步骤</a:t>
            </a:r>
          </a:p>
        </p:txBody>
      </p:sp>
      <p:sp>
        <p:nvSpPr>
          <p:cNvPr id="10247" name="TextBox 29"/>
          <p:cNvSpPr txBox="1">
            <a:spLocks noChangeArrowheads="1"/>
          </p:cNvSpPr>
          <p:nvPr/>
        </p:nvSpPr>
        <p:spPr bwMode="auto">
          <a:xfrm>
            <a:off x="3589338" y="2556273"/>
            <a:ext cx="3087705" cy="2400657"/>
          </a:xfrm>
          <a:prstGeom prst="rect">
            <a:avLst/>
          </a:prstGeom>
          <a:noFill/>
          <a:ln w="25400" cmpd="thinThick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一化（一般形式）；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二定（系数值）；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三求（ Δ值）；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四判（方程根的情况）；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五代（求根公式计算）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8" name="左大括号 32"/>
          <p:cNvSpPr/>
          <p:nvPr/>
        </p:nvSpPr>
        <p:spPr bwMode="auto">
          <a:xfrm>
            <a:off x="1690688" y="1168004"/>
            <a:ext cx="215900" cy="2106215"/>
          </a:xfrm>
          <a:prstGeom prst="leftBrace">
            <a:avLst>
              <a:gd name="adj1" fmla="val 7828"/>
              <a:gd name="adj2" fmla="val 50000"/>
            </a:avLst>
          </a:prstGeom>
          <a:solidFill>
            <a:schemeClr val="accent1"/>
          </a:solidFill>
          <a:ln w="25400">
            <a:solidFill>
              <a:srgbClr val="0070C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9" name="右箭头 33"/>
          <p:cNvSpPr>
            <a:spLocks noChangeArrowheads="1"/>
          </p:cNvSpPr>
          <p:nvPr/>
        </p:nvSpPr>
        <p:spPr bwMode="auto">
          <a:xfrm>
            <a:off x="3203575" y="1052513"/>
            <a:ext cx="287338" cy="2166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>
              <a:alpha val="5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右箭头 35"/>
          <p:cNvSpPr>
            <a:spLocks noChangeArrowheads="1"/>
          </p:cNvSpPr>
          <p:nvPr/>
        </p:nvSpPr>
        <p:spPr bwMode="auto">
          <a:xfrm>
            <a:off x="3203575" y="3173016"/>
            <a:ext cx="287338" cy="215503"/>
          </a:xfrm>
          <a:prstGeom prst="rightArrow">
            <a:avLst>
              <a:gd name="adj1" fmla="val 50000"/>
              <a:gd name="adj2" fmla="val 49963"/>
            </a:avLst>
          </a:prstGeom>
          <a:solidFill>
            <a:srgbClr val="00B0F0">
              <a:alpha val="5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6391" name="Object 7"/>
          <p:cNvGraphicFramePr/>
          <p:nvPr/>
        </p:nvGraphicFramePr>
        <p:xfrm>
          <a:off x="3706813" y="897731"/>
          <a:ext cx="23034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r:id="rId3" imgW="1221105" imgH="445135" progId="Equation.DSMT4">
                  <p:embed/>
                </p:oleObj>
              </mc:Choice>
              <mc:Fallback>
                <p:oleObj r:id="rId3" imgW="1221105" imgH="445135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897731"/>
                        <a:ext cx="2303462" cy="5429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3635376" y="1847851"/>
            <a:ext cx="2526654" cy="461665"/>
          </a:xfrm>
          <a:prstGeom prst="rect">
            <a:avLst/>
          </a:prstGeom>
          <a:noFill/>
          <a:ln w="25400">
            <a:solidFill>
              <a:schemeClr val="tx1">
                <a:lumMod val="85000"/>
                <a:lumOff val="15000"/>
                <a:alpha val="36000"/>
              </a:schemeClr>
            </a:solidFill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根的判别式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endParaRPr lang="zh-CN" altLang="en-US" sz="2400" i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52" name="下箭头 22"/>
          <p:cNvSpPr>
            <a:spLocks noChangeArrowheads="1"/>
          </p:cNvSpPr>
          <p:nvPr/>
        </p:nvSpPr>
        <p:spPr bwMode="auto">
          <a:xfrm>
            <a:off x="4714876" y="1491854"/>
            <a:ext cx="288925" cy="323850"/>
          </a:xfrm>
          <a:prstGeom prst="downArrow">
            <a:avLst>
              <a:gd name="adj1" fmla="val 50000"/>
              <a:gd name="adj2" fmla="val 49761"/>
            </a:avLst>
          </a:prstGeom>
          <a:solidFill>
            <a:srgbClr val="007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下箭头 23"/>
          <p:cNvSpPr>
            <a:spLocks noChangeArrowheads="1"/>
          </p:cNvSpPr>
          <p:nvPr/>
        </p:nvSpPr>
        <p:spPr bwMode="auto">
          <a:xfrm>
            <a:off x="4770439" y="2213372"/>
            <a:ext cx="287337" cy="323850"/>
          </a:xfrm>
          <a:prstGeom prst="downArrow">
            <a:avLst>
              <a:gd name="adj1" fmla="val 50000"/>
              <a:gd name="adj2" fmla="val 50037"/>
            </a:avLst>
          </a:prstGeom>
          <a:solidFill>
            <a:srgbClr val="007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TextBox 23"/>
          <p:cNvSpPr txBox="1">
            <a:spLocks noChangeArrowheads="1"/>
          </p:cNvSpPr>
          <p:nvPr/>
        </p:nvSpPr>
        <p:spPr bwMode="auto">
          <a:xfrm>
            <a:off x="6659564" y="1707357"/>
            <a:ext cx="1800225" cy="707886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务必将方程化为一般形式</a:t>
            </a:r>
          </a:p>
        </p:txBody>
      </p:sp>
      <p:sp>
        <p:nvSpPr>
          <p:cNvPr id="10255" name="右箭头 25"/>
          <p:cNvSpPr>
            <a:spLocks noChangeArrowheads="1"/>
          </p:cNvSpPr>
          <p:nvPr/>
        </p:nvSpPr>
        <p:spPr bwMode="auto">
          <a:xfrm>
            <a:off x="6299201" y="1924050"/>
            <a:ext cx="288925" cy="215504"/>
          </a:xfrm>
          <a:prstGeom prst="rightArrow">
            <a:avLst>
              <a:gd name="adj1" fmla="val 50000"/>
              <a:gd name="adj2" fmla="val 50239"/>
            </a:avLst>
          </a:prstGeom>
          <a:solidFill>
            <a:srgbClr val="0070C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291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2496741"/>
          <a:ext cx="914400" cy="14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r:id="rId5" imgW="915035" imgH="198755" progId="Equation.KSEE3">
                  <p:embed/>
                </p:oleObj>
              </mc:Choice>
              <mc:Fallback>
                <p:oleObj r:id="rId5" imgW="915035" imgH="198755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96741"/>
                        <a:ext cx="914400" cy="148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ldLvl="0" animBg="1"/>
      <p:bldP spid="10245" grpId="0" bldLvl="0" animBg="1"/>
      <p:bldP spid="10246" grpId="0" bldLvl="0" animBg="1"/>
      <p:bldP spid="10247" grpId="0" bldLvl="0" animBg="1"/>
      <p:bldP spid="10248" grpId="0" bldLvl="0" animBg="1"/>
      <p:bldP spid="10249" grpId="0" bldLvl="0" animBg="1"/>
      <p:bldP spid="10250" grpId="0" bldLvl="0" animBg="1"/>
      <p:bldP spid="10251" grpId="0" bldLvl="0" animBg="1"/>
      <p:bldP spid="10252" grpId="0" bldLvl="0" animBg="1"/>
      <p:bldP spid="10253" grpId="0" bldLvl="0" animBg="1"/>
      <p:bldP spid="10254" grpId="0" bldLvl="0" animBg="1"/>
      <p:bldP spid="1025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22616"/>
          <p:cNvSpPr>
            <a:spLocks noChangeArrowheads="1"/>
          </p:cNvSpPr>
          <p:nvPr/>
        </p:nvSpPr>
        <p:spPr bwMode="auto">
          <a:xfrm>
            <a:off x="179389" y="725091"/>
            <a:ext cx="8351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说一说</a:t>
            </a:r>
            <a:r>
              <a:rPr lang="zh-CN" altLang="en-US" sz="2400" b="0" dirty="0">
                <a:ea typeface="黑体" panose="02010609060101010101" pitchFamily="49" charset="-122"/>
              </a:rPr>
              <a:t>用配方法解系数不为</a:t>
            </a:r>
            <a:r>
              <a:rPr lang="en-US" altLang="zh-CN" sz="2400" b="0" dirty="0"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ea typeface="黑体" panose="02010609060101010101" pitchFamily="49" charset="-122"/>
              </a:rPr>
              <a:t>的一元二次方程的步骤？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618" name="文本框 22617"/>
          <p:cNvSpPr txBox="1">
            <a:spLocks noChangeArrowheads="1"/>
          </p:cNvSpPr>
          <p:nvPr/>
        </p:nvSpPr>
        <p:spPr bwMode="auto">
          <a:xfrm>
            <a:off x="1090614" y="1221582"/>
            <a:ext cx="7850187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400" b="0" dirty="0">
                <a:solidFill>
                  <a:srgbClr val="FF0000"/>
                </a:solidFill>
                <a:ea typeface="黑体" panose="02010609060101010101" pitchFamily="49" charset="-122"/>
              </a:rPr>
              <a:t>基本步骤如下：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zh-CN" sz="2400" dirty="0">
                <a:solidFill>
                  <a:srgbClr val="FF0000"/>
                </a:solidFill>
              </a:rPr>
              <a:t>①</a:t>
            </a: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将二次项系数化为</a:t>
            </a:r>
            <a:r>
              <a:rPr lang="en-US" altLang="zh-CN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②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将常数项移到方程的右边，是左边只有二次项和一次项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③</a:t>
            </a: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两边都加上一次项系数一半的平方</a:t>
            </a:r>
            <a:r>
              <a:rPr lang="en-US" altLang="zh-CN" sz="2400" b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  <a:spcBef>
                <a:spcPct val="20000"/>
              </a:spcBef>
            </a:pPr>
            <a:r>
              <a:rPr lang="zh-CN" altLang="zh-CN" sz="2400" dirty="0">
                <a:solidFill>
                  <a:srgbClr val="FF0000"/>
                </a:solidFill>
              </a:rPr>
              <a:t>④</a:t>
            </a:r>
            <a:r>
              <a:rPr lang="zh-CN" altLang="en-US" sz="2400" b="0" dirty="0">
                <a:solidFill>
                  <a:srgbClr val="FF0000"/>
                </a:solidFill>
                <a:ea typeface="黑体" panose="02010609060101010101" pitchFamily="49" charset="-122"/>
              </a:rPr>
              <a:t>直接用开平方法求出它的解</a:t>
            </a:r>
            <a:r>
              <a:rPr lang="en-US" altLang="zh-CN" sz="2400" b="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  <a:endParaRPr lang="zh-CN" altLang="en-US" b="0" dirty="0">
              <a:solidFill>
                <a:srgbClr val="FF0000"/>
              </a:solidFill>
            </a:endParaRPr>
          </a:p>
        </p:txBody>
      </p:sp>
      <p:sp>
        <p:nvSpPr>
          <p:cNvPr id="20484" name="矩形 80"/>
          <p:cNvSpPr>
            <a:spLocks noChangeArrowheads="1"/>
          </p:cNvSpPr>
          <p:nvPr/>
        </p:nvSpPr>
        <p:spPr bwMode="auto">
          <a:xfrm>
            <a:off x="109538" y="32147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 b="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85750" y="964407"/>
            <a:ext cx="778668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60000"/>
              </a:lnSpc>
            </a:pPr>
            <a:r>
              <a:rPr lang="zh-CN" altLang="en-US" sz="2400" b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做一做：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隶书" panose="02010509060101010101" pitchFamily="49" charset="-122"/>
              </a:rPr>
              <a:t>你能用配方法解方程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+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bx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c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= 0(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≠0)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zh-CN" altLang="en-US" sz="2400" b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隶书" panose="02010509060101010101" pitchFamily="49" charset="-122"/>
              </a:rPr>
              <a:t>吗</a:t>
            </a:r>
            <a:r>
              <a:rPr lang="en-US" altLang="zh-CN" sz="2400" b="0">
                <a:latin typeface="黑体" panose="02010609060101010101" pitchFamily="49" charset="-122"/>
                <a:ea typeface="黑体" panose="02010609060101010101" pitchFamily="49" charset="-122"/>
                <a:sym typeface="隶书" panose="02010509060101010101" pitchFamily="49" charset="-122"/>
              </a:rPr>
              <a:t>?</a:t>
            </a:r>
            <a:endParaRPr lang="zh-CN" altLang="en-US" sz="2400" b="0">
              <a:latin typeface="黑体" panose="02010609060101010101" pitchFamily="49" charset="-122"/>
              <a:ea typeface="黑体" panose="02010609060101010101" pitchFamily="49" charset="-122"/>
              <a:sym typeface="隶书" panose="02010509060101010101" pitchFamily="49" charset="-122"/>
            </a:endParaRPr>
          </a:p>
        </p:txBody>
      </p:sp>
      <p:grpSp>
        <p:nvGrpSpPr>
          <p:cNvPr id="2059" name="组合 6147"/>
          <p:cNvGrpSpPr/>
          <p:nvPr/>
        </p:nvGrpSpPr>
        <p:grpSpPr bwMode="auto">
          <a:xfrm>
            <a:off x="357188" y="214312"/>
            <a:ext cx="6128059" cy="738770"/>
            <a:chOff x="0" y="0"/>
            <a:chExt cx="9652" cy="1550"/>
          </a:xfrm>
        </p:grpSpPr>
        <p:sp>
          <p:nvSpPr>
            <p:cNvPr id="206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66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774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一元二次方程求根公式的推导过程</a:t>
              </a:r>
              <a:endParaRPr lang="en-US" altLang="zh-CN" sz="28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67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31098" name="文本框 131097"/>
          <p:cNvSpPr txBox="1">
            <a:spLocks noChangeArrowheads="1"/>
          </p:cNvSpPr>
          <p:nvPr/>
        </p:nvSpPr>
        <p:spPr bwMode="auto">
          <a:xfrm>
            <a:off x="827088" y="1545431"/>
            <a:ext cx="8280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二次项系数化为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，得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     =  0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1" eaLnBrk="1" hangingPunct="1">
              <a:lnSpc>
                <a:spcPct val="300000"/>
              </a:lnSpc>
            </a:pP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配方，得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（        ）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 -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（       ）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zh-CN" altLang="en-US" sz="24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 eaLnBrk="1" hangingPunct="1">
              <a:lnSpc>
                <a:spcPct val="30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移项，得  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=      </a:t>
            </a:r>
            <a:endParaRPr lang="zh-CN" altLang="en-US" sz="2400" b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31099" name="内容占位符 131098"/>
          <p:cNvGraphicFramePr>
            <a:graphicFrameLocks noGrp="1"/>
          </p:cNvGraphicFramePr>
          <p:nvPr>
            <p:ph idx="4294967295"/>
          </p:nvPr>
        </p:nvGraphicFramePr>
        <p:xfrm>
          <a:off x="5318125" y="1815704"/>
          <a:ext cx="361950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r:id="rId4" imgW="203200" imgH="520700" progId="Equation.3">
                  <p:embed/>
                </p:oleObj>
              </mc:Choice>
              <mc:Fallback>
                <p:oleObj r:id="rId4" imgW="203200" imgH="520700" progId="Equation.3">
                  <p:embed/>
                  <p:pic>
                    <p:nvPicPr>
                      <p:cNvPr id="0" name="内容占位符 13109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1815704"/>
                        <a:ext cx="361950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1" name="对象 131100"/>
          <p:cNvGraphicFramePr/>
          <p:nvPr/>
        </p:nvGraphicFramePr>
        <p:xfrm>
          <a:off x="6300788" y="1815704"/>
          <a:ext cx="361950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r:id="rId6" imgW="203200" imgH="520700" progId="Equation.3">
                  <p:embed/>
                </p:oleObj>
              </mc:Choice>
              <mc:Fallback>
                <p:oleObj r:id="rId6" imgW="203200" imgH="520700" progId="Equation.3">
                  <p:embed/>
                  <p:pic>
                    <p:nvPicPr>
                      <p:cNvPr id="0" name="对象 13110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815704"/>
                        <a:ext cx="361950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4" name="对象 131103"/>
          <p:cNvGraphicFramePr/>
          <p:nvPr/>
        </p:nvGraphicFramePr>
        <p:xfrm>
          <a:off x="3635375" y="2625329"/>
          <a:ext cx="361950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r:id="rId8" imgW="203200" imgH="520700" progId="Equation.3">
                  <p:embed/>
                </p:oleObj>
              </mc:Choice>
              <mc:Fallback>
                <p:oleObj r:id="rId8" imgW="203200" imgH="520700" progId="Equation.3">
                  <p:embed/>
                  <p:pic>
                    <p:nvPicPr>
                      <p:cNvPr id="0" name="对象 13110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625329"/>
                        <a:ext cx="361950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5" name="对象 131104"/>
          <p:cNvGraphicFramePr/>
          <p:nvPr/>
        </p:nvGraphicFramePr>
        <p:xfrm>
          <a:off x="4954589" y="2637235"/>
          <a:ext cx="542925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r:id="rId10" imgW="304800" imgH="520700" progId="Equation.3">
                  <p:embed/>
                </p:oleObj>
              </mc:Choice>
              <mc:Fallback>
                <p:oleObj r:id="rId10" imgW="304800" imgH="520700" progId="Equation.3">
                  <p:embed/>
                  <p:pic>
                    <p:nvPicPr>
                      <p:cNvPr id="0" name="对象 13110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9" y="2637235"/>
                        <a:ext cx="542925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6" name="对象 131105"/>
          <p:cNvGraphicFramePr/>
          <p:nvPr/>
        </p:nvGraphicFramePr>
        <p:xfrm>
          <a:off x="6481764" y="2625329"/>
          <a:ext cx="542925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r:id="rId12" imgW="304800" imgH="520700" progId="Equation.3">
                  <p:embed/>
                </p:oleObj>
              </mc:Choice>
              <mc:Fallback>
                <p:oleObj r:id="rId12" imgW="304800" imgH="520700" progId="Equation.3">
                  <p:embed/>
                  <p:pic>
                    <p:nvPicPr>
                      <p:cNvPr id="0" name="对象 13110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4" y="2625329"/>
                        <a:ext cx="542925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7" name="对象 131106"/>
          <p:cNvGraphicFramePr/>
          <p:nvPr/>
        </p:nvGraphicFramePr>
        <p:xfrm>
          <a:off x="7885113" y="2626519"/>
          <a:ext cx="361950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r:id="rId14" imgW="203200" imgH="520700" progId="Equation.3">
                  <p:embed/>
                </p:oleObj>
              </mc:Choice>
              <mc:Fallback>
                <p:oleObj r:id="rId14" imgW="203200" imgH="520700" progId="Equation.3">
                  <p:embed/>
                  <p:pic>
                    <p:nvPicPr>
                      <p:cNvPr id="0" name="对象 13110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626519"/>
                        <a:ext cx="361950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8" name="对象 131107"/>
          <p:cNvGraphicFramePr/>
          <p:nvPr/>
        </p:nvGraphicFramePr>
        <p:xfrm>
          <a:off x="4302126" y="3456385"/>
          <a:ext cx="542925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r:id="rId16" imgW="304800" imgH="520700" progId="Equation.3">
                  <p:embed/>
                </p:oleObj>
              </mc:Choice>
              <mc:Fallback>
                <p:oleObj r:id="rId16" imgW="304800" imgH="520700" progId="Equation.3">
                  <p:embed/>
                  <p:pic>
                    <p:nvPicPr>
                      <p:cNvPr id="0" name="对象 131107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6" y="3456385"/>
                        <a:ext cx="542925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109" name="对象 131108"/>
          <p:cNvGraphicFramePr/>
          <p:nvPr/>
        </p:nvGraphicFramePr>
        <p:xfrm>
          <a:off x="5795963" y="3436144"/>
          <a:ext cx="1447800" cy="746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r:id="rId18" imgW="812800" imgH="558800" progId="Equation.3">
                  <p:embed/>
                </p:oleObj>
              </mc:Choice>
              <mc:Fallback>
                <p:oleObj r:id="rId18" imgW="812800" imgH="558800" progId="Equation.3">
                  <p:embed/>
                  <p:pic>
                    <p:nvPicPr>
                      <p:cNvPr id="0" name="对象 131108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436144"/>
                        <a:ext cx="1447800" cy="746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110" name="Text Box 3"/>
          <p:cNvSpPr txBox="1">
            <a:spLocks noChangeArrowheads="1"/>
          </p:cNvSpPr>
          <p:nvPr/>
        </p:nvSpPr>
        <p:spPr bwMode="auto">
          <a:xfrm>
            <a:off x="395289" y="4192192"/>
            <a:ext cx="5329237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60000"/>
              </a:lnSpc>
            </a:pP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接下来</a:t>
            </a:r>
            <a:r>
              <a:rPr lang="zh-CN" altLang="en-GB" sz="2400" b="0" dirty="0">
                <a:latin typeface="Comic Sans MS" panose="030F0702030302020204" pitchFamily="66" charset="0"/>
                <a:ea typeface="黑体" panose="02010609060101010101" pitchFamily="49" charset="-122"/>
              </a:rPr>
              <a:t>能用直接开平方解吗？</a:t>
            </a:r>
            <a:endParaRPr lang="en-US" altLang="zh-CN" sz="2400" b="0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2062" name="矩形 80"/>
          <p:cNvSpPr>
            <a:spLocks noChangeArrowheads="1"/>
          </p:cNvSpPr>
          <p:nvPr/>
        </p:nvSpPr>
        <p:spPr bwMode="auto">
          <a:xfrm>
            <a:off x="1079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b="0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1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1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309564" y="627460"/>
            <a:ext cx="8569325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60000"/>
              </a:lnSpc>
            </a:pP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什么情况下可以直接开平方？什么情况下不能直接开？</a:t>
            </a:r>
            <a:endParaRPr lang="en-US" altLang="zh-CN" sz="2400" b="0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138246" name="矩形 138245"/>
          <p:cNvSpPr>
            <a:spLocks noChangeArrowheads="1"/>
          </p:cNvSpPr>
          <p:nvPr/>
        </p:nvSpPr>
        <p:spPr bwMode="auto">
          <a:xfrm>
            <a:off x="1258889" y="1006079"/>
            <a:ext cx="7058025" cy="367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≥ 0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400" b="0" baseline="3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不能开方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负数没有平方根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≥ 0 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左右两边都是非负数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可以开方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</a:p>
          <a:p>
            <a:pPr>
              <a:lnSpc>
                <a:spcPct val="200000"/>
              </a:lnSpc>
            </a:pP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   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</a:p>
          <a:p>
            <a:pPr>
              <a:lnSpc>
                <a:spcPct val="200000"/>
              </a:lnSpc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x =</a:t>
            </a:r>
          </a:p>
        </p:txBody>
      </p:sp>
      <p:graphicFrame>
        <p:nvGraphicFramePr>
          <p:cNvPr id="138249" name="对象 138248"/>
          <p:cNvGraphicFramePr/>
          <p:nvPr/>
        </p:nvGraphicFramePr>
        <p:xfrm>
          <a:off x="2124076" y="1188244"/>
          <a:ext cx="542925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3" imgW="304800" imgH="520700" progId="Equation.3">
                  <p:embed/>
                </p:oleObj>
              </mc:Choice>
              <mc:Fallback>
                <p:oleObj r:id="rId3" imgW="304800" imgH="520700" progId="Equation.3">
                  <p:embed/>
                  <p:pic>
                    <p:nvPicPr>
                      <p:cNvPr id="0" name="对象 13824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6" y="1188244"/>
                        <a:ext cx="542925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2" name="对象 138251"/>
          <p:cNvGraphicFramePr/>
          <p:nvPr/>
        </p:nvGraphicFramePr>
        <p:xfrm>
          <a:off x="3492501" y="2970610"/>
          <a:ext cx="542925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5" imgW="304800" imgH="520700" progId="Equation.3">
                  <p:embed/>
                </p:oleObj>
              </mc:Choice>
              <mc:Fallback>
                <p:oleObj r:id="rId5" imgW="304800" imgH="520700" progId="Equation.3">
                  <p:embed/>
                  <p:pic>
                    <p:nvPicPr>
                      <p:cNvPr id="0" name="对象 13825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1" y="2970610"/>
                        <a:ext cx="542925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3" name="对象 138252"/>
          <p:cNvGraphicFramePr/>
          <p:nvPr/>
        </p:nvGraphicFramePr>
        <p:xfrm>
          <a:off x="4456113" y="2863453"/>
          <a:ext cx="196056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7" imgW="1104900" imgH="609600" progId="Equation.3">
                  <p:embed/>
                </p:oleObj>
              </mc:Choice>
              <mc:Fallback>
                <p:oleObj r:id="rId7" imgW="1104900" imgH="609600" progId="Equation.3">
                  <p:embed/>
                  <p:pic>
                    <p:nvPicPr>
                      <p:cNvPr id="0" name="对象 13825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863453"/>
                        <a:ext cx="1960562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4" name="对象 138253"/>
          <p:cNvGraphicFramePr/>
          <p:nvPr/>
        </p:nvGraphicFramePr>
        <p:xfrm>
          <a:off x="3938589" y="3868342"/>
          <a:ext cx="2503487" cy="79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9" imgW="1409700" imgH="596900" progId="Equation.3">
                  <p:embed/>
                </p:oleObj>
              </mc:Choice>
              <mc:Fallback>
                <p:oleObj r:id="rId9" imgW="1409700" imgH="596900" progId="Equation.3">
                  <p:embed/>
                  <p:pic>
                    <p:nvPicPr>
                      <p:cNvPr id="0" name="对象 13825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9" y="3868342"/>
                        <a:ext cx="2503487" cy="791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8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8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2" name="矩形 135181"/>
          <p:cNvSpPr>
            <a:spLocks noChangeArrowheads="1"/>
          </p:cNvSpPr>
          <p:nvPr/>
        </p:nvSpPr>
        <p:spPr bwMode="auto">
          <a:xfrm>
            <a:off x="755651" y="2146608"/>
            <a:ext cx="77755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GB" sz="2400" b="0">
                <a:latin typeface="黑体" panose="02010609060101010101" pitchFamily="49" charset="-122"/>
                <a:ea typeface="黑体" panose="02010609060101010101" pitchFamily="49" charset="-122"/>
              </a:rPr>
              <a:t>    这个公式叫做一元二次方程的求根公式，利用这个公式解一元二次方程的方法叫做</a:t>
            </a:r>
            <a:r>
              <a:rPr lang="zh-CN" altLang="en-GB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公式法</a:t>
            </a:r>
            <a:r>
              <a:rPr lang="en-GB" altLang="zh-CN" sz="2400" b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5183" name="矩形 135182"/>
          <p:cNvSpPr>
            <a:spLocks noChangeArrowheads="1"/>
          </p:cNvSpPr>
          <p:nvPr/>
        </p:nvSpPr>
        <p:spPr bwMode="auto">
          <a:xfrm>
            <a:off x="755651" y="435859"/>
            <a:ext cx="7775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GB" sz="2400" b="0">
                <a:latin typeface="黑体" panose="02010609060101010101" pitchFamily="49" charset="-122"/>
                <a:ea typeface="黑体" panose="02010609060101010101" pitchFamily="49" charset="-122"/>
              </a:rPr>
              <a:t>对于一元二次方程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+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bx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c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= 0(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sym typeface="隶书" panose="02010509060101010101" pitchFamily="49" charset="-122"/>
              </a:rPr>
              <a:t>≠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0)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,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当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≥ 0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endParaRPr lang="zh-CN" altLang="en-GB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5186" name="对象 135185"/>
          <p:cNvGraphicFramePr/>
          <p:nvPr/>
        </p:nvGraphicFramePr>
        <p:xfrm>
          <a:off x="2987675" y="1275160"/>
          <a:ext cx="2986088" cy="79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3" imgW="1676400" imgH="596900" progId="Equation.3">
                  <p:embed/>
                </p:oleObj>
              </mc:Choice>
              <mc:Fallback>
                <p:oleObj r:id="rId3" imgW="1676400" imgH="596900" progId="Equation.3">
                  <p:embed/>
                  <p:pic>
                    <p:nvPicPr>
                      <p:cNvPr id="0" name="对象 13518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275160"/>
                        <a:ext cx="2986088" cy="791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88" name="矩形 73"/>
          <p:cNvSpPr>
            <a:spLocks noChangeArrowheads="1"/>
          </p:cNvSpPr>
          <p:nvPr/>
        </p:nvSpPr>
        <p:spPr bwMode="auto">
          <a:xfrm>
            <a:off x="468314" y="3512344"/>
            <a:ext cx="8135937" cy="1188244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60000"/>
              </a:lnSpc>
            </a:pPr>
            <a:r>
              <a:rPr lang="zh-CN" altLang="en-GB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       这个公式说明方程的根是由方程的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系数</a:t>
            </a:r>
            <a:r>
              <a:rPr lang="en-GB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GB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GB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所确定的，利用这个公式，我们可以由一元二次方程中系数</a:t>
            </a:r>
            <a:r>
              <a:rPr lang="en-GB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GB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GB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GB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GB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值，直接求得方程的解</a:t>
            </a:r>
            <a:r>
              <a:rPr lang="en-GB" altLang="zh-CN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000" b="0" dirty="0">
              <a:ea typeface="黑体" panose="02010609060101010101" pitchFamily="49" charset="-122"/>
            </a:endParaRP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611188" y="3565922"/>
            <a:ext cx="697627" cy="485775"/>
            <a:chOff x="579589" y="5301208"/>
            <a:chExt cx="690173" cy="648072"/>
          </a:xfrm>
        </p:grpSpPr>
        <p:grpSp>
          <p:nvGrpSpPr>
            <p:cNvPr id="4103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4105" name="椭圆 60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b="0"/>
              </a:p>
            </p:txBody>
          </p:sp>
          <p:sp>
            <p:nvSpPr>
              <p:cNvPr id="4106" name="椭圆 61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b="0"/>
              </a:p>
            </p:txBody>
          </p:sp>
        </p:grpSp>
        <p:sp>
          <p:nvSpPr>
            <p:cNvPr id="4104" name="TextBox 76"/>
            <p:cNvSpPr txBox="1">
              <a:spLocks noChangeArrowheads="1"/>
            </p:cNvSpPr>
            <p:nvPr/>
          </p:nvSpPr>
          <p:spPr bwMode="auto">
            <a:xfrm>
              <a:off x="579589" y="5364744"/>
              <a:ext cx="690173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2" grpId="0"/>
      <p:bldP spid="1351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组合 6147"/>
          <p:cNvGrpSpPr/>
          <p:nvPr/>
        </p:nvGrpSpPr>
        <p:grpSpPr bwMode="auto">
          <a:xfrm>
            <a:off x="423863" y="294085"/>
            <a:ext cx="4691684" cy="738770"/>
            <a:chOff x="0" y="0"/>
            <a:chExt cx="7391" cy="1550"/>
          </a:xfrm>
        </p:grpSpPr>
        <p:sp>
          <p:nvSpPr>
            <p:cNvPr id="512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9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51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用公式法解一元二次方程</a:t>
              </a:r>
              <a:endParaRPr lang="en-US" altLang="zh-CN" sz="28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0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41322" name="Text Box 3"/>
          <p:cNvSpPr txBox="1">
            <a:spLocks noChangeArrowheads="1"/>
          </p:cNvSpPr>
          <p:nvPr/>
        </p:nvSpPr>
        <p:spPr bwMode="auto">
          <a:xfrm>
            <a:off x="323851" y="1221581"/>
            <a:ext cx="8569325" cy="35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</a:pP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解方程</a:t>
            </a:r>
          </a:p>
          <a:p>
            <a:pPr eaLnBrk="1" fontAlgn="b" hangingPunct="1">
              <a:lnSpc>
                <a:spcPct val="15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（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7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0" dirty="0">
                <a:latin typeface="宋体" panose="02010600030101010101" pitchFamily="2" charset="-122"/>
              </a:rPr>
              <a:t>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18 = 0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fontAlgn="b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解：这里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=1 ,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=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7 ,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fontAlgn="b" hangingPunct="1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∵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=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7 )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=121 &gt;0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eaLnBrk="1" fontAlgn="b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∴</a:t>
            </a:r>
          </a:p>
          <a:p>
            <a:pPr eaLnBrk="1" fontAlgn="b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41326" name="对象 141325"/>
          <p:cNvGraphicFramePr/>
          <p:nvPr/>
        </p:nvGraphicFramePr>
        <p:xfrm>
          <a:off x="2286000" y="3381375"/>
          <a:ext cx="30607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3" imgW="1917700" imgH="571500" progId="Equation.3">
                  <p:embed/>
                </p:oleObj>
              </mc:Choice>
              <mc:Fallback>
                <p:oleObj r:id="rId3" imgW="1917700" imgH="571500" progId="Equation.3">
                  <p:embed/>
                  <p:pic>
                    <p:nvPicPr>
                      <p:cNvPr id="0" name="对象 14132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81375"/>
                        <a:ext cx="30607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圆角矩形 31"/>
          <p:cNvSpPr>
            <a:spLocks noChangeArrowheads="1"/>
          </p:cNvSpPr>
          <p:nvPr/>
        </p:nvSpPr>
        <p:spPr bwMode="auto">
          <a:xfrm>
            <a:off x="323850" y="963216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charRg st="3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22">
                                            <p:txEl>
                                              <p:charRg st="33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charRg st="7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1322">
                                            <p:txEl>
                                              <p:charRg st="72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charRg st="13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1322">
                                            <p:txEl>
                                              <p:charRg st="132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charRg st="154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1322">
                                            <p:txEl>
                                              <p:charRg st="154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32" name="矩形 123931"/>
          <p:cNvSpPr>
            <a:spLocks noChangeArrowheads="1"/>
          </p:cNvSpPr>
          <p:nvPr/>
        </p:nvSpPr>
        <p:spPr bwMode="auto">
          <a:xfrm>
            <a:off x="539750" y="465535"/>
            <a:ext cx="8388350" cy="397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+ 1 = 4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  <a:p>
            <a:pPr fontAlgn="b"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解：将原方程化为一般形式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  <a:endParaRPr lang="en-US" altLang="zh-CN" sz="2400" b="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-4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+ 1 = 0 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fontAlgn="b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这里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 ,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4,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fontAlgn="b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∵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=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4 )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fontAlgn="b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</a:p>
          <a:p>
            <a:pPr fontAlgn="b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         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3935" name="对象 123934"/>
          <p:cNvGraphicFramePr/>
          <p:nvPr/>
        </p:nvGraphicFramePr>
        <p:xfrm>
          <a:off x="1982788" y="3306367"/>
          <a:ext cx="2546350" cy="62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3" imgW="1587500" imgH="520700" progId="Equation.3">
                  <p:embed/>
                </p:oleObj>
              </mc:Choice>
              <mc:Fallback>
                <p:oleObj r:id="rId3" imgW="1587500" imgH="520700" progId="Equation.3">
                  <p:embed/>
                  <p:pic>
                    <p:nvPicPr>
                      <p:cNvPr id="0" name="对象 12393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3306367"/>
                        <a:ext cx="2546350" cy="629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36" name="对象 123935"/>
          <p:cNvGraphicFramePr/>
          <p:nvPr/>
        </p:nvGraphicFramePr>
        <p:xfrm>
          <a:off x="3884613" y="4083844"/>
          <a:ext cx="406400" cy="62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5" imgW="254000" imgH="520700" progId="Equation.3">
                  <p:embed/>
                </p:oleObj>
              </mc:Choice>
              <mc:Fallback>
                <p:oleObj r:id="rId5" imgW="254000" imgH="520700" progId="Equation.3">
                  <p:embed/>
                  <p:pic>
                    <p:nvPicPr>
                      <p:cNvPr id="0" name="对象 12393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613" y="4083844"/>
                        <a:ext cx="406400" cy="629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>
                                            <p:txEl>
                                              <p:charRg st="3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932">
                                            <p:txEl>
                                              <p:charRg st="33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>
                                            <p:txEl>
                                              <p:charRg st="74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932">
                                            <p:txEl>
                                              <p:charRg st="74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>
                                            <p:txEl>
                                              <p:charRg st="111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932">
                                            <p:txEl>
                                              <p:charRg st="111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>
                                            <p:txEl>
                                              <p:charRg st="158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3932">
                                            <p:txEl>
                                              <p:charRg st="158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3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>
                                            <p:txEl>
                                              <p:charRg st="172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3932">
                                            <p:txEl>
                                              <p:charRg st="172" end="2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276600" y="455890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800">
              <a:latin typeface="宋体" panose="02010600030101010101" pitchFamily="2" charset="-122"/>
            </a:endParaRPr>
          </a:p>
        </p:txBody>
      </p:sp>
      <p:sp>
        <p:nvSpPr>
          <p:cNvPr id="12291" name="Text Box 4"/>
          <p:cNvSpPr txBox="1"/>
          <p:nvPr/>
        </p:nvSpPr>
        <p:spPr>
          <a:xfrm>
            <a:off x="611189" y="681038"/>
            <a:ext cx="3518912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解方程：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-3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+2=0</a:t>
            </a:r>
            <a:endParaRPr lang="zh-CN" altLang="en-US" sz="2400" noProof="1">
              <a:solidFill>
                <a:srgbClr val="0033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" name="Object 22"/>
          <p:cNvGraphicFramePr/>
          <p:nvPr/>
        </p:nvGraphicFramePr>
        <p:xfrm>
          <a:off x="1476376" y="1334691"/>
          <a:ext cx="64992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3" imgW="2768600" imgH="457200" progId="Equation.DSMT4">
                  <p:embed/>
                </p:oleObj>
              </mc:Choice>
              <mc:Fallback>
                <p:oleObj r:id="rId3" imgW="2768600" imgH="457200" progId="Equation.DSMT4">
                  <p:embed/>
                  <p:pic>
                    <p:nvPicPr>
                      <p:cNvPr id="0" name="Object 2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6" y="1334691"/>
                        <a:ext cx="64992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Box 31"/>
          <p:cNvSpPr txBox="1">
            <a:spLocks noChangeArrowheads="1"/>
          </p:cNvSpPr>
          <p:nvPr/>
        </p:nvSpPr>
        <p:spPr bwMode="auto">
          <a:xfrm>
            <a:off x="684213" y="2518172"/>
            <a:ext cx="772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因为在实数范围内负数不能开平方，所以方程无实数根</a:t>
            </a:r>
            <a:r>
              <a:rPr lang="en-US" altLang="zh-CN" sz="2400" b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0113" y="1275160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1403</Words>
  <Application>Microsoft Office PowerPoint</Application>
  <PresentationFormat>全屏显示(16:9)</PresentationFormat>
  <Paragraphs>140</Paragraphs>
  <Slides>20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方正姚体</vt:lpstr>
      <vt:lpstr>黑体</vt:lpstr>
      <vt:lpstr>华文楷体</vt:lpstr>
      <vt:lpstr>华文中宋</vt:lpstr>
      <vt:lpstr>隶书</vt:lpstr>
      <vt:lpstr>宋体</vt:lpstr>
      <vt:lpstr>微软雅黑</vt:lpstr>
      <vt:lpstr>Arial</vt:lpstr>
      <vt:lpstr>Calibri</vt:lpstr>
      <vt:lpstr>Comic Sans MS</vt:lpstr>
      <vt:lpstr>Franklin Gothic Book</vt:lpstr>
      <vt:lpstr>Times New Roman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2023-01-16T14:04:19Z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C4C08F0A897943EEACA23C50D318DACD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