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6073F-531F-4BC1-84FB-6028CE438EF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26DDC-0046-4EDE-8BA3-6CCB1116CA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眉占位符 102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0243" name="日期占位符 102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1024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1024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6" name="页脚占位符 102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0247" name="灯片编号占位符 102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196A8CC-F904-4B8D-BFC1-5B2ED2482E6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6A8CC-F904-4B8D-BFC1-5B2ED2482E6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8" name="灯片编号占位符 2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14B2063-E04C-4A08-B498-B294FDEC411F}" type="slidenum">
              <a:rPr lang="zh-CN" altLang="en-US"/>
              <a:t>6</a:t>
            </a:fld>
            <a:endParaRPr lang="zh-CN" altLang="en-US" sz="1200">
              <a:latin typeface="Aharoni" pitchFamily="2" charset="-79"/>
            </a:endParaRPr>
          </a:p>
        </p:txBody>
      </p:sp>
      <p:sp>
        <p:nvSpPr>
          <p:cNvPr id="9219" name="文本占位符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85800" y="4400550"/>
            <a:ext cx="5486400" cy="3600450"/>
          </a:xfr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23A580-EABA-4343-8481-3FADEF19A28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1438-4CC0-4AC8-91AB-D7E368BBA66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45060F4-550D-4000-9E93-DC94E0D81EF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6C21B9-62B8-477B-A182-47217AC6BC2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E5187F-8951-435B-8A62-E0763BA12E11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AED4D8-9889-4075-B718-2E4EDC8170A0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2FA94F-3DA8-4498-9698-0570AFC85C9E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27F9FD-7AEB-450C-86B9-FED5ED340B0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D9DF4D-AEE9-4470-846A-50E951C3C29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880F6F-D08B-40D7-A721-AE0BA81CD7D0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040BC7-2DEE-45AF-8DA2-709996A71BEF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5060F4-550D-4000-9E93-DC94E0D81EF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3521;&#35821;&#20864;&#25945;&#29256;&#20061;&#24180;&#32423;&#19978;\Unit%203\&#20864;&#25945;&#33521;&#35821;&#20061;&#24180;&#32423;&#19978;&#31532;&#19977;&#21333;&#20803;&#31532;&#22235;&#35838;&#26102;\Lesson16.mp3" TargetMode="External"/><Relationship Id="rId1" Type="http://schemas.microsoft.com/office/2007/relationships/media" Target="file:///C:\Users\Administrator\Desktop\&#33521;&#35821;&#20864;&#25945;&#29256;&#20061;&#24180;&#32423;&#19978;\Unit%203\&#20864;&#25945;&#33521;&#35821;&#20061;&#24180;&#32423;&#19978;&#31532;&#19977;&#21333;&#20803;&#31532;&#22235;&#35838;&#26102;\Lesson16.mp3" TargetMode="Externa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1484784"/>
            <a:ext cx="9212263" cy="103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  Safety</a:t>
            </a:r>
            <a:endParaRPr lang="en-US" altLang="zh-CN" sz="4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075" name="Text Box 6"/>
          <p:cNvSpPr>
            <a:spLocks noChangeArrowheads="1"/>
          </p:cNvSpPr>
          <p:nvPr/>
        </p:nvSpPr>
        <p:spPr bwMode="auto">
          <a:xfrm>
            <a:off x="-12973" y="278092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How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 Is Your Home?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11560" y="676275"/>
            <a:ext cx="5256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8885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/>
      <p:bldP spid="3075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2289"/>
          <p:cNvSpPr txBox="1">
            <a:spLocks noChangeArrowheads="1"/>
          </p:cNvSpPr>
          <p:nvPr/>
        </p:nvSpPr>
        <p:spPr bwMode="auto">
          <a:xfrm>
            <a:off x="1044575" y="909638"/>
            <a:ext cx="73056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NEU-BZ-S92" charset="0"/>
              </a:rPr>
              <a:t>Main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NEU-BZ-S92" charset="0"/>
              </a:rPr>
              <a:t>sentences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prevent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certain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accidents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careful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!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Don’t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use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water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kitchen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It’s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easy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slip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wet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floor.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sure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bathroom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floor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dry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after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shower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bath.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Never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leave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small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bathtub.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3313"/>
          <p:cNvSpPr txBox="1">
            <a:spLocks noChangeArrowheads="1"/>
          </p:cNvSpPr>
          <p:nvPr/>
        </p:nvSpPr>
        <p:spPr bwMode="auto">
          <a:xfrm>
            <a:off x="1043608" y="1844824"/>
            <a:ext cx="6945313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黑体_GBK" pitchFamily="65" charset="-122"/>
              </a:rPr>
              <a:t>教材解读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☆</a:t>
            </a:r>
          </a:p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1.Can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people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prevent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certain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accidents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?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prevent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为及物动词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意为“阻止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预防”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常用结构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prevent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sb.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from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doing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意为“阻止某人做某事”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stop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sb.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from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用法相同。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2.So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careful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! </a:t>
            </a:r>
            <a:endParaRPr lang="en-US" altLang="zh-CN" sz="2400" b="1" u="sng" dirty="0">
              <a:solidFill>
                <a:srgbClr val="7030A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careful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为形容词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意为“小心的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仔细的”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其副词形式为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carefully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意为“小心地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仔细地”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;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名词形式为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carefulness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意为“小心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仔细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认真”。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4337"/>
          <p:cNvSpPr txBox="1">
            <a:spLocks noChangeArrowheads="1"/>
          </p:cNvSpPr>
          <p:nvPr/>
        </p:nvSpPr>
        <p:spPr bwMode="auto">
          <a:xfrm>
            <a:off x="827584" y="1772816"/>
            <a:ext cx="75453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3.Many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people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hurt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themselves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by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falling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off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chairs. </a:t>
            </a:r>
            <a:endParaRPr lang="en-US" altLang="zh-CN" sz="2400" b="1" u="sng" dirty="0">
              <a:solidFill>
                <a:srgbClr val="7030A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hurt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oneself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意为“伤着自己”。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hurt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themselves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表示“伤到他们自己”,其中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themselves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是反身代词。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fall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意为“掉下来”,强调“从什么地方掉下来”,相当于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drop/fall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down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from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,后面接名词作宾语。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827584" y="1556792"/>
            <a:ext cx="756084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4.Don’t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use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water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to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put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out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kitchen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fires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这是一个否定形式的祈使句。以动词原形开头的祈使句变为否定形式时,多在动词原形前加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don’t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use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意为“用某物做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”,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不定式表目的。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意为“扑灭,熄灭”,是由“动词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副词”构成的动词短语,后接代词作宾语时,代词要放在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与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中间。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相关的短语: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catch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(着火),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make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(生火),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discover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(发现火情),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light/start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(点火),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(灭火),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set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sth.=set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sth.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(放火烧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(失火,在着火)。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5361"/>
          <p:cNvSpPr txBox="1">
            <a:spLocks noChangeArrowheads="1"/>
          </p:cNvSpPr>
          <p:nvPr/>
        </p:nvSpPr>
        <p:spPr bwMode="auto">
          <a:xfrm>
            <a:off x="1328738" y="1633538"/>
            <a:ext cx="6561137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5.Use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baking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soda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or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salt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instead. </a:t>
            </a:r>
            <a:endParaRPr lang="en-US" altLang="zh-CN" sz="2400" b="1" u="sng" dirty="0">
              <a:solidFill>
                <a:srgbClr val="7030A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instead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为副词,意为“代替,反而,却”,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instead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也表示“代替”。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辨析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instead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instead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instead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常位于句末,译作“而是”,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instead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常位于句中,译作“而不是”。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6.Be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careful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with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scissors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and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knives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!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careful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with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意为“小心,谨慎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6385"/>
          <p:cNvSpPr txBox="1">
            <a:spLocks noChangeArrowheads="1"/>
          </p:cNvSpPr>
          <p:nvPr/>
        </p:nvSpPr>
        <p:spPr bwMode="auto">
          <a:xfrm>
            <a:off x="1115616" y="1700808"/>
            <a:ext cx="712879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7.You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don’t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want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to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burn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yourself.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burn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在本句中为动词,意为“燃烧,烧毁,烧坏,烧伤”,其过去式、过去分词有两种形式,即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burnt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burnt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或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burned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burned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8.It’s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easy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to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slip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and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fall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on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wet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floor.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不定式作主语时,往往用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作形式主语,而将不定式放在后面。这句话中的主语是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slip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fall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wet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floor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是形式主语,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是系动词,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easy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是表语。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7409"/>
          <p:cNvSpPr txBox="1">
            <a:spLocks noChangeArrowheads="1"/>
          </p:cNvSpPr>
          <p:nvPr/>
        </p:nvSpPr>
        <p:spPr bwMode="auto">
          <a:xfrm>
            <a:off x="755576" y="1628800"/>
            <a:ext cx="756084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9.Be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sure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to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keep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the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bathroom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floor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dry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after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you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have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shower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or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bath. </a:t>
            </a:r>
            <a:endParaRPr lang="en-US" altLang="zh-CN" sz="2400" b="1" u="sng" dirty="0">
              <a:solidFill>
                <a:srgbClr val="7030A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sure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意为“务必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切记去做某事”,常用于祈使句中,表示说话人向对方提出要求。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sure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about/of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意为“对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有把握,一定会”。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“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keep+sth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./sb.+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形容词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”意为“使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处于某种状态”,形容词作宾语补足语。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doing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一直做某事;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sb.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doing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让某人一直做某事。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8433"/>
          <p:cNvSpPr txBox="1">
            <a:spLocks noChangeArrowheads="1"/>
          </p:cNvSpPr>
          <p:nvPr/>
        </p:nvSpPr>
        <p:spPr bwMode="auto">
          <a:xfrm>
            <a:off x="539552" y="1772816"/>
            <a:ext cx="777686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10.Never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leave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small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children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alone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in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a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bathtub. </a:t>
            </a:r>
            <a:endParaRPr lang="en-US" altLang="zh-CN" sz="2400" b="1" u="sng" dirty="0">
              <a:solidFill>
                <a:srgbClr val="7030A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leave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sb./sth.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alone.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意为“让某人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某物独自留下”。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辨析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alone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lonely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alone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作副词,用于陈述客观事实,强调独自一人,没有别的同伴;作形容词,在句中作表语或后置定语,强调别无其他,处境安全孤立。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lonely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作形容词,意为“孤独的,寂寞的”,具有感情色彩,在句中作表语或前置定语,修饰某地时,意为“荒凉的,偏僻的”。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1476375" y="836613"/>
            <a:ext cx="5072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Make posters </a:t>
            </a:r>
            <a:endParaRPr lang="en-US" altLang="zh-C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文本框 1"/>
          <p:cNvSpPr txBox="1">
            <a:spLocks noChangeArrowheads="1"/>
          </p:cNvSpPr>
          <p:nvPr/>
        </p:nvSpPr>
        <p:spPr bwMode="auto">
          <a:xfrm>
            <a:off x="1619250" y="1773238"/>
            <a:ext cx="57848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Today we talked a lot about how to keep safe at home. Then what should we do to stay safe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school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or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 the way home or to school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? Give tips on your posters.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Choose one topic to do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!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椭圆 20481"/>
          <p:cNvSpPr>
            <a:spLocks noChangeArrowheads="1"/>
          </p:cNvSpPr>
          <p:nvPr/>
        </p:nvSpPr>
        <p:spPr bwMode="auto">
          <a:xfrm>
            <a:off x="0" y="71438"/>
            <a:ext cx="504825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</a:rPr>
              <a:t>2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文本框 20482"/>
          <p:cNvSpPr txBox="1">
            <a:spLocks noChangeArrowheads="1"/>
          </p:cNvSpPr>
          <p:nvPr/>
        </p:nvSpPr>
        <p:spPr bwMode="auto">
          <a:xfrm>
            <a:off x="428625" y="1985327"/>
            <a:ext cx="815816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I.Fill</a:t>
            </a:r>
            <a:r>
              <a:rPr lang="en-US" altLang="zh-C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 the blanks with the correct forms of the words from the lesson. The first letter is given.</a:t>
            </a:r>
            <a:endParaRPr lang="en-US" altLang="zh-CN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文本框 20483"/>
          <p:cNvSpPr txBox="1">
            <a:spLocks noChangeArrowheads="1"/>
          </p:cNvSpPr>
          <p:nvPr/>
        </p:nvSpPr>
        <p:spPr bwMode="auto">
          <a:xfrm>
            <a:off x="428625" y="2604665"/>
            <a:ext cx="8143875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Tom won’t drive to Beijing. He’ll take a bus i______ .</a:t>
            </a:r>
          </a:p>
          <a:p>
            <a:pPr>
              <a:lnSpc>
                <a:spcPct val="9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We should eat less s____ to prevent heart disease.</a:t>
            </a:r>
          </a:p>
          <a:p>
            <a:pPr>
              <a:lnSpc>
                <a:spcPct val="9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Take the k_____ away. The little boy may cut himself.</a:t>
            </a:r>
          </a:p>
          <a:p>
            <a:pPr>
              <a:lnSpc>
                <a:spcPct val="9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A hot coal fell out the fire and b___________  the shoes.</a:t>
            </a:r>
          </a:p>
          <a:p>
            <a:pPr>
              <a:lnSpc>
                <a:spcPct val="9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 Grandma likes to sit in the sun. She enjoys the h____ of the sun.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文本框 20484"/>
          <p:cNvSpPr txBox="1">
            <a:spLocks noChangeArrowheads="1"/>
          </p:cNvSpPr>
          <p:nvPr/>
        </p:nvSpPr>
        <p:spPr bwMode="auto">
          <a:xfrm>
            <a:off x="642938" y="2961853"/>
            <a:ext cx="1182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nstead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6" name="文本框 20485"/>
          <p:cNvSpPr txBox="1">
            <a:spLocks noChangeArrowheads="1"/>
          </p:cNvSpPr>
          <p:nvPr/>
        </p:nvSpPr>
        <p:spPr bwMode="auto">
          <a:xfrm>
            <a:off x="3929063" y="3390478"/>
            <a:ext cx="58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alt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文本框 20486"/>
          <p:cNvSpPr txBox="1">
            <a:spLocks noChangeArrowheads="1"/>
          </p:cNvSpPr>
          <p:nvPr/>
        </p:nvSpPr>
        <p:spPr bwMode="auto">
          <a:xfrm>
            <a:off x="2500313" y="3819103"/>
            <a:ext cx="763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nife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8" name="文本框 20487"/>
          <p:cNvSpPr txBox="1">
            <a:spLocks noChangeArrowheads="1"/>
          </p:cNvSpPr>
          <p:nvPr/>
        </p:nvSpPr>
        <p:spPr bwMode="auto">
          <a:xfrm>
            <a:off x="5572125" y="4604915"/>
            <a:ext cx="217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urned/ burnt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9" name="文本框 20488"/>
          <p:cNvSpPr txBox="1">
            <a:spLocks noChangeArrowheads="1"/>
          </p:cNvSpPr>
          <p:nvPr/>
        </p:nvSpPr>
        <p:spPr bwMode="auto">
          <a:xfrm>
            <a:off x="714375" y="5819353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eat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928688" y="142875"/>
            <a:ext cx="178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900CC"/>
                </a:solidFill>
              </a:rPr>
              <a:t>Practice</a:t>
            </a:r>
            <a:endParaRPr lang="zh-CN" altLang="en-US" sz="24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4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916832"/>
            <a:ext cx="6015038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4"/>
          <p:cNvSpPr>
            <a:spLocks noChangeArrowheads="1"/>
          </p:cNvSpPr>
          <p:nvPr/>
        </p:nvSpPr>
        <p:spPr bwMode="auto">
          <a:xfrm>
            <a:off x="1153319" y="1387475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Scalding       Cuts       Falls       Burns</a:t>
            </a:r>
            <a:endParaRPr lang="en-US" altLang="zh-C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矩形 5"/>
          <p:cNvSpPr>
            <a:spLocks noChangeArrowheads="1"/>
          </p:cNvSpPr>
          <p:nvPr/>
        </p:nvSpPr>
        <p:spPr bwMode="auto">
          <a:xfrm>
            <a:off x="180975" y="1844675"/>
            <a:ext cx="871537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Be Careful!</a:t>
            </a:r>
          </a:p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Here are some of the most common accidents that happen at home:</a:t>
            </a:r>
          </a:p>
          <a:p>
            <a:r>
              <a:rPr lang="en-US" altLang="zh-CN" sz="21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 Scalding 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Hot water or drinks can scald you badly. Be careful when you smell your coffee and want to drink it right away!</a:t>
            </a:r>
          </a:p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Every year, quite a lot of children fall and hurt themselves. They fall off furniture or down the stairs. Climbing trees, high walls or fences can be dangerous, too.</a:t>
            </a:r>
          </a:p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Many people are badly burnt or even die in house fires. A cigarette can easily start a fire. People can be burnt by a hot iron or matches.</a:t>
            </a:r>
          </a:p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Glass causes the most serious cuts. So do knives and scissors. </a:t>
            </a:r>
          </a:p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These things should be kept away from children.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396875" y="3141663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Falls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396875" y="40767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Burns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323850" y="501332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Cuts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8" name="文本框 21510"/>
          <p:cNvSpPr txBox="1">
            <a:spLocks noChangeArrowheads="1"/>
          </p:cNvSpPr>
          <p:nvPr/>
        </p:nvSpPr>
        <p:spPr bwMode="auto">
          <a:xfrm>
            <a:off x="900113" y="260350"/>
            <a:ext cx="72929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II.Read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the passage and fill in the blanks with </a:t>
            </a:r>
          </a:p>
          <a:p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the words in the box.</a:t>
            </a:r>
            <a:endParaRPr lang="en-US" altLang="zh-CN" sz="2800" b="1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23553"/>
          <p:cNvSpPr txBox="1">
            <a:spLocks noChangeArrowheads="1"/>
          </p:cNvSpPr>
          <p:nvPr/>
        </p:nvSpPr>
        <p:spPr bwMode="auto">
          <a:xfrm>
            <a:off x="468313" y="765175"/>
            <a:ext cx="8623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NEU-HZ-S92" charset="0"/>
              </a:rPr>
              <a:t>Ⅲ.</a:t>
            </a:r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sym typeface="方正黑体_GBK" pitchFamily="65" charset="-122"/>
              </a:rPr>
              <a:t>句型转换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did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work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himself.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同义句转换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did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work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shouldn’t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floor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wet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before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use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electricity.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同义句转换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should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floor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before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use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electricity.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3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.Use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water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kitchen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fires.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改为否定句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water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kitchen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fires.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4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.Many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accidents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happen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because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people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careless.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改为一般疑问句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accidents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because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people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careless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?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文本框 1"/>
          <p:cNvSpPr txBox="1">
            <a:spLocks noChangeArrowheads="1"/>
          </p:cNvSpPr>
          <p:nvPr/>
        </p:nvSpPr>
        <p:spPr bwMode="auto">
          <a:xfrm>
            <a:off x="2987675" y="1485900"/>
            <a:ext cx="88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alone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文本框 2"/>
          <p:cNvSpPr txBox="1">
            <a:spLocks noChangeArrowheads="1"/>
          </p:cNvSpPr>
          <p:nvPr/>
        </p:nvSpPr>
        <p:spPr bwMode="auto">
          <a:xfrm>
            <a:off x="2413000" y="2565400"/>
            <a:ext cx="280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            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dry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文本框 3"/>
          <p:cNvSpPr txBox="1">
            <a:spLocks noChangeArrowheads="1"/>
          </p:cNvSpPr>
          <p:nvPr/>
        </p:nvSpPr>
        <p:spPr bwMode="auto">
          <a:xfrm>
            <a:off x="928688" y="3286125"/>
            <a:ext cx="1597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Don’t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use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文本框 4"/>
          <p:cNvSpPr txBox="1">
            <a:spLocks noChangeArrowheads="1"/>
          </p:cNvSpPr>
          <p:nvPr/>
        </p:nvSpPr>
        <p:spPr bwMode="auto">
          <a:xfrm>
            <a:off x="714375" y="4357688"/>
            <a:ext cx="461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  Do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                          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happen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　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1"/>
          <p:cNvSpPr txBox="1">
            <a:spLocks noChangeArrowheads="1"/>
          </p:cNvSpPr>
          <p:nvPr/>
        </p:nvSpPr>
        <p:spPr bwMode="auto">
          <a:xfrm>
            <a:off x="539750" y="909638"/>
            <a:ext cx="80708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5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.You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mustn’t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leave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small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alone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bathtub.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改为祈使句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small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alone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bathtub.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6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.My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friend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John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visited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museum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last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Sunday.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用倒装句作答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我也参观了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。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NEU-H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HZ-S92" charset="0"/>
              </a:rPr>
              <a:t>7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.Children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should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away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from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dangerous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things.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改为被动句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dangerous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things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away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from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children.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文本框 2"/>
          <p:cNvSpPr txBox="1">
            <a:spLocks noChangeArrowheads="1"/>
          </p:cNvSpPr>
          <p:nvPr/>
        </p:nvSpPr>
        <p:spPr bwMode="auto">
          <a:xfrm>
            <a:off x="971550" y="1628775"/>
            <a:ext cx="167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Don’t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leave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文本框 3"/>
          <p:cNvSpPr txBox="1">
            <a:spLocks noChangeArrowheads="1"/>
          </p:cNvSpPr>
          <p:nvPr/>
        </p:nvSpPr>
        <p:spPr bwMode="auto">
          <a:xfrm>
            <a:off x="1331913" y="2708275"/>
            <a:ext cx="1212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So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did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I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文本框 4"/>
          <p:cNvSpPr txBox="1">
            <a:spLocks noChangeArrowheads="1"/>
          </p:cNvSpPr>
          <p:nvPr/>
        </p:nvSpPr>
        <p:spPr bwMode="auto">
          <a:xfrm>
            <a:off x="4356100" y="3789363"/>
            <a:ext cx="2332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should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NEU-BZ-S92" charset="0"/>
              </a:rPr>
              <a:t>kept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24577"/>
          <p:cNvSpPr txBox="1">
            <a:spLocks noChangeArrowheads="1"/>
          </p:cNvSpPr>
          <p:nvPr/>
        </p:nvSpPr>
        <p:spPr bwMode="auto">
          <a:xfrm>
            <a:off x="755576" y="1412776"/>
            <a:ext cx="7829550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000" b="1" dirty="0">
                <a:solidFill>
                  <a:srgbClr val="FF00FF"/>
                </a:solidFill>
                <a:latin typeface="Times New Roman" panose="02020603050405020304" pitchFamily="18" charset="0"/>
                <a:sym typeface="NEU-F5-S92" charset="0"/>
              </a:rPr>
              <a:t>Homework</a:t>
            </a:r>
          </a:p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1.Finish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remaining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exercises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activity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book.</a:t>
            </a:r>
          </a:p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2.Give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suggestions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about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how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keep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safe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home.Write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them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down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your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exercise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book.Try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using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these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expressions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Never</a:t>
            </a:r>
            <a:r>
              <a:rPr lang="zh-CN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when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zh-CN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You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should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always</a:t>
            </a:r>
            <a:r>
              <a:rPr lang="zh-CN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书宋_GBK" pitchFamily="65" charset="-122"/>
              </a:rPr>
              <a:t>…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NEU-BZ-S92" charset="0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3.Read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next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reading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in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student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’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book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0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804025" y="5661025"/>
            <a:ext cx="720725" cy="574675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51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557338"/>
            <a:ext cx="3990975" cy="379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图片 5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628775"/>
            <a:ext cx="3040063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7172"/>
          <p:cNvSpPr txBox="1">
            <a:spLocks noChangeArrowheads="1"/>
          </p:cNvSpPr>
          <p:nvPr/>
        </p:nvSpPr>
        <p:spPr bwMode="auto">
          <a:xfrm>
            <a:off x="827088" y="1341438"/>
            <a:ext cx="2586037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prevent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certain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themselves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baking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soda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salt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scissors</a:t>
            </a:r>
          </a:p>
        </p:txBody>
      </p:sp>
      <p:sp>
        <p:nvSpPr>
          <p:cNvPr id="7174" name="文本框 7173"/>
          <p:cNvSpPr txBox="1">
            <a:spLocks noChangeArrowheads="1"/>
          </p:cNvSpPr>
          <p:nvPr/>
        </p:nvSpPr>
        <p:spPr bwMode="auto">
          <a:xfrm>
            <a:off x="3708400" y="1317625"/>
            <a:ext cx="50419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阻止；预防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3600" b="1" dirty="0">
                <a:latin typeface="Times New Roman" panose="02020603050405020304" pitchFamily="18" charset="0"/>
              </a:rPr>
              <a:t>某些；某个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pron.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</a:t>
            </a:r>
            <a:r>
              <a:rPr lang="en-US" altLang="zh-CN" sz="3600" b="1" dirty="0"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latin typeface="Times New Roman" panose="02020603050405020304" pitchFamily="18" charset="0"/>
              </a:rPr>
              <a:t>她、它</a:t>
            </a:r>
            <a:r>
              <a:rPr lang="en-US" altLang="zh-CN" sz="3600" b="1" dirty="0">
                <a:latin typeface="Times New Roman" panose="02020603050405020304" pitchFamily="18" charset="0"/>
              </a:rPr>
              <a:t>) </a:t>
            </a:r>
            <a:r>
              <a:rPr lang="zh-CN" altLang="en-US" sz="3600" b="1" dirty="0">
                <a:latin typeface="Times New Roman" panose="02020603050405020304" pitchFamily="18" charset="0"/>
              </a:rPr>
              <a:t>们自己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latin typeface="Times New Roman" panose="02020603050405020304" pitchFamily="18" charset="0"/>
              </a:rPr>
              <a:t>烘焙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苏打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食盐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剪刀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5759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dirty="0">
                <a:solidFill>
                  <a:srgbClr val="984807"/>
                </a:solidFill>
                <a:latin typeface="Matura MT Script Capitals" panose="03020802060602070202" pitchFamily="66" charset="0"/>
              </a:rPr>
              <a:t>Words and</a:t>
            </a:r>
          </a:p>
        </p:txBody>
      </p:sp>
      <p:sp>
        <p:nvSpPr>
          <p:cNvPr id="6148" name="矩形 5"/>
          <p:cNvSpPr>
            <a:spLocks noChangeArrowheads="1"/>
          </p:cNvSpPr>
          <p:nvPr/>
        </p:nvSpPr>
        <p:spPr bwMode="auto">
          <a:xfrm>
            <a:off x="4068763" y="547688"/>
            <a:ext cx="50419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dirty="0">
                <a:solidFill>
                  <a:srgbClr val="984807"/>
                </a:solidFill>
                <a:latin typeface="Matura MT Script Capitals" panose="03020802060602070202" pitchFamily="66" charset="0"/>
              </a:rPr>
              <a:t>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文本框 8196"/>
          <p:cNvSpPr txBox="1">
            <a:spLocks noChangeArrowheads="1"/>
          </p:cNvSpPr>
          <p:nvPr/>
        </p:nvSpPr>
        <p:spPr bwMode="auto">
          <a:xfrm>
            <a:off x="1727200" y="1522413"/>
            <a:ext cx="168592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2060"/>
                </a:solidFill>
                <a:latin typeface="Aharoni" pitchFamily="2" charset="-79"/>
              </a:rPr>
              <a:t>knife</a:t>
            </a:r>
          </a:p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2060"/>
                </a:solidFill>
                <a:latin typeface="Aharoni" pitchFamily="2" charset="-79"/>
              </a:rPr>
              <a:t>poison</a:t>
            </a:r>
          </a:p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2060"/>
                </a:solidFill>
                <a:latin typeface="Aharoni" pitchFamily="2" charset="-79"/>
              </a:rPr>
              <a:t>heat</a:t>
            </a:r>
          </a:p>
          <a:p>
            <a:pPr algn="r">
              <a:lnSpc>
                <a:spcPct val="130000"/>
              </a:lnSpc>
            </a:pPr>
            <a:endParaRPr lang="en-US" altLang="zh-CN" sz="3200" b="1">
              <a:solidFill>
                <a:srgbClr val="002060"/>
              </a:solidFill>
              <a:latin typeface="Aharoni" pitchFamily="2" charset="-79"/>
            </a:endParaRPr>
          </a:p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2060"/>
                </a:solidFill>
                <a:latin typeface="Aharoni" pitchFamily="2" charset="-79"/>
              </a:rPr>
              <a:t>burn</a:t>
            </a:r>
          </a:p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2060"/>
                </a:solidFill>
                <a:latin typeface="Aharoni" pitchFamily="2" charset="-79"/>
              </a:rPr>
              <a:t>bathtub</a:t>
            </a:r>
          </a:p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2060"/>
                </a:solidFill>
                <a:latin typeface="Aharoni" pitchFamily="2" charset="-79"/>
              </a:rPr>
              <a:t>slip</a:t>
            </a:r>
          </a:p>
        </p:txBody>
      </p:sp>
      <p:sp>
        <p:nvSpPr>
          <p:cNvPr id="8198" name="文本框 8197"/>
          <p:cNvSpPr txBox="1">
            <a:spLocks noChangeArrowheads="1"/>
          </p:cNvSpPr>
          <p:nvPr/>
        </p:nvSpPr>
        <p:spPr bwMode="auto">
          <a:xfrm>
            <a:off x="3635375" y="1484313"/>
            <a:ext cx="504190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刀</a:t>
            </a:r>
          </a:p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毒药；毒物</a:t>
            </a:r>
          </a:p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200" b="1">
                <a:latin typeface="Times New Roman" panose="02020603050405020304" pitchFamily="18" charset="0"/>
              </a:rPr>
              <a:t>高温；热；炉灶</a:t>
            </a:r>
          </a:p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200" b="1">
                <a:latin typeface="Times New Roman" panose="02020603050405020304" pitchFamily="18" charset="0"/>
              </a:rPr>
              <a:t>加热</a:t>
            </a:r>
          </a:p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烧伤；烫伤；燃烧</a:t>
            </a:r>
          </a:p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浴缸；浴盆</a:t>
            </a:r>
          </a:p>
          <a:p>
            <a:pPr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滑倒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5759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>
                <a:solidFill>
                  <a:srgbClr val="984807"/>
                </a:solidFill>
                <a:latin typeface="Matura MT Script Capitals" panose="03020802060602070202" pitchFamily="66" charset="0"/>
              </a:rPr>
              <a:t>Words and</a:t>
            </a:r>
          </a:p>
        </p:txBody>
      </p:sp>
      <p:sp>
        <p:nvSpPr>
          <p:cNvPr id="7172" name="矩形 5"/>
          <p:cNvSpPr>
            <a:spLocks noChangeArrowheads="1"/>
          </p:cNvSpPr>
          <p:nvPr/>
        </p:nvSpPr>
        <p:spPr bwMode="auto">
          <a:xfrm>
            <a:off x="4068763" y="547688"/>
            <a:ext cx="50419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>
                <a:solidFill>
                  <a:srgbClr val="984807"/>
                </a:solidFill>
                <a:latin typeface="Matura MT Script Capitals" panose="03020802060602070202" pitchFamily="66" charset="0"/>
              </a:rPr>
              <a:t>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9217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8229600" cy="4525963"/>
          </a:xfrm>
          <a:ln w="0">
            <a:miter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800" dirty="0" smtClean="0"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sym typeface="Calibri" panose="020F0502020204030204" pitchFamily="34" charset="0"/>
              </a:rPr>
              <a:t>(1)Why are the kitchen and the bathroom the two most dangerous rooms in the house?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dirty="0" smtClean="0"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altLang="zh-CN" sz="2800" dirty="0" smtClean="0"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sym typeface="Calibri" panose="020F0502020204030204" pitchFamily="34" charset="0"/>
              </a:rPr>
              <a:t>(2)What are the safety tips to prevent accidents in the kitchen?</a:t>
            </a:r>
          </a:p>
        </p:txBody>
      </p:sp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684213" y="476250"/>
            <a:ext cx="66167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dirty="0">
                <a:solidFill>
                  <a:srgbClr val="9900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Read the text and answer the following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dirty="0">
                <a:solidFill>
                  <a:srgbClr val="9900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questions.</a:t>
            </a:r>
            <a:endParaRPr lang="en-US" altLang="zh-CN" sz="32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5" name="文本框 3"/>
          <p:cNvSpPr txBox="1">
            <a:spLocks noChangeArrowheads="1"/>
          </p:cNvSpPr>
          <p:nvPr/>
        </p:nvSpPr>
        <p:spPr bwMode="auto">
          <a:xfrm>
            <a:off x="252413" y="2276475"/>
            <a:ext cx="67516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Because most accidents happen in the kitchen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and the bathroom.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3850" y="4076700"/>
            <a:ext cx="72009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Don’t stand on chairs.Don’t use water to put out kitchen fires.Be careful with scissors and knives.Don’t keep poisons in the kitchen.</a:t>
            </a:r>
            <a:endParaRPr lang="en-US" altLang="zh-CN" sz="28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Lesson16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071563"/>
            <a:ext cx="447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9067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195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68313" y="1484784"/>
            <a:ext cx="8229600" cy="45259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(3)What are the safety tips to prevent accidents in the bathroom?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zh-CN" sz="2800" dirty="0" smtClean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zh-CN" sz="2800" dirty="0" smtClean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zh-CN" sz="2800" dirty="0" smtClean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zh-CN" sz="2800" dirty="0" smtClean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(4)Why shouldn’t parents leave young children alone in the bathtub?</a:t>
            </a:r>
            <a:endParaRPr lang="en-US" altLang="zh-CN" sz="2800" dirty="0" smtClean="0"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</a:pPr>
            <a:endParaRPr lang="en-US" altLang="zh-CN" sz="2800" dirty="0" smtClean="0"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0" indent="0"/>
            <a:endParaRPr lang="zh-CN" altLang="en-US" dirty="0" smtClean="0">
              <a:latin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0242" name="文本框 3"/>
          <p:cNvSpPr txBox="1">
            <a:spLocks noChangeArrowheads="1"/>
          </p:cNvSpPr>
          <p:nvPr/>
        </p:nvSpPr>
        <p:spPr bwMode="auto">
          <a:xfrm>
            <a:off x="936626" y="4581996"/>
            <a:ext cx="703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Because children sometimes drown in bathtubs.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文本框 4"/>
          <p:cNvSpPr txBox="1">
            <a:spLocks noChangeArrowheads="1"/>
          </p:cNvSpPr>
          <p:nvPr/>
        </p:nvSpPr>
        <p:spPr bwMode="auto">
          <a:xfrm>
            <a:off x="865188" y="2276946"/>
            <a:ext cx="81407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　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Never use electricity in the shower or bathtub.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Be sure to keep the bathroom floor dry.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0243"/>
          <p:cNvSpPr txBox="1">
            <a:spLocks noChangeArrowheads="1"/>
          </p:cNvSpPr>
          <p:nvPr/>
        </p:nvSpPr>
        <p:spPr bwMode="auto">
          <a:xfrm>
            <a:off x="827088" y="333375"/>
            <a:ext cx="7056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</a:rPr>
              <a:t>Read the lesson and complete the table.</a:t>
            </a:r>
            <a:endParaRPr lang="en-US" altLang="zh-CN" sz="32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5" name="表格 10244"/>
          <p:cNvGraphicFramePr/>
          <p:nvPr/>
        </p:nvGraphicFramePr>
        <p:xfrm>
          <a:off x="36513" y="981075"/>
          <a:ext cx="8893175" cy="5090870"/>
        </p:xfrm>
        <a:graphic>
          <a:graphicData uri="http://schemas.openxmlformats.org/drawingml/2006/table">
            <a:tbl>
              <a:tblPr/>
              <a:tblGrid>
                <a:gridCol w="2411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4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3366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800" b="1" dirty="0">
                          <a:solidFill>
                            <a:srgbClr val="0000FF"/>
                          </a:solidFill>
                          <a:latin typeface="Aharoni" charset="0"/>
                        </a:rPr>
                        <a:t>Safety tips for preventing accidents in the kitchen</a:t>
                      </a:r>
                    </a:p>
                  </a:txBody>
                  <a:tcPr marT="45712" marB="45712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800" b="1" dirty="0">
                          <a:solidFill>
                            <a:srgbClr val="0000FF"/>
                          </a:solidFill>
                          <a:latin typeface="Aharoni" charset="0"/>
                        </a:rPr>
                        <a:t>Safety tips for preventing accidents in the bathroom</a:t>
                      </a:r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87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800" b="1" dirty="0">
                          <a:solidFill>
                            <a:srgbClr val="FF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</a:t>
                      </a:r>
                    </a:p>
                  </a:txBody>
                  <a:tcPr marT="45712" marB="45712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800" b="1" dirty="0">
                          <a:solidFill>
                            <a:srgbClr val="FF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Don’ts</a:t>
                      </a:r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800" b="1" dirty="0">
                          <a:solidFill>
                            <a:srgbClr val="FF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</a:t>
                      </a:r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800" b="1" dirty="0">
                          <a:solidFill>
                            <a:srgbClr val="FF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Don’ts</a:t>
                      </a:r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75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>
                        <a:latin typeface="Times New Roman" panose="02020603050405020304" pitchFamily="18" charset="0"/>
                      </a:endParaRPr>
                    </a:p>
                  </a:txBody>
                  <a:tcPr marT="45712" marB="45712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>
                        <a:latin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/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lvl="2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lvl="3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lvl="4" indent="-228600" algn="l" defTabSz="91440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/>
                    </a:p>
                  </a:txBody>
                  <a:tcPr marT="45712" marB="45712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5" name="文本框 10264"/>
          <p:cNvSpPr txBox="1">
            <a:spLocks noChangeArrowheads="1"/>
          </p:cNvSpPr>
          <p:nvPr/>
        </p:nvSpPr>
        <p:spPr bwMode="auto">
          <a:xfrm>
            <a:off x="4859338" y="2709863"/>
            <a:ext cx="210978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 sure to keep the bathroom floor dry after you have a shower or bath.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6" name="文本框 10265"/>
          <p:cNvSpPr txBox="1">
            <a:spLocks noChangeArrowheads="1"/>
          </p:cNvSpPr>
          <p:nvPr/>
        </p:nvSpPr>
        <p:spPr bwMode="auto">
          <a:xfrm>
            <a:off x="7019925" y="2852738"/>
            <a:ext cx="18208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Never use electricity</a:t>
            </a: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 the shower or bathtub.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7" name="文本框 10266"/>
          <p:cNvSpPr txBox="1">
            <a:spLocks noChangeArrowheads="1"/>
          </p:cNvSpPr>
          <p:nvPr/>
        </p:nvSpPr>
        <p:spPr bwMode="auto">
          <a:xfrm>
            <a:off x="36513" y="2781300"/>
            <a:ext cx="23971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 careful with knives./ Use baking soda or salt to put out kitchen fire./ Be careful with fire and heat when you cook.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8" name="文本框 10267"/>
          <p:cNvSpPr txBox="1">
            <a:spLocks noChangeArrowheads="1"/>
          </p:cNvSpPr>
          <p:nvPr/>
        </p:nvSpPr>
        <p:spPr bwMode="auto">
          <a:xfrm>
            <a:off x="2628900" y="2709863"/>
            <a:ext cx="21082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Don’t stand on chairs./ Don’t use water to put out kitchen fires./ Don’t keep poisons in the kitchen.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/>
      <p:bldP spid="10266" grpId="0"/>
      <p:bldP spid="10267" grpId="0"/>
      <p:bldP spid="10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1265"/>
          <p:cNvSpPr txBox="1">
            <a:spLocks noChangeArrowheads="1"/>
          </p:cNvSpPr>
          <p:nvPr/>
        </p:nvSpPr>
        <p:spPr bwMode="auto">
          <a:xfrm>
            <a:off x="828675" y="549275"/>
            <a:ext cx="7512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Read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the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text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find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main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phrases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and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>
                <a:solidFill>
                  <a:srgbClr val="9900CC"/>
                </a:solidFill>
                <a:latin typeface="Times New Roman" panose="02020603050405020304" pitchFamily="18" charset="0"/>
                <a:sym typeface="NEU-BZ-S92" charset="0"/>
              </a:rPr>
              <a:t>sentences.</a:t>
            </a:r>
            <a:endParaRPr lang="en-US" altLang="zh-CN" sz="320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文本框 11266"/>
          <p:cNvSpPr txBox="1">
            <a:spLocks noChangeArrowheads="1"/>
          </p:cNvSpPr>
          <p:nvPr/>
        </p:nvSpPr>
        <p:spPr bwMode="auto">
          <a:xfrm>
            <a:off x="1908175" y="2060575"/>
            <a:ext cx="5080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NEU-BZ-S92" charset="0"/>
              </a:rPr>
              <a:t>Main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NEU-BZ-S92" charset="0"/>
              </a:rPr>
              <a:t>phrases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: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put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out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baking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soda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hurt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oneself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fall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off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be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careful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方正书宋_GBK" pitchFamily="65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NEU-BZ-S92" charset="0"/>
              </a:rPr>
              <a:t>with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1362</Words>
  <Application>Microsoft Office PowerPoint</Application>
  <PresentationFormat>全屏显示(4:3)</PresentationFormat>
  <Paragraphs>173</Paragraphs>
  <Slides>23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Aharoni</vt:lpstr>
      <vt:lpstr>NEU-BZ-S92</vt:lpstr>
      <vt:lpstr>NEU-F5-S92</vt:lpstr>
      <vt:lpstr>NEU-HZ-S92</vt:lpstr>
      <vt:lpstr>方正黑体_GBK</vt:lpstr>
      <vt:lpstr>方正书宋_GBK</vt:lpstr>
      <vt:lpstr>华文仿宋</vt:lpstr>
      <vt:lpstr>楷体</vt:lpstr>
      <vt:lpstr>宋体</vt:lpstr>
      <vt:lpstr>微软雅黑</vt:lpstr>
      <vt:lpstr>Arial</vt:lpstr>
      <vt:lpstr>Calibri</vt:lpstr>
      <vt:lpstr>Matura MT Script Capitals</vt:lpstr>
      <vt:lpstr>Times New Roman</vt:lpstr>
      <vt:lpstr>Tw Cen MT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2023-01-16T14:04:29Z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9CA337DFB4E6434E8082B24281FE5F9E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