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61" r:id="rId3"/>
    <p:sldId id="409" r:id="rId4"/>
    <p:sldId id="270" r:id="rId5"/>
    <p:sldId id="397" r:id="rId6"/>
    <p:sldId id="307" r:id="rId7"/>
    <p:sldId id="408" r:id="rId8"/>
    <p:sldId id="349" r:id="rId9"/>
    <p:sldId id="410" r:id="rId10"/>
    <p:sldId id="405" r:id="rId11"/>
    <p:sldId id="376" r:id="rId12"/>
    <p:sldId id="402" r:id="rId13"/>
    <p:sldId id="381" r:id="rId14"/>
    <p:sldId id="300" r:id="rId15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FF"/>
    <a:srgbClr val="FFFF66"/>
    <a:srgbClr val="FF99FF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6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96F7E27-4D70-4AC2-98CC-D039194E5E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B4FABC5-79E3-47EA-BB1E-ABE2F9B2DF7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AD1E010-096A-4E60-99AA-AA1D7814FF5E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FABC5-79E3-47EA-BB1E-ABE2F9B2DF7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48BB7DA-EF14-4AE4-A349-AC266F777750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BE916-5E04-4AFF-9AB0-70629D2157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651F1-194A-4396-B768-561BFA1E48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676E-E2D0-4E9A-8D4A-4B190DE5A7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5EFA9-47D4-436A-950C-078DF4124A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D6926-82A8-433E-9F52-5934F862F3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D05BC-C6FF-48FA-B7A3-A8B8C563AF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DFABB-05E3-4025-A89B-FF66CE6DEF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E400C-5274-4088-9452-CE7F225EBC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91727-2166-43BD-9124-C088801668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063A-7A9E-4485-A42C-E2F8D7B012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B8B49-2716-49F7-9E94-EB4C1A5054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4BA93-AEE7-421E-9442-C460EB7961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AD7E-779A-4ED1-86C2-9DBCE1D6E7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796F6-E211-4C86-B00F-CED25C957B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24AA3-A93F-4420-B355-6880230364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B7A3E-049A-46DC-AA2C-5CAFC14F76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894D-E191-4553-9B8A-5D666BF6E9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5761-16AD-4C31-93E2-2081F73BE1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92EBC-33C1-42C6-94C4-0F41754FDA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D8D2D-0735-4DF7-8339-D1DB9054A3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EA608-5D09-44A8-B083-DD9E21A1D9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912EF-C3A3-4BAC-96F6-13FAE5B848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9E9D225-1302-47FA-8DCE-69CEBC20A70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3EA6E92-7153-443B-AA24-4F7611D607E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-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5122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71057" y="5521867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094" y="5555895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5126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3"/>
          <p:cNvSpPr txBox="1">
            <a:spLocks noChangeArrowheads="1"/>
          </p:cNvSpPr>
          <p:nvPr/>
        </p:nvSpPr>
        <p:spPr bwMode="auto">
          <a:xfrm>
            <a:off x="446088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Unit 4  Christmas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9" name="TextBox 4"/>
          <p:cNvSpPr txBox="1">
            <a:spLocks noChangeArrowheads="1"/>
          </p:cNvSpPr>
          <p:nvPr/>
        </p:nvSpPr>
        <p:spPr bwMode="auto">
          <a:xfrm>
            <a:off x="3521075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JJ   </a:t>
            </a:r>
            <a:r>
              <a:rPr lang="zh-CN" altLang="en-US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 </a:t>
            </a:r>
          </a:p>
        </p:txBody>
      </p:sp>
      <p:pic>
        <p:nvPicPr>
          <p:cNvPr id="5130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732712" y="3409184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5132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-1" y="4024754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22 Christmas Gifts</a:t>
            </a:r>
            <a:endParaRPr lang="zh-CN" altLang="en-US" sz="44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3" y="581272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822325" y="1527175"/>
            <a:ext cx="67468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一、按要求完成下列句子。</a:t>
            </a: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want to buy </a:t>
            </a:r>
            <a:r>
              <a:rPr lang="en-US" altLang="zh-CN" sz="20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some fruit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就画线部分提问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20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you want to buy?</a:t>
            </a:r>
          </a:p>
        </p:txBody>
      </p:sp>
      <p:grpSp>
        <p:nvGrpSpPr>
          <p:cNvPr id="15362" name="组合 22"/>
          <p:cNvGrpSpPr/>
          <p:nvPr/>
        </p:nvGrpSpPr>
        <p:grpSpPr bwMode="auto">
          <a:xfrm>
            <a:off x="6513513" y="1125538"/>
            <a:ext cx="2432050" cy="368300"/>
            <a:chOff x="6895772" y="1125558"/>
            <a:chExt cx="2656393" cy="368280"/>
          </a:xfrm>
        </p:grpSpPr>
        <p:sp>
          <p:nvSpPr>
            <p:cNvPr id="22" name="矩形 21"/>
            <p:cNvSpPr/>
            <p:nvPr/>
          </p:nvSpPr>
          <p:spPr>
            <a:xfrm>
              <a:off x="6925248" y="1143019"/>
              <a:ext cx="2626917" cy="3508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5364" name="文本框 17"/>
            <p:cNvSpPr txBox="1">
              <a:spLocks noChangeArrowheads="1"/>
            </p:cNvSpPr>
            <p:nvPr/>
          </p:nvSpPr>
          <p:spPr bwMode="auto">
            <a:xfrm>
              <a:off x="6895772" y="1125558"/>
              <a:ext cx="646412" cy="337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871538" y="3559175"/>
            <a:ext cx="7153275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点拨：</a:t>
            </a: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552575" y="3551238"/>
            <a:ext cx="672306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询问某人想要买什么用</a:t>
            </a:r>
            <a:r>
              <a:rPr lang="en-US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do/does sb. want to buy</a:t>
            </a:r>
            <a:r>
              <a:rPr lang="zh-CN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？本</a:t>
            </a:r>
            <a:endParaRPr lang="en-US" altLang="zh-CN" sz="20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句主语为</a:t>
            </a:r>
            <a:r>
              <a:rPr lang="en-US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</a:t>
            </a:r>
            <a:r>
              <a:rPr lang="zh-CN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，故用</a:t>
            </a:r>
            <a:r>
              <a:rPr lang="en-US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</a:t>
            </a:r>
            <a:r>
              <a:rPr lang="zh-CN" altLang="zh-CN" sz="20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，注意句首单词首字母大写。</a:t>
            </a:r>
            <a:endParaRPr lang="zh-CN" altLang="en-US" sz="20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85825" y="2863850"/>
            <a:ext cx="19034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What          do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矩形 2"/>
          <p:cNvSpPr>
            <a:spLocks noChangeArrowheads="1"/>
          </p:cNvSpPr>
          <p:nvPr/>
        </p:nvSpPr>
        <p:spPr bwMode="auto">
          <a:xfrm>
            <a:off x="850900" y="4606925"/>
            <a:ext cx="714216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二、判断下列句子与图片是（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）否（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）相符。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man is too funny.</a:t>
            </a:r>
            <a:endParaRPr lang="zh-CN" altLang="en-US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36663" y="5408613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5370" name="Picture 2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7613" y="5060950"/>
            <a:ext cx="858837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38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6388" name="TextBox 20"/>
          <p:cNvSpPr txBox="1">
            <a:spLocks noChangeArrowheads="1"/>
          </p:cNvSpPr>
          <p:nvPr/>
        </p:nvSpPr>
        <p:spPr bwMode="auto">
          <a:xfrm>
            <a:off x="908050" y="1554163"/>
            <a:ext cx="80772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三、单项选择。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—Would you like </a:t>
            </a:r>
            <a:r>
              <a:rPr lang="en-US" altLang="zh-CN" sz="22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shopping with me?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—Yes, I’d like to.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to go                      B. to going                    C. goes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四、句子接龙游戏。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两位学生为一组，一问一答，练习“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 like ...?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”句型。然后角色互换。如：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S1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like some eggs?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S2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No, thanks. Would you  like some bananas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zh-CN" altLang="en-US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236913" y="2159000"/>
            <a:ext cx="3889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33413" y="1581150"/>
            <a:ext cx="801052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28663" y="2922588"/>
            <a:ext cx="75326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funny  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funny story, have fun 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do you want to buy? 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What would you like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...?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pic>
        <p:nvPicPr>
          <p:cNvPr id="1741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23925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19458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19461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6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2" descr="E:\QQ文件\小学点拨课件副本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371600" y="4732338"/>
            <a:ext cx="65262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What would you like for Christmas?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16050" y="2022475"/>
            <a:ext cx="2589213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2175" y="2022475"/>
            <a:ext cx="2867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194377" y="238216"/>
            <a:ext cx="502765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cs typeface="Arial Black" panose="020B0A04020102020204"/>
              </a:rPr>
              <a:t>1. In the shop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8194" name="矩形 1"/>
          <p:cNvSpPr>
            <a:spLocks noChangeArrowheads="1"/>
          </p:cNvSpPr>
          <p:nvPr/>
        </p:nvSpPr>
        <p:spPr bwMode="auto">
          <a:xfrm>
            <a:off x="842963" y="2252663"/>
            <a:ext cx="80581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Danny: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I want to buy some gifts for my family.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What do you want to buy?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I don’t know. Are you going to give Jenny’s family a gift?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Yes! I am going to give them a special gift from China for 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their Christmas tree.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Great! Oh, look! There’s Santa! Come on!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Danny: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Hello, Santa!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Santa: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Merry Christmas!  Ho! Ho! Ho!</a:t>
            </a:r>
          </a:p>
        </p:txBody>
      </p:sp>
      <p:sp>
        <p:nvSpPr>
          <p:cNvPr id="14" name="矩形 13"/>
          <p:cNvSpPr/>
          <p:nvPr/>
        </p:nvSpPr>
        <p:spPr>
          <a:xfrm>
            <a:off x="6357938" y="4079875"/>
            <a:ext cx="2008187" cy="16779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819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9225" y="4233863"/>
            <a:ext cx="17272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9225" y="1039813"/>
            <a:ext cx="69469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矩形 2"/>
          <p:cNvSpPr>
            <a:spLocks noChangeArrowheads="1"/>
          </p:cNvSpPr>
          <p:nvPr/>
        </p:nvSpPr>
        <p:spPr bwMode="auto">
          <a:xfrm>
            <a:off x="1403350" y="1028700"/>
            <a:ext cx="2744788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Danny and Li Ming are shopping for Christmas gifts in a shop.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矩形 3"/>
          <p:cNvSpPr>
            <a:spLocks noChangeArrowheads="1"/>
          </p:cNvSpPr>
          <p:nvPr/>
        </p:nvSpPr>
        <p:spPr bwMode="auto">
          <a:xfrm>
            <a:off x="5424488" y="1233488"/>
            <a:ext cx="28971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At Christmas, shops often have </a:t>
            </a:r>
            <a:r>
              <a:rPr lang="en-US" altLang="zh-CN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Santas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Santas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are fun!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4"/>
          <p:cNvSpPr txBox="1">
            <a:spLocks noChangeArrowheads="1"/>
          </p:cNvSpPr>
          <p:nvPr/>
        </p:nvSpPr>
        <p:spPr bwMode="auto">
          <a:xfrm>
            <a:off x="914400" y="1182688"/>
            <a:ext cx="7631113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Danny: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Santa always says, “Ho! Ho! Ho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What would you like for Christmas, young man?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Danny: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Well, Santa, I would like a big, new car!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A new car! Ho! Ho! Ho! That’ s  funny!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What would you like for Christmas?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Li Ming: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I don’t know.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Oh! Ho! Ho! Ho! Would you like a new sweater?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Li Ming: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No...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Some toys?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Li Ming: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No...  I know what I would like!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Santa: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Oh! Ho! Ho! Ho! That’s great!</a:t>
            </a:r>
          </a:p>
        </p:txBody>
      </p:sp>
      <p:sp>
        <p:nvSpPr>
          <p:cNvPr id="12" name="文本框 25"/>
          <p:cNvSpPr txBox="1"/>
          <p:nvPr/>
        </p:nvSpPr>
        <p:spPr>
          <a:xfrm>
            <a:off x="2194377" y="238216"/>
            <a:ext cx="502765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cs typeface="Arial Black" panose="020B0A04020102020204"/>
              </a:rPr>
              <a:t>1. In the shop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7"/>
          <p:cNvSpPr txBox="1">
            <a:spLocks noChangeArrowheads="1"/>
          </p:cNvSpPr>
          <p:nvPr/>
        </p:nvSpPr>
        <p:spPr bwMode="auto">
          <a:xfrm>
            <a:off x="2786063" y="1489075"/>
            <a:ext cx="30845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 you want to buy?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你想要买什么？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65200" y="15732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000"/>
          </a:p>
        </p:txBody>
      </p:sp>
      <p:sp>
        <p:nvSpPr>
          <p:cNvPr id="10243" name="文本框 19"/>
          <p:cNvSpPr txBox="1">
            <a:spLocks noChangeArrowheads="1"/>
          </p:cNvSpPr>
          <p:nvPr/>
        </p:nvSpPr>
        <p:spPr bwMode="auto">
          <a:xfrm>
            <a:off x="1389063" y="15875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1717675" y="3511550"/>
            <a:ext cx="67802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—What do you want to buy?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你想要买什么？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—I want to buy a coat.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我想要买一件外套。</a:t>
            </a:r>
          </a:p>
        </p:txBody>
      </p:sp>
      <p:pic>
        <p:nvPicPr>
          <p:cNvPr id="10245" name="图片 9" descr="book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800" y="14652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矩形 1"/>
          <p:cNvSpPr>
            <a:spLocks noChangeArrowheads="1"/>
          </p:cNvSpPr>
          <p:nvPr/>
        </p:nvSpPr>
        <p:spPr bwMode="auto">
          <a:xfrm>
            <a:off x="733425" y="3635375"/>
            <a:ext cx="958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000" dirty="0"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286000" y="2544763"/>
            <a:ext cx="6054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这是由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引导的特殊疑问句，是询问对方想要买什么的句型，回答是：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want to buy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＋某物．</a:t>
            </a:r>
          </a:p>
        </p:txBody>
      </p:sp>
      <p:sp>
        <p:nvSpPr>
          <p:cNvPr id="10248" name="矩形 3"/>
          <p:cNvSpPr>
            <a:spLocks noChangeArrowheads="1"/>
          </p:cNvSpPr>
          <p:nvPr/>
        </p:nvSpPr>
        <p:spPr bwMode="auto">
          <a:xfrm>
            <a:off x="692150" y="2611438"/>
            <a:ext cx="173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用法及答语：</a:t>
            </a:r>
          </a:p>
        </p:txBody>
      </p:sp>
      <p:sp>
        <p:nvSpPr>
          <p:cNvPr id="29" name="矩形 38"/>
          <p:cNvSpPr>
            <a:spLocks noChangeArrowheads="1"/>
          </p:cNvSpPr>
          <p:nvPr/>
        </p:nvSpPr>
        <p:spPr bwMode="auto">
          <a:xfrm>
            <a:off x="1768475" y="4619625"/>
            <a:ext cx="6446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I want to buy </a:t>
            </a:r>
            <a:r>
              <a:rPr lang="en-US" altLang="zh-CN" sz="2000" b="1" u="sng" dirty="0">
                <a:latin typeface="Times New Roman" panose="02020603050405020304" pitchFamily="18" charset="0"/>
              </a:rPr>
              <a:t>a shirt </a:t>
            </a:r>
            <a:r>
              <a:rPr lang="en-US" altLang="zh-CN" sz="2000" b="1" dirty="0">
                <a:latin typeface="Times New Roman" panose="02020603050405020304" pitchFamily="18" charset="0"/>
              </a:rPr>
              <a:t>for my father.(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就画线部分提问</a:t>
            </a:r>
            <a:r>
              <a:rPr lang="en-US" altLang="zh-CN" sz="20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000" b="1" u="sng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  </a:t>
            </a:r>
            <a:r>
              <a:rPr lang="en-US" altLang="zh-CN" sz="2000" b="1" u="sng" dirty="0">
                <a:latin typeface="Times New Roman" panose="02020603050405020304" pitchFamily="18" charset="0"/>
              </a:rPr>
              <a:t>              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 you want to buy for your father?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TextBox 3"/>
          <p:cNvSpPr txBox="1">
            <a:spLocks noChangeArrowheads="1"/>
          </p:cNvSpPr>
          <p:nvPr/>
        </p:nvSpPr>
        <p:spPr bwMode="auto">
          <a:xfrm>
            <a:off x="1001713" y="4729163"/>
            <a:ext cx="99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pic>
        <p:nvPicPr>
          <p:cNvPr id="10251" name="图片 29" descr="花盆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6913" y="473868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051050" y="5165725"/>
            <a:ext cx="221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What               do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5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0255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2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41"/>
          <p:cNvSpPr>
            <a:spLocks noChangeArrowheads="1"/>
          </p:cNvSpPr>
          <p:nvPr/>
        </p:nvSpPr>
        <p:spPr bwMode="auto">
          <a:xfrm>
            <a:off x="2887663" y="1539875"/>
            <a:ext cx="35671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Would you like a new sweater?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你想要一件新的毛衣吗？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2054225" y="2493963"/>
            <a:ext cx="63373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Would you like...?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用来礼貌地询问对方的意愿或委婉地提出请求、建议。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8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后面跟名词或代词，表示“想要某物”。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—Would you like some bread?</a:t>
            </a:r>
          </a:p>
          <a:p>
            <a:pPr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你想要些面包吗？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23900">
              <a:lnSpc>
                <a:spcPct val="18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—Yes, please. /No, thanks.</a:t>
            </a:r>
          </a:p>
          <a:p>
            <a:pPr marL="1078230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好的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太感谢了。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不，谢谢。</a:t>
            </a:r>
          </a:p>
        </p:txBody>
      </p:sp>
      <p:sp>
        <p:nvSpPr>
          <p:cNvPr id="11267" name="TextBox 47"/>
          <p:cNvSpPr txBox="1">
            <a:spLocks noChangeArrowheads="1"/>
          </p:cNvSpPr>
          <p:nvPr/>
        </p:nvSpPr>
        <p:spPr bwMode="auto">
          <a:xfrm>
            <a:off x="514350" y="2630488"/>
            <a:ext cx="173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用法及答语：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2188" y="1562100"/>
            <a:ext cx="18716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400" y="1509713"/>
            <a:ext cx="108585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文本框 19"/>
          <p:cNvSpPr txBox="1">
            <a:spLocks noChangeArrowheads="1"/>
          </p:cNvSpPr>
          <p:nvPr/>
        </p:nvSpPr>
        <p:spPr bwMode="auto">
          <a:xfrm>
            <a:off x="1541463" y="1614488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7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1273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9" name="矩形 26"/>
          <p:cNvSpPr>
            <a:spLocks noChangeArrowheads="1"/>
          </p:cNvSpPr>
          <p:nvPr/>
        </p:nvSpPr>
        <p:spPr bwMode="auto">
          <a:xfrm>
            <a:off x="360363" y="1770063"/>
            <a:ext cx="86407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后面跟“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＋动词原形”，表示“想要（某人）做某事”。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—Would you like Jenny to wash the dirty dishes?</a:t>
            </a:r>
          </a:p>
          <a:p>
            <a:pPr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想要詹妮洗这些脏盘子吗？</a:t>
            </a:r>
          </a:p>
          <a:p>
            <a:pPr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—Yes.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是的。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/No. I want to wash them.</a:t>
            </a:r>
          </a:p>
          <a:p>
            <a:pPr marL="2784475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不。我想要洗它们。</a:t>
            </a:r>
          </a:p>
        </p:txBody>
      </p:sp>
      <p:pic>
        <p:nvPicPr>
          <p:cNvPr id="12292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3315" name="组合 1"/>
          <p:cNvGrpSpPr/>
          <p:nvPr/>
        </p:nvGrpSpPr>
        <p:grpSpPr bwMode="auto">
          <a:xfrm>
            <a:off x="227013" y="1538288"/>
            <a:ext cx="1806575" cy="1516062"/>
            <a:chOff x="603250" y="3113088"/>
            <a:chExt cx="1917700" cy="1485900"/>
          </a:xfrm>
        </p:grpSpPr>
        <p:pic>
          <p:nvPicPr>
            <p:cNvPr id="13316" name="图片 3" descr="泡泡1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700213" y="2786063"/>
            <a:ext cx="694531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like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意思不一样，不能混淆。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意为“喜欢”，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like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是“想要”，相当于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want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，但是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like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want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更礼貌。</a:t>
            </a:r>
          </a:p>
        </p:txBody>
      </p:sp>
      <p:pic>
        <p:nvPicPr>
          <p:cNvPr id="1331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227699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33438" y="1123950"/>
            <a:ext cx="77374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Read Part 1 and answer the questions.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1. What are Danny and Li Ming doing?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 </a:t>
            </a:r>
            <a:r>
              <a:rPr lang="en-US" altLang="zh-CN" sz="2000" b="1" dirty="0">
                <a:latin typeface="Times New Roman" panose="02020603050405020304" pitchFamily="18" charset="0"/>
              </a:rPr>
              <a:t>_______________________________________________________</a:t>
            </a:r>
            <a:r>
              <a:rPr lang="zh-CN" altLang="en-US" sz="2000" b="1" dirty="0">
                <a:latin typeface="Times New Roman" panose="02020603050405020304" pitchFamily="18" charset="0"/>
              </a:rPr>
              <a:t>              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2. When do the shops have </a:t>
            </a:r>
            <a:r>
              <a:rPr lang="en-US" altLang="zh-CN" sz="2000" b="1" dirty="0" err="1">
                <a:latin typeface="Times New Roman" panose="02020603050405020304" pitchFamily="18" charset="0"/>
              </a:rPr>
              <a:t>Santas</a:t>
            </a:r>
            <a:r>
              <a:rPr lang="en-US" altLang="zh-CN" sz="20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  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————————————————————————————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3. Where is Li Ming’s special gift from?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_______________________________________________________</a:t>
            </a:r>
            <a:r>
              <a:rPr lang="zh-CN" altLang="en-US" sz="2000" b="1" dirty="0">
                <a:latin typeface="Times New Roman" panose="02020603050405020304" pitchFamily="18" charset="0"/>
              </a:rPr>
              <a:t> 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4. What does Danny want for Christmas?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_______________________________________________________</a:t>
            </a:r>
            <a:r>
              <a:rPr lang="zh-CN" altLang="en-US" sz="2000" b="1" dirty="0">
                <a:latin typeface="Times New Roman" panose="02020603050405020304" pitchFamily="18" charset="0"/>
              </a:rPr>
              <a:t>              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5. What do you think Li Ming says in Santa’ s ear?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________________________________________________________</a:t>
            </a:r>
            <a:r>
              <a:rPr lang="en-US" altLang="zh-CN" sz="2400" b="1" dirty="0">
                <a:latin typeface="Times New Roman" panose="02020603050405020304" pitchFamily="18" charset="0"/>
              </a:rPr>
              <a:t>														</a:t>
            </a:r>
            <a:r>
              <a:rPr lang="zh-CN" altLang="en-US" sz="2400" b="1" dirty="0">
                <a:latin typeface="Times New Roman" panose="02020603050405020304" pitchFamily="18" charset="0"/>
              </a:rPr>
              <a:t>               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73163" y="2009775"/>
            <a:ext cx="6959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Danny and Li Ming are shopping for Christmas gifts in a shop.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22375" y="2843213"/>
            <a:ext cx="17224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At Christmas.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73163" y="3878263"/>
            <a:ext cx="15906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From China.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46175" y="4779963"/>
            <a:ext cx="37369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Danny would like a big, new car.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46175" y="5715000"/>
            <a:ext cx="16446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 don’t know.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全屏显示(4:3)</PresentationFormat>
  <Paragraphs>110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2023-01-16T14:04:39Z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55AE8444F4F84C39B7BEDFDC42A66B36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