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4" r:id="rId3"/>
    <p:sldId id="289" r:id="rId4"/>
    <p:sldId id="292" r:id="rId5"/>
    <p:sldId id="256" r:id="rId6"/>
    <p:sldId id="293" r:id="rId7"/>
    <p:sldId id="294" r:id="rId8"/>
    <p:sldId id="295" r:id="rId9"/>
    <p:sldId id="273" r:id="rId10"/>
    <p:sldId id="262" r:id="rId11"/>
    <p:sldId id="263" r:id="rId12"/>
    <p:sldId id="288" r:id="rId13"/>
    <p:sldId id="272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FEC97-5FC5-4D58-A1D5-8C3649A5B4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EAB1A-1C7A-457D-A346-3A634F49E4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AB1A-1C7A-457D-A346-3A634F49E45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10518224634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UNIT%201_Lesson%203%20Making%20Breakfastpart2.mp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20799;&#27468;%20-%20&#38083;&#20799;&#21709;&#21486;&#24403;%20(&#33521;&#35821;).mp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hyperlink" Target="&#20799;&#31461;&#27468;&#26354;-In%20The%20Living%20Room.mp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qiyi.com/w_19rvdpy54l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UNIT%204_Lesson%2019%20Christmas%20Is%20Coming!%20-%20&#38083;&#22768;.mp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0" y="1484784"/>
            <a:ext cx="9144000" cy="106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Unit 4  Christmas</a:t>
            </a:r>
            <a:endParaRPr kumimoji="0" lang="zh-CN" altLang="en-US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0" y="3212976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kumimoji="0" lang="en-US" altLang="zh-CN" sz="4400" b="1" i="0" u="none" strike="noStrike" kern="1200" cap="none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esson 19 </a:t>
            </a:r>
            <a:r>
              <a:rPr kumimoji="0" lang="en-US" altLang="zh-CN" sz="4400" b="1" i="0" u="none" strike="noStrike" kern="1200" cap="none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Christmas Is Coming! </a:t>
            </a:r>
            <a:endParaRPr kumimoji="0" lang="en-US" altLang="zh-CN" sz="4400" b="1" i="0" u="none" strike="noStrike" kern="1200" cap="none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-14290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file"/>
          </p:cNvPr>
          <p:cNvSpPr txBox="1"/>
          <p:nvPr/>
        </p:nvSpPr>
        <p:spPr>
          <a:xfrm>
            <a:off x="1000100" y="857232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60545" y="2060849"/>
            <a:ext cx="8167592" cy="4344209"/>
            <a:chOff x="357158" y="2148816"/>
            <a:chExt cx="8167592" cy="4344209"/>
          </a:xfrm>
        </p:grpSpPr>
        <p:grpSp>
          <p:nvGrpSpPr>
            <p:cNvPr id="7" name="组合 6"/>
            <p:cNvGrpSpPr/>
            <p:nvPr/>
          </p:nvGrpSpPr>
          <p:grpSpPr>
            <a:xfrm>
              <a:off x="4898168" y="2148816"/>
              <a:ext cx="3626582" cy="4344209"/>
              <a:chOff x="4392378" y="2434568"/>
              <a:chExt cx="3626582" cy="4344209"/>
            </a:xfrm>
          </p:grpSpPr>
          <p:pic>
            <p:nvPicPr>
              <p:cNvPr id="13" name="图片 12" descr="t01ccd6a2666d1589b2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699204" y="2434568"/>
                <a:ext cx="2667019" cy="2000264"/>
              </a:xfrm>
              <a:prstGeom prst="rect">
                <a:avLst/>
              </a:prstGeom>
            </p:spPr>
          </p:pic>
          <p:pic>
            <p:nvPicPr>
              <p:cNvPr id="14" name="图片 13" descr="111924oqlnvjnqlnqt7kqn.jpg"/>
              <p:cNvPicPr>
                <a:picLocks noChangeAspect="1"/>
              </p:cNvPicPr>
              <p:nvPr/>
            </p:nvPicPr>
            <p:blipFill>
              <a:blip r:embed="rId4" cstate="email"/>
              <a:stretch>
                <a:fillRect/>
              </a:stretch>
            </p:blipFill>
            <p:spPr>
              <a:xfrm>
                <a:off x="4392378" y="4738824"/>
                <a:ext cx="3626582" cy="2039953"/>
              </a:xfrm>
              <a:prstGeom prst="rect">
                <a:avLst/>
              </a:prstGeom>
            </p:spPr>
          </p:pic>
        </p:grpSp>
        <p:pic>
          <p:nvPicPr>
            <p:cNvPr id="15" name="图片 14" descr="101224203334ccebd28a363f96.jp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57158" y="2364840"/>
              <a:ext cx="4018926" cy="3753058"/>
            </a:xfrm>
            <a:prstGeom prst="rect">
              <a:avLst/>
            </a:prstGeom>
          </p:spPr>
        </p:pic>
      </p:grp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565115" y="908721"/>
          <a:ext cx="5993520" cy="1453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13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n-US" altLang="zh-CN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people prepare for Christmas?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25" marR="77925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1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77925" marR="77925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77925" marR="77925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77925" marR="779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Summing up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275" y="836712"/>
            <a:ext cx="821363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Santa, Christmas, light, gift, bring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 holiday, Christmas trees, bring…for…, have fun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Christmas, we have Christmas trees, lights and Santa.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bring gifts for us.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give our family and friends gifts, too.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这节课我的收获是：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这节课我的不足是：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3" y="1477022"/>
            <a:ext cx="6858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听录音，朗读本课的第一部分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完成相关习题 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 descr="962114430903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214687"/>
            <a:ext cx="7215238" cy="337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thankyouxiaoqingxinzitisheji_83951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000" y="889000"/>
            <a:ext cx="5080000" cy="5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2" action="ppaction://hlinkfile"/>
          </p:cNvPr>
          <p:cNvSpPr txBox="1"/>
          <p:nvPr/>
        </p:nvSpPr>
        <p:spPr>
          <a:xfrm>
            <a:off x="571473" y="928672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1.Listen and try to sing the song.</a:t>
            </a: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a618dc20-2c4e-41d0-a60b-41f4c68f1df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285992"/>
            <a:ext cx="3500462" cy="35004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49270" y="1484784"/>
            <a:ext cx="41114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Dashing through the snow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one-horse open sleigh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o’er the fields we go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laughing all the way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bells on bob-tail ring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 spirits bright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what fun it is to ride and one-horse open sleigh 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jingle bells, jingle bells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jingle all the way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what fun it is to ride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one-horse open sleigh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Hey jingle bells, jingle bells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jingle all the way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what fun it is to ride</a:t>
            </a:r>
            <a:b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one-horse open sleigh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2" action="ppaction://hlinkfile"/>
          </p:cNvPr>
          <p:cNvSpPr txBox="1"/>
          <p:nvPr/>
        </p:nvSpPr>
        <p:spPr>
          <a:xfrm>
            <a:off x="571473" y="928672"/>
            <a:ext cx="7286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2.Free talk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 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know Christmas?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like it?</a:t>
            </a:r>
          </a:p>
          <a:p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14284" y="785796"/>
            <a:ext cx="8501121" cy="5908257"/>
            <a:chOff x="214283" y="785794"/>
            <a:chExt cx="8501121" cy="5908257"/>
          </a:xfrm>
        </p:grpSpPr>
        <p:pic>
          <p:nvPicPr>
            <p:cNvPr id="15" name="图片 14" descr="2186428_123617087167_2.jp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>
            <a:xfrm>
              <a:off x="928662" y="4643446"/>
              <a:ext cx="3283867" cy="2044892"/>
            </a:xfrm>
            <a:prstGeom prst="rect">
              <a:avLst/>
            </a:prstGeom>
          </p:spPr>
        </p:pic>
        <p:pic>
          <p:nvPicPr>
            <p:cNvPr id="16" name="图片 15" descr="ec5cdd4cf4beb83f0841e94f9389d2e96aaade2c31cbe-IsthGa_fw580 (1)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214283" y="2786059"/>
              <a:ext cx="2357454" cy="2239582"/>
            </a:xfrm>
            <a:prstGeom prst="rect">
              <a:avLst/>
            </a:prstGeom>
          </p:spPr>
        </p:pic>
        <p:pic>
          <p:nvPicPr>
            <p:cNvPr id="17" name="图片 16" descr="185d709020973a32e0cd9bf8c524a67df54a4ca0da420-4xu7Ij_fw658.gif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6000760" y="785794"/>
              <a:ext cx="2714644" cy="2714644"/>
            </a:xfrm>
            <a:prstGeom prst="rect">
              <a:avLst/>
            </a:prstGeom>
          </p:spPr>
        </p:pic>
        <p:pic>
          <p:nvPicPr>
            <p:cNvPr id="18" name="图片 17" descr="t01ccd6a2666d1589b2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28992" y="2500306"/>
              <a:ext cx="2540000" cy="1905000"/>
            </a:xfrm>
            <a:prstGeom prst="rect">
              <a:avLst/>
            </a:prstGeom>
          </p:spPr>
        </p:pic>
        <p:pic>
          <p:nvPicPr>
            <p:cNvPr id="19" name="图片 18" descr="111924oqlnvjnqlnqt7kqn.jpg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4357686" y="4286256"/>
              <a:ext cx="4280524" cy="240779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88c72d1bjw1eo6xwoeza8j20hs0dejs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480" y="1772816"/>
            <a:ext cx="6096000" cy="4591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8037" y="980728"/>
            <a:ext cx="4809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hlinkClick r:id="rId3"/>
              </a:rPr>
              <a:t>“出彩中国人”片头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23641" y="1500174"/>
            <a:ext cx="556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小组预习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9245" y="3643315"/>
            <a:ext cx="5562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例如：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bring=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b+ring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（圆环）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Santa=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San+ta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（用拼音来记）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（可以从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引出）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928670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预习出彩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573" y="2143117"/>
            <a:ext cx="74272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Christmas          Western holiday             work       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 to school           merry man               bring     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gift              have fun                 Santa            light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hlinkClick r:id="rId2" action="ppaction://hlinkfile"/>
          </p:cNvPr>
          <p:cNvSpPr txBox="1"/>
          <p:nvPr/>
        </p:nvSpPr>
        <p:spPr>
          <a:xfrm>
            <a:off x="1142977" y="1285862"/>
            <a:ext cx="5562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n-ea"/>
                <a:cs typeface="Times New Roman" panose="02020603050405020304" pitchFamily="18" charset="0"/>
              </a:rPr>
              <a:t>听录音，完成习题。</a:t>
            </a:r>
            <a:endParaRPr lang="en-US" altLang="zh-CN" sz="2800" b="1" dirty="0" smtClean="0">
              <a:latin typeface="+mn-ea"/>
              <a:cs typeface="Times New Roman" panose="02020603050405020304" pitchFamily="18" charset="0"/>
            </a:endParaRPr>
          </a:p>
          <a:p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785794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听力出彩</a:t>
            </a:r>
            <a:endParaRPr lang="zh-CN" altLang="en-US" sz="2800" b="1" dirty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258290" y="1857364"/>
            <a:ext cx="6385512" cy="4231942"/>
            <a:chOff x="1258289" y="1857364"/>
            <a:chExt cx="6385513" cy="4231942"/>
          </a:xfrm>
        </p:grpSpPr>
        <p:pic>
          <p:nvPicPr>
            <p:cNvPr id="11" name="图片 10" descr="微信图片_20180730221550.jp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285852" y="1857364"/>
              <a:ext cx="6357950" cy="3847733"/>
            </a:xfrm>
            <a:prstGeom prst="rect">
              <a:avLst/>
            </a:prstGeom>
          </p:spPr>
        </p:pic>
        <p:pic>
          <p:nvPicPr>
            <p:cNvPr id="14" name="图片 13" descr="微信图片_20180730221533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258289" y="5589240"/>
              <a:ext cx="6357982" cy="500066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933304" y="2132856"/>
            <a:ext cx="42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933304" y="285293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933304" y="249289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71939" y="3861048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71939" y="4869160"/>
            <a:ext cx="30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5560" y="1268760"/>
            <a:ext cx="72410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Christmas is coming. Do you love it?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Yes, I do.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Do you know Santa?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Yes. I love him very much. He brings us many gifts.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What do people prepare for Christmas?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We prepare trees and gifts…</a:t>
            </a:r>
          </a:p>
        </p:txBody>
      </p:sp>
      <p:pic>
        <p:nvPicPr>
          <p:cNvPr id="10" name="图片 9" descr="tooopen_sy_12713352429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66050" y="4437112"/>
            <a:ext cx="5792039" cy="24246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58290" y="692696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表演出彩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07504" y="302360"/>
            <a:ext cx="9201405" cy="6555641"/>
            <a:chOff x="157066" y="642918"/>
            <a:chExt cx="9201404" cy="6555641"/>
          </a:xfrm>
        </p:grpSpPr>
        <p:sp>
          <p:nvSpPr>
            <p:cNvPr id="12" name="TextBox 11"/>
            <p:cNvSpPr txBox="1"/>
            <p:nvPr/>
          </p:nvSpPr>
          <p:spPr>
            <a:xfrm>
              <a:off x="157066" y="642918"/>
              <a:ext cx="4414933" cy="655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①What’s Christmas?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②When’s Christmas?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③Who’s Santa?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④Do people give gifts to their family on Christmas?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⑤Do people work on Christmas?</a:t>
              </a: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⑥What </a:t>
              </a:r>
              <a:r>
                <a:rPr lang="en-US" altLang="zh-C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colour</a:t>
              </a:r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are Santa’s clothes?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57942" y="1033255"/>
              <a:ext cx="4000528" cy="5693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A. Yes , they do.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 No, they don’t.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C. It’s December 25.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 A merry man in red </a:t>
              </a: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clothes.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E. Red.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F. It’s a Western holiday.</a:t>
              </a:r>
            </a:p>
            <a:p>
              <a:endPara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" name="直接连接符 13"/>
          <p:cNvCxnSpPr/>
          <p:nvPr/>
        </p:nvCxnSpPr>
        <p:spPr>
          <a:xfrm>
            <a:off x="3417867" y="1144225"/>
            <a:ext cx="1961827" cy="444454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233772" y="2008321"/>
            <a:ext cx="2145922" cy="580054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742852" y="2800409"/>
            <a:ext cx="2636842" cy="645222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3724692" y="1016739"/>
            <a:ext cx="1726440" cy="243174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3417867" y="1873997"/>
            <a:ext cx="2033265" cy="308665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4092882" y="4802953"/>
            <a:ext cx="1286812" cy="949784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-1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7158" y="857232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练习出彩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 descr="QQ图片201808021158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65115" y="1628800"/>
            <a:ext cx="5706945" cy="48760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33304" y="3429000"/>
            <a:ext cx="73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3779" y="3429000"/>
            <a:ext cx="613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4255" y="3356992"/>
            <a:ext cx="1227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Christmas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47015" y="3356992"/>
            <a:ext cx="552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gift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8855" y="3356992"/>
            <a:ext cx="736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3304" y="4581129"/>
            <a:ext cx="2331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they don’t.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3304" y="5301209"/>
            <a:ext cx="2331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she does.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94669" y="6021289"/>
            <a:ext cx="2331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they do.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全屏显示(4:3)</PresentationFormat>
  <Paragraphs>91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2018-07-22T08:10:00Z</dcterms:created>
  <dcterms:modified xsi:type="dcterms:W3CDTF">2023-01-16T14:04:44Z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6A6D4ACE75444CAE9AB3009570AAD450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