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FFC3D-3AD7-4D8A-9926-2E4F603798E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CCA32-A446-4D3B-835E-0E93E5130A8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4E83D-A82E-44DD-A78B-B30C009B65C3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CBF237-2AF1-488A-86A8-DD78FE2B9EA7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CD10C6-BB24-4B68-A28D-4A98917FC215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017255-AA28-4910-A99E-8179046819ED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64E75-5ECC-4C0D-AF20-58FF6F5D17EA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93A63C-3176-4F50-AD1A-DCF5333EA6C2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1DE771-FEB8-4980-BF0D-DFCC7CFCCFEB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B51B5-6435-4960-ACF8-6BC7793C9421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4AF50-D3E7-40A1-8DB2-3EA63C6F0A69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05CED-6C26-4238-BB4B-CB8ED5A38454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C66D41-4C3A-466C-8E47-B4AA60CE1C70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46BF2-A75F-46FC-84A3-A413A4FDC00B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FDA1E17-0A9E-4B75-AA98-589DC82BC88A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audio" Target="../media/audio4.wav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9"/>
          <p:cNvSpPr>
            <a:spLocks noChangeArrowheads="1"/>
          </p:cNvSpPr>
          <p:nvPr/>
        </p:nvSpPr>
        <p:spPr bwMode="auto">
          <a:xfrm>
            <a:off x="1691680" y="1124744"/>
            <a:ext cx="35958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FF3300"/>
                </a:solidFill>
                <a:ea typeface="黑体" panose="02010609060101010101" pitchFamily="49" charset="-122"/>
              </a:rPr>
              <a:t>数学</a:t>
            </a:r>
            <a:r>
              <a:rPr lang="zh-CN" altLang="en-US" sz="32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八年级</a:t>
            </a:r>
            <a:r>
              <a:rPr lang="zh-CN" altLang="en-US" sz="3200" b="1" dirty="0">
                <a:solidFill>
                  <a:srgbClr val="FF3300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32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32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上册</a:t>
            </a:r>
            <a:r>
              <a:rPr lang="en-US" altLang="zh-CN" sz="32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1403648" y="2276872"/>
            <a:ext cx="6192688" cy="1323439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0" b="1" dirty="0" smtClean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16.1 </a:t>
            </a:r>
            <a:r>
              <a:rPr kumimoji="1" lang="zh-CN" altLang="en-US" sz="8000" b="1" dirty="0" smtClean="0">
                <a:solidFill>
                  <a:srgbClr val="FF3300"/>
                </a:solidFill>
                <a:latin typeface="汉仪中宋简" pitchFamily="49" charset="-122"/>
                <a:ea typeface="汉仪中宋简" pitchFamily="49" charset="-122"/>
              </a:rPr>
              <a:t>轴对称</a:t>
            </a:r>
            <a:endParaRPr lang="en-US" altLang="zh-CN" sz="8000" b="1" dirty="0">
              <a:solidFill>
                <a:srgbClr val="FF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868348" y="530120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FF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WordArt 4"/>
          <p:cNvSpPr>
            <a:spLocks noChangeArrowheads="1" noChangeShapeType="1" noTextEdit="1"/>
          </p:cNvSpPr>
          <p:nvPr/>
        </p:nvSpPr>
        <p:spPr bwMode="auto">
          <a:xfrm>
            <a:off x="179388" y="1988839"/>
            <a:ext cx="8713787" cy="266253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spc="-360" dirty="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宋体" panose="02010600030101010101" pitchFamily="2" charset="-122"/>
              </a:rPr>
              <a:t>独立完成课堂检测</a:t>
            </a:r>
          </a:p>
        </p:txBody>
      </p:sp>
      <p:pic>
        <p:nvPicPr>
          <p:cNvPr id="28677" name="MS901219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900116615[1]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57" fill="hold"/>
                                        <p:tgtEl>
                                          <p:spTgt spid="286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677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WordArt 3"/>
          <p:cNvSpPr>
            <a:spLocks noChangeArrowheads="1" noChangeShapeType="1" noTextEdit="1"/>
          </p:cNvSpPr>
          <p:nvPr/>
        </p:nvSpPr>
        <p:spPr bwMode="auto">
          <a:xfrm>
            <a:off x="2051720" y="2132856"/>
            <a:ext cx="5112668" cy="135731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spc="-360" dirty="0">
                <a:ln w="12700">
                  <a:solidFill>
                    <a:srgbClr val="000099"/>
                  </a:solidFill>
                  <a:round/>
                </a:ln>
                <a:solidFill>
                  <a:srgbClr val="FF66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宋体" panose="02010600030101010101" pitchFamily="2" charset="-122"/>
              </a:rPr>
              <a:t>今日作业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18" name="Group 22"/>
          <p:cNvGrpSpPr/>
          <p:nvPr/>
        </p:nvGrpSpPr>
        <p:grpSpPr bwMode="auto">
          <a:xfrm>
            <a:off x="971550" y="981075"/>
            <a:ext cx="7059613" cy="3933825"/>
            <a:chOff x="612" y="618"/>
            <a:chExt cx="4447" cy="2478"/>
          </a:xfrm>
        </p:grpSpPr>
        <p:sp>
          <p:nvSpPr>
            <p:cNvPr id="4105" name="WordArt 9"/>
            <p:cNvSpPr>
              <a:spLocks noChangeArrowheads="1" noChangeShapeType="1" noTextEdit="1"/>
            </p:cNvSpPr>
            <p:nvPr/>
          </p:nvSpPr>
          <p:spPr bwMode="auto">
            <a:xfrm>
              <a:off x="612" y="618"/>
              <a:ext cx="4355" cy="247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SlantUp">
                <a:avLst>
                  <a:gd name="adj" fmla="val 55556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kern="10" dirty="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</a:rPr>
                <a:t>自主阅读教学目标</a:t>
              </a:r>
            </a:p>
          </p:txBody>
        </p:sp>
        <p:sp>
          <p:nvSpPr>
            <p:cNvPr id="4106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4195" y="2024"/>
              <a:ext cx="864" cy="64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SlantUp">
                <a:avLst>
                  <a:gd name="adj" fmla="val 55556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</a:rPr>
                <a:t>两分钟</a:t>
              </a:r>
            </a:p>
          </p:txBody>
        </p:sp>
      </p:grpSp>
      <p:pic>
        <p:nvPicPr>
          <p:cNvPr id="4116" name="MS901203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900097487[1]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34" fill="hold"/>
                                        <p:tgtEl>
                                          <p:spTgt spid="41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1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>
            <a:off x="331068" y="836712"/>
            <a:ext cx="8496300" cy="38163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</a:rPr>
              <a:t>  独立完成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</a:rPr>
              <a:t>自主探究第</a:t>
            </a:r>
            <a:r>
              <a:rPr lang="en-US" altLang="zh-CN" sz="3600" kern="1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</a:rPr>
              <a:t>1</a:t>
            </a:r>
            <a:r>
              <a:rPr lang="zh-CN" alt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</a:rPr>
              <a:t>题</a:t>
            </a:r>
          </a:p>
        </p:txBody>
      </p:sp>
      <p:pic>
        <p:nvPicPr>
          <p:cNvPr id="9230" name="MS901219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900116607[2]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9" name="WordArt 11"/>
          <p:cNvSpPr>
            <a:spLocks noChangeArrowheads="1" noChangeShapeType="1" noTextEdit="1"/>
          </p:cNvSpPr>
          <p:nvPr/>
        </p:nvSpPr>
        <p:spPr bwMode="auto">
          <a:xfrm>
            <a:off x="468313" y="332656"/>
            <a:ext cx="1676400" cy="1371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 dirty="0">
                <a:ln w="9525">
                  <a:solidFill>
                    <a:srgbClr val="FF00FF"/>
                  </a:solidFill>
                  <a:round/>
                </a:ln>
                <a:solidFill>
                  <a:srgbClr val="66FF33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宋体" panose="02010600030101010101" pitchFamily="2" charset="-122"/>
              </a:rPr>
              <a:t>自主探究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6444208" y="4869160"/>
            <a:ext cx="17287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000" dirty="0">
                <a:solidFill>
                  <a:srgbClr val="000000"/>
                </a:solidFill>
              </a:rPr>
              <a:t>3</a:t>
            </a:r>
            <a:r>
              <a:rPr lang="zh-CN" altLang="en-US" sz="4000" dirty="0">
                <a:solidFill>
                  <a:srgbClr val="000000"/>
                </a:solidFill>
              </a:rPr>
              <a:t>分钟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019" fill="hold"/>
                                        <p:tgtEl>
                                          <p:spTgt spid="92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30"/>
                </p:tgtEl>
              </p:cMediaNode>
            </p:audio>
          </p:childTnLst>
        </p:cTn>
      </p:par>
    </p:tnLst>
    <p:bldLst>
      <p:bldP spid="2765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WordArt 5"/>
          <p:cNvSpPr>
            <a:spLocks noChangeArrowheads="1" noChangeShapeType="1" noTextEdit="1"/>
          </p:cNvSpPr>
          <p:nvPr/>
        </p:nvSpPr>
        <p:spPr bwMode="auto">
          <a:xfrm>
            <a:off x="1331913" y="1557338"/>
            <a:ext cx="6696075" cy="2159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800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</a:rPr>
              <a:t>继续做练一练</a:t>
            </a:r>
          </a:p>
        </p:txBody>
      </p:sp>
      <p:sp>
        <p:nvSpPr>
          <p:cNvPr id="36870" name="WordArt 6"/>
          <p:cNvSpPr>
            <a:spLocks noChangeArrowheads="1" noChangeShapeType="1" noTextEdit="1"/>
          </p:cNvSpPr>
          <p:nvPr/>
        </p:nvSpPr>
        <p:spPr bwMode="auto">
          <a:xfrm>
            <a:off x="6659563" y="5300663"/>
            <a:ext cx="1366837" cy="5762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</a:rPr>
              <a:t>5</a:t>
            </a:r>
            <a:r>
              <a:rPr lang="zh-CN" alt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</a:rPr>
              <a:t>分钟</a:t>
            </a:r>
          </a:p>
        </p:txBody>
      </p:sp>
      <p:pic>
        <p:nvPicPr>
          <p:cNvPr id="36871" name="MS901219.wav">
            <a:hlinkClick r:id="" action="ppaction://media"/>
          </p:cNvPr>
          <p:cNvPicPr>
            <a:picLocks noGrp="1" noRot="1" noChangeAspect="1" noChangeArrowheads="1"/>
          </p:cNvPicPr>
          <p:nvPr>
            <p:ph/>
            <a:wavAudioFile r:embed="rId1" name="MS900116615[1]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532813" y="6553200"/>
            <a:ext cx="304800" cy="30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57" fill="hold"/>
                                        <p:tgtEl>
                                          <p:spTgt spid="368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871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1" name="WordArt 9"/>
          <p:cNvSpPr>
            <a:spLocks noChangeArrowheads="1" noChangeShapeType="1" noTextEdit="1"/>
          </p:cNvSpPr>
          <p:nvPr/>
        </p:nvSpPr>
        <p:spPr bwMode="auto">
          <a:xfrm>
            <a:off x="899592" y="1700213"/>
            <a:ext cx="7416824" cy="3024187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spc="-360" dirty="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宋体" panose="02010600030101010101" pitchFamily="2" charset="-122"/>
              </a:rPr>
              <a:t>继续做师生探究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539750" y="1339850"/>
            <a:ext cx="78486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</a:rPr>
              <a:t>我们称这样的两个图形成</a:t>
            </a:r>
            <a:r>
              <a:rPr lang="zh-CN" altLang="en-US" sz="3600" b="1" u="sng" dirty="0">
                <a:solidFill>
                  <a:srgbClr val="000000"/>
                </a:solidFill>
              </a:rPr>
              <a:t>        </a:t>
            </a:r>
            <a:r>
              <a:rPr lang="en-US" altLang="zh-CN" sz="3600" b="1" dirty="0">
                <a:solidFill>
                  <a:srgbClr val="000000"/>
                </a:solidFill>
              </a:rPr>
              <a:t>,</a:t>
            </a:r>
            <a:r>
              <a:rPr lang="zh-CN" altLang="en-US" sz="3600" b="1" dirty="0">
                <a:solidFill>
                  <a:srgbClr val="000000"/>
                </a:solidFill>
              </a:rPr>
              <a:t>这条直线叫做</a:t>
            </a:r>
            <a:r>
              <a:rPr lang="zh-CN" altLang="en-US" sz="3600" b="1" u="sng" dirty="0">
                <a:solidFill>
                  <a:srgbClr val="000000"/>
                </a:solidFill>
              </a:rPr>
              <a:t>          </a:t>
            </a:r>
            <a:r>
              <a:rPr lang="en-US" altLang="zh-CN" sz="3600" b="1" dirty="0">
                <a:solidFill>
                  <a:srgbClr val="000000"/>
                </a:solidFill>
              </a:rPr>
              <a:t>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</a:rPr>
              <a:t>两个图形中的对称的点</a:t>
            </a:r>
            <a:r>
              <a:rPr lang="en-US" altLang="zh-CN" sz="3600" b="1" dirty="0">
                <a:solidFill>
                  <a:srgbClr val="000000"/>
                </a:solidFill>
              </a:rPr>
              <a:t>(</a:t>
            </a:r>
            <a:r>
              <a:rPr lang="zh-CN" altLang="en-US" sz="3600" b="1" dirty="0">
                <a:solidFill>
                  <a:srgbClr val="000000"/>
                </a:solidFill>
              </a:rPr>
              <a:t>即对折后两图形中互相重合的点</a:t>
            </a:r>
            <a:r>
              <a:rPr lang="en-US" altLang="zh-CN" sz="3600" b="1" dirty="0">
                <a:solidFill>
                  <a:srgbClr val="000000"/>
                </a:solidFill>
              </a:rPr>
              <a:t>)</a:t>
            </a:r>
            <a:r>
              <a:rPr lang="zh-CN" altLang="en-US" sz="3600" b="1" dirty="0">
                <a:solidFill>
                  <a:srgbClr val="000000"/>
                </a:solidFill>
              </a:rPr>
              <a:t>叫做</a:t>
            </a:r>
            <a:r>
              <a:rPr lang="zh-CN" altLang="en-US" sz="3600" b="1" u="sng" dirty="0">
                <a:solidFill>
                  <a:srgbClr val="000000"/>
                </a:solidFill>
              </a:rPr>
              <a:t>          </a:t>
            </a:r>
            <a:r>
              <a:rPr lang="en-US" altLang="zh-CN" sz="3600" b="1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47109" name="WordArt 5"/>
          <p:cNvSpPr>
            <a:spLocks noChangeArrowheads="1" noChangeShapeType="1" noTextEdit="1"/>
          </p:cNvSpPr>
          <p:nvPr/>
        </p:nvSpPr>
        <p:spPr bwMode="auto">
          <a:xfrm>
            <a:off x="5219700" y="4581525"/>
            <a:ext cx="3168650" cy="13684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</a:rPr>
              <a:t>齐读两遍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5508625" y="1268413"/>
            <a:ext cx="2089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FF0000"/>
                </a:solidFill>
              </a:rPr>
              <a:t>轴对称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1836737" y="1916113"/>
            <a:ext cx="25923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FF0000"/>
                </a:solidFill>
              </a:rPr>
              <a:t>对称轴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5364162" y="2924175"/>
            <a:ext cx="25923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FF0000"/>
                </a:solidFill>
              </a:rPr>
              <a:t>对应点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/>
      <p:bldP spid="47111" grpId="0"/>
      <p:bldP spid="471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468313" y="692150"/>
            <a:ext cx="8135937" cy="344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400" dirty="0">
                <a:solidFill>
                  <a:srgbClr val="000000"/>
                </a:solidFill>
              </a:rPr>
              <a:t>如果两个图形关于某一条直线成轴对称，那么，这两个图形是全等形，它们的对应线段相等，对应角相等，对应点所连的线段被对称轴垂直平分。</a:t>
            </a:r>
          </a:p>
        </p:txBody>
      </p:sp>
      <p:sp>
        <p:nvSpPr>
          <p:cNvPr id="50181" name="WordArt 5"/>
          <p:cNvSpPr>
            <a:spLocks noChangeArrowheads="1" noChangeShapeType="1" noTextEdit="1"/>
          </p:cNvSpPr>
          <p:nvPr/>
        </p:nvSpPr>
        <p:spPr bwMode="auto">
          <a:xfrm>
            <a:off x="5219700" y="4581525"/>
            <a:ext cx="3168650" cy="13684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</a:rPr>
              <a:t>齐读两遍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9" name="Group 7"/>
          <p:cNvGrpSpPr/>
          <p:nvPr/>
        </p:nvGrpSpPr>
        <p:grpSpPr bwMode="auto">
          <a:xfrm>
            <a:off x="468313" y="1196975"/>
            <a:ext cx="8137525" cy="5184775"/>
            <a:chOff x="295" y="754"/>
            <a:chExt cx="5126" cy="3266"/>
          </a:xfrm>
        </p:grpSpPr>
        <p:sp>
          <p:nvSpPr>
            <p:cNvPr id="2355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295" y="754"/>
              <a:ext cx="5126" cy="99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kern="10" dirty="0">
                  <a:ln w="19050">
                    <a:solidFill>
                      <a:srgbClr val="CC00CC"/>
                    </a:solidFill>
                    <a:round/>
                  </a:ln>
                  <a:solidFill>
                    <a:srgbClr val="CC00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宋体" panose="02010600030101010101" pitchFamily="2" charset="-122"/>
                </a:rPr>
                <a:t>学到了什么？</a:t>
              </a:r>
            </a:p>
          </p:txBody>
        </p:sp>
        <p:sp>
          <p:nvSpPr>
            <p:cNvPr id="23557" name="WordArt 5"/>
            <p:cNvSpPr>
              <a:spLocks noChangeArrowheads="1" noChangeShapeType="1" noTextEdit="1"/>
            </p:cNvSpPr>
            <p:nvPr/>
          </p:nvSpPr>
          <p:spPr bwMode="auto">
            <a:xfrm>
              <a:off x="308" y="2270"/>
              <a:ext cx="2585" cy="95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kern="10" dirty="0">
                  <a:solidFill>
                    <a:srgbClr val="FF0066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宋体" panose="02010600030101010101" pitchFamily="2" charset="-122"/>
                </a:rPr>
                <a:t>学生总结</a:t>
              </a:r>
            </a:p>
          </p:txBody>
        </p:sp>
        <p:sp>
          <p:nvSpPr>
            <p:cNvPr id="23558" name="WordArt 6"/>
            <p:cNvSpPr>
              <a:spLocks noChangeArrowheads="1" noChangeShapeType="1" noTextEdit="1"/>
            </p:cNvSpPr>
            <p:nvPr/>
          </p:nvSpPr>
          <p:spPr bwMode="auto">
            <a:xfrm>
              <a:off x="3470" y="3521"/>
              <a:ext cx="1225" cy="499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kern="10">
                  <a:gradFill rotWithShape="1">
                    <a:gsLst>
                      <a:gs pos="0">
                        <a:srgbClr val="6600FF"/>
                      </a:gs>
                      <a:gs pos="100000">
                        <a:srgbClr val="6600FF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宋体" panose="02010600030101010101" pitchFamily="2" charset="-122"/>
                </a:rPr>
                <a:t>三分钟</a:t>
              </a:r>
            </a:p>
          </p:txBody>
        </p:sp>
      </p:grpSp>
      <p:pic>
        <p:nvPicPr>
          <p:cNvPr id="23560" name="MS901219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900116615[1]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257" fill="hold"/>
                                        <p:tgtEl>
                                          <p:spTgt spid="2356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560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539552" y="692696"/>
            <a:ext cx="3311525" cy="15128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</a:rPr>
              <a:t>教师总结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95287" y="2564904"/>
            <a:ext cx="87487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800" b="1" dirty="0">
                <a:solidFill>
                  <a:srgbClr val="000000"/>
                </a:solidFill>
              </a:rPr>
              <a:t>1.</a:t>
            </a:r>
            <a:r>
              <a:rPr lang="zh-CN" altLang="en-US" sz="4800" b="1" dirty="0">
                <a:solidFill>
                  <a:srgbClr val="000000"/>
                </a:solidFill>
              </a:rPr>
              <a:t>轴对称现象的共同特征</a:t>
            </a:r>
            <a:r>
              <a:rPr lang="zh-CN" altLang="en-US" sz="4800" dirty="0">
                <a:solidFill>
                  <a:srgbClr val="000000"/>
                </a:solidFill>
              </a:rPr>
              <a:t> </a:t>
            </a:r>
            <a:endParaRPr lang="zh-CN" altLang="en-US" sz="4800" b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800" b="1" dirty="0">
                <a:solidFill>
                  <a:srgbClr val="000000"/>
                </a:solidFill>
              </a:rPr>
              <a:t>2.</a:t>
            </a:r>
            <a:r>
              <a:rPr lang="zh-CN" altLang="en-US" sz="4800" b="1" dirty="0">
                <a:solidFill>
                  <a:srgbClr val="000000"/>
                </a:solidFill>
              </a:rPr>
              <a:t>轴对称图</a:t>
            </a:r>
            <a:r>
              <a:rPr lang="zh-CN" altLang="en-US" sz="4800" b="1" dirty="0" smtClean="0">
                <a:solidFill>
                  <a:srgbClr val="000000"/>
                </a:solidFill>
              </a:rPr>
              <a:t>形 </a:t>
            </a:r>
            <a:endParaRPr lang="zh-CN" alt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Microsoft Office PowerPoint</Application>
  <PresentationFormat>全屏显示(4:3)</PresentationFormat>
  <Paragraphs>29</Paragraphs>
  <Slides>11</Slides>
  <Notes>1</Notes>
  <HiddenSlides>0</HiddenSlides>
  <MMClips>5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汉仪中宋简</vt:lpstr>
      <vt:lpstr>黑体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2017-09-19T00:45:00Z</dcterms:created>
  <dcterms:modified xsi:type="dcterms:W3CDTF">2023-01-16T14:04:48Z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7504188468D7435A81A158D734733169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