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303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289" r:id="rId14"/>
    <p:sldId id="272" r:id="rId1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9" autoAdjust="0"/>
    <p:restoredTop sz="99852" autoAdjust="0"/>
  </p:normalViewPr>
  <p:slideViewPr>
    <p:cSldViewPr>
      <p:cViewPr varScale="1">
        <p:scale>
          <a:sx n="154" d="100"/>
          <a:sy n="154" d="100"/>
        </p:scale>
        <p:origin x="-56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48B9D-C3EF-4F87-954D-825FFBFDF1D9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254CC-6D17-4AB3-A887-1E6F5D60F3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627784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7504" y="9386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0" baseline="0" dirty="0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圆柱和圆锥  圆柱的认识</a:t>
            </a:r>
            <a:endParaRPr lang="zh-CN" altLang="en-US" sz="1200" b="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46675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0691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青岛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版六年制  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数学  六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630063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259632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59303" y="2297971"/>
            <a:ext cx="1436933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课时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331640" y="2952109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情境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导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553068" y="1131590"/>
            <a:ext cx="7547739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冰淇淋盒有多</a:t>
            </a:r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en-US" altLang="zh-CN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圆柱和圆锥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6402366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804248" y="445727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754205" y="1111869"/>
            <a:ext cx="654847" cy="648072"/>
            <a:chOff x="1306635" y="1440417"/>
            <a:chExt cx="654847" cy="648072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326372" y="1457547"/>
              <a:ext cx="63511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500" b="1" dirty="0">
                  <a:solidFill>
                    <a:srgbClr val="0050AA"/>
                  </a:solidFill>
                  <a:latin typeface="+mj-ea"/>
                  <a:ea typeface="+mj-ea"/>
                </a:rPr>
                <a:t>二</a:t>
              </a:r>
            </a:p>
          </p:txBody>
        </p:sp>
      </p:grpSp>
      <p:sp>
        <p:nvSpPr>
          <p:cNvPr id="26" name="单圆角矩形 25"/>
          <p:cNvSpPr/>
          <p:nvPr/>
        </p:nvSpPr>
        <p:spPr>
          <a:xfrm>
            <a:off x="3779912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>
            <a:hlinkClick r:id="rId8" action="ppaction://hlinksldjump"/>
          </p:cNvPr>
          <p:cNvSpPr/>
          <p:nvPr/>
        </p:nvSpPr>
        <p:spPr>
          <a:xfrm>
            <a:off x="3840477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28" name="矩形 27"/>
          <p:cNvSpPr/>
          <p:nvPr/>
        </p:nvSpPr>
        <p:spPr>
          <a:xfrm>
            <a:off x="3161208" y="4356744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7288" y="122355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27"/>
          <p:cNvGrpSpPr/>
          <p:nvPr/>
        </p:nvGrpSpPr>
        <p:grpSpPr bwMode="auto">
          <a:xfrm>
            <a:off x="428929" y="2571746"/>
            <a:ext cx="3836194" cy="1510901"/>
            <a:chOff x="-243" y="2160"/>
            <a:chExt cx="3222" cy="1269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111" y="2160"/>
              <a:ext cx="1660" cy="953"/>
            </a:xfrm>
            <a:prstGeom prst="rect">
              <a:avLst/>
            </a:prstGeom>
            <a:solidFill>
              <a:srgbClr val="99CCFF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757" y="3093"/>
              <a:ext cx="222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DE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底面周长</a:t>
              </a:r>
              <a:r>
                <a:rPr lang="en-US" altLang="zh-CN" sz="2000" b="1" dirty="0">
                  <a:solidFill>
                    <a:srgbClr val="DE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20cm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-243" y="2410"/>
              <a:ext cx="166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DE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高</a:t>
              </a:r>
              <a:r>
                <a:rPr lang="en-US" altLang="zh-CN" sz="2000" b="1" dirty="0">
                  <a:solidFill>
                    <a:srgbClr val="DE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15cm</a:t>
              </a:r>
            </a:p>
          </p:txBody>
        </p:sp>
      </p:grpSp>
      <p:grpSp>
        <p:nvGrpSpPr>
          <p:cNvPr id="13" name="Group 28"/>
          <p:cNvGrpSpPr/>
          <p:nvPr/>
        </p:nvGrpSpPr>
        <p:grpSpPr bwMode="auto">
          <a:xfrm>
            <a:off x="5390654" y="2081898"/>
            <a:ext cx="2781300" cy="2412204"/>
            <a:chOff x="2857" y="1661"/>
            <a:chExt cx="2336" cy="2026"/>
          </a:xfrm>
        </p:grpSpPr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857" y="3351"/>
              <a:ext cx="199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DE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底面周长</a:t>
              </a:r>
              <a:r>
                <a:rPr lang="en-US" altLang="zh-CN" sz="2000" b="1" dirty="0">
                  <a:solidFill>
                    <a:srgbClr val="DE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15cm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4285" y="2251"/>
              <a:ext cx="90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DE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高</a:t>
              </a:r>
              <a:r>
                <a:rPr lang="en-US" altLang="zh-CN" sz="2000" b="1" dirty="0">
                  <a:solidFill>
                    <a:srgbClr val="DE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20cm</a:t>
              </a:r>
            </a:p>
          </p:txBody>
        </p:sp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 rot="5400000">
              <a:off x="3026" y="2014"/>
              <a:ext cx="1660" cy="953"/>
            </a:xfrm>
            <a:prstGeom prst="rect">
              <a:avLst/>
            </a:prstGeom>
            <a:solidFill>
              <a:srgbClr val="99CCFF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14020" y="1043051"/>
            <a:ext cx="7112602" cy="9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1.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用一张长</a:t>
            </a:r>
            <a:r>
              <a:rPr lang="en-US" altLang="zh-CN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20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厘米、宽</a:t>
            </a:r>
            <a:r>
              <a:rPr lang="en-US" altLang="zh-CN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15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厘米的长方形纸卷成一个圆柱形纸筒，纸筒的底面周长和高各是多少？</a:t>
            </a:r>
            <a:endParaRPr lang="en-US" altLang="zh-CN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144" y="99548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460421" y="843558"/>
            <a:ext cx="5445722" cy="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2.</a:t>
            </a:r>
            <a:r>
              <a:rPr lang="zh-CN" altLang="zh-CN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说一说下面物体的形状哪些是圆柱。</a:t>
            </a:r>
          </a:p>
        </p:txBody>
      </p:sp>
      <p:pic>
        <p:nvPicPr>
          <p:cNvPr id="9" name="2101.EPS" descr="id:2147502831;FounderCES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1454060" y="1911624"/>
            <a:ext cx="6502316" cy="207617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11" name="图片 1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97568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797960" y="2415471"/>
            <a:ext cx="3586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(40 + 20)×4 + 20         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24441" y="699542"/>
            <a:ext cx="7279670" cy="166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3.小芳给爷爷买了一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</a:t>
            </a:r>
            <a:r>
              <a:rPr lang="en-US" altLang="en-US" sz="2400" b="1" dirty="0" err="1">
                <a:latin typeface="楷体_GB2312" panose="02010609030101010101" pitchFamily="49" charset="-122"/>
                <a:ea typeface="楷体_GB2312" panose="02010609030101010101" pitchFamily="49" charset="-122"/>
              </a:rPr>
              <a:t>生日蛋糕（如图</a:t>
            </a:r>
            <a:r>
              <a:rPr lang="en-US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）。</a:t>
            </a:r>
            <a:r>
              <a:rPr lang="en-US" altLang="en-US" sz="2400" b="1" dirty="0" err="1">
                <a:latin typeface="楷体_GB2312" panose="02010609030101010101" pitchFamily="49" charset="-122"/>
                <a:ea typeface="楷体_GB2312" panose="02010609030101010101" pitchFamily="49" charset="-122"/>
              </a:rPr>
              <a:t>捆扎这个蛋糕盒所用的彩带至少有多长</a:t>
            </a:r>
            <a:r>
              <a:rPr lang="en-US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？（打结处大约用20厘米</a:t>
            </a:r>
            <a:r>
              <a:rPr lang="en-US" altLang="zh-CN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彩带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r>
              <a:rPr lang="en-US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636035" y="2886520"/>
            <a:ext cx="2824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= 60×4+20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646751" y="3357569"/>
            <a:ext cx="3128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= 260(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厘米</a:t>
            </a:r>
            <a:r>
              <a:rPr lang="en-US" altLang="zh-CN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)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 </a:t>
            </a:r>
            <a:endParaRPr lang="en-US" altLang="zh-CN" sz="2400" b="1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657870" y="3828619"/>
            <a:ext cx="4731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答</a:t>
            </a:r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至少需要彩带</a:t>
            </a:r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260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厘米。</a:t>
            </a:r>
            <a:endParaRPr lang="en-US" altLang="zh-CN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17" name="A5.eps" descr="id:2147502971;FounderCES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5842519" y="2232922"/>
            <a:ext cx="2282284" cy="1806636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764192"/>
          </a:xfrm>
          <a:prstGeom prst="rect">
            <a:avLst/>
          </a:prstGeom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90936" y="2214093"/>
            <a:ext cx="58221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圆柱的上、下两个面都是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大小</a:t>
            </a:r>
            <a:endParaRPr lang="en-US" altLang="zh-CN" sz="22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一样</a:t>
            </a:r>
            <a:r>
              <a:rPr lang="zh-CN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圆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，叫作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底面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2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90936" y="3144644"/>
            <a:ext cx="4496744" cy="53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圆柱有一个曲面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曲面叫作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侧面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2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890936" y="3841669"/>
            <a:ext cx="4536529" cy="53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两底面之间的距离叫作</a:t>
            </a:r>
            <a:r>
              <a:rPr kumimoji="0" lang="zh-CN" altLang="en-US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kumimoji="0" lang="zh-CN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zh-CN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361054" y="1995540"/>
            <a:ext cx="1257301" cy="2232394"/>
            <a:chOff x="1361054" y="2149918"/>
            <a:chExt cx="1257301" cy="2232394"/>
          </a:xfrm>
        </p:grpSpPr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1402726" y="2222518"/>
              <a:ext cx="1215629" cy="2159794"/>
            </a:xfrm>
            <a:prstGeom prst="can">
              <a:avLst>
                <a:gd name="adj" fmla="val 4441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67500" tIns="35100" rIns="67500" bIns="35100" anchor="ctr"/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1402726" y="2221326"/>
              <a:ext cx="1215629" cy="539354"/>
            </a:xfrm>
            <a:prstGeom prst="ellipse">
              <a:avLst/>
            </a:prstGeom>
            <a:solidFill>
              <a:srgbClr val="E8CAEE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lIns="67500" tIns="35100" rIns="67500" bIns="35100" anchor="ctr"/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1402726" y="3829861"/>
              <a:ext cx="1215629" cy="539353"/>
            </a:xfrm>
            <a:prstGeom prst="ellipse">
              <a:avLst/>
            </a:prstGeom>
            <a:solidFill>
              <a:srgbClr val="E8CAEE">
                <a:alpha val="56078"/>
              </a:srgbClr>
            </a:solidFill>
            <a:ln w="9525" algn="ctr">
              <a:solidFill>
                <a:schemeClr val="bg2"/>
              </a:solidFill>
              <a:prstDash val="dash"/>
              <a:round/>
            </a:ln>
          </p:spPr>
          <p:txBody>
            <a:bodyPr wrap="none" lIns="67500" tIns="35100" rIns="67500" bIns="35100" anchor="ctr"/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>
              <a:off x="1999230" y="2522555"/>
              <a:ext cx="9525" cy="16121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500" tIns="35100" rIns="67500" bIns="35100" anchor="ctr"/>
            <a:lstStyle/>
            <a:p>
              <a:pPr>
                <a:lnSpc>
                  <a:spcPct val="200000"/>
                </a:lnSpc>
              </a:pP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1967083" y="3126202"/>
              <a:ext cx="398860" cy="474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高</a:t>
              </a:r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2003992" y="2479692"/>
              <a:ext cx="4763" cy="1676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67500" tIns="35100" rIns="67500" bIns="35100" anchor="ctr"/>
            <a:lstStyle/>
            <a:p>
              <a:pPr>
                <a:lnSpc>
                  <a:spcPct val="200000"/>
                </a:lnSpc>
              </a:pP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1965892" y="2436830"/>
              <a:ext cx="90488" cy="90488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67500" tIns="35100" rIns="67500" bIns="35100" anchor="ctr"/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>
              <a:off x="2097069" y="2149918"/>
              <a:ext cx="290513" cy="474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r>
                <a:rPr lang="en-US" altLang="zh-CN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O</a:t>
              </a:r>
            </a:p>
          </p:txBody>
        </p:sp>
        <p:sp>
          <p:nvSpPr>
            <p:cNvPr id="30" name="Oval 23"/>
            <p:cNvSpPr>
              <a:spLocks noChangeArrowheads="1"/>
            </p:cNvSpPr>
            <p:nvPr/>
          </p:nvSpPr>
          <p:spPr bwMode="auto">
            <a:xfrm>
              <a:off x="1964701" y="4089417"/>
              <a:ext cx="90488" cy="90488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67500" tIns="35100" rIns="67500" bIns="35100" anchor="ctr"/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>
              <a:off x="2082395" y="3787519"/>
              <a:ext cx="290513" cy="474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r>
                <a:rPr lang="en-US" altLang="zh-CN" sz="1600">
                  <a:latin typeface="楷体" panose="02010609060101010101" pitchFamily="49" charset="-122"/>
                  <a:ea typeface="楷体" panose="02010609060101010101" pitchFamily="49" charset="-122"/>
                </a:rPr>
                <a:t>O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1361054" y="2865455"/>
              <a:ext cx="622697" cy="474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r>
                <a:rPr lang="zh-CN" altLang="en-US" sz="1600">
                  <a:latin typeface="楷体" panose="02010609060101010101" pitchFamily="49" charset="-122"/>
                  <a:ea typeface="楷体" panose="02010609060101010101" pitchFamily="49" charset="-122"/>
                </a:rPr>
                <a:t>侧面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1491423" y="2202711"/>
              <a:ext cx="621506" cy="474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底面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1457495" y="3787519"/>
              <a:ext cx="621506" cy="474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底面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36" name="图片 3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7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2555776" y="2004288"/>
            <a:ext cx="4320480" cy="63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找一找生活中的圆柱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8468" y="1886826"/>
            <a:ext cx="5428674" cy="18118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081" y="3015258"/>
            <a:ext cx="14954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539552" y="1453529"/>
            <a:ext cx="3351645" cy="1358034"/>
            <a:chOff x="539552" y="1453529"/>
            <a:chExt cx="3351645" cy="135803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" name="云形标注 5"/>
            <p:cNvSpPr>
              <a:spLocks noChangeArrowheads="1"/>
            </p:cNvSpPr>
            <p:nvPr/>
          </p:nvSpPr>
          <p:spPr bwMode="auto">
            <a:xfrm>
              <a:off x="539552" y="1453529"/>
              <a:ext cx="3351645" cy="1358034"/>
            </a:xfrm>
            <a:prstGeom prst="cloudCallout">
              <a:avLst>
                <a:gd name="adj1" fmla="val -18241"/>
                <a:gd name="adj2" fmla="val 81545"/>
              </a:avLst>
            </a:prstGeom>
            <a:grpFill/>
            <a:ln w="19050" algn="ctr">
              <a:solidFill>
                <a:srgbClr val="8BB408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1006392" y="1587781"/>
              <a:ext cx="2753591" cy="108952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观察右图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的物体是什么形状的？它们有哪些特征？</a:t>
              </a:r>
            </a:p>
          </p:txBody>
        </p:sp>
      </p:grpSp>
      <p:sp>
        <p:nvSpPr>
          <p:cNvPr id="16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0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1966137" y="3612251"/>
            <a:ext cx="5702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个物体的形状都是圆柱形的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lang="zh-CN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简称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圆柱</a:t>
            </a:r>
            <a:r>
              <a:rPr lang="zh-CN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34160" y="1429442"/>
            <a:ext cx="5487203" cy="17812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1309971"/>
            <a:ext cx="5428674" cy="18118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3" y="531235"/>
            <a:ext cx="366860" cy="456339"/>
          </a:xfrm>
          <a:prstGeom prst="rect">
            <a:avLst/>
          </a:prstGeom>
        </p:spPr>
      </p:pic>
      <p:sp>
        <p:nvSpPr>
          <p:cNvPr id="11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13" name="图片 12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0"/>
          <p:cNvSpPr>
            <a:spLocks noChangeArrowheads="1"/>
          </p:cNvSpPr>
          <p:nvPr/>
        </p:nvSpPr>
        <p:spPr bwMode="auto">
          <a:xfrm>
            <a:off x="1115616" y="3381301"/>
            <a:ext cx="6603611" cy="113466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Dot"/>
          </a:ln>
          <a:effec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2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8" name="Picture 216" descr="图片3副本_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48132" y="1277615"/>
            <a:ext cx="1350169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61"/>
          <p:cNvSpPr>
            <a:spLocks noChangeArrowheads="1"/>
          </p:cNvSpPr>
          <p:nvPr/>
        </p:nvSpPr>
        <p:spPr bwMode="auto">
          <a:xfrm>
            <a:off x="2093374" y="1416920"/>
            <a:ext cx="1268016" cy="1620440"/>
          </a:xfrm>
          <a:prstGeom prst="can">
            <a:avLst>
              <a:gd name="adj" fmla="val 34179"/>
            </a:avLst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2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10" name="Group 212"/>
          <p:cNvGrpSpPr/>
          <p:nvPr/>
        </p:nvGrpSpPr>
        <p:grpSpPr bwMode="auto">
          <a:xfrm>
            <a:off x="2093374" y="1413347"/>
            <a:ext cx="1296591" cy="1620441"/>
            <a:chOff x="3878" y="1706"/>
            <a:chExt cx="1089" cy="1361"/>
          </a:xfrm>
        </p:grpSpPr>
        <p:sp>
          <p:nvSpPr>
            <p:cNvPr id="11" name="AutoShape 162"/>
            <p:cNvSpPr>
              <a:spLocks noChangeArrowheads="1"/>
            </p:cNvSpPr>
            <p:nvPr/>
          </p:nvSpPr>
          <p:spPr bwMode="auto">
            <a:xfrm>
              <a:off x="3878" y="1706"/>
              <a:ext cx="1089" cy="1361"/>
            </a:xfrm>
            <a:prstGeom prst="can">
              <a:avLst>
                <a:gd name="adj" fmla="val 33426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220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2" name="Oval 163"/>
            <p:cNvSpPr>
              <a:spLocks noChangeArrowheads="1"/>
            </p:cNvSpPr>
            <p:nvPr/>
          </p:nvSpPr>
          <p:spPr bwMode="auto">
            <a:xfrm>
              <a:off x="3903" y="2738"/>
              <a:ext cx="1042" cy="329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220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sp>
        <p:nvSpPr>
          <p:cNvPr id="13" name="Oval 166"/>
          <p:cNvSpPr>
            <a:spLocks noChangeArrowheads="1"/>
          </p:cNvSpPr>
          <p:nvPr/>
        </p:nvSpPr>
        <p:spPr bwMode="auto">
          <a:xfrm>
            <a:off x="2105282" y="2625404"/>
            <a:ext cx="1279922" cy="416719"/>
          </a:xfrm>
          <a:prstGeom prst="ellipse">
            <a:avLst/>
          </a:prstGeom>
          <a:solidFill>
            <a:srgbClr val="CCECFF"/>
          </a:solidFill>
          <a:ln w="12700" algn="ctr">
            <a:solidFill>
              <a:schemeClr val="tx1"/>
            </a:solidFill>
            <a:prstDash val="sysDot"/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2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4" name="Oval 168"/>
          <p:cNvSpPr>
            <a:spLocks noChangeArrowheads="1"/>
          </p:cNvSpPr>
          <p:nvPr/>
        </p:nvSpPr>
        <p:spPr bwMode="auto">
          <a:xfrm>
            <a:off x="2105282" y="1422873"/>
            <a:ext cx="1279922" cy="416719"/>
          </a:xfrm>
          <a:prstGeom prst="ellipse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2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5" name="Text Box 175"/>
          <p:cNvSpPr txBox="1">
            <a:spLocks noChangeArrowheads="1"/>
          </p:cNvSpPr>
          <p:nvPr/>
        </p:nvSpPr>
        <p:spPr bwMode="auto">
          <a:xfrm>
            <a:off x="2308284" y="1379564"/>
            <a:ext cx="8298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200" b="1">
                <a:latin typeface="Times New Roman" panose="02020603050405020304" pitchFamily="18" charset="0"/>
                <a:ea typeface="楷体" panose="02010609060101010101" pitchFamily="49" charset="-122"/>
              </a:rPr>
              <a:t>底面</a:t>
            </a:r>
          </a:p>
        </p:txBody>
      </p:sp>
      <p:sp>
        <p:nvSpPr>
          <p:cNvPr id="16" name="Text Box 176"/>
          <p:cNvSpPr txBox="1">
            <a:spLocks noChangeArrowheads="1"/>
          </p:cNvSpPr>
          <p:nvPr/>
        </p:nvSpPr>
        <p:spPr bwMode="auto">
          <a:xfrm>
            <a:off x="2379126" y="3004959"/>
            <a:ext cx="7905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底面</a:t>
            </a:r>
          </a:p>
        </p:txBody>
      </p:sp>
      <p:sp>
        <p:nvSpPr>
          <p:cNvPr id="17" name="Rectangle 220"/>
          <p:cNvSpPr>
            <a:spLocks noChangeArrowheads="1"/>
          </p:cNvSpPr>
          <p:nvPr/>
        </p:nvSpPr>
        <p:spPr bwMode="auto">
          <a:xfrm>
            <a:off x="1444843" y="3380374"/>
            <a:ext cx="38330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圆柱的两个圆面叫作</a:t>
            </a:r>
            <a:r>
              <a:rPr lang="zh-CN" altLang="en-US" sz="2400" b="1" dirty="0">
                <a:solidFill>
                  <a:srgbClr val="D6081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底面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</a:p>
        </p:txBody>
      </p:sp>
      <p:sp>
        <p:nvSpPr>
          <p:cNvPr id="18" name="Oval 221"/>
          <p:cNvSpPr>
            <a:spLocks noChangeArrowheads="1"/>
          </p:cNvSpPr>
          <p:nvPr/>
        </p:nvSpPr>
        <p:spPr bwMode="auto">
          <a:xfrm>
            <a:off x="2102901" y="1420491"/>
            <a:ext cx="1279922" cy="416719"/>
          </a:xfrm>
          <a:prstGeom prst="ellipse">
            <a:avLst/>
          </a:prstGeom>
          <a:solidFill>
            <a:srgbClr val="FFCC99"/>
          </a:solidFill>
          <a:ln w="6350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200" b="1">
              <a:solidFill>
                <a:srgbClr val="FF66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9" name="Rectangle 225"/>
          <p:cNvSpPr>
            <a:spLocks noChangeArrowheads="1"/>
          </p:cNvSpPr>
          <p:nvPr/>
        </p:nvSpPr>
        <p:spPr bwMode="auto">
          <a:xfrm>
            <a:off x="4838907" y="1350719"/>
            <a:ext cx="3303439" cy="89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圆柱的上、下两个面都是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圆</a:t>
            </a:r>
            <a:r>
              <a:rPr lang="zh-CN" altLang="en-US" sz="2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，并且大小一样。</a:t>
            </a:r>
          </a:p>
        </p:txBody>
      </p:sp>
      <p:sp>
        <p:nvSpPr>
          <p:cNvPr id="20" name="Freeform 12"/>
          <p:cNvSpPr/>
          <p:nvPr/>
        </p:nvSpPr>
        <p:spPr bwMode="auto">
          <a:xfrm>
            <a:off x="2102899" y="1656234"/>
            <a:ext cx="1295400" cy="1382316"/>
          </a:xfrm>
          <a:custGeom>
            <a:avLst/>
            <a:gdLst>
              <a:gd name="T0" fmla="*/ 0 w 1983"/>
              <a:gd name="T1" fmla="*/ 0 h 2647"/>
              <a:gd name="T2" fmla="*/ 2147483646 w 1983"/>
              <a:gd name="T3" fmla="*/ 2147483646 h 2647"/>
              <a:gd name="T4" fmla="*/ 2147483646 w 1983"/>
              <a:gd name="T5" fmla="*/ 2147483646 h 2647"/>
              <a:gd name="T6" fmla="*/ 2147483646 w 1983"/>
              <a:gd name="T7" fmla="*/ 2147483646 h 2647"/>
              <a:gd name="T8" fmla="*/ 2147483646 w 1983"/>
              <a:gd name="T9" fmla="*/ 2147483646 h 2647"/>
              <a:gd name="T10" fmla="*/ 2147483646 w 1983"/>
              <a:gd name="T11" fmla="*/ 2147483646 h 2647"/>
              <a:gd name="T12" fmla="*/ 2147483646 w 1983"/>
              <a:gd name="T13" fmla="*/ 2147483646 h 2647"/>
              <a:gd name="T14" fmla="*/ 2147483646 w 1983"/>
              <a:gd name="T15" fmla="*/ 2147483646 h 2647"/>
              <a:gd name="T16" fmla="*/ 2147483646 w 1983"/>
              <a:gd name="T17" fmla="*/ 2147483646 h 2647"/>
              <a:gd name="T18" fmla="*/ 2147483646 w 1983"/>
              <a:gd name="T19" fmla="*/ 2147483646 h 2647"/>
              <a:gd name="T20" fmla="*/ 2147483646 w 1983"/>
              <a:gd name="T21" fmla="*/ 2147483646 h 2647"/>
              <a:gd name="T22" fmla="*/ 2147483646 w 1983"/>
              <a:gd name="T23" fmla="*/ 2147483646 h 2647"/>
              <a:gd name="T24" fmla="*/ 2147483646 w 1983"/>
              <a:gd name="T25" fmla="*/ 2147483646 h 2647"/>
              <a:gd name="T26" fmla="*/ 2147483646 w 1983"/>
              <a:gd name="T27" fmla="*/ 2147483646 h 2647"/>
              <a:gd name="T28" fmla="*/ 2147483646 w 1983"/>
              <a:gd name="T29" fmla="*/ 2147483646 h 2647"/>
              <a:gd name="T30" fmla="*/ 2147483646 w 1983"/>
              <a:gd name="T31" fmla="*/ 2147483646 h 2647"/>
              <a:gd name="T32" fmla="*/ 2147483646 w 1983"/>
              <a:gd name="T33" fmla="*/ 2147483646 h 2647"/>
              <a:gd name="T34" fmla="*/ 2147483646 w 1983"/>
              <a:gd name="T35" fmla="*/ 2147483646 h 2647"/>
              <a:gd name="T36" fmla="*/ 2147483646 w 1983"/>
              <a:gd name="T37" fmla="*/ 2147483646 h 2647"/>
              <a:gd name="T38" fmla="*/ 2147483646 w 1983"/>
              <a:gd name="T39" fmla="*/ 2147483646 h 2647"/>
              <a:gd name="T40" fmla="*/ 2147483646 w 1983"/>
              <a:gd name="T41" fmla="*/ 2147483646 h 2647"/>
              <a:gd name="T42" fmla="*/ 2147483646 w 1983"/>
              <a:gd name="T43" fmla="*/ 2147483646 h 2647"/>
              <a:gd name="T44" fmla="*/ 2147483646 w 1983"/>
              <a:gd name="T45" fmla="*/ 2147483646 h 2647"/>
              <a:gd name="T46" fmla="*/ 2147483646 w 1983"/>
              <a:gd name="T47" fmla="*/ 2147483646 h 2647"/>
              <a:gd name="T48" fmla="*/ 2147483646 w 1983"/>
              <a:gd name="T49" fmla="*/ 2147483646 h 2647"/>
              <a:gd name="T50" fmla="*/ 2147483646 w 1983"/>
              <a:gd name="T51" fmla="*/ 2147483646 h 2647"/>
              <a:gd name="T52" fmla="*/ 2147483646 w 1983"/>
              <a:gd name="T53" fmla="*/ 2147483646 h 2647"/>
              <a:gd name="T54" fmla="*/ 2147483646 w 1983"/>
              <a:gd name="T55" fmla="*/ 2147483646 h 2647"/>
              <a:gd name="T56" fmla="*/ 2147483646 w 1983"/>
              <a:gd name="T57" fmla="*/ 2147483646 h 2647"/>
              <a:gd name="T58" fmla="*/ 2147483646 w 1983"/>
              <a:gd name="T59" fmla="*/ 2147483646 h 2647"/>
              <a:gd name="T60" fmla="*/ 2147483646 w 1983"/>
              <a:gd name="T61" fmla="*/ 2147483646 h 2647"/>
              <a:gd name="T62" fmla="*/ 2147483646 w 1983"/>
              <a:gd name="T63" fmla="*/ 2147483646 h 2647"/>
              <a:gd name="T64" fmla="*/ 2147483646 w 1983"/>
              <a:gd name="T65" fmla="*/ 2147483646 h 2647"/>
              <a:gd name="T66" fmla="*/ 2147483646 w 1983"/>
              <a:gd name="T67" fmla="*/ 2147483646 h 2647"/>
              <a:gd name="T68" fmla="*/ 0 w 1983"/>
              <a:gd name="T69" fmla="*/ 2147483646 h 2647"/>
              <a:gd name="T70" fmla="*/ 0 w 1983"/>
              <a:gd name="T71" fmla="*/ 0 h 264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983"/>
              <a:gd name="T109" fmla="*/ 0 h 2647"/>
              <a:gd name="T110" fmla="*/ 1983 w 1983"/>
              <a:gd name="T111" fmla="*/ 2647 h 264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983" h="2647">
                <a:moveTo>
                  <a:pt x="0" y="0"/>
                </a:moveTo>
                <a:cubicBezTo>
                  <a:pt x="75" y="108"/>
                  <a:pt x="78" y="108"/>
                  <a:pt x="168" y="165"/>
                </a:cubicBezTo>
                <a:cubicBezTo>
                  <a:pt x="207" y="183"/>
                  <a:pt x="239" y="200"/>
                  <a:pt x="276" y="216"/>
                </a:cubicBezTo>
                <a:cubicBezTo>
                  <a:pt x="299" y="226"/>
                  <a:pt x="318" y="231"/>
                  <a:pt x="348" y="240"/>
                </a:cubicBezTo>
                <a:cubicBezTo>
                  <a:pt x="360" y="248"/>
                  <a:pt x="380" y="252"/>
                  <a:pt x="393" y="258"/>
                </a:cubicBezTo>
                <a:cubicBezTo>
                  <a:pt x="423" y="266"/>
                  <a:pt x="483" y="287"/>
                  <a:pt x="528" y="297"/>
                </a:cubicBezTo>
                <a:cubicBezTo>
                  <a:pt x="573" y="307"/>
                  <a:pt x="601" y="312"/>
                  <a:pt x="663" y="318"/>
                </a:cubicBezTo>
                <a:cubicBezTo>
                  <a:pt x="753" y="324"/>
                  <a:pt x="822" y="327"/>
                  <a:pt x="903" y="336"/>
                </a:cubicBezTo>
                <a:cubicBezTo>
                  <a:pt x="983" y="337"/>
                  <a:pt x="1062" y="333"/>
                  <a:pt x="1149" y="327"/>
                </a:cubicBezTo>
                <a:cubicBezTo>
                  <a:pt x="1236" y="321"/>
                  <a:pt x="1358" y="310"/>
                  <a:pt x="1428" y="300"/>
                </a:cubicBezTo>
                <a:cubicBezTo>
                  <a:pt x="1461" y="291"/>
                  <a:pt x="1542" y="279"/>
                  <a:pt x="1572" y="264"/>
                </a:cubicBezTo>
                <a:cubicBezTo>
                  <a:pt x="1590" y="258"/>
                  <a:pt x="1602" y="258"/>
                  <a:pt x="1620" y="252"/>
                </a:cubicBezTo>
                <a:cubicBezTo>
                  <a:pt x="1647" y="244"/>
                  <a:pt x="1671" y="234"/>
                  <a:pt x="1692" y="228"/>
                </a:cubicBezTo>
                <a:cubicBezTo>
                  <a:pt x="1725" y="217"/>
                  <a:pt x="1800" y="186"/>
                  <a:pt x="1830" y="168"/>
                </a:cubicBezTo>
                <a:cubicBezTo>
                  <a:pt x="1857" y="150"/>
                  <a:pt x="1896" y="123"/>
                  <a:pt x="1896" y="123"/>
                </a:cubicBezTo>
                <a:cubicBezTo>
                  <a:pt x="1904" y="111"/>
                  <a:pt x="1925" y="97"/>
                  <a:pt x="1935" y="87"/>
                </a:cubicBezTo>
                <a:cubicBezTo>
                  <a:pt x="1978" y="44"/>
                  <a:pt x="1968" y="94"/>
                  <a:pt x="1968" y="48"/>
                </a:cubicBezTo>
                <a:cubicBezTo>
                  <a:pt x="1972" y="812"/>
                  <a:pt x="1980" y="1576"/>
                  <a:pt x="1980" y="2340"/>
                </a:cubicBezTo>
                <a:cubicBezTo>
                  <a:pt x="1983" y="2364"/>
                  <a:pt x="1974" y="2361"/>
                  <a:pt x="1938" y="2391"/>
                </a:cubicBezTo>
                <a:cubicBezTo>
                  <a:pt x="1902" y="2430"/>
                  <a:pt x="1883" y="2429"/>
                  <a:pt x="1836" y="2460"/>
                </a:cubicBezTo>
                <a:cubicBezTo>
                  <a:pt x="1828" y="2472"/>
                  <a:pt x="1819" y="2474"/>
                  <a:pt x="1806" y="2481"/>
                </a:cubicBezTo>
                <a:cubicBezTo>
                  <a:pt x="1788" y="2491"/>
                  <a:pt x="1772" y="2503"/>
                  <a:pt x="1752" y="2508"/>
                </a:cubicBezTo>
                <a:cubicBezTo>
                  <a:pt x="1752" y="2508"/>
                  <a:pt x="1674" y="2544"/>
                  <a:pt x="1656" y="2550"/>
                </a:cubicBezTo>
                <a:cubicBezTo>
                  <a:pt x="1592" y="2567"/>
                  <a:pt x="1466" y="2602"/>
                  <a:pt x="1374" y="2616"/>
                </a:cubicBezTo>
                <a:cubicBezTo>
                  <a:pt x="1282" y="2630"/>
                  <a:pt x="1198" y="2632"/>
                  <a:pt x="1101" y="2634"/>
                </a:cubicBezTo>
                <a:cubicBezTo>
                  <a:pt x="959" y="2647"/>
                  <a:pt x="894" y="2638"/>
                  <a:pt x="789" y="2631"/>
                </a:cubicBezTo>
                <a:cubicBezTo>
                  <a:pt x="684" y="2624"/>
                  <a:pt x="554" y="2608"/>
                  <a:pt x="468" y="2592"/>
                </a:cubicBezTo>
                <a:cubicBezTo>
                  <a:pt x="398" y="2579"/>
                  <a:pt x="338" y="2555"/>
                  <a:pt x="270" y="2532"/>
                </a:cubicBezTo>
                <a:cubicBezTo>
                  <a:pt x="240" y="2511"/>
                  <a:pt x="219" y="2506"/>
                  <a:pt x="195" y="2490"/>
                </a:cubicBezTo>
                <a:cubicBezTo>
                  <a:pt x="183" y="2482"/>
                  <a:pt x="165" y="2475"/>
                  <a:pt x="165" y="2475"/>
                </a:cubicBezTo>
                <a:cubicBezTo>
                  <a:pt x="156" y="2468"/>
                  <a:pt x="152" y="2467"/>
                  <a:pt x="138" y="2457"/>
                </a:cubicBezTo>
                <a:cubicBezTo>
                  <a:pt x="124" y="2447"/>
                  <a:pt x="92" y="2426"/>
                  <a:pt x="78" y="2415"/>
                </a:cubicBezTo>
                <a:cubicBezTo>
                  <a:pt x="64" y="2404"/>
                  <a:pt x="63" y="2396"/>
                  <a:pt x="54" y="2388"/>
                </a:cubicBezTo>
                <a:cubicBezTo>
                  <a:pt x="42" y="2380"/>
                  <a:pt x="24" y="2364"/>
                  <a:pt x="24" y="2364"/>
                </a:cubicBezTo>
                <a:cubicBezTo>
                  <a:pt x="16" y="2352"/>
                  <a:pt x="0" y="2328"/>
                  <a:pt x="0" y="232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CC99"/>
          </a:solidFill>
          <a:ln w="12700" cmpd="sng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22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2" name="Rectangle 229"/>
          <p:cNvSpPr>
            <a:spLocks noChangeArrowheads="1"/>
          </p:cNvSpPr>
          <p:nvPr/>
        </p:nvSpPr>
        <p:spPr bwMode="auto">
          <a:xfrm>
            <a:off x="4888184" y="2433015"/>
            <a:ext cx="24416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圆柱有一个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曲面</a:t>
            </a:r>
            <a:r>
              <a:rPr lang="zh-CN" altLang="en-US" sz="2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3" name="Rectangle 230"/>
          <p:cNvSpPr>
            <a:spLocks noChangeArrowheads="1"/>
          </p:cNvSpPr>
          <p:nvPr/>
        </p:nvSpPr>
        <p:spPr bwMode="auto">
          <a:xfrm>
            <a:off x="5105999" y="3417484"/>
            <a:ext cx="2592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曲面叫作</a:t>
            </a:r>
            <a:r>
              <a:rPr lang="zh-CN" altLang="en-US" sz="2400" b="1" dirty="0">
                <a:solidFill>
                  <a:srgbClr val="D6081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侧面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24" name="Group 211"/>
          <p:cNvGrpSpPr/>
          <p:nvPr/>
        </p:nvGrpSpPr>
        <p:grpSpPr bwMode="auto">
          <a:xfrm>
            <a:off x="2102900" y="1397871"/>
            <a:ext cx="1654969" cy="1625204"/>
            <a:chOff x="2381" y="1616"/>
            <a:chExt cx="1390" cy="1365"/>
          </a:xfrm>
        </p:grpSpPr>
        <p:sp>
          <p:nvSpPr>
            <p:cNvPr id="25" name="Text Box 185"/>
            <p:cNvSpPr txBox="1">
              <a:spLocks noChangeArrowheads="1"/>
            </p:cNvSpPr>
            <p:nvPr/>
          </p:nvSpPr>
          <p:spPr bwMode="auto">
            <a:xfrm>
              <a:off x="2821" y="2619"/>
              <a:ext cx="344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2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O</a:t>
              </a:r>
              <a:endParaRPr lang="zh-CN" altLang="en-US" sz="2200" b="1" i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grpSp>
          <p:nvGrpSpPr>
            <p:cNvPr id="26" name="Group 210"/>
            <p:cNvGrpSpPr/>
            <p:nvPr/>
          </p:nvGrpSpPr>
          <p:grpSpPr bwMode="auto">
            <a:xfrm>
              <a:off x="2381" y="1616"/>
              <a:ext cx="1390" cy="1360"/>
              <a:chOff x="2381" y="1616"/>
              <a:chExt cx="1390" cy="1360"/>
            </a:xfrm>
          </p:grpSpPr>
          <p:sp>
            <p:nvSpPr>
              <p:cNvPr id="27" name="Text Box 186"/>
              <p:cNvSpPr txBox="1">
                <a:spLocks noChangeArrowheads="1"/>
              </p:cNvSpPr>
              <p:nvPr/>
            </p:nvSpPr>
            <p:spPr bwMode="auto">
              <a:xfrm>
                <a:off x="2832" y="1752"/>
                <a:ext cx="435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200" b="1" i="1">
                    <a:latin typeface="Times New Roman" panose="02020603050405020304" pitchFamily="18" charset="0"/>
                    <a:ea typeface="楷体" panose="02010609060101010101" pitchFamily="49" charset="-122"/>
                  </a:rPr>
                  <a:t>O’</a:t>
                </a:r>
                <a:endParaRPr lang="zh-CN" altLang="en-US" sz="2200" b="1" i="1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  <p:grpSp>
            <p:nvGrpSpPr>
              <p:cNvPr id="28" name="Group 209"/>
              <p:cNvGrpSpPr/>
              <p:nvPr/>
            </p:nvGrpSpPr>
            <p:grpSpPr bwMode="auto">
              <a:xfrm>
                <a:off x="2381" y="1616"/>
                <a:ext cx="1390" cy="1360"/>
                <a:chOff x="2381" y="1616"/>
                <a:chExt cx="1390" cy="1360"/>
              </a:xfrm>
            </p:grpSpPr>
            <p:sp>
              <p:nvSpPr>
                <p:cNvPr id="29" name="Line 180"/>
                <p:cNvSpPr>
                  <a:spLocks noChangeShapeType="1"/>
                </p:cNvSpPr>
                <p:nvPr/>
              </p:nvSpPr>
              <p:spPr bwMode="auto">
                <a:xfrm>
                  <a:off x="2381" y="1813"/>
                  <a:ext cx="10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30" name="Line 181"/>
                <p:cNvSpPr>
                  <a:spLocks noChangeShapeType="1"/>
                </p:cNvSpPr>
                <p:nvPr/>
              </p:nvSpPr>
              <p:spPr bwMode="auto">
                <a:xfrm>
                  <a:off x="2381" y="2819"/>
                  <a:ext cx="10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grpSp>
              <p:nvGrpSpPr>
                <p:cNvPr id="31" name="Group 208"/>
                <p:cNvGrpSpPr/>
                <p:nvPr/>
              </p:nvGrpSpPr>
              <p:grpSpPr bwMode="auto">
                <a:xfrm>
                  <a:off x="2715" y="1616"/>
                  <a:ext cx="412" cy="1360"/>
                  <a:chOff x="2715" y="1616"/>
                  <a:chExt cx="412" cy="1360"/>
                </a:xfrm>
              </p:grpSpPr>
              <p:sp>
                <p:nvSpPr>
                  <p:cNvPr id="37" name="Text Box 1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8" y="1616"/>
                    <a:ext cx="409" cy="3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ysDot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zh-CN" sz="2200" b="1">
                        <a:latin typeface="Times New Roman" panose="02020603050405020304" pitchFamily="18" charset="0"/>
                        <a:ea typeface="楷体" panose="02010609060101010101" pitchFamily="49" charset="-122"/>
                      </a:rPr>
                      <a:t>.</a:t>
                    </a:r>
                  </a:p>
                </p:txBody>
              </p:sp>
              <p:sp>
                <p:nvSpPr>
                  <p:cNvPr id="38" name="Text Box 1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5" y="2614"/>
                    <a:ext cx="409" cy="3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ysDot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zh-CN" sz="2200" b="1">
                        <a:latin typeface="Times New Roman" panose="02020603050405020304" pitchFamily="18" charset="0"/>
                        <a:ea typeface="楷体" panose="02010609060101010101" pitchFamily="49" charset="-122"/>
                      </a:rPr>
                      <a:t>.</a:t>
                    </a:r>
                  </a:p>
                </p:txBody>
              </p:sp>
              <p:sp>
                <p:nvSpPr>
                  <p:cNvPr id="39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2915" y="1840"/>
                    <a:ext cx="0" cy="10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</p:grpSp>
            <p:sp>
              <p:nvSpPr>
                <p:cNvPr id="32" name="Line 189"/>
                <p:cNvSpPr>
                  <a:spLocks noChangeShapeType="1"/>
                </p:cNvSpPr>
                <p:nvPr/>
              </p:nvSpPr>
              <p:spPr bwMode="auto">
                <a:xfrm>
                  <a:off x="3440" y="1810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33" name="Line 190"/>
                <p:cNvSpPr>
                  <a:spLocks noChangeShapeType="1"/>
                </p:cNvSpPr>
                <p:nvPr/>
              </p:nvSpPr>
              <p:spPr bwMode="auto">
                <a:xfrm>
                  <a:off x="3472" y="2816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34" name="Line 191"/>
                <p:cNvSpPr>
                  <a:spLocks noChangeShapeType="1"/>
                </p:cNvSpPr>
                <p:nvPr/>
              </p:nvSpPr>
              <p:spPr bwMode="auto">
                <a:xfrm>
                  <a:off x="3560" y="2504"/>
                  <a:ext cx="0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35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3568" y="1818"/>
                  <a:ext cx="3" cy="3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36" name="Text Box 193"/>
                <p:cNvSpPr txBox="1">
                  <a:spLocks noChangeArrowheads="1"/>
                </p:cNvSpPr>
                <p:nvPr/>
              </p:nvSpPr>
              <p:spPr bwMode="auto">
                <a:xfrm>
                  <a:off x="3408" y="2171"/>
                  <a:ext cx="363" cy="3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zh-CN" altLang="en-US" sz="2200" b="1" dirty="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高</a:t>
                  </a:r>
                </a:p>
              </p:txBody>
            </p:sp>
          </p:grpSp>
        </p:grpSp>
      </p:grpSp>
      <p:sp>
        <p:nvSpPr>
          <p:cNvPr id="40" name="Rectangle 231"/>
          <p:cNvSpPr>
            <a:spLocks noChangeArrowheads="1"/>
          </p:cNvSpPr>
          <p:nvPr/>
        </p:nvSpPr>
        <p:spPr bwMode="auto">
          <a:xfrm>
            <a:off x="1444843" y="3857833"/>
            <a:ext cx="6061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两底面之间的距离叫作</a:t>
            </a:r>
            <a:r>
              <a:rPr lang="zh-CN" altLang="en-US" sz="2400" b="1" dirty="0">
                <a:solidFill>
                  <a:srgbClr val="D6081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高，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圆柱有</a:t>
            </a:r>
            <a:r>
              <a:rPr lang="zh-CN" altLang="en-US" sz="2400" b="1" dirty="0">
                <a:solidFill>
                  <a:srgbClr val="D6081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无数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条高。</a:t>
            </a: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1349234" y="627534"/>
            <a:ext cx="4536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圆柱有哪些特征呢？</a:t>
            </a:r>
          </a:p>
        </p:txBody>
      </p:sp>
      <p:sp>
        <p:nvSpPr>
          <p:cNvPr id="42" name="Text Box 177"/>
          <p:cNvSpPr txBox="1">
            <a:spLocks noChangeArrowheads="1"/>
          </p:cNvSpPr>
          <p:nvPr/>
        </p:nvSpPr>
        <p:spPr bwMode="auto">
          <a:xfrm>
            <a:off x="1302323" y="2012234"/>
            <a:ext cx="861774" cy="48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侧面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44" name="图片 4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5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1.7284E-6 L 0.00034 0.2354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23549 L 4.44444E-6 0.000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4" grpId="0" animBg="1"/>
      <p:bldP spid="15" grpId="0"/>
      <p:bldP spid="16" grpId="0"/>
      <p:bldP spid="17" grpId="0"/>
      <p:bldP spid="18" grpId="0" animBg="1"/>
      <p:bldP spid="18" grpId="1" animBg="1"/>
      <p:bldP spid="18" grpId="2" animBg="1"/>
      <p:bldP spid="18" grpId="3" animBg="1"/>
      <p:bldP spid="19" grpId="0"/>
      <p:bldP spid="20" grpId="0" animBg="1"/>
      <p:bldP spid="20" grpId="1" animBg="1"/>
      <p:bldP spid="22" grpId="0"/>
      <p:bldP spid="23" grpId="0"/>
      <p:bldP spid="40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53565" y="763897"/>
            <a:ext cx="5404043" cy="5762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生活中外形是圆柱形的物体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有哪些？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823433" y="1753010"/>
            <a:ext cx="841344" cy="24029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518582" y="2139702"/>
            <a:ext cx="1415647" cy="201622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2332" y="2406878"/>
            <a:ext cx="2508060" cy="1499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组合 10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12" name="图片 11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68157" y="732542"/>
            <a:ext cx="5404043" cy="5762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生活中外形是圆柱形的物体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有哪些？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79169" y="1505631"/>
            <a:ext cx="3312368" cy="308234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10" name="图片 9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1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83097" y="627534"/>
            <a:ext cx="5404043" cy="5762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生活中外形是圆柱形的物体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有哪些？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56377" y="1335482"/>
            <a:ext cx="4075863" cy="305797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10" name="图片 9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1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897982" y="2040072"/>
            <a:ext cx="27385" cy="2052638"/>
          </a:xfrm>
          <a:prstGeom prst="rect">
            <a:avLst/>
          </a:prstGeom>
          <a:solidFill>
            <a:srgbClr val="F0AF2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5367" y="2040073"/>
            <a:ext cx="539353" cy="1134665"/>
          </a:xfrm>
          <a:prstGeom prst="rect">
            <a:avLst/>
          </a:prstGeom>
          <a:solidFill>
            <a:srgbClr val="EEDC7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33792" y="1059582"/>
            <a:ext cx="7252048" cy="44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一个长方形围绕一条直线旋转，会形成什么图形呢？</a:t>
            </a:r>
          </a:p>
        </p:txBody>
      </p:sp>
      <p:sp>
        <p:nvSpPr>
          <p:cNvPr id="10" name="矩形 9"/>
          <p:cNvSpPr/>
          <p:nvPr/>
        </p:nvSpPr>
        <p:spPr>
          <a:xfrm>
            <a:off x="6334126" y="2012688"/>
            <a:ext cx="27385" cy="2052638"/>
          </a:xfrm>
          <a:prstGeom prst="rect">
            <a:avLst/>
          </a:prstGeom>
          <a:solidFill>
            <a:srgbClr val="F0AF2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61511" y="2012689"/>
            <a:ext cx="539353" cy="1134665"/>
          </a:xfrm>
          <a:prstGeom prst="rect">
            <a:avLst/>
          </a:prstGeom>
          <a:solidFill>
            <a:srgbClr val="EEDC7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12" name="圆柱形 11"/>
          <p:cNvSpPr/>
          <p:nvPr/>
        </p:nvSpPr>
        <p:spPr>
          <a:xfrm>
            <a:off x="5825728" y="1884100"/>
            <a:ext cx="1079897" cy="1403747"/>
          </a:xfrm>
          <a:prstGeom prst="can">
            <a:avLst/>
          </a:prstGeom>
          <a:solidFill>
            <a:srgbClr val="F0AF2C">
              <a:alpha val="5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7005" y="463028"/>
            <a:ext cx="623888" cy="394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立方体 7"/>
          <p:cNvSpPr/>
          <p:nvPr/>
        </p:nvSpPr>
        <p:spPr>
          <a:xfrm>
            <a:off x="2525605" y="3747963"/>
            <a:ext cx="5237559" cy="912019"/>
          </a:xfrm>
          <a:prstGeom prst="cube">
            <a:avLst>
              <a:gd name="adj" fmla="val 9392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9" name="圆柱形 8"/>
          <p:cNvSpPr/>
          <p:nvPr/>
        </p:nvSpPr>
        <p:spPr bwMode="auto">
          <a:xfrm>
            <a:off x="2920892" y="1598885"/>
            <a:ext cx="1232297" cy="2840831"/>
          </a:xfrm>
          <a:prstGeom prst="can">
            <a:avLst>
              <a:gd name="adj" fmla="val 3532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 rot="5400000" flipH="1" flipV="1">
            <a:off x="1714195" y="3017514"/>
            <a:ext cx="2412206" cy="11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154269" y="655158"/>
            <a:ext cx="2920734" cy="44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怎样测量圆柱的高？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627664" y="1069557"/>
            <a:ext cx="2688752" cy="272910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全屏显示(16:9)</PresentationFormat>
  <Paragraphs>73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黑体</vt:lpstr>
      <vt:lpstr>楷体</vt:lpstr>
      <vt:lpstr>楷体_GB2312</vt:lpstr>
      <vt:lpstr>宋体</vt:lpstr>
      <vt:lpstr>微软雅黑</vt:lpstr>
      <vt:lpstr>幼圆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2023-01-16T14:05:22Z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C19B64C42B314A98A171457FB505DCCB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