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98" r:id="rId2"/>
    <p:sldId id="581" r:id="rId3"/>
    <p:sldId id="603" r:id="rId4"/>
    <p:sldId id="622" r:id="rId5"/>
    <p:sldId id="599" r:id="rId6"/>
    <p:sldId id="621" r:id="rId7"/>
    <p:sldId id="620" r:id="rId8"/>
    <p:sldId id="643" r:id="rId9"/>
    <p:sldId id="601" r:id="rId10"/>
    <p:sldId id="618" r:id="rId11"/>
    <p:sldId id="617" r:id="rId12"/>
    <p:sldId id="619" r:id="rId13"/>
    <p:sldId id="623" r:id="rId14"/>
    <p:sldId id="633" r:id="rId15"/>
    <p:sldId id="626" r:id="rId16"/>
    <p:sldId id="625" r:id="rId17"/>
    <p:sldId id="565" r:id="rId18"/>
    <p:sldId id="547" r:id="rId19"/>
    <p:sldId id="634" r:id="rId20"/>
    <p:sldId id="628" r:id="rId21"/>
    <p:sldId id="635" r:id="rId22"/>
    <p:sldId id="604" r:id="rId23"/>
    <p:sldId id="644" r:id="rId24"/>
    <p:sldId id="636" r:id="rId25"/>
    <p:sldId id="605" r:id="rId26"/>
    <p:sldId id="637" r:id="rId27"/>
    <p:sldId id="645" r:id="rId28"/>
    <p:sldId id="607" r:id="rId29"/>
    <p:sldId id="638" r:id="rId30"/>
    <p:sldId id="646" r:id="rId31"/>
    <p:sldId id="608" r:id="rId32"/>
    <p:sldId id="648" r:id="rId33"/>
    <p:sldId id="606" r:id="rId34"/>
    <p:sldId id="639" r:id="rId35"/>
    <p:sldId id="588" r:id="rId36"/>
    <p:sldId id="640" r:id="rId37"/>
    <p:sldId id="591" r:id="rId38"/>
    <p:sldId id="613" r:id="rId39"/>
    <p:sldId id="641" r:id="rId40"/>
    <p:sldId id="614" r:id="rId41"/>
    <p:sldId id="631" r:id="rId42"/>
    <p:sldId id="593" r:id="rId43"/>
    <p:sldId id="630" r:id="rId44"/>
    <p:sldId id="596" r:id="rId45"/>
    <p:sldId id="610" r:id="rId46"/>
    <p:sldId id="611" r:id="rId47"/>
    <p:sldId id="550" r:id="rId48"/>
    <p:sldId id="612" r:id="rId49"/>
    <p:sldId id="616" r:id="rId50"/>
    <p:sldId id="647" r:id="rId51"/>
    <p:sldId id="642" r:id="rId5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0099"/>
    <a:srgbClr val="006600"/>
    <a:srgbClr val="FFFFCC"/>
    <a:srgbClr val="0000FF"/>
    <a:srgbClr val="FF0000"/>
    <a:srgbClr val="9900FF"/>
    <a:srgbClr val="EEB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AD7A6498-FCA5-48DF-B970-D64A32012CA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9B126-25E1-4A7F-8405-05D6B6705D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0E01F-04B1-4F8E-955C-A6A7D29CA3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54724-50D1-4B06-A876-8B6A9878A10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F698E-42C2-4ABF-B7D8-03A7C6DA24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8A793-A3AF-4512-9753-5BEBD94FCC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0951F-929F-420C-9B9C-0B3C3DA90A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60F71-4540-45A5-A0E5-5B9E284E5FE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3785C-5BD3-4006-9592-2635480D8A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E662-8B49-413F-BEAC-BACB523D1C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843D1-445D-434E-BF26-D3D7995F76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fld id="{618CFE54-9946-44FF-9E76-13827127D49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4654" y="1302772"/>
            <a:ext cx="550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kern="10" dirty="0" smtClean="0">
                <a:ln w="127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990000"/>
                    </a:gs>
                    <a:gs pos="100000">
                      <a:srgbClr val="CC00CC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Module 4  Healthy food</a:t>
            </a:r>
            <a:endParaRPr lang="zh-CN" altLang="en-US" sz="3600" kern="10" dirty="0">
              <a:ln w="127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990000"/>
                  </a:gs>
                  <a:gs pos="100000">
                    <a:srgbClr val="CC00CC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2420888"/>
            <a:ext cx="814838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Unit 3 Language in use </a:t>
            </a:r>
            <a:endParaRPr lang="zh-CN" altLang="en-US" sz="5400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32830" y="5553236"/>
            <a:ext cx="3812262" cy="56630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5" name="Picture 5" descr="354cf07de0cf7a5f99c8dfbeb97c7f1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3141663"/>
            <a:ext cx="3205162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6646" name="Picture 6" descr="1316358_235200053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404813"/>
            <a:ext cx="3205162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6647" name="Picture 7" descr="xinsrc_520701140834055422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3141663"/>
            <a:ext cx="34194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6649" name="WordArt 9"/>
          <p:cNvSpPr>
            <a:spLocks noChangeArrowheads="1" noChangeShapeType="1" noTextEdit="1"/>
          </p:cNvSpPr>
          <p:nvPr/>
        </p:nvSpPr>
        <p:spPr bwMode="auto">
          <a:xfrm>
            <a:off x="4464050" y="1017588"/>
            <a:ext cx="2232025" cy="9715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26306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beef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96650" name="WordArt 10"/>
          <p:cNvSpPr>
            <a:spLocks noChangeArrowheads="1" noChangeShapeType="1" noTextEdit="1"/>
          </p:cNvSpPr>
          <p:nvPr/>
        </p:nvSpPr>
        <p:spPr bwMode="auto">
          <a:xfrm>
            <a:off x="1223963" y="5553075"/>
            <a:ext cx="2519362" cy="8286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chicken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96651" name="WordArt 11"/>
          <p:cNvSpPr>
            <a:spLocks noChangeArrowheads="1" noChangeShapeType="1" noTextEdit="1"/>
          </p:cNvSpPr>
          <p:nvPr/>
        </p:nvSpPr>
        <p:spPr bwMode="auto">
          <a:xfrm>
            <a:off x="5940425" y="5553075"/>
            <a:ext cx="1476375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fish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9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9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9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9" grpId="0" animBg="1"/>
      <p:bldP spid="496650" grpId="0" animBg="1"/>
      <p:bldP spid="4966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33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0163" y="2997200"/>
            <a:ext cx="30257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5619" name="Picture 3" descr="1139954568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" y="44450"/>
            <a:ext cx="1871663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5620" name="Picture 4" descr="kel106-06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3897313"/>
            <a:ext cx="3960813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5621" name="Picture 5" descr="3499145_174830006569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00675" y="7938"/>
            <a:ext cx="28797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5626" name="WordArt 10"/>
          <p:cNvSpPr>
            <a:spLocks noChangeArrowheads="1" noChangeShapeType="1" noTextEdit="1"/>
          </p:cNvSpPr>
          <p:nvPr/>
        </p:nvSpPr>
        <p:spPr bwMode="auto">
          <a:xfrm>
            <a:off x="5111750" y="5732463"/>
            <a:ext cx="3313113" cy="93662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36273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Drinks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95627" name="Rectangle 11"/>
          <p:cNvSpPr>
            <a:spLocks noChangeArrowheads="1"/>
          </p:cNvSpPr>
          <p:nvPr/>
        </p:nvSpPr>
        <p:spPr bwMode="auto">
          <a:xfrm rot="10800000" flipV="1">
            <a:off x="179388" y="2982913"/>
            <a:ext cx="16589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5400">
                <a:solidFill>
                  <a:srgbClr val="CC0099"/>
                </a:solidFill>
              </a:rPr>
              <a:t>milk</a:t>
            </a:r>
          </a:p>
        </p:txBody>
      </p:sp>
      <p:pic>
        <p:nvPicPr>
          <p:cNvPr id="495628" name="Picture 12" descr="148f28d3d615f4683af3cfb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7925" y="7938"/>
            <a:ext cx="24130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5629" name="Rectangle 13"/>
          <p:cNvSpPr>
            <a:spLocks noChangeArrowheads="1"/>
          </p:cNvSpPr>
          <p:nvPr/>
        </p:nvSpPr>
        <p:spPr bwMode="auto">
          <a:xfrm rot="10800000" flipV="1">
            <a:off x="2987675" y="2997200"/>
            <a:ext cx="1152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5400">
                <a:solidFill>
                  <a:srgbClr val="0000FF"/>
                </a:solidFill>
              </a:rPr>
              <a:t>tea</a:t>
            </a:r>
          </a:p>
        </p:txBody>
      </p:sp>
      <p:sp>
        <p:nvSpPr>
          <p:cNvPr id="495630" name="Rectangle 14"/>
          <p:cNvSpPr>
            <a:spLocks noChangeArrowheads="1"/>
          </p:cNvSpPr>
          <p:nvPr/>
        </p:nvSpPr>
        <p:spPr bwMode="auto">
          <a:xfrm rot="10800000" flipV="1">
            <a:off x="5719763" y="2046288"/>
            <a:ext cx="2055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5400">
                <a:solidFill>
                  <a:srgbClr val="CC0099"/>
                </a:solidFill>
              </a:rPr>
              <a:t>coffee</a:t>
            </a:r>
          </a:p>
        </p:txBody>
      </p:sp>
      <p:sp>
        <p:nvSpPr>
          <p:cNvPr id="495631" name="Rectangle 15"/>
          <p:cNvSpPr>
            <a:spLocks noChangeArrowheads="1"/>
          </p:cNvSpPr>
          <p:nvPr/>
        </p:nvSpPr>
        <p:spPr bwMode="auto">
          <a:xfrm rot="10800000" flipV="1">
            <a:off x="5827713" y="4581525"/>
            <a:ext cx="198437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5400">
                <a:solidFill>
                  <a:srgbClr val="CC0099"/>
                </a:solidFill>
              </a:rPr>
              <a:t>water</a:t>
            </a:r>
          </a:p>
        </p:txBody>
      </p:sp>
      <p:sp>
        <p:nvSpPr>
          <p:cNvPr id="495632" name="Rectangle 16"/>
          <p:cNvSpPr>
            <a:spLocks noChangeArrowheads="1"/>
          </p:cNvSpPr>
          <p:nvPr/>
        </p:nvSpPr>
        <p:spPr bwMode="auto">
          <a:xfrm rot="10800000" flipV="1">
            <a:off x="1582738" y="5300663"/>
            <a:ext cx="144145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5400">
                <a:solidFill>
                  <a:srgbClr val="0000FF"/>
                </a:solidFill>
              </a:rPr>
              <a:t>cola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6" grpId="0" animBg="1"/>
      <p:bldP spid="495627" grpId="0"/>
      <p:bldP spid="495629" grpId="0"/>
      <p:bldP spid="495630" grpId="0"/>
      <p:bldP spid="495631" grpId="0" animBg="1"/>
      <p:bldP spid="4956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ChangeArrowheads="1"/>
          </p:cNvSpPr>
          <p:nvPr/>
        </p:nvSpPr>
        <p:spPr bwMode="auto">
          <a:xfrm>
            <a:off x="69850" y="3000375"/>
            <a:ext cx="22590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endParaRPr lang="zh-CN" altLang="zh-CN"/>
          </a:p>
        </p:txBody>
      </p:sp>
      <p:sp>
        <p:nvSpPr>
          <p:cNvPr id="497668" name="Rectangle 4"/>
          <p:cNvSpPr>
            <a:spLocks noChangeArrowheads="1"/>
          </p:cNvSpPr>
          <p:nvPr/>
        </p:nvSpPr>
        <p:spPr bwMode="auto">
          <a:xfrm>
            <a:off x="69850" y="3000375"/>
            <a:ext cx="23574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endParaRPr lang="zh-CN" altLang="zh-CN"/>
          </a:p>
        </p:txBody>
      </p:sp>
      <p:sp>
        <p:nvSpPr>
          <p:cNvPr id="497669" name="Rectangle 5"/>
          <p:cNvSpPr>
            <a:spLocks noChangeArrowheads="1"/>
          </p:cNvSpPr>
          <p:nvPr/>
        </p:nvSpPr>
        <p:spPr bwMode="auto">
          <a:xfrm>
            <a:off x="69850" y="3000375"/>
            <a:ext cx="20224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endParaRPr lang="zh-CN" altLang="zh-CN"/>
          </a:p>
        </p:txBody>
      </p:sp>
      <p:pic>
        <p:nvPicPr>
          <p:cNvPr id="497671" name="Picture 7" descr="16182_115223900143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492375"/>
            <a:ext cx="24130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72" name="Picture 8" descr="2457331_095046829000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3363" y="2419350"/>
            <a:ext cx="2519362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7673" name="WordArt 9"/>
          <p:cNvSpPr>
            <a:spLocks noChangeArrowheads="1" noChangeShapeType="1" noTextEdit="1"/>
          </p:cNvSpPr>
          <p:nvPr/>
        </p:nvSpPr>
        <p:spPr bwMode="auto">
          <a:xfrm>
            <a:off x="3205163" y="836613"/>
            <a:ext cx="2879725" cy="1260475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14792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FFCC99"/>
                  </a:solidFill>
                  <a:rou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juice</a:t>
            </a:r>
            <a:endParaRPr lang="zh-CN" altLang="en-US" sz="3600" kern="10">
              <a:ln w="19050">
                <a:solidFill>
                  <a:srgbClr val="FFCC99"/>
                </a:solidFill>
                <a:rou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97674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2457450"/>
            <a:ext cx="3743325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3" name="Picture 3" descr="2010062323031893810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00" y="2924175"/>
            <a:ext cx="421163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64" name="Picture 4" descr="2149019-ini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900" y="152400"/>
            <a:ext cx="427672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66" name="Picture 6" descr="42-1-201103141538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188913"/>
            <a:ext cx="4321175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68" name="Picture 8" descr="20091212939107855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4040188"/>
            <a:ext cx="4284662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70" name="WordArt 10"/>
          <p:cNvSpPr>
            <a:spLocks noChangeArrowheads="1" noChangeShapeType="1" noTextEdit="1"/>
          </p:cNvSpPr>
          <p:nvPr/>
        </p:nvSpPr>
        <p:spPr bwMode="auto">
          <a:xfrm>
            <a:off x="1368425" y="4724400"/>
            <a:ext cx="19081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fish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01771" name="WordArt 11"/>
          <p:cNvSpPr>
            <a:spLocks noChangeArrowheads="1" noChangeShapeType="1" noTextEdit="1"/>
          </p:cNvSpPr>
          <p:nvPr/>
        </p:nvSpPr>
        <p:spPr bwMode="auto">
          <a:xfrm>
            <a:off x="6084888" y="404813"/>
            <a:ext cx="22193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bread 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01772" name="WordArt 12"/>
          <p:cNvSpPr>
            <a:spLocks noChangeArrowheads="1" noChangeShapeType="1" noTextEdit="1"/>
          </p:cNvSpPr>
          <p:nvPr/>
        </p:nvSpPr>
        <p:spPr bwMode="auto">
          <a:xfrm>
            <a:off x="5046663" y="3429000"/>
            <a:ext cx="37020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hamburger 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0" grpId="0" animBg="1"/>
      <p:bldP spid="501771" grpId="0" animBg="1"/>
      <p:bldP spid="5017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6" name="Picture 2" descr="ww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41325"/>
            <a:ext cx="3779837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27" name="Picture 3" descr="ww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3288" y="2351088"/>
            <a:ext cx="385445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30" name="WordArt 6"/>
          <p:cNvSpPr>
            <a:spLocks noChangeArrowheads="1" noChangeShapeType="1" noTextEdit="1"/>
          </p:cNvSpPr>
          <p:nvPr/>
        </p:nvSpPr>
        <p:spPr bwMode="auto">
          <a:xfrm>
            <a:off x="900113" y="4833938"/>
            <a:ext cx="2917825" cy="9858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noodles</a:t>
            </a:r>
            <a:endParaRPr lang="zh-CN" altLang="en-US" sz="3600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13031" name="WordArt 7"/>
          <p:cNvSpPr>
            <a:spLocks noChangeArrowheads="1" noChangeShapeType="1" noTextEdit="1"/>
          </p:cNvSpPr>
          <p:nvPr/>
        </p:nvSpPr>
        <p:spPr bwMode="auto">
          <a:xfrm>
            <a:off x="5651500" y="836613"/>
            <a:ext cx="2232025" cy="9001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altLang="zh-CN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rice</a:t>
            </a:r>
            <a:endParaRPr lang="zh-CN" altLang="en-US" sz="3600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0" grpId="0" animBg="1"/>
      <p:bldP spid="5130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6" name="Picture 4" descr="1049187_073738006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3700" y="1016000"/>
            <a:ext cx="37084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837" name="Picture 5" descr="1183998_125548045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9588" y="981075"/>
            <a:ext cx="4535487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40" name="WordArt 8"/>
          <p:cNvSpPr>
            <a:spLocks noChangeArrowheads="1" noChangeShapeType="1" noTextEdit="1"/>
          </p:cNvSpPr>
          <p:nvPr/>
        </p:nvSpPr>
        <p:spPr bwMode="auto">
          <a:xfrm>
            <a:off x="1257300" y="4689475"/>
            <a:ext cx="27368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candy 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04841" name="WordArt 9"/>
          <p:cNvSpPr>
            <a:spLocks noChangeArrowheads="1" noChangeShapeType="1" noTextEdit="1"/>
          </p:cNvSpPr>
          <p:nvPr/>
        </p:nvSpPr>
        <p:spPr bwMode="auto">
          <a:xfrm>
            <a:off x="5181600" y="4618038"/>
            <a:ext cx="33829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chocolate 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0" grpId="0" animBg="1"/>
      <p:bldP spid="5048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4" name="WordArt 6"/>
          <p:cNvSpPr>
            <a:spLocks noChangeArrowheads="1" noChangeShapeType="1" noTextEdit="1"/>
          </p:cNvSpPr>
          <p:nvPr/>
        </p:nvSpPr>
        <p:spPr bwMode="auto">
          <a:xfrm>
            <a:off x="790575" y="5265738"/>
            <a:ext cx="273685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sugar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03815" name="WordArt 7"/>
          <p:cNvSpPr>
            <a:spLocks noChangeArrowheads="1" noChangeShapeType="1" noTextEdit="1"/>
          </p:cNvSpPr>
          <p:nvPr/>
        </p:nvSpPr>
        <p:spPr bwMode="auto">
          <a:xfrm>
            <a:off x="4751388" y="5084763"/>
            <a:ext cx="3567112" cy="8286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704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ice cream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038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0"/>
            <a:ext cx="38735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381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52900" y="476250"/>
            <a:ext cx="4848225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4" grpId="0" animBg="1"/>
      <p:bldP spid="5038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83" name="Picture 11" descr="unit3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775" y="1808163"/>
            <a:ext cx="3816350" cy="42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4321175" y="1751013"/>
            <a:ext cx="45720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/>
              <a:t>— Have we got any  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     meat in the fridge?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— Yes, we have.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— Have we got any…?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—Yes, we have. /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    No, we haven’t.</a:t>
            </a:r>
          </a:p>
        </p:txBody>
      </p:sp>
      <p:sp>
        <p:nvSpPr>
          <p:cNvPr id="438285" name="WordArt 13"/>
          <p:cNvSpPr>
            <a:spLocks noChangeArrowheads="1" noChangeShapeType="1" noTextEdit="1"/>
          </p:cNvSpPr>
          <p:nvPr/>
        </p:nvSpPr>
        <p:spPr bwMode="auto">
          <a:xfrm>
            <a:off x="395288" y="477838"/>
            <a:ext cx="853281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CC99FF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Talk about the things in the fridge.</a:t>
            </a:r>
            <a:endParaRPr lang="zh-CN" altLang="en-US" sz="3600" kern="10" dirty="0"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84" grpId="0"/>
      <p:bldP spid="4382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32" name="Text Box 16"/>
          <p:cNvSpPr txBox="1">
            <a:spLocks noChangeArrowheads="1"/>
          </p:cNvSpPr>
          <p:nvPr/>
        </p:nvSpPr>
        <p:spPr bwMode="auto">
          <a:xfrm>
            <a:off x="1331913" y="2168525"/>
            <a:ext cx="6732587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i="1" dirty="0"/>
              <a:t>We’ve got some</a:t>
            </a:r>
            <a:r>
              <a:rPr lang="en-US" altLang="zh-CN" sz="3600" dirty="0"/>
              <a:t> meat.</a:t>
            </a:r>
          </a:p>
          <a:p>
            <a:pPr>
              <a:lnSpc>
                <a:spcPct val="130000"/>
              </a:lnSpc>
            </a:pPr>
            <a:r>
              <a:rPr lang="en-US" altLang="zh-CN" sz="3600" i="1" dirty="0"/>
              <a:t>We haven’t got any</a:t>
            </a:r>
            <a:r>
              <a:rPr lang="en-US" altLang="zh-CN" sz="3600" dirty="0"/>
              <a:t> fish.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1. ________________ vegetables.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2. _________________ orange.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3. _________________ apples.</a:t>
            </a:r>
          </a:p>
        </p:txBody>
      </p:sp>
      <p:sp>
        <p:nvSpPr>
          <p:cNvPr id="418833" name="Text Box 17"/>
          <p:cNvSpPr txBox="1">
            <a:spLocks noChangeArrowheads="1"/>
          </p:cNvSpPr>
          <p:nvPr/>
        </p:nvSpPr>
        <p:spPr bwMode="auto">
          <a:xfrm>
            <a:off x="1331913" y="549275"/>
            <a:ext cx="619283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Now write about the food in </a:t>
            </a:r>
          </a:p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the fridge.</a:t>
            </a:r>
          </a:p>
        </p:txBody>
      </p:sp>
      <p:sp>
        <p:nvSpPr>
          <p:cNvPr id="418838" name="Text Box 22"/>
          <p:cNvSpPr txBox="1">
            <a:spLocks noChangeArrowheads="1"/>
          </p:cNvSpPr>
          <p:nvPr/>
        </p:nvSpPr>
        <p:spPr bwMode="auto">
          <a:xfrm>
            <a:off x="1763713" y="3608388"/>
            <a:ext cx="4500562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</a:rPr>
              <a:t>We have got some</a:t>
            </a:r>
            <a:r>
              <a:rPr lang="en-US" altLang="zh-CN" sz="3600" dirty="0"/>
              <a:t> </a:t>
            </a:r>
          </a:p>
        </p:txBody>
      </p:sp>
      <p:sp>
        <p:nvSpPr>
          <p:cNvPr id="418842" name="Text Box 26"/>
          <p:cNvSpPr txBox="1">
            <a:spLocks noChangeArrowheads="1"/>
          </p:cNvSpPr>
          <p:nvPr/>
        </p:nvSpPr>
        <p:spPr bwMode="auto">
          <a:xfrm>
            <a:off x="1798638" y="4314825"/>
            <a:ext cx="44291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</a:rPr>
              <a:t>We haven’t got any</a:t>
            </a:r>
            <a:r>
              <a:rPr lang="en-US" altLang="zh-CN" sz="3600"/>
              <a:t> </a:t>
            </a:r>
          </a:p>
        </p:txBody>
      </p:sp>
      <p:sp>
        <p:nvSpPr>
          <p:cNvPr id="418843" name="Text Box 27"/>
          <p:cNvSpPr txBox="1">
            <a:spLocks noChangeArrowheads="1"/>
          </p:cNvSpPr>
          <p:nvPr/>
        </p:nvSpPr>
        <p:spPr bwMode="auto">
          <a:xfrm>
            <a:off x="1800225" y="5013325"/>
            <a:ext cx="40322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</a:rPr>
              <a:t>We haven’t got any</a:t>
            </a:r>
            <a:r>
              <a:rPr lang="en-US" altLang="zh-CN" sz="3600"/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8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8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8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8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18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33" grpId="0"/>
      <p:bldP spid="418838" grpId="0"/>
      <p:bldP spid="418842" grpId="0"/>
      <p:bldP spid="4188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1223963" y="1685925"/>
            <a:ext cx="7272337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/>
              <a:t>4. _________________ eggs.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5. _________________ bananas.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6. _________________ orange juice.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7. _________________ milk.</a:t>
            </a:r>
          </a:p>
        </p:txBody>
      </p:sp>
      <p:sp>
        <p:nvSpPr>
          <p:cNvPr id="516101" name="Text Box 5"/>
          <p:cNvSpPr txBox="1">
            <a:spLocks noChangeArrowheads="1"/>
          </p:cNvSpPr>
          <p:nvPr/>
        </p:nvSpPr>
        <p:spPr bwMode="auto">
          <a:xfrm>
            <a:off x="1727200" y="3846513"/>
            <a:ext cx="42481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</a:rPr>
              <a:t>We haven’t got any</a:t>
            </a:r>
            <a:r>
              <a:rPr lang="en-US" altLang="zh-CN" sz="3600"/>
              <a:t> </a:t>
            </a:r>
          </a:p>
        </p:txBody>
      </p:sp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1728788" y="3141663"/>
            <a:ext cx="399573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</a:rPr>
              <a:t>We have got some</a:t>
            </a:r>
            <a:r>
              <a:rPr lang="en-US" altLang="zh-CN" sz="3600"/>
              <a:t> </a:t>
            </a:r>
          </a:p>
        </p:txBody>
      </p:sp>
      <p:sp>
        <p:nvSpPr>
          <p:cNvPr id="516103" name="Text Box 7"/>
          <p:cNvSpPr txBox="1">
            <a:spLocks noChangeArrowheads="1"/>
          </p:cNvSpPr>
          <p:nvPr/>
        </p:nvSpPr>
        <p:spPr bwMode="auto">
          <a:xfrm>
            <a:off x="1692275" y="2420938"/>
            <a:ext cx="417671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</a:rPr>
              <a:t>We have got some</a:t>
            </a:r>
            <a:r>
              <a:rPr lang="en-US" altLang="zh-CN" sz="3600" dirty="0"/>
              <a:t> </a:t>
            </a:r>
          </a:p>
        </p:txBody>
      </p:sp>
      <p:sp>
        <p:nvSpPr>
          <p:cNvPr id="516104" name="Text Box 8"/>
          <p:cNvSpPr txBox="1">
            <a:spLocks noChangeArrowheads="1"/>
          </p:cNvSpPr>
          <p:nvPr/>
        </p:nvSpPr>
        <p:spPr bwMode="auto">
          <a:xfrm>
            <a:off x="1692275" y="1700213"/>
            <a:ext cx="39973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</a:rPr>
              <a:t>We have got some</a:t>
            </a:r>
            <a:r>
              <a:rPr lang="en-US" altLang="zh-CN" sz="3600"/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/>
      <p:bldP spid="516101" grpId="0"/>
      <p:bldP spid="516102" grpId="0"/>
      <p:bldP spid="516103" grpId="0"/>
      <p:bldP spid="516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2124075" y="1431925"/>
            <a:ext cx="5795963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3600" dirty="0">
                <a:solidFill>
                  <a:srgbClr val="FF0000"/>
                </a:solidFill>
              </a:rPr>
              <a:t>We’ve got</a:t>
            </a:r>
            <a:r>
              <a:rPr kumimoji="0" lang="en-US" altLang="zh-CN" sz="3600" dirty="0"/>
              <a:t> lots of apples. </a:t>
            </a:r>
          </a:p>
          <a:p>
            <a:pPr>
              <a:lnSpc>
                <a:spcPct val="130000"/>
              </a:lnSpc>
            </a:pPr>
            <a:r>
              <a:rPr kumimoji="0" lang="en-US" altLang="zh-CN" sz="3600" dirty="0">
                <a:solidFill>
                  <a:srgbClr val="FF0000"/>
                </a:solidFill>
              </a:rPr>
              <a:t>We haven’t got</a:t>
            </a:r>
            <a:r>
              <a:rPr kumimoji="0" lang="en-US" altLang="zh-CN" sz="3600" dirty="0"/>
              <a:t> any meat. </a:t>
            </a:r>
          </a:p>
          <a:p>
            <a:pPr>
              <a:lnSpc>
                <a:spcPct val="130000"/>
              </a:lnSpc>
            </a:pPr>
            <a:r>
              <a:rPr kumimoji="0" lang="en-US" altLang="zh-CN" sz="3600" dirty="0">
                <a:solidFill>
                  <a:srgbClr val="FF0000"/>
                </a:solidFill>
              </a:rPr>
              <a:t>She hasn’t got</a:t>
            </a:r>
            <a:r>
              <a:rPr kumimoji="0" lang="en-US" altLang="zh-CN" sz="3600" dirty="0"/>
              <a:t> any coffee.</a:t>
            </a:r>
          </a:p>
          <a:p>
            <a:pPr>
              <a:lnSpc>
                <a:spcPct val="130000"/>
              </a:lnSpc>
            </a:pPr>
            <a:r>
              <a:rPr kumimoji="0" lang="en-US" altLang="zh-CN" sz="3600" dirty="0">
                <a:solidFill>
                  <a:srgbClr val="FF0000"/>
                </a:solidFill>
              </a:rPr>
              <a:t>Have we got</a:t>
            </a:r>
            <a:r>
              <a:rPr kumimoji="0" lang="en-US" altLang="zh-CN" sz="3600" dirty="0"/>
              <a:t> any chocolate?</a:t>
            </a:r>
          </a:p>
          <a:p>
            <a:pPr>
              <a:lnSpc>
                <a:spcPct val="130000"/>
              </a:lnSpc>
            </a:pPr>
            <a:r>
              <a:rPr kumimoji="0" lang="en-US" altLang="zh-CN" sz="3600" dirty="0"/>
              <a:t>Yes, </a:t>
            </a:r>
            <a:r>
              <a:rPr kumimoji="0" lang="en-US" altLang="zh-CN" sz="3600" dirty="0">
                <a:solidFill>
                  <a:srgbClr val="FF0000"/>
                </a:solidFill>
              </a:rPr>
              <a:t>we have</a:t>
            </a:r>
            <a:r>
              <a:rPr kumimoji="0" lang="en-US" altLang="zh-CN" sz="3600" dirty="0"/>
              <a:t>.</a:t>
            </a:r>
          </a:p>
          <a:p>
            <a:pPr>
              <a:lnSpc>
                <a:spcPct val="130000"/>
              </a:lnSpc>
            </a:pPr>
            <a:r>
              <a:rPr kumimoji="0" lang="en-US" altLang="zh-CN" sz="3600" dirty="0"/>
              <a:t>Let’s get </a:t>
            </a:r>
            <a:r>
              <a:rPr kumimoji="0" lang="en-US" altLang="zh-CN" sz="3600" dirty="0">
                <a:solidFill>
                  <a:srgbClr val="FF0000"/>
                </a:solidFill>
              </a:rPr>
              <a:t>some </a:t>
            </a:r>
            <a:r>
              <a:rPr kumimoji="0" lang="en-US" altLang="zh-CN" sz="3600" dirty="0"/>
              <a:t>chicken.</a:t>
            </a:r>
          </a:p>
          <a:p>
            <a:pPr>
              <a:lnSpc>
                <a:spcPct val="130000"/>
              </a:lnSpc>
            </a:pPr>
            <a:r>
              <a:rPr kumimoji="0" lang="en-US" altLang="zh-CN" sz="3600" dirty="0"/>
              <a:t>We haven’t got </a:t>
            </a:r>
            <a:r>
              <a:rPr kumimoji="0" lang="en-US" altLang="zh-CN" sz="3600" dirty="0">
                <a:solidFill>
                  <a:srgbClr val="FF0000"/>
                </a:solidFill>
              </a:rPr>
              <a:t>any </a:t>
            </a:r>
            <a:r>
              <a:rPr kumimoji="0" lang="en-US" altLang="zh-CN" sz="3600" dirty="0"/>
              <a:t>oranges.</a:t>
            </a:r>
          </a:p>
        </p:txBody>
      </p:sp>
      <p:sp>
        <p:nvSpPr>
          <p:cNvPr id="455684" name="WordArt 4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724525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CCFFCC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 Language practice</a:t>
            </a:r>
            <a:endParaRPr lang="zh-CN" altLang="en-US" sz="3600" kern="10" dirty="0">
              <a:ln w="19050">
                <a:solidFill>
                  <a:srgbClr val="CCFFCC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1222375" y="323850"/>
            <a:ext cx="65532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Look at the picture and talk </a:t>
            </a:r>
          </a:p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about it.</a:t>
            </a:r>
            <a:endParaRPr lang="en-US" altLang="zh-CN" sz="3600">
              <a:latin typeface="Arial" panose="020B0604020202020204" pitchFamily="34" charset="0"/>
            </a:endParaRPr>
          </a:p>
        </p:txBody>
      </p:sp>
      <p:graphicFrame>
        <p:nvGraphicFramePr>
          <p:cNvPr id="507957" name="Group 53"/>
          <p:cNvGraphicFramePr>
            <a:graphicFrameLocks noGrp="1"/>
          </p:cNvGraphicFramePr>
          <p:nvPr/>
        </p:nvGraphicFramePr>
        <p:xfrm>
          <a:off x="71438" y="2089150"/>
          <a:ext cx="9037637" cy="1450848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apple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hamburger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potato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tomato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apples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hamburgers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oranges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potatoes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tomatoes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07947" name="Picture 43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9625" y="3860800"/>
            <a:ext cx="4092575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949" name="Text Box 45"/>
          <p:cNvSpPr txBox="1">
            <a:spLocks noChangeArrowheads="1"/>
          </p:cNvSpPr>
          <p:nvPr/>
        </p:nvSpPr>
        <p:spPr bwMode="auto">
          <a:xfrm>
            <a:off x="215900" y="3965575"/>
            <a:ext cx="4284663" cy="2235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6600"/>
                </a:solidFill>
              </a:rPr>
              <a:t>fish       meat       rice    milk           juice    chicken         water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7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0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8" grpId="0" autoUpdateAnimBg="0"/>
      <p:bldP spid="5079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1908175" y="1412875"/>
            <a:ext cx="5437188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/>
              <a:t>He has got some a(n)… 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He hasn’t got any…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She has got some a(n)… 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She hasn’t got any…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The have got some a(n)… 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They haven’t got any…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1223963" y="1520825"/>
            <a:ext cx="74168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</a:rPr>
              <a:t>A. </a:t>
            </a:r>
            <a:r>
              <a:rPr lang="zh-CN" altLang="en-US" sz="3600" dirty="0">
                <a:solidFill>
                  <a:srgbClr val="FF0000"/>
                </a:solidFill>
              </a:rPr>
              <a:t>构成方法及读音规则 </a:t>
            </a:r>
          </a:p>
          <a:p>
            <a:pPr>
              <a:lnSpc>
                <a:spcPct val="130000"/>
              </a:lnSpc>
              <a:buFontTx/>
              <a:buAutoNum type="arabicParenR"/>
            </a:pPr>
            <a:r>
              <a:rPr lang="zh-CN" altLang="en-US" sz="3600" dirty="0">
                <a:solidFill>
                  <a:srgbClr val="0000FF"/>
                </a:solidFill>
              </a:rPr>
              <a:t>一般情况加 </a:t>
            </a:r>
            <a:r>
              <a:rPr lang="en-US" altLang="zh-CN" sz="3600" dirty="0">
                <a:solidFill>
                  <a:srgbClr val="0000FF"/>
                </a:solidFill>
              </a:rPr>
              <a:t>–s</a:t>
            </a:r>
            <a:r>
              <a:rPr lang="zh-CN" altLang="en-US" sz="3600" dirty="0">
                <a:solidFill>
                  <a:srgbClr val="0000FF"/>
                </a:solidFill>
              </a:rPr>
              <a:t>：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e.g. map-map</a:t>
            </a:r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r>
              <a:rPr lang="en-US" altLang="zh-CN" sz="3600" dirty="0"/>
              <a:t>  boy-boy</a:t>
            </a:r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r>
              <a:rPr lang="en-US" altLang="zh-CN" sz="3600" dirty="0"/>
              <a:t>   girl-girl</a:t>
            </a:r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r>
              <a:rPr lang="en-US" altLang="zh-CN" sz="3600" dirty="0"/>
              <a:t> 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       pen-pen</a:t>
            </a:r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r>
              <a:rPr lang="en-US" altLang="zh-CN" sz="3600" dirty="0"/>
              <a:t>     bag-bag</a:t>
            </a:r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r>
              <a:rPr lang="en-US" altLang="zh-CN" sz="3600" dirty="0"/>
              <a:t>   car-car</a:t>
            </a:r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r>
              <a:rPr lang="en-US" altLang="zh-CN" sz="3600" dirty="0"/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0000FF"/>
                </a:solidFill>
              </a:rPr>
              <a:t>清辅音后读            </a:t>
            </a: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0000FF"/>
                </a:solidFill>
              </a:rPr>
              <a:t>浊辅音和元音后读 </a:t>
            </a:r>
          </a:p>
        </p:txBody>
      </p:sp>
      <p:sp>
        <p:nvSpPr>
          <p:cNvPr id="480260" name="WordArt 4"/>
          <p:cNvSpPr>
            <a:spLocks noChangeArrowheads="1" noChangeShapeType="1" noTextEdit="1"/>
          </p:cNvSpPr>
          <p:nvPr/>
        </p:nvSpPr>
        <p:spPr bwMode="auto">
          <a:xfrm>
            <a:off x="2735263" y="650875"/>
            <a:ext cx="38576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000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99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名词的复数</a:t>
            </a:r>
          </a:p>
        </p:txBody>
      </p:sp>
      <p:pic>
        <p:nvPicPr>
          <p:cNvPr id="4802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471988"/>
            <a:ext cx="13319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02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450" y="5265738"/>
            <a:ext cx="115252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654175"/>
            <a:ext cx="6443663" cy="41148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</a:rPr>
              <a:t>2) </a:t>
            </a:r>
            <a:r>
              <a:rPr lang="zh-CN" altLang="en-US" sz="3600" b="1" dirty="0">
                <a:solidFill>
                  <a:srgbClr val="0000FF"/>
                </a:solidFill>
              </a:rPr>
              <a:t>以</a:t>
            </a:r>
            <a:r>
              <a:rPr lang="en-US" altLang="zh-CN" sz="3600" b="1" dirty="0">
                <a:solidFill>
                  <a:srgbClr val="0000FF"/>
                </a:solidFill>
              </a:rPr>
              <a:t>s, </a:t>
            </a:r>
            <a:r>
              <a:rPr lang="en-US" altLang="zh-CN" sz="3600" b="1" dirty="0" err="1">
                <a:solidFill>
                  <a:srgbClr val="0000FF"/>
                </a:solidFill>
              </a:rPr>
              <a:t>sh</a:t>
            </a:r>
            <a:r>
              <a:rPr lang="en-US" altLang="zh-CN" sz="3600" b="1" dirty="0">
                <a:solidFill>
                  <a:srgbClr val="0000FF"/>
                </a:solidFill>
              </a:rPr>
              <a:t>, </a:t>
            </a:r>
            <a:r>
              <a:rPr lang="en-US" altLang="zh-CN" sz="3600" b="1" dirty="0" err="1">
                <a:solidFill>
                  <a:srgbClr val="0000FF"/>
                </a:solidFill>
              </a:rPr>
              <a:t>ch</a:t>
            </a:r>
            <a:r>
              <a:rPr lang="en-US" altLang="zh-CN" sz="3600" b="1" dirty="0">
                <a:solidFill>
                  <a:srgbClr val="0000FF"/>
                </a:solidFill>
              </a:rPr>
              <a:t>, x</a:t>
            </a:r>
            <a:r>
              <a:rPr lang="zh-CN" altLang="en-US" sz="3600" b="1" dirty="0">
                <a:solidFill>
                  <a:srgbClr val="0000FF"/>
                </a:solidFill>
              </a:rPr>
              <a:t>等结尾加 </a:t>
            </a:r>
            <a:r>
              <a:rPr lang="en-US" altLang="zh-CN" sz="3600" b="1" dirty="0">
                <a:solidFill>
                  <a:srgbClr val="0000FF"/>
                </a:solidFill>
              </a:rPr>
              <a:t>–</a:t>
            </a:r>
            <a:r>
              <a:rPr lang="en-US" altLang="zh-CN" sz="3600" b="1" dirty="0" err="1">
                <a:solidFill>
                  <a:srgbClr val="0000FF"/>
                </a:solidFill>
              </a:rPr>
              <a:t>es</a:t>
            </a:r>
            <a:r>
              <a:rPr lang="en-US" altLang="zh-CN" sz="3600" b="1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/>
              <a:t>e.g. bus-bus</a:t>
            </a:r>
            <a:r>
              <a:rPr lang="en-US" altLang="zh-CN" sz="3600" b="1" dirty="0">
                <a:solidFill>
                  <a:srgbClr val="FF0000"/>
                </a:solidFill>
              </a:rPr>
              <a:t>es</a:t>
            </a:r>
            <a:r>
              <a:rPr lang="en-US" altLang="zh-CN" sz="3600" b="1" dirty="0"/>
              <a:t>   watch-watch</a:t>
            </a:r>
            <a:r>
              <a:rPr lang="en-US" altLang="zh-CN" sz="3600" b="1" dirty="0">
                <a:solidFill>
                  <a:srgbClr val="FF0000"/>
                </a:solidFill>
              </a:rPr>
              <a:t>es</a:t>
            </a:r>
            <a:r>
              <a:rPr lang="en-US" altLang="zh-CN" sz="3600" b="1" dirty="0"/>
              <a:t>   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/>
              <a:t>       box-box</a:t>
            </a:r>
            <a:r>
              <a:rPr lang="en-US" altLang="zh-CN" sz="3600" b="1" dirty="0">
                <a:solidFill>
                  <a:srgbClr val="FF0000"/>
                </a:solidFill>
              </a:rPr>
              <a:t>es</a:t>
            </a:r>
            <a:r>
              <a:rPr lang="en-US" altLang="zh-CN" sz="3600" b="1" dirty="0"/>
              <a:t>   brush-brush</a:t>
            </a:r>
            <a:r>
              <a:rPr lang="en-US" altLang="zh-CN" sz="3600" b="1" dirty="0">
                <a:solidFill>
                  <a:srgbClr val="FF0000"/>
                </a:solidFill>
              </a:rPr>
              <a:t>es</a:t>
            </a:r>
            <a:r>
              <a:rPr lang="en-US" altLang="zh-CN" sz="3600" b="1" dirty="0"/>
              <a:t> 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647700" y="800100"/>
            <a:ext cx="817245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</a:rPr>
              <a:t>3) </a:t>
            </a:r>
            <a:r>
              <a:rPr lang="zh-CN" altLang="en-US" sz="3600" dirty="0">
                <a:solidFill>
                  <a:srgbClr val="0000FF"/>
                </a:solidFill>
              </a:rPr>
              <a:t>以辅音字母</a:t>
            </a:r>
            <a:r>
              <a:rPr lang="en-US" altLang="zh-CN" sz="3600" dirty="0">
                <a:solidFill>
                  <a:srgbClr val="0000FF"/>
                </a:solidFill>
              </a:rPr>
              <a:t>+y</a:t>
            </a:r>
            <a:r>
              <a:rPr lang="zh-CN" altLang="en-US" sz="3600" dirty="0">
                <a:solidFill>
                  <a:srgbClr val="0000FF"/>
                </a:solidFill>
              </a:rPr>
              <a:t>结尾</a:t>
            </a:r>
            <a:r>
              <a:rPr lang="en-US" altLang="zh-CN" sz="3600" dirty="0">
                <a:solidFill>
                  <a:srgbClr val="0000FF"/>
                </a:solidFill>
              </a:rPr>
              <a:t>, </a:t>
            </a:r>
            <a:r>
              <a:rPr lang="zh-CN" altLang="en-US" sz="3600" dirty="0">
                <a:solidFill>
                  <a:srgbClr val="0000FF"/>
                </a:solidFill>
              </a:rPr>
              <a:t>变 </a:t>
            </a:r>
            <a:r>
              <a:rPr lang="en-US" altLang="zh-CN" sz="3600" dirty="0">
                <a:solidFill>
                  <a:srgbClr val="0000FF"/>
                </a:solidFill>
              </a:rPr>
              <a:t>y </a:t>
            </a:r>
            <a:r>
              <a:rPr lang="zh-CN" altLang="en-US" sz="3600" dirty="0">
                <a:solidFill>
                  <a:srgbClr val="0000FF"/>
                </a:solidFill>
              </a:rPr>
              <a:t>为 </a:t>
            </a:r>
            <a:r>
              <a:rPr lang="en-US" altLang="zh-CN" sz="3600" dirty="0">
                <a:solidFill>
                  <a:srgbClr val="0000FF"/>
                </a:solidFill>
              </a:rPr>
              <a:t>I </a:t>
            </a:r>
            <a:r>
              <a:rPr lang="zh-CN" altLang="en-US" sz="3600" dirty="0">
                <a:solidFill>
                  <a:srgbClr val="0000FF"/>
                </a:solidFill>
              </a:rPr>
              <a:t>再加 </a:t>
            </a:r>
            <a:r>
              <a:rPr lang="en-US" altLang="zh-CN" sz="3600" dirty="0" err="1">
                <a:solidFill>
                  <a:srgbClr val="0000FF"/>
                </a:solidFill>
              </a:rPr>
              <a:t>es</a:t>
            </a:r>
            <a:r>
              <a:rPr lang="en-US" altLang="zh-CN" sz="3600" dirty="0">
                <a:solidFill>
                  <a:srgbClr val="0000FF"/>
                </a:solidFill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e.g.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/>
              <a:t>baby---bab</a:t>
            </a:r>
            <a:r>
              <a:rPr lang="en-US" altLang="zh-CN" sz="3600" dirty="0">
                <a:solidFill>
                  <a:srgbClr val="FF0000"/>
                </a:solidFill>
              </a:rPr>
              <a:t>ies</a:t>
            </a:r>
            <a:r>
              <a:rPr lang="en-US" altLang="zh-CN" sz="3600" dirty="0"/>
              <a:t>   city-cit</a:t>
            </a:r>
            <a:r>
              <a:rPr lang="en-US" altLang="zh-CN" sz="3600" dirty="0">
                <a:solidFill>
                  <a:srgbClr val="FF0000"/>
                </a:solidFill>
              </a:rPr>
              <a:t>ies</a:t>
            </a:r>
            <a:r>
              <a:rPr lang="en-US" altLang="zh-CN" sz="3600" dirty="0"/>
              <a:t>   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       country-countr</a:t>
            </a:r>
            <a:r>
              <a:rPr lang="en-US" altLang="zh-CN" sz="3600" dirty="0">
                <a:solidFill>
                  <a:srgbClr val="FF0000"/>
                </a:solidFill>
              </a:rPr>
              <a:t>ies</a:t>
            </a: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0000FF"/>
                </a:solidFill>
              </a:rPr>
              <a:t>但以</a:t>
            </a:r>
            <a:r>
              <a:rPr lang="en-US" altLang="zh-CN" sz="3600" dirty="0">
                <a:solidFill>
                  <a:srgbClr val="0000FF"/>
                </a:solidFill>
              </a:rPr>
              <a:t>y</a:t>
            </a:r>
            <a:r>
              <a:rPr lang="zh-CN" altLang="en-US" sz="3600" dirty="0">
                <a:solidFill>
                  <a:srgbClr val="0000FF"/>
                </a:solidFill>
              </a:rPr>
              <a:t>结尾的专有名词，或元音字母</a:t>
            </a:r>
            <a:r>
              <a:rPr lang="en-US" altLang="zh-CN" sz="3600" dirty="0">
                <a:solidFill>
                  <a:srgbClr val="0000FF"/>
                </a:solidFill>
              </a:rPr>
              <a:t>+y </a:t>
            </a:r>
            <a:r>
              <a:rPr lang="zh-CN" altLang="en-US" sz="3600" dirty="0">
                <a:solidFill>
                  <a:srgbClr val="0000FF"/>
                </a:solidFill>
              </a:rPr>
              <a:t>结尾的名词变复数时，直接加</a:t>
            </a:r>
            <a:r>
              <a:rPr lang="en-US" altLang="zh-CN" sz="3600" dirty="0">
                <a:solidFill>
                  <a:srgbClr val="0000FF"/>
                </a:solidFill>
              </a:rPr>
              <a:t>s</a:t>
            </a:r>
            <a:r>
              <a:rPr lang="zh-CN" altLang="en-US" sz="3600" dirty="0">
                <a:solidFill>
                  <a:srgbClr val="0000FF"/>
                </a:solidFill>
              </a:rPr>
              <a:t>变复数。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e.g.</a:t>
            </a:r>
            <a:r>
              <a:rPr lang="en-US" altLang="zh-CN" sz="3600" dirty="0">
                <a:solidFill>
                  <a:srgbClr val="0000FF"/>
                </a:solidFill>
              </a:rPr>
              <a:t> </a:t>
            </a:r>
            <a:r>
              <a:rPr lang="en-US" altLang="zh-CN" sz="3600" dirty="0"/>
              <a:t>monk</a:t>
            </a:r>
            <a:r>
              <a:rPr lang="en-US" altLang="zh-CN" sz="3600" dirty="0">
                <a:solidFill>
                  <a:srgbClr val="CC0099"/>
                </a:solidFill>
              </a:rPr>
              <a:t>ey</a:t>
            </a:r>
            <a:r>
              <a:rPr lang="en-US" altLang="zh-CN" sz="3600" dirty="0"/>
              <a:t>---monkey</a:t>
            </a:r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r>
              <a:rPr lang="zh-CN" altLang="en-US" sz="3600" dirty="0"/>
              <a:t>　    </a:t>
            </a:r>
          </a:p>
          <a:p>
            <a:pPr>
              <a:lnSpc>
                <a:spcPct val="130000"/>
              </a:lnSpc>
            </a:pPr>
            <a:r>
              <a:rPr lang="zh-CN" altLang="en-US" sz="3600" dirty="0"/>
              <a:t>       </a:t>
            </a:r>
            <a:r>
              <a:rPr lang="en-US" altLang="zh-CN" sz="3600" dirty="0"/>
              <a:t>holid</a:t>
            </a:r>
            <a:r>
              <a:rPr lang="en-US" altLang="zh-CN" sz="3600" dirty="0">
                <a:solidFill>
                  <a:srgbClr val="CC0099"/>
                </a:solidFill>
              </a:rPr>
              <a:t>ay</a:t>
            </a:r>
            <a:r>
              <a:rPr lang="en-US" altLang="zh-CN" sz="3600" dirty="0"/>
              <a:t>---holiday</a:t>
            </a:r>
            <a:r>
              <a:rPr lang="en-US" altLang="zh-CN" sz="3600" dirty="0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8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8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8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8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8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18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1042988" y="800100"/>
            <a:ext cx="7381875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</a:rPr>
              <a:t>4) </a:t>
            </a:r>
            <a:r>
              <a:rPr lang="zh-CN" altLang="en-US" sz="3600">
                <a:solidFill>
                  <a:srgbClr val="0000FF"/>
                </a:solidFill>
              </a:rPr>
              <a:t>以</a:t>
            </a:r>
            <a:r>
              <a:rPr lang="en-US" altLang="zh-CN" sz="3600">
                <a:solidFill>
                  <a:srgbClr val="0000FF"/>
                </a:solidFill>
              </a:rPr>
              <a:t>o</a:t>
            </a:r>
            <a:r>
              <a:rPr lang="zh-CN" altLang="en-US" sz="3600">
                <a:solidFill>
                  <a:srgbClr val="0000FF"/>
                </a:solidFill>
              </a:rPr>
              <a:t>结尾的名词，变复数时：</a:t>
            </a:r>
          </a:p>
          <a:p>
            <a:pPr>
              <a:lnSpc>
                <a:spcPct val="130000"/>
              </a:lnSpc>
              <a:buFontTx/>
              <a:buAutoNum type="alphaLcPeriod"/>
            </a:pPr>
            <a:r>
              <a:rPr lang="zh-CN" altLang="en-US" sz="3600">
                <a:solidFill>
                  <a:srgbClr val="0000FF"/>
                </a:solidFill>
              </a:rPr>
              <a:t>加</a:t>
            </a:r>
            <a:r>
              <a:rPr lang="en-US" altLang="zh-CN" sz="3600">
                <a:solidFill>
                  <a:srgbClr val="0000FF"/>
                </a:solidFill>
              </a:rPr>
              <a:t>s, (</a:t>
            </a:r>
            <a:r>
              <a:rPr lang="zh-CN" altLang="en-US" sz="3600">
                <a:solidFill>
                  <a:srgbClr val="0000FF"/>
                </a:solidFill>
              </a:rPr>
              <a:t>无生命</a:t>
            </a:r>
            <a:r>
              <a:rPr lang="en-US" altLang="zh-CN" sz="360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e.g. photo— photo</a:t>
            </a:r>
            <a:r>
              <a:rPr lang="en-US" altLang="zh-CN" sz="3600">
                <a:solidFill>
                  <a:srgbClr val="FF0000"/>
                </a:solidFill>
              </a:rPr>
              <a:t>s</a:t>
            </a:r>
            <a:r>
              <a:rPr lang="zh-CN" altLang="en-US" sz="3600"/>
              <a:t>　</a:t>
            </a:r>
            <a:r>
              <a:rPr lang="en-US" altLang="zh-CN" sz="3600"/>
              <a:t>piano—piano</a:t>
            </a:r>
            <a:r>
              <a:rPr lang="en-US" altLang="zh-CN" sz="3600">
                <a:solidFill>
                  <a:srgbClr val="FF0000"/>
                </a:solidFill>
              </a:rPr>
              <a:t>s</a:t>
            </a:r>
            <a:r>
              <a:rPr lang="en-US" altLang="zh-CN" sz="3600"/>
              <a:t>       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       radio—radio</a:t>
            </a:r>
            <a:r>
              <a:rPr lang="en-US" altLang="zh-CN" sz="3600">
                <a:solidFill>
                  <a:srgbClr val="FF0000"/>
                </a:solidFill>
              </a:rPr>
              <a:t>s</a:t>
            </a:r>
            <a:r>
              <a:rPr lang="zh-CN" altLang="en-US" sz="3600"/>
              <a:t>　   </a:t>
            </a:r>
            <a:r>
              <a:rPr lang="en-US" altLang="zh-CN" sz="3600"/>
              <a:t>zoo—zoo</a:t>
            </a:r>
            <a:r>
              <a:rPr lang="en-US" altLang="zh-CN" sz="3600">
                <a:solidFill>
                  <a:srgbClr val="FF0000"/>
                </a:solidFill>
              </a:rPr>
              <a:t>s </a:t>
            </a:r>
          </a:p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</a:rPr>
              <a:t>b. </a:t>
            </a:r>
            <a:r>
              <a:rPr lang="zh-CN" altLang="en-US" sz="3600">
                <a:solidFill>
                  <a:srgbClr val="0000FF"/>
                </a:solidFill>
              </a:rPr>
              <a:t>加</a:t>
            </a:r>
            <a:r>
              <a:rPr lang="en-US" altLang="zh-CN" sz="3600">
                <a:solidFill>
                  <a:srgbClr val="0000FF"/>
                </a:solidFill>
              </a:rPr>
              <a:t>es, (</a:t>
            </a:r>
            <a:r>
              <a:rPr lang="zh-CN" altLang="en-US" sz="3600">
                <a:solidFill>
                  <a:srgbClr val="0000FF"/>
                </a:solidFill>
              </a:rPr>
              <a:t>有生命</a:t>
            </a:r>
            <a:r>
              <a:rPr lang="en-US" altLang="zh-CN" sz="360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e.g. potato— potato</a:t>
            </a:r>
            <a:r>
              <a:rPr lang="en-US" altLang="zh-CN" sz="3600">
                <a:solidFill>
                  <a:srgbClr val="FF0000"/>
                </a:solidFill>
              </a:rPr>
              <a:t>es</a:t>
            </a:r>
            <a:r>
              <a:rPr lang="en-US" altLang="zh-CN" sz="3600"/>
              <a:t>  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       tomato—tomato</a:t>
            </a:r>
            <a:r>
              <a:rPr lang="en-US" altLang="zh-CN" sz="3600">
                <a:solidFill>
                  <a:srgbClr val="FF0000"/>
                </a:solidFill>
              </a:rPr>
              <a:t>es</a:t>
            </a:r>
            <a:r>
              <a:rPr lang="zh-CN" altLang="en-US" sz="3600"/>
              <a:t>　 　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4" name="Text Box 6"/>
          <p:cNvSpPr txBox="1">
            <a:spLocks noChangeArrowheads="1"/>
          </p:cNvSpPr>
          <p:nvPr/>
        </p:nvSpPr>
        <p:spPr bwMode="auto">
          <a:xfrm>
            <a:off x="503238" y="1557338"/>
            <a:ext cx="81375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</a:rPr>
              <a:t>5)</a:t>
            </a:r>
            <a:r>
              <a:rPr lang="zh-CN" altLang="en-US" sz="3600">
                <a:solidFill>
                  <a:srgbClr val="0000FF"/>
                </a:solidFill>
              </a:rPr>
              <a:t>以 </a:t>
            </a:r>
            <a:r>
              <a:rPr lang="en-US" altLang="zh-CN" sz="3600">
                <a:solidFill>
                  <a:srgbClr val="0000FF"/>
                </a:solidFill>
              </a:rPr>
              <a:t>f </a:t>
            </a:r>
            <a:r>
              <a:rPr lang="zh-CN" altLang="en-US" sz="3600">
                <a:solidFill>
                  <a:srgbClr val="0000FF"/>
                </a:solidFill>
              </a:rPr>
              <a:t>或 </a:t>
            </a:r>
            <a:r>
              <a:rPr lang="en-US" altLang="zh-CN" sz="3600">
                <a:solidFill>
                  <a:srgbClr val="0000FF"/>
                </a:solidFill>
              </a:rPr>
              <a:t>fe </a:t>
            </a:r>
            <a:r>
              <a:rPr lang="zh-CN" altLang="en-US" sz="3600">
                <a:solidFill>
                  <a:srgbClr val="0000FF"/>
                </a:solidFill>
              </a:rPr>
              <a:t>结尾的名词变复数时：改 </a:t>
            </a:r>
            <a:r>
              <a:rPr lang="en-US" altLang="zh-CN" sz="3600">
                <a:solidFill>
                  <a:srgbClr val="0000FF"/>
                </a:solidFill>
              </a:rPr>
              <a:t>f, fe </a:t>
            </a:r>
            <a:r>
              <a:rPr lang="zh-CN" altLang="en-US" sz="3600">
                <a:solidFill>
                  <a:srgbClr val="0000FF"/>
                </a:solidFill>
              </a:rPr>
              <a:t>加 </a:t>
            </a:r>
            <a:r>
              <a:rPr lang="en-US" altLang="zh-CN" sz="3600">
                <a:solidFill>
                  <a:srgbClr val="0000FF"/>
                </a:solidFill>
              </a:rPr>
              <a:t>-ves</a:t>
            </a:r>
            <a:r>
              <a:rPr lang="zh-CN" altLang="en-US" sz="3600">
                <a:solidFill>
                  <a:srgbClr val="0000FF"/>
                </a:solidFill>
              </a:rPr>
              <a:t>，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e.g. hal</a:t>
            </a:r>
            <a:r>
              <a:rPr lang="en-US" altLang="zh-CN" sz="3600">
                <a:solidFill>
                  <a:srgbClr val="9900FF"/>
                </a:solidFill>
              </a:rPr>
              <a:t>f</a:t>
            </a:r>
            <a:r>
              <a:rPr lang="en-US" altLang="zh-CN" sz="3600"/>
              <a:t>—hal</a:t>
            </a:r>
            <a:r>
              <a:rPr lang="en-US" altLang="zh-CN" sz="3600">
                <a:solidFill>
                  <a:srgbClr val="FF0000"/>
                </a:solidFill>
              </a:rPr>
              <a:t>ves</a:t>
            </a:r>
            <a:r>
              <a:rPr lang="zh-CN" altLang="en-US" sz="3600"/>
              <a:t>　     </a:t>
            </a:r>
            <a:r>
              <a:rPr lang="en-US" altLang="zh-CN" sz="3600"/>
              <a:t>kni</a:t>
            </a:r>
            <a:r>
              <a:rPr lang="en-US" altLang="zh-CN" sz="3600">
                <a:solidFill>
                  <a:srgbClr val="9900FF"/>
                </a:solidFill>
              </a:rPr>
              <a:t>fe</a:t>
            </a:r>
            <a:r>
              <a:rPr lang="en-US" altLang="zh-CN" sz="3600"/>
              <a:t>—kni</a:t>
            </a:r>
            <a:r>
              <a:rPr lang="en-US" altLang="zh-CN" sz="3600">
                <a:solidFill>
                  <a:srgbClr val="FF0000"/>
                </a:solidFill>
              </a:rPr>
              <a:t>ves</a:t>
            </a:r>
            <a:r>
              <a:rPr lang="zh-CN" altLang="en-US" sz="3600"/>
              <a:t>　    </a:t>
            </a:r>
          </a:p>
          <a:p>
            <a:pPr>
              <a:lnSpc>
                <a:spcPct val="130000"/>
              </a:lnSpc>
            </a:pPr>
            <a:r>
              <a:rPr lang="zh-CN" altLang="en-US" sz="3600"/>
              <a:t>       </a:t>
            </a:r>
            <a:r>
              <a:rPr lang="en-US" altLang="zh-CN" sz="3600"/>
              <a:t>lea</a:t>
            </a:r>
            <a:r>
              <a:rPr lang="en-US" altLang="zh-CN" sz="3600">
                <a:solidFill>
                  <a:srgbClr val="9900FF"/>
                </a:solidFill>
              </a:rPr>
              <a:t>f</a:t>
            </a:r>
            <a:r>
              <a:rPr lang="en-US" altLang="zh-CN" sz="3600"/>
              <a:t>—lea</a:t>
            </a:r>
            <a:r>
              <a:rPr lang="en-US" altLang="zh-CN" sz="3600">
                <a:solidFill>
                  <a:srgbClr val="FF0000"/>
                </a:solidFill>
              </a:rPr>
              <a:t>ves</a:t>
            </a:r>
            <a:r>
              <a:rPr lang="zh-CN" altLang="en-US" sz="3600"/>
              <a:t>　      </a:t>
            </a:r>
            <a:r>
              <a:rPr lang="en-US" altLang="zh-CN" sz="3600"/>
              <a:t>wol</a:t>
            </a:r>
            <a:r>
              <a:rPr lang="en-US" altLang="zh-CN" sz="3600">
                <a:solidFill>
                  <a:srgbClr val="9900FF"/>
                </a:solidFill>
              </a:rPr>
              <a:t>f</a:t>
            </a:r>
            <a:r>
              <a:rPr lang="en-US" altLang="zh-CN" sz="3600"/>
              <a:t>—wol</a:t>
            </a:r>
            <a:r>
              <a:rPr lang="en-US" altLang="zh-CN" sz="3600">
                <a:solidFill>
                  <a:srgbClr val="FF0000"/>
                </a:solidFill>
              </a:rPr>
              <a:t>ves 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       wi</a:t>
            </a:r>
            <a:r>
              <a:rPr lang="en-US" altLang="zh-CN" sz="3600">
                <a:solidFill>
                  <a:srgbClr val="9900FF"/>
                </a:solidFill>
              </a:rPr>
              <a:t>fe</a:t>
            </a:r>
            <a:r>
              <a:rPr lang="en-US" altLang="zh-CN" sz="3600"/>
              <a:t>—wi</a:t>
            </a:r>
            <a:r>
              <a:rPr lang="en-US" altLang="zh-CN" sz="3600">
                <a:solidFill>
                  <a:srgbClr val="FF0000"/>
                </a:solidFill>
              </a:rPr>
              <a:t>ves</a:t>
            </a:r>
            <a:r>
              <a:rPr lang="zh-CN" altLang="en-US" sz="3600"/>
              <a:t>　      </a:t>
            </a:r>
            <a:r>
              <a:rPr lang="en-US" altLang="zh-CN" sz="3600"/>
              <a:t>li</a:t>
            </a:r>
            <a:r>
              <a:rPr lang="en-US" altLang="zh-CN" sz="3600">
                <a:solidFill>
                  <a:srgbClr val="9900FF"/>
                </a:solidFill>
              </a:rPr>
              <a:t>fe</a:t>
            </a:r>
            <a:r>
              <a:rPr lang="en-US" altLang="zh-CN" sz="3600"/>
              <a:t>—li</a:t>
            </a:r>
            <a:r>
              <a:rPr lang="en-US" altLang="zh-CN" sz="3600">
                <a:solidFill>
                  <a:srgbClr val="FF0000"/>
                </a:solidFill>
              </a:rPr>
              <a:t>ves</a:t>
            </a:r>
            <a:r>
              <a:rPr lang="zh-CN" altLang="en-US" sz="3600"/>
              <a:t>　        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9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9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9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736725"/>
            <a:ext cx="8277225" cy="4140200"/>
          </a:xfrm>
        </p:spPr>
        <p:txBody>
          <a:bodyPr/>
          <a:lstStyle/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B. </a:t>
            </a:r>
            <a:r>
              <a:rPr lang="zh-CN" altLang="en-US" sz="3600" b="1" dirty="0">
                <a:solidFill>
                  <a:srgbClr val="FF0000"/>
                </a:solidFill>
              </a:rPr>
              <a:t>名词复数的不规则变化</a:t>
            </a:r>
            <a:r>
              <a:rPr lang="zh-CN" altLang="en-US" sz="3600" b="1" dirty="0"/>
              <a:t> 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</a:rPr>
              <a:t>1)</a:t>
            </a:r>
            <a:r>
              <a:rPr lang="en-US" altLang="zh-CN" sz="3600" b="1" dirty="0"/>
              <a:t> child — </a:t>
            </a:r>
            <a:r>
              <a:rPr lang="en-US" altLang="zh-CN" sz="3600" b="1" dirty="0">
                <a:solidFill>
                  <a:srgbClr val="9900FF"/>
                </a:solidFill>
              </a:rPr>
              <a:t>children</a:t>
            </a:r>
            <a:r>
              <a:rPr lang="en-US" altLang="zh-CN" sz="3600" b="1" dirty="0"/>
              <a:t>        foot —</a:t>
            </a:r>
            <a:r>
              <a:rPr lang="en-US" altLang="zh-CN" sz="3600" b="1" dirty="0">
                <a:solidFill>
                  <a:srgbClr val="9900FF"/>
                </a:solidFill>
              </a:rPr>
              <a:t> feet </a:t>
            </a:r>
            <a:r>
              <a:rPr lang="en-US" altLang="zh-CN" sz="3600" b="1" dirty="0"/>
              <a:t>    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/>
              <a:t>    tooth — </a:t>
            </a:r>
            <a:r>
              <a:rPr lang="en-US" altLang="zh-CN" sz="3600" b="1" dirty="0">
                <a:solidFill>
                  <a:srgbClr val="9900FF"/>
                </a:solidFill>
              </a:rPr>
              <a:t>teeth </a:t>
            </a:r>
            <a:r>
              <a:rPr lang="en-US" altLang="zh-CN" sz="3600" b="1" dirty="0"/>
              <a:t>           mouse — </a:t>
            </a:r>
            <a:r>
              <a:rPr lang="en-US" altLang="zh-CN" sz="3600" b="1" dirty="0">
                <a:solidFill>
                  <a:srgbClr val="9900FF"/>
                </a:solidFill>
              </a:rPr>
              <a:t>mice</a:t>
            </a:r>
            <a:r>
              <a:rPr lang="en-US" altLang="zh-CN" sz="3600" b="1" dirty="0"/>
              <a:t>   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/>
              <a:t>    woman—</a:t>
            </a:r>
            <a:r>
              <a:rPr lang="en-US" altLang="zh-CN" sz="3600" b="1" dirty="0">
                <a:solidFill>
                  <a:srgbClr val="9900FF"/>
                </a:solidFill>
              </a:rPr>
              <a:t>women </a:t>
            </a:r>
            <a:r>
              <a:rPr lang="zh-CN" altLang="en-US" sz="3600" b="1" dirty="0"/>
              <a:t>　    </a:t>
            </a:r>
            <a:r>
              <a:rPr lang="en-US" altLang="zh-CN" sz="3600" b="1" dirty="0"/>
              <a:t>man—-</a:t>
            </a:r>
            <a:r>
              <a:rPr lang="en-US" altLang="zh-CN" sz="3600" b="1" dirty="0">
                <a:solidFill>
                  <a:srgbClr val="9900FF"/>
                </a:solidFill>
              </a:rPr>
              <a:t>men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576263" y="857250"/>
            <a:ext cx="817245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9900FF"/>
                </a:solidFill>
              </a:rPr>
              <a:t>注意</a:t>
            </a:r>
            <a:r>
              <a:rPr lang="en-US" altLang="zh-CN" sz="3600" dirty="0">
                <a:solidFill>
                  <a:srgbClr val="9900FF"/>
                </a:solidFill>
              </a:rPr>
              <a:t>:</a:t>
            </a:r>
            <a:r>
              <a:rPr lang="en-US" altLang="zh-CN" sz="3600" dirty="0"/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0000"/>
                </a:solidFill>
              </a:rPr>
              <a:t>由一个词加 </a:t>
            </a:r>
            <a:r>
              <a:rPr lang="en-US" altLang="zh-CN" sz="3600" dirty="0">
                <a:solidFill>
                  <a:srgbClr val="FF0000"/>
                </a:solidFill>
              </a:rPr>
              <a:t>man </a:t>
            </a:r>
            <a:r>
              <a:rPr lang="zh-CN" altLang="en-US" sz="3600" dirty="0">
                <a:solidFill>
                  <a:srgbClr val="FF0000"/>
                </a:solidFill>
              </a:rPr>
              <a:t>或 </a:t>
            </a:r>
            <a:r>
              <a:rPr lang="en-US" altLang="zh-CN" sz="3600" dirty="0">
                <a:solidFill>
                  <a:srgbClr val="FF0000"/>
                </a:solidFill>
              </a:rPr>
              <a:t>woman</a:t>
            </a:r>
            <a:r>
              <a:rPr lang="zh-CN" altLang="en-US" sz="3600" dirty="0">
                <a:solidFill>
                  <a:srgbClr val="FF0000"/>
                </a:solidFill>
              </a:rPr>
              <a:t>构成的合成词</a:t>
            </a:r>
            <a:r>
              <a:rPr lang="en-US" altLang="zh-CN" sz="3600" dirty="0">
                <a:solidFill>
                  <a:srgbClr val="FF0000"/>
                </a:solidFill>
              </a:rPr>
              <a:t>, </a:t>
            </a:r>
            <a:r>
              <a:rPr lang="zh-CN" altLang="en-US" sz="3600" dirty="0">
                <a:solidFill>
                  <a:srgbClr val="FF0000"/>
                </a:solidFill>
              </a:rPr>
              <a:t>其复数形式也是 </a:t>
            </a:r>
            <a:r>
              <a:rPr lang="en-US" altLang="zh-CN" sz="3600" dirty="0">
                <a:solidFill>
                  <a:srgbClr val="FF0000"/>
                </a:solidFill>
              </a:rPr>
              <a:t>-men </a:t>
            </a:r>
            <a:r>
              <a:rPr lang="zh-CN" altLang="en-US" sz="3600" dirty="0">
                <a:solidFill>
                  <a:srgbClr val="FF0000"/>
                </a:solidFill>
              </a:rPr>
              <a:t>和</a:t>
            </a:r>
            <a:r>
              <a:rPr lang="en-US" altLang="zh-CN" sz="3600" dirty="0">
                <a:solidFill>
                  <a:srgbClr val="FF0000"/>
                </a:solidFill>
              </a:rPr>
              <a:t>-women,</a:t>
            </a:r>
            <a:r>
              <a:rPr lang="en-US" altLang="zh-CN" sz="3600" dirty="0"/>
              <a:t> </a:t>
            </a:r>
            <a:r>
              <a:rPr lang="zh-CN" altLang="en-US" sz="3600" dirty="0"/>
              <a:t>如</a:t>
            </a:r>
            <a:r>
              <a:rPr lang="en-US" altLang="zh-CN" sz="3600" dirty="0"/>
              <a:t>an Englishman, two Englishmen</a:t>
            </a:r>
            <a:r>
              <a:rPr lang="zh-CN" altLang="en-US" sz="3600" dirty="0"/>
              <a:t>。</a:t>
            </a:r>
            <a:r>
              <a:rPr lang="zh-CN" altLang="en-US" sz="3600" dirty="0">
                <a:solidFill>
                  <a:srgbClr val="FF0000"/>
                </a:solidFill>
              </a:rPr>
              <a:t>但</a:t>
            </a:r>
            <a:r>
              <a:rPr lang="en-US" altLang="zh-CN" sz="3600" dirty="0">
                <a:solidFill>
                  <a:srgbClr val="FF0000"/>
                </a:solidFill>
              </a:rPr>
              <a:t>German</a:t>
            </a:r>
            <a:r>
              <a:rPr lang="zh-CN" altLang="en-US" sz="3600" dirty="0">
                <a:solidFill>
                  <a:srgbClr val="FF0000"/>
                </a:solidFill>
              </a:rPr>
              <a:t>不是合成词</a:t>
            </a:r>
            <a:r>
              <a:rPr lang="en-US" altLang="zh-CN" sz="3600" dirty="0">
                <a:solidFill>
                  <a:srgbClr val="FF0000"/>
                </a:solidFill>
              </a:rPr>
              <a:t>,</a:t>
            </a:r>
            <a:r>
              <a:rPr lang="en-US" altLang="zh-CN" sz="3600" dirty="0"/>
              <a:t> </a:t>
            </a:r>
            <a:r>
              <a:rPr lang="zh-CN" altLang="en-US" sz="3600" dirty="0"/>
              <a:t>故复数形式为</a:t>
            </a:r>
            <a:r>
              <a:rPr lang="en-US" altLang="zh-CN" sz="3600" dirty="0"/>
              <a:t>Germans</a:t>
            </a:r>
            <a:r>
              <a:rPr lang="zh-CN" altLang="en-US" sz="3600" dirty="0"/>
              <a:t>；</a:t>
            </a:r>
            <a:r>
              <a:rPr lang="en-US" altLang="zh-CN" sz="3600" dirty="0"/>
              <a:t>Bowman</a:t>
            </a:r>
            <a:r>
              <a:rPr lang="zh-CN" altLang="en-US" sz="3600" dirty="0"/>
              <a:t>是姓，其复数是</a:t>
            </a:r>
            <a:r>
              <a:rPr lang="en-US" altLang="zh-CN" sz="3600" dirty="0"/>
              <a:t>the </a:t>
            </a:r>
            <a:r>
              <a:rPr lang="en-US" altLang="zh-CN" sz="3600" dirty="0" err="1"/>
              <a:t>Bowmans</a:t>
            </a:r>
            <a:r>
              <a:rPr lang="zh-CN" altLang="en-US" sz="3600" dirty="0"/>
              <a:t>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468313" y="784225"/>
            <a:ext cx="8315325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</a:rPr>
              <a:t>2) </a:t>
            </a:r>
            <a:r>
              <a:rPr lang="zh-CN" altLang="en-US" sz="3600" dirty="0">
                <a:solidFill>
                  <a:srgbClr val="0000FF"/>
                </a:solidFill>
              </a:rPr>
              <a:t>单复同形</a:t>
            </a:r>
            <a:endParaRPr lang="zh-CN" altLang="en-US" sz="3600" dirty="0"/>
          </a:p>
          <a:p>
            <a:pPr>
              <a:lnSpc>
                <a:spcPct val="130000"/>
              </a:lnSpc>
            </a:pPr>
            <a:r>
              <a:rPr lang="en-US" altLang="zh-CN" sz="3600" dirty="0"/>
              <a:t>e.g. deer, sheep, fish, Chinese, Japanese,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       li, </a:t>
            </a:r>
            <a:r>
              <a:rPr lang="en-US" altLang="zh-CN" sz="3600" dirty="0" err="1"/>
              <a:t>jin</a:t>
            </a:r>
            <a:r>
              <a:rPr lang="en-US" altLang="zh-CN" sz="3600" dirty="0"/>
              <a:t>, </a:t>
            </a:r>
            <a:r>
              <a:rPr lang="en-US" altLang="zh-CN" sz="3600" dirty="0" err="1"/>
              <a:t>yuan</a:t>
            </a:r>
            <a:r>
              <a:rPr lang="en-US" altLang="zh-CN" sz="3600" dirty="0"/>
              <a:t>, two li, three mu, four </a:t>
            </a:r>
            <a:r>
              <a:rPr lang="en-US" altLang="zh-CN" sz="3600" dirty="0" err="1"/>
              <a:t>jin</a:t>
            </a:r>
            <a:r>
              <a:rPr lang="en-US" altLang="zh-CN" sz="3600" dirty="0"/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0000"/>
                </a:solidFill>
              </a:rPr>
              <a:t>但除人民币的元、角、分外</a:t>
            </a:r>
            <a:r>
              <a:rPr lang="en-US" altLang="zh-CN" sz="3600" dirty="0">
                <a:solidFill>
                  <a:srgbClr val="FF0000"/>
                </a:solidFill>
              </a:rPr>
              <a:t>, </a:t>
            </a:r>
            <a:r>
              <a:rPr lang="zh-CN" altLang="en-US" sz="3600" dirty="0">
                <a:solidFill>
                  <a:srgbClr val="FF0000"/>
                </a:solidFill>
              </a:rPr>
              <a:t>美元、英镑、法郎等都有复数形式。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e.g. a dollar       two dollars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       a meter       two meters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20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20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0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0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20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8" name="Picture 6" descr="7ccde11a-e329-4c9e-a5ed-7f5578c213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1665288"/>
            <a:ext cx="6119813" cy="46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9239" name="WordArt 7"/>
          <p:cNvSpPr>
            <a:spLocks noChangeArrowheads="1" noChangeShapeType="1" noTextEdit="1"/>
          </p:cNvSpPr>
          <p:nvPr/>
        </p:nvSpPr>
        <p:spPr bwMode="auto">
          <a:xfrm>
            <a:off x="1593850" y="692150"/>
            <a:ext cx="58578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Talk about the picture.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412875"/>
            <a:ext cx="7772400" cy="41148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3) </a:t>
            </a:r>
            <a:r>
              <a:rPr lang="zh-CN" altLang="en-US" sz="3600" b="1">
                <a:solidFill>
                  <a:srgbClr val="0000FF"/>
                </a:solidFill>
              </a:rPr>
              <a:t>集体名词</a:t>
            </a:r>
            <a:r>
              <a:rPr lang="en-US" altLang="zh-CN" sz="3600" b="1">
                <a:solidFill>
                  <a:srgbClr val="0000FF"/>
                </a:solidFill>
              </a:rPr>
              <a:t>, </a:t>
            </a:r>
            <a:r>
              <a:rPr lang="zh-CN" altLang="en-US" sz="3600" b="1">
                <a:solidFill>
                  <a:srgbClr val="0000FF"/>
                </a:solidFill>
              </a:rPr>
              <a:t>以单数形式出现</a:t>
            </a:r>
            <a:r>
              <a:rPr lang="en-US" altLang="zh-CN" sz="3600" b="1">
                <a:solidFill>
                  <a:srgbClr val="0000FF"/>
                </a:solidFill>
              </a:rPr>
              <a:t>, </a:t>
            </a:r>
            <a:r>
              <a:rPr lang="zh-CN" altLang="en-US" sz="3600" b="1">
                <a:solidFill>
                  <a:srgbClr val="0000FF"/>
                </a:solidFill>
              </a:rPr>
              <a:t>但实为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00FF"/>
                </a:solidFill>
              </a:rPr>
              <a:t>    复数。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/>
              <a:t>    </a:t>
            </a:r>
            <a:r>
              <a:rPr lang="en-US" altLang="zh-CN" sz="3600" b="1">
                <a:solidFill>
                  <a:srgbClr val="FF0000"/>
                </a:solidFill>
              </a:rPr>
              <a:t>people, police</a:t>
            </a:r>
            <a:r>
              <a:rPr lang="en-US" altLang="zh-CN" sz="3600" b="1"/>
              <a:t> </a:t>
            </a:r>
            <a:r>
              <a:rPr lang="zh-CN" altLang="en-US" sz="3600" b="1"/>
              <a:t>等本身就是复数，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/>
              <a:t>    不能说 </a:t>
            </a:r>
            <a:r>
              <a:rPr lang="en-US" altLang="zh-CN" sz="3600" b="1"/>
              <a:t>a people, a police, </a:t>
            </a:r>
            <a:r>
              <a:rPr lang="zh-CN" altLang="en-US" sz="3600" b="1"/>
              <a:t>但可以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/>
              <a:t>    说</a:t>
            </a:r>
            <a:r>
              <a:rPr lang="en-US" altLang="zh-CN" sz="3600" b="1">
                <a:solidFill>
                  <a:srgbClr val="FF0000"/>
                </a:solidFill>
              </a:rPr>
              <a:t>a person, a policeman</a:t>
            </a:r>
            <a:r>
              <a:rPr lang="en-US" altLang="zh-CN" sz="3600" b="1"/>
              <a:t>.</a:t>
            </a:r>
            <a:endParaRPr lang="en-US" altLang="zh-CN" sz="36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647700" y="1919288"/>
            <a:ext cx="79914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</a:rPr>
              <a:t>4)</a:t>
            </a:r>
            <a:r>
              <a:rPr lang="zh-CN" altLang="en-US" sz="3600" dirty="0">
                <a:solidFill>
                  <a:srgbClr val="0000FF"/>
                </a:solidFill>
              </a:rPr>
              <a:t>以</a:t>
            </a:r>
            <a:r>
              <a:rPr lang="en-US" altLang="zh-CN" sz="3600" dirty="0">
                <a:solidFill>
                  <a:srgbClr val="0000FF"/>
                </a:solidFill>
              </a:rPr>
              <a:t>s</a:t>
            </a:r>
            <a:r>
              <a:rPr lang="zh-CN" altLang="en-US" sz="3600" dirty="0">
                <a:solidFill>
                  <a:srgbClr val="0000FF"/>
                </a:solidFill>
              </a:rPr>
              <a:t>结尾，仍为单数的名词</a:t>
            </a:r>
          </a:p>
          <a:p>
            <a:pPr>
              <a:lnSpc>
                <a:spcPct val="130000"/>
              </a:lnSpc>
              <a:buFontTx/>
              <a:buAutoNum type="alphaLcPeriod"/>
            </a:pPr>
            <a:r>
              <a:rPr lang="en-US" altLang="zh-CN" sz="3600" dirty="0" err="1"/>
              <a:t>maths</a:t>
            </a:r>
            <a:r>
              <a:rPr lang="en-US" altLang="zh-CN" sz="3600" dirty="0"/>
              <a:t>, politics, physics</a:t>
            </a:r>
            <a:r>
              <a:rPr lang="zh-CN" altLang="en-US" sz="3600" dirty="0"/>
              <a:t>等学科名词，</a:t>
            </a:r>
          </a:p>
          <a:p>
            <a:pPr>
              <a:lnSpc>
                <a:spcPct val="130000"/>
              </a:lnSpc>
            </a:pPr>
            <a:r>
              <a:rPr lang="zh-CN" altLang="en-US" sz="3600" dirty="0"/>
              <a:t>    一般是不可数名词，为单数。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b. </a:t>
            </a:r>
            <a:r>
              <a:rPr lang="en-US" altLang="zh-CN" sz="3600" dirty="0">
                <a:solidFill>
                  <a:srgbClr val="FF0000"/>
                </a:solidFill>
              </a:rPr>
              <a:t>news </a:t>
            </a:r>
            <a:r>
              <a:rPr lang="zh-CN" altLang="en-US" sz="3600" dirty="0">
                <a:solidFill>
                  <a:srgbClr val="FF0000"/>
                </a:solidFill>
              </a:rPr>
              <a:t>为不可数名词。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8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57225"/>
            <a:ext cx="8208963" cy="529113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542925" algn="l"/>
              </a:tabLst>
            </a:pPr>
            <a:r>
              <a:rPr lang="en-US" altLang="zh-CN" sz="3600" b="1" dirty="0"/>
              <a:t>c. the United States, the United Nations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542925" algn="l"/>
              </a:tabLst>
            </a:pPr>
            <a:r>
              <a:rPr lang="en-US" altLang="zh-CN" sz="3600" b="1" dirty="0"/>
              <a:t>    </a:t>
            </a:r>
            <a:r>
              <a:rPr lang="zh-CN" altLang="en-US" sz="3600" b="1" dirty="0"/>
              <a:t>应视为单数。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542925" algn="l"/>
              </a:tabLst>
            </a:pPr>
            <a:r>
              <a:rPr lang="en-US" altLang="zh-CN" sz="3600" b="1" dirty="0"/>
              <a:t>e.g. The United Nations </a:t>
            </a:r>
            <a:r>
              <a:rPr lang="en-US" altLang="zh-CN" sz="3600" b="1" dirty="0">
                <a:solidFill>
                  <a:srgbClr val="FF0000"/>
                </a:solidFill>
              </a:rPr>
              <a:t>was</a:t>
            </a:r>
            <a:r>
              <a:rPr lang="en-US" altLang="zh-CN" sz="3600" b="1" dirty="0"/>
              <a:t> organized in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542925" algn="l"/>
              </a:tabLst>
            </a:pPr>
            <a:r>
              <a:rPr lang="en-US" altLang="zh-CN" sz="3600" b="1" dirty="0"/>
              <a:t>       1945.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542925" algn="l"/>
              </a:tabLst>
            </a:pPr>
            <a:r>
              <a:rPr lang="en-US" altLang="zh-CN" sz="3600" b="1" dirty="0"/>
              <a:t>       </a:t>
            </a:r>
            <a:r>
              <a:rPr lang="zh-CN" altLang="en-US" sz="3600" b="1" dirty="0"/>
              <a:t>联合国是</a:t>
            </a:r>
            <a:r>
              <a:rPr lang="en-US" altLang="zh-CN" sz="3600" b="1" dirty="0"/>
              <a:t>1945</a:t>
            </a:r>
            <a:r>
              <a:rPr lang="zh-CN" altLang="en-US" sz="3600" b="1" dirty="0"/>
              <a:t>年组建起来的。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542925" algn="l"/>
              </a:tabLst>
            </a:pPr>
            <a:r>
              <a:rPr lang="en-US" altLang="zh-CN" sz="3600" b="1" dirty="0"/>
              <a:t>d. </a:t>
            </a:r>
            <a:r>
              <a:rPr lang="zh-CN" altLang="en-US" sz="3600" b="1" dirty="0"/>
              <a:t>以复数形式出现的书名，剧名，报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542925" algn="l"/>
              </a:tabLst>
            </a:pPr>
            <a:r>
              <a:rPr lang="zh-CN" altLang="en-US" sz="3600" b="1" dirty="0"/>
              <a:t>     纸，杂志名，也可视为单数。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719138" y="1520825"/>
            <a:ext cx="78486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0100" indent="-8001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7980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588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</a:rPr>
              <a:t>5) </a:t>
            </a:r>
            <a:r>
              <a:rPr lang="zh-CN" altLang="en-US" sz="3600">
                <a:solidFill>
                  <a:srgbClr val="0000FF"/>
                </a:solidFill>
              </a:rPr>
              <a:t>表示由两部分构成的东西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e.g. glasses </a:t>
            </a:r>
            <a:r>
              <a:rPr lang="zh-CN" altLang="en-US" sz="3600"/>
              <a:t>（眼镜）</a:t>
            </a:r>
            <a:r>
              <a:rPr lang="en-US" altLang="zh-CN" sz="3600"/>
              <a:t>trousers,</a:t>
            </a:r>
            <a:r>
              <a:rPr lang="zh-CN" altLang="en-US" sz="3600"/>
              <a:t>　</a:t>
            </a:r>
            <a:r>
              <a:rPr lang="en-US" altLang="zh-CN" sz="3600"/>
              <a:t>clothes  </a:t>
            </a:r>
            <a:r>
              <a:rPr lang="zh-CN" altLang="en-US" sz="3600"/>
              <a:t>等，</a:t>
            </a:r>
            <a:r>
              <a:rPr lang="zh-CN" altLang="en-US" sz="3600">
                <a:solidFill>
                  <a:srgbClr val="FF0000"/>
                </a:solidFill>
              </a:rPr>
              <a:t>若表达具体数目，要借助数量词 </a:t>
            </a:r>
            <a:r>
              <a:rPr lang="en-US" altLang="zh-CN" sz="3600">
                <a:solidFill>
                  <a:srgbClr val="FF0000"/>
                </a:solidFill>
              </a:rPr>
              <a:t>pair</a:t>
            </a:r>
            <a:r>
              <a:rPr lang="zh-CN" altLang="en-US" sz="3600">
                <a:solidFill>
                  <a:srgbClr val="FF0000"/>
                </a:solidFill>
              </a:rPr>
              <a:t>（对，双）</a:t>
            </a:r>
            <a:r>
              <a:rPr lang="en-US" altLang="zh-CN" sz="3600">
                <a:solidFill>
                  <a:srgbClr val="FF0000"/>
                </a:solidFill>
              </a:rPr>
              <a:t>; suit</a:t>
            </a:r>
            <a:r>
              <a:rPr lang="zh-CN" altLang="en-US" sz="3600">
                <a:solidFill>
                  <a:srgbClr val="FF0000"/>
                </a:solidFill>
              </a:rPr>
              <a:t>（套）</a:t>
            </a:r>
            <a:r>
              <a:rPr lang="en-US" altLang="zh-CN" sz="3600">
                <a:solidFill>
                  <a:srgbClr val="FF0000"/>
                </a:solidFill>
              </a:rPr>
              <a:t>;</a:t>
            </a:r>
            <a:r>
              <a:rPr lang="en-US" altLang="zh-CN" sz="3600"/>
              <a:t> a pair of glasses; two pairs of trousers</a:t>
            </a:r>
            <a:r>
              <a:rPr lang="zh-CN" altLang="en-US" sz="3600"/>
              <a:t>等。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504825" y="1450975"/>
            <a:ext cx="8243888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</a:rPr>
              <a:t>6) </a:t>
            </a:r>
            <a:r>
              <a:rPr lang="zh-CN" altLang="en-US" sz="3600">
                <a:solidFill>
                  <a:srgbClr val="0000FF"/>
                </a:solidFill>
              </a:rPr>
              <a:t>另外还有一些名词，其复数形式有时</a:t>
            </a: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rgbClr val="0000FF"/>
                </a:solidFill>
              </a:rPr>
              <a:t>     可表示特别意思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e.g. goods </a:t>
            </a:r>
            <a:r>
              <a:rPr lang="zh-CN" altLang="en-US" sz="3600"/>
              <a:t>货物          </a:t>
            </a:r>
            <a:r>
              <a:rPr lang="en-US" altLang="zh-CN" sz="3600"/>
              <a:t>waters </a:t>
            </a:r>
            <a:r>
              <a:rPr lang="zh-CN" altLang="en-US" sz="3600"/>
              <a:t>水域</a:t>
            </a:r>
          </a:p>
          <a:p>
            <a:pPr>
              <a:lnSpc>
                <a:spcPct val="130000"/>
              </a:lnSpc>
            </a:pPr>
            <a:r>
              <a:rPr lang="zh-CN" altLang="en-US" sz="3600"/>
              <a:t>       </a:t>
            </a:r>
            <a:r>
              <a:rPr lang="en-US" altLang="zh-CN" sz="3600"/>
              <a:t>fishes</a:t>
            </a:r>
            <a:r>
              <a:rPr lang="zh-CN" altLang="en-US" sz="3600"/>
              <a:t>（各种）鱼　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1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1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1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468313" y="152400"/>
            <a:ext cx="8243887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4375" indent="-7143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135128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98755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2624455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260725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3717925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4175125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4632325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5089525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</a:rPr>
              <a:t>C. </a:t>
            </a:r>
            <a:r>
              <a:rPr lang="zh-CN" altLang="en-US" sz="3600" dirty="0">
                <a:solidFill>
                  <a:srgbClr val="FF0000"/>
                </a:solidFill>
              </a:rPr>
              <a:t>不可数名词：不可数名词主要分物质</a:t>
            </a: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0000"/>
                </a:solidFill>
              </a:rPr>
              <a:t>     名词和抽象名词。</a:t>
            </a:r>
            <a:endParaRPr lang="zh-CN" altLang="en-US" sz="3600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</a:rPr>
              <a:t>1) </a:t>
            </a:r>
            <a:r>
              <a:rPr lang="zh-CN" altLang="en-US" sz="3600" dirty="0">
                <a:solidFill>
                  <a:srgbClr val="0000FF"/>
                </a:solidFill>
              </a:rPr>
              <a:t>物质名词指表示无法分为个体的实</a:t>
            </a: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0000FF"/>
                </a:solidFill>
              </a:rPr>
              <a:t>    物的词。</a:t>
            </a:r>
            <a:endParaRPr lang="zh-CN" altLang="en-US" sz="3600" dirty="0"/>
          </a:p>
          <a:p>
            <a:pPr>
              <a:lnSpc>
                <a:spcPct val="130000"/>
              </a:lnSpc>
            </a:pPr>
            <a:r>
              <a:rPr lang="en-US" altLang="zh-CN" sz="3600" dirty="0"/>
              <a:t>e.g. snow(</a:t>
            </a:r>
            <a:r>
              <a:rPr lang="zh-CN" altLang="en-US" sz="3600" dirty="0"/>
              <a:t>雪</a:t>
            </a:r>
            <a:r>
              <a:rPr lang="en-US" altLang="zh-CN" sz="3600" dirty="0"/>
              <a:t>), rain(</a:t>
            </a:r>
            <a:r>
              <a:rPr lang="zh-CN" altLang="en-US" sz="3600" dirty="0"/>
              <a:t>雨</a:t>
            </a:r>
            <a:r>
              <a:rPr lang="en-US" altLang="zh-CN" sz="3600" dirty="0"/>
              <a:t>), water(</a:t>
            </a:r>
            <a:r>
              <a:rPr lang="zh-CN" altLang="en-US" sz="3600" dirty="0"/>
              <a:t>水</a:t>
            </a:r>
            <a:r>
              <a:rPr lang="en-US" altLang="zh-CN" sz="3600" dirty="0"/>
              <a:t>), coffee(</a:t>
            </a:r>
            <a:r>
              <a:rPr lang="zh-CN" altLang="en-US" sz="3600" dirty="0"/>
              <a:t>咖啡</a:t>
            </a:r>
            <a:r>
              <a:rPr lang="en-US" altLang="zh-CN" sz="3600" dirty="0"/>
              <a:t>), meat (</a:t>
            </a:r>
            <a:r>
              <a:rPr lang="zh-CN" altLang="en-US" sz="3600" dirty="0"/>
              <a:t>肉</a:t>
            </a:r>
            <a:r>
              <a:rPr lang="en-US" altLang="zh-CN" sz="3600" dirty="0"/>
              <a:t>), milk(</a:t>
            </a:r>
            <a:r>
              <a:rPr lang="zh-CN" altLang="en-US" sz="3600" dirty="0"/>
              <a:t>牛奶</a:t>
            </a:r>
            <a:r>
              <a:rPr lang="en-US" altLang="zh-CN" sz="3600" dirty="0"/>
              <a:t>), rice(</a:t>
            </a:r>
            <a:r>
              <a:rPr lang="zh-CN" altLang="en-US" sz="3600" dirty="0"/>
              <a:t>米饭</a:t>
            </a:r>
            <a:r>
              <a:rPr lang="en-US" altLang="zh-CN" sz="3600" dirty="0"/>
              <a:t>), bread(</a:t>
            </a:r>
            <a:r>
              <a:rPr lang="zh-CN" altLang="en-US" sz="3600" dirty="0"/>
              <a:t>面包</a:t>
            </a:r>
            <a:r>
              <a:rPr lang="en-US" altLang="zh-CN" sz="3600" dirty="0"/>
              <a:t>), beef (</a:t>
            </a:r>
            <a:r>
              <a:rPr lang="zh-CN" altLang="en-US" sz="3600" dirty="0"/>
              <a:t>牛肉</a:t>
            </a:r>
            <a:r>
              <a:rPr lang="en-US" altLang="zh-CN" sz="3600" dirty="0"/>
              <a:t>), chicken(</a:t>
            </a:r>
            <a:r>
              <a:rPr lang="zh-CN" altLang="en-US" sz="3600" dirty="0"/>
              <a:t>鸡肉</a:t>
            </a:r>
            <a:r>
              <a:rPr lang="en-US" altLang="zh-CN" sz="3600" dirty="0"/>
              <a:t>), juice (</a:t>
            </a:r>
            <a:r>
              <a:rPr lang="zh-CN" altLang="en-US" sz="3600" dirty="0"/>
              <a:t>果汁</a:t>
            </a:r>
            <a:r>
              <a:rPr lang="en-US" altLang="zh-CN" sz="3600" dirty="0"/>
              <a:t>), Coke (</a:t>
            </a:r>
            <a:r>
              <a:rPr lang="zh-CN" altLang="en-US" sz="3600" dirty="0"/>
              <a:t>可乐</a:t>
            </a:r>
            <a:r>
              <a:rPr lang="en-US" altLang="zh-CN" sz="3600" dirty="0"/>
              <a:t>), ice cream (</a:t>
            </a:r>
            <a:r>
              <a:rPr lang="zh-CN" altLang="en-US" sz="3600" dirty="0"/>
              <a:t>冰激凌</a:t>
            </a:r>
            <a:r>
              <a:rPr lang="en-US" altLang="zh-CN" sz="3600" dirty="0"/>
              <a:t>) </a:t>
            </a:r>
            <a:r>
              <a:rPr lang="zh-CN" altLang="en-US" sz="3600" dirty="0"/>
              <a:t>等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2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2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2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2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2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971550" y="1916113"/>
            <a:ext cx="7272338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</a:rPr>
              <a:t>2) </a:t>
            </a:r>
            <a:r>
              <a:rPr lang="zh-CN" altLang="en-US" sz="3600" dirty="0">
                <a:solidFill>
                  <a:srgbClr val="0000FF"/>
                </a:solidFill>
              </a:rPr>
              <a:t>抽象名词是指表示动作、状态、</a:t>
            </a: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0000FF"/>
                </a:solidFill>
              </a:rPr>
              <a:t>    品质、感情等抽象概念的词。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e.g. work(</a:t>
            </a:r>
            <a:r>
              <a:rPr lang="zh-CN" altLang="en-US" sz="3600" dirty="0"/>
              <a:t>工作</a:t>
            </a:r>
            <a:r>
              <a:rPr lang="en-US" altLang="zh-CN" sz="3600" dirty="0"/>
              <a:t>),  study(</a:t>
            </a:r>
            <a:r>
              <a:rPr lang="zh-CN" altLang="en-US" sz="3600" dirty="0"/>
              <a:t>学习</a:t>
            </a:r>
            <a:r>
              <a:rPr lang="en-US" altLang="zh-CN" sz="3600" dirty="0"/>
              <a:t>)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       love(</a:t>
            </a:r>
            <a:r>
              <a:rPr lang="zh-CN" altLang="en-US" sz="3600" dirty="0"/>
              <a:t>爱</a:t>
            </a:r>
            <a:r>
              <a:rPr lang="en-US" altLang="zh-CN" sz="3600" dirty="0"/>
              <a:t>),  friendship (</a:t>
            </a:r>
            <a:r>
              <a:rPr lang="zh-CN" altLang="en-US" sz="3600" dirty="0"/>
              <a:t>友谊</a:t>
            </a:r>
            <a:r>
              <a:rPr lang="en-US" altLang="zh-CN" sz="3600" dirty="0"/>
              <a:t>)</a:t>
            </a:r>
            <a:r>
              <a:rPr lang="zh-CN" altLang="en-US" sz="3600" dirty="0"/>
              <a:t>等。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2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7" name="Text Box 7"/>
          <p:cNvSpPr txBox="1">
            <a:spLocks noChangeArrowheads="1"/>
          </p:cNvSpPr>
          <p:nvPr/>
        </p:nvSpPr>
        <p:spPr bwMode="auto">
          <a:xfrm>
            <a:off x="574675" y="147638"/>
            <a:ext cx="8245475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</a:rPr>
              <a:t>A.</a:t>
            </a:r>
            <a:r>
              <a:rPr lang="zh-CN" altLang="en-US" sz="3600" dirty="0">
                <a:solidFill>
                  <a:srgbClr val="0000FF"/>
                </a:solidFill>
              </a:rPr>
              <a:t>写出下列名词的复数形式</a:t>
            </a:r>
            <a:r>
              <a:rPr lang="en-US" altLang="zh-CN" sz="3600" dirty="0">
                <a:solidFill>
                  <a:srgbClr val="0000FF"/>
                </a:solidFill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1. apple –                   2. orange – 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/>
              <a:t>3. potato –                 4. carrot – 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/>
              <a:t>5. banana –                     6. egg – 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/>
              <a:t>7. hamburger –  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8. noodle –                  9. onion –  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/>
              <a:t>10. vegetable –  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11. tomato –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12. melon – 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465928" name="Text Box 8"/>
          <p:cNvSpPr txBox="1">
            <a:spLocks noChangeArrowheads="1"/>
          </p:cNvSpPr>
          <p:nvPr/>
        </p:nvSpPr>
        <p:spPr bwMode="auto">
          <a:xfrm>
            <a:off x="2592388" y="981075"/>
            <a:ext cx="1728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apples</a:t>
            </a:r>
          </a:p>
        </p:txBody>
      </p:sp>
      <p:sp>
        <p:nvSpPr>
          <p:cNvPr id="465929" name="Text Box 9"/>
          <p:cNvSpPr txBox="1">
            <a:spLocks noChangeArrowheads="1"/>
          </p:cNvSpPr>
          <p:nvPr/>
        </p:nvSpPr>
        <p:spPr bwMode="auto">
          <a:xfrm>
            <a:off x="6838950" y="981075"/>
            <a:ext cx="1836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oranges</a:t>
            </a:r>
          </a:p>
        </p:txBody>
      </p:sp>
      <p:sp>
        <p:nvSpPr>
          <p:cNvPr id="465930" name="Text Box 10"/>
          <p:cNvSpPr txBox="1">
            <a:spLocks noChangeArrowheads="1"/>
          </p:cNvSpPr>
          <p:nvPr/>
        </p:nvSpPr>
        <p:spPr bwMode="auto">
          <a:xfrm>
            <a:off x="2700338" y="1671638"/>
            <a:ext cx="2087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potatoes</a:t>
            </a:r>
          </a:p>
        </p:txBody>
      </p:sp>
      <p:sp>
        <p:nvSpPr>
          <p:cNvPr id="465931" name="Text Box 11"/>
          <p:cNvSpPr txBox="1">
            <a:spLocks noChangeArrowheads="1"/>
          </p:cNvSpPr>
          <p:nvPr/>
        </p:nvSpPr>
        <p:spPr bwMode="auto">
          <a:xfrm>
            <a:off x="6659563" y="1700213"/>
            <a:ext cx="1620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carrots</a:t>
            </a:r>
          </a:p>
        </p:txBody>
      </p:sp>
      <p:sp>
        <p:nvSpPr>
          <p:cNvPr id="465932" name="Text Box 12"/>
          <p:cNvSpPr txBox="1">
            <a:spLocks noChangeArrowheads="1"/>
          </p:cNvSpPr>
          <p:nvPr/>
        </p:nvSpPr>
        <p:spPr bwMode="auto">
          <a:xfrm>
            <a:off x="2916238" y="2463800"/>
            <a:ext cx="2087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bananas</a:t>
            </a:r>
          </a:p>
        </p:txBody>
      </p:sp>
      <p:sp>
        <p:nvSpPr>
          <p:cNvPr id="465933" name="Text Box 13"/>
          <p:cNvSpPr txBox="1">
            <a:spLocks noChangeArrowheads="1"/>
          </p:cNvSpPr>
          <p:nvPr/>
        </p:nvSpPr>
        <p:spPr bwMode="auto">
          <a:xfrm>
            <a:off x="6804025" y="2392363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eggs</a:t>
            </a:r>
          </a:p>
        </p:txBody>
      </p:sp>
      <p:sp>
        <p:nvSpPr>
          <p:cNvPr id="465934" name="Text Box 14"/>
          <p:cNvSpPr txBox="1">
            <a:spLocks noChangeArrowheads="1"/>
          </p:cNvSpPr>
          <p:nvPr/>
        </p:nvSpPr>
        <p:spPr bwMode="auto">
          <a:xfrm>
            <a:off x="3671888" y="3148013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hamburgers</a:t>
            </a:r>
          </a:p>
        </p:txBody>
      </p:sp>
      <p:sp>
        <p:nvSpPr>
          <p:cNvPr id="465935" name="Text Box 15"/>
          <p:cNvSpPr txBox="1">
            <a:spLocks noChangeArrowheads="1"/>
          </p:cNvSpPr>
          <p:nvPr/>
        </p:nvSpPr>
        <p:spPr bwMode="auto">
          <a:xfrm>
            <a:off x="2735263" y="3832225"/>
            <a:ext cx="1836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noodles</a:t>
            </a:r>
          </a:p>
        </p:txBody>
      </p:sp>
      <p:sp>
        <p:nvSpPr>
          <p:cNvPr id="465936" name="Text Box 16"/>
          <p:cNvSpPr txBox="1">
            <a:spLocks noChangeArrowheads="1"/>
          </p:cNvSpPr>
          <p:nvPr/>
        </p:nvSpPr>
        <p:spPr bwMode="auto">
          <a:xfrm>
            <a:off x="6767513" y="3860800"/>
            <a:ext cx="1836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onions</a:t>
            </a:r>
          </a:p>
        </p:txBody>
      </p:sp>
      <p:sp>
        <p:nvSpPr>
          <p:cNvPr id="465937" name="Text Box 17"/>
          <p:cNvSpPr txBox="1">
            <a:spLocks noChangeArrowheads="1"/>
          </p:cNvSpPr>
          <p:nvPr/>
        </p:nvSpPr>
        <p:spPr bwMode="auto">
          <a:xfrm>
            <a:off x="3492500" y="4545013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vegetables</a:t>
            </a:r>
          </a:p>
        </p:txBody>
      </p:sp>
      <p:sp>
        <p:nvSpPr>
          <p:cNvPr id="465938" name="Text Box 18"/>
          <p:cNvSpPr txBox="1">
            <a:spLocks noChangeArrowheads="1"/>
          </p:cNvSpPr>
          <p:nvPr/>
        </p:nvSpPr>
        <p:spPr bwMode="auto">
          <a:xfrm>
            <a:off x="3132138" y="5178425"/>
            <a:ext cx="22320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</a:rPr>
              <a:t>tomatoes</a:t>
            </a:r>
            <a:r>
              <a:rPr lang="en-US" altLang="zh-CN" sz="3600"/>
              <a:t> </a:t>
            </a:r>
          </a:p>
        </p:txBody>
      </p:sp>
      <p:sp>
        <p:nvSpPr>
          <p:cNvPr id="465939" name="Text Box 19"/>
          <p:cNvSpPr txBox="1">
            <a:spLocks noChangeArrowheads="1"/>
          </p:cNvSpPr>
          <p:nvPr/>
        </p:nvSpPr>
        <p:spPr bwMode="auto">
          <a:xfrm>
            <a:off x="2951163" y="5862638"/>
            <a:ext cx="158273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</a:rPr>
              <a:t>melons</a:t>
            </a:r>
            <a:endParaRPr lang="en-US" altLang="zh-CN" sz="360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65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465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465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465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465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465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465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465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65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 decel="100000"/>
                                        <p:tgtEl>
                                          <p:spTgt spid="465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465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465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465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 decel="100000"/>
                                        <p:tgtEl>
                                          <p:spTgt spid="465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465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465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465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 decel="100000"/>
                                        <p:tgtEl>
                                          <p:spTgt spid="4659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4659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4659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4659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 decel="100000"/>
                                        <p:tgtEl>
                                          <p:spTgt spid="4659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4659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4659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4659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 decel="100000"/>
                                        <p:tgtEl>
                                          <p:spTgt spid="4659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659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4659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4659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 decel="100000"/>
                                        <p:tgtEl>
                                          <p:spTgt spid="4659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659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659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decel="100000" fill="hold"/>
                                        <p:tgtEl>
                                          <p:spTgt spid="4659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8" grpId="0"/>
      <p:bldP spid="465929" grpId="0"/>
      <p:bldP spid="465930" grpId="0"/>
      <p:bldP spid="465931" grpId="0"/>
      <p:bldP spid="465932" grpId="0"/>
      <p:bldP spid="465933" grpId="0"/>
      <p:bldP spid="465934" grpId="0"/>
      <p:bldP spid="465935" grpId="0"/>
      <p:bldP spid="465936" grpId="0"/>
      <p:bldP spid="465937" grpId="0"/>
      <p:bldP spid="465938" grpId="0"/>
      <p:bldP spid="4659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358775" y="1138238"/>
            <a:ext cx="84963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</a:rPr>
              <a:t>B. </a:t>
            </a:r>
            <a:r>
              <a:rPr lang="zh-CN" altLang="en-US" sz="3600" dirty="0">
                <a:solidFill>
                  <a:srgbClr val="0000FF"/>
                </a:solidFill>
              </a:rPr>
              <a:t>不可数名词有：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1. water </a:t>
            </a:r>
            <a:r>
              <a:rPr lang="zh-CN" altLang="en-US" sz="3600" dirty="0"/>
              <a:t>水    </a:t>
            </a:r>
            <a:r>
              <a:rPr lang="en-US" altLang="zh-CN" sz="3600" dirty="0"/>
              <a:t>2. meat </a:t>
            </a:r>
            <a:r>
              <a:rPr lang="zh-CN" altLang="en-US" sz="3600" dirty="0"/>
              <a:t>肉      </a:t>
            </a:r>
            <a:r>
              <a:rPr lang="en-US" altLang="zh-CN" sz="3600" dirty="0"/>
              <a:t>3. food </a:t>
            </a:r>
            <a:r>
              <a:rPr lang="zh-CN" altLang="en-US" sz="3600" dirty="0"/>
              <a:t>食物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4. fruit </a:t>
            </a:r>
            <a:r>
              <a:rPr lang="zh-CN" altLang="en-US" sz="3600" dirty="0"/>
              <a:t>水果   </a:t>
            </a:r>
            <a:r>
              <a:rPr lang="en-US" altLang="zh-CN" sz="3600" dirty="0"/>
              <a:t>5. beef </a:t>
            </a:r>
            <a:r>
              <a:rPr lang="zh-CN" altLang="en-US" sz="3600" dirty="0"/>
              <a:t>牛肉  </a:t>
            </a:r>
            <a:r>
              <a:rPr lang="en-US" altLang="zh-CN" sz="3600" dirty="0"/>
              <a:t>6. chicken </a:t>
            </a:r>
            <a:r>
              <a:rPr lang="zh-CN" altLang="en-US" sz="3600" dirty="0"/>
              <a:t>鸡肉 </a:t>
            </a:r>
            <a:r>
              <a:rPr lang="en-US" altLang="zh-CN" sz="3600" dirty="0"/>
              <a:t>7. juice </a:t>
            </a:r>
            <a:r>
              <a:rPr lang="zh-CN" altLang="en-US" sz="3600" dirty="0"/>
              <a:t>果汁     </a:t>
            </a:r>
            <a:r>
              <a:rPr lang="en-US" altLang="zh-CN" sz="3600" dirty="0"/>
              <a:t>8. ice cream </a:t>
            </a:r>
            <a:r>
              <a:rPr lang="zh-CN" altLang="en-US" sz="3600" dirty="0"/>
              <a:t>冰激凌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9. tea </a:t>
            </a:r>
            <a:r>
              <a:rPr lang="zh-CN" altLang="en-US" sz="3600" dirty="0"/>
              <a:t>茶      </a:t>
            </a:r>
            <a:r>
              <a:rPr lang="en-US" altLang="zh-CN" sz="3600" dirty="0"/>
              <a:t>10. rice </a:t>
            </a:r>
            <a:r>
              <a:rPr lang="zh-CN" altLang="en-US" sz="3600" dirty="0"/>
              <a:t>米饭     </a:t>
            </a:r>
            <a:r>
              <a:rPr lang="en-US" altLang="zh-CN" sz="3600" dirty="0"/>
              <a:t>11. bread </a:t>
            </a:r>
            <a:r>
              <a:rPr lang="zh-CN" altLang="en-US" sz="3600" dirty="0"/>
              <a:t>面包 </a:t>
            </a:r>
            <a:r>
              <a:rPr lang="en-US" altLang="zh-CN" sz="3600" dirty="0"/>
              <a:t>12. milk </a:t>
            </a:r>
            <a:r>
              <a:rPr lang="zh-CN" altLang="en-US" sz="3600" dirty="0"/>
              <a:t>牛奶     </a:t>
            </a:r>
            <a:r>
              <a:rPr lang="en-US" altLang="zh-CN" sz="3600" dirty="0"/>
              <a:t>13. coke </a:t>
            </a:r>
            <a:r>
              <a:rPr lang="zh-CN" altLang="en-US" sz="3600" dirty="0"/>
              <a:t>可乐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90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90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827088" y="1196975"/>
            <a:ext cx="76327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/>
              <a:t>14. chocolate </a:t>
            </a:r>
            <a:r>
              <a:rPr lang="zh-CN" altLang="en-US" sz="3600"/>
              <a:t>巧克力     </a:t>
            </a:r>
            <a:r>
              <a:rPr lang="en-US" altLang="zh-CN" sz="3600"/>
              <a:t>15. fish </a:t>
            </a:r>
            <a:r>
              <a:rPr lang="zh-CN" altLang="en-US" sz="3600"/>
              <a:t>鱼肉   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16. cheese </a:t>
            </a:r>
            <a:r>
              <a:rPr lang="zh-CN" altLang="en-US" sz="3600"/>
              <a:t>奶酪              </a:t>
            </a:r>
            <a:r>
              <a:rPr lang="en-US" altLang="zh-CN" sz="3600"/>
              <a:t>17. sugar </a:t>
            </a:r>
            <a:r>
              <a:rPr lang="zh-CN" altLang="en-US" sz="3600"/>
              <a:t>糖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18. candy </a:t>
            </a:r>
            <a:r>
              <a:rPr lang="zh-CN" altLang="en-US" sz="3600"/>
              <a:t>糖果               </a:t>
            </a:r>
            <a:r>
              <a:rPr lang="en-US" altLang="zh-CN" sz="3600"/>
              <a:t>19. soup </a:t>
            </a:r>
            <a:r>
              <a:rPr lang="zh-CN" altLang="en-US" sz="3600"/>
              <a:t>汤</a:t>
            </a:r>
          </a:p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</a:rPr>
              <a:t>C.</a:t>
            </a:r>
            <a:r>
              <a:rPr lang="zh-CN" altLang="en-US" sz="3600">
                <a:solidFill>
                  <a:srgbClr val="0000FF"/>
                </a:solidFill>
              </a:rPr>
              <a:t>可数名词的特殊变化：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1. child—children </a:t>
            </a:r>
            <a:r>
              <a:rPr lang="zh-CN" altLang="en-US" sz="3600"/>
              <a:t>孩子   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2. tooth—teeth </a:t>
            </a:r>
            <a:r>
              <a:rPr lang="zh-CN" altLang="en-US" sz="3600"/>
              <a:t>牙齿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3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23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23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3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23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523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69850" y="3000375"/>
            <a:ext cx="22590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endParaRPr lang="zh-CN" altLang="zh-CN"/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69850" y="3000375"/>
            <a:ext cx="23574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endParaRPr lang="zh-CN" altLang="zh-CN"/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69850" y="3000375"/>
            <a:ext cx="20224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endParaRPr lang="zh-CN" altLang="zh-CN"/>
          </a:p>
        </p:txBody>
      </p:sp>
      <p:pic>
        <p:nvPicPr>
          <p:cNvPr id="500742" name="Picture 6" descr="guoyuanshuiguo2_3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1592263"/>
            <a:ext cx="7561263" cy="49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44" name="WordArt 8"/>
          <p:cNvSpPr>
            <a:spLocks noChangeArrowheads="1" noChangeShapeType="1" noTextEdit="1"/>
          </p:cNvSpPr>
          <p:nvPr/>
        </p:nvSpPr>
        <p:spPr bwMode="auto">
          <a:xfrm>
            <a:off x="863600" y="549275"/>
            <a:ext cx="20526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apple</a:t>
            </a:r>
            <a:endParaRPr lang="zh-CN" altLang="en-US" sz="3600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Oval 2"/>
          <p:cNvSpPr>
            <a:spLocks noChangeArrowheads="1"/>
          </p:cNvSpPr>
          <p:nvPr/>
        </p:nvSpPr>
        <p:spPr bwMode="auto">
          <a:xfrm>
            <a:off x="2843213" y="1844675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carrots</a:t>
            </a:r>
          </a:p>
        </p:txBody>
      </p:sp>
      <p:sp>
        <p:nvSpPr>
          <p:cNvPr id="491523" name="Oval 3"/>
          <p:cNvSpPr>
            <a:spLocks noChangeArrowheads="1"/>
          </p:cNvSpPr>
          <p:nvPr/>
        </p:nvSpPr>
        <p:spPr bwMode="auto">
          <a:xfrm>
            <a:off x="4284663" y="1557338"/>
            <a:ext cx="1655762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tomatoes</a:t>
            </a:r>
          </a:p>
        </p:txBody>
      </p:sp>
      <p:sp>
        <p:nvSpPr>
          <p:cNvPr id="491524" name="Oval 4"/>
          <p:cNvSpPr>
            <a:spLocks noChangeArrowheads="1"/>
          </p:cNvSpPr>
          <p:nvPr/>
        </p:nvSpPr>
        <p:spPr bwMode="auto">
          <a:xfrm>
            <a:off x="3851275" y="2492375"/>
            <a:ext cx="1800225" cy="720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/>
              <a:t>vegetables</a:t>
            </a:r>
          </a:p>
        </p:txBody>
      </p:sp>
      <p:sp>
        <p:nvSpPr>
          <p:cNvPr id="491525" name="Oval 5"/>
          <p:cNvSpPr>
            <a:spLocks noChangeArrowheads="1"/>
          </p:cNvSpPr>
          <p:nvPr/>
        </p:nvSpPr>
        <p:spPr bwMode="auto">
          <a:xfrm>
            <a:off x="468313" y="4724400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bananas</a:t>
            </a:r>
          </a:p>
        </p:txBody>
      </p:sp>
      <p:sp>
        <p:nvSpPr>
          <p:cNvPr id="491526" name="Oval 6"/>
          <p:cNvSpPr>
            <a:spLocks noChangeArrowheads="1"/>
          </p:cNvSpPr>
          <p:nvPr/>
        </p:nvSpPr>
        <p:spPr bwMode="auto">
          <a:xfrm>
            <a:off x="250825" y="4005263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apples</a:t>
            </a:r>
          </a:p>
        </p:txBody>
      </p:sp>
      <p:sp>
        <p:nvSpPr>
          <p:cNvPr id="491527" name="Oval 7"/>
          <p:cNvSpPr>
            <a:spLocks noChangeArrowheads="1"/>
          </p:cNvSpPr>
          <p:nvPr/>
        </p:nvSpPr>
        <p:spPr bwMode="auto">
          <a:xfrm>
            <a:off x="323850" y="3213100"/>
            <a:ext cx="1368425" cy="720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oranges</a:t>
            </a:r>
          </a:p>
        </p:txBody>
      </p:sp>
      <p:sp>
        <p:nvSpPr>
          <p:cNvPr id="491528" name="Oval 8"/>
          <p:cNvSpPr>
            <a:spLocks noChangeArrowheads="1"/>
          </p:cNvSpPr>
          <p:nvPr/>
        </p:nvSpPr>
        <p:spPr bwMode="auto">
          <a:xfrm>
            <a:off x="1763713" y="3789363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/>
              <a:t>fruit</a:t>
            </a:r>
          </a:p>
        </p:txBody>
      </p:sp>
      <p:sp>
        <p:nvSpPr>
          <p:cNvPr id="491529" name="Oval 9"/>
          <p:cNvSpPr>
            <a:spLocks noChangeArrowheads="1"/>
          </p:cNvSpPr>
          <p:nvPr/>
        </p:nvSpPr>
        <p:spPr bwMode="auto">
          <a:xfrm>
            <a:off x="3563938" y="3429000"/>
            <a:ext cx="2232025" cy="86518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/>
              <a:t>healthy food</a:t>
            </a:r>
          </a:p>
        </p:txBody>
      </p:sp>
      <p:sp>
        <p:nvSpPr>
          <p:cNvPr id="491530" name="Oval 10"/>
          <p:cNvSpPr>
            <a:spLocks noChangeArrowheads="1"/>
          </p:cNvSpPr>
          <p:nvPr/>
        </p:nvSpPr>
        <p:spPr bwMode="auto">
          <a:xfrm>
            <a:off x="4284663" y="5732463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carrots</a:t>
            </a:r>
          </a:p>
        </p:txBody>
      </p:sp>
      <p:sp>
        <p:nvSpPr>
          <p:cNvPr id="491531" name="Oval 11"/>
          <p:cNvSpPr>
            <a:spLocks noChangeArrowheads="1"/>
          </p:cNvSpPr>
          <p:nvPr/>
        </p:nvSpPr>
        <p:spPr bwMode="auto">
          <a:xfrm>
            <a:off x="3059113" y="6092825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beef</a:t>
            </a:r>
          </a:p>
        </p:txBody>
      </p:sp>
      <p:sp>
        <p:nvSpPr>
          <p:cNvPr id="491532" name="Oval 12"/>
          <p:cNvSpPr>
            <a:spLocks noChangeArrowheads="1"/>
          </p:cNvSpPr>
          <p:nvPr/>
        </p:nvSpPr>
        <p:spPr bwMode="auto">
          <a:xfrm>
            <a:off x="2124075" y="4941888"/>
            <a:ext cx="2303463" cy="10080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/>
              <a:t>favourite</a:t>
            </a:r>
            <a:r>
              <a:rPr kumimoji="0" lang="en-US" altLang="zh-CN" sz="3200">
                <a:solidFill>
                  <a:schemeClr val="hlink"/>
                </a:solidFill>
              </a:rPr>
              <a:t> </a:t>
            </a:r>
          </a:p>
          <a:p>
            <a:pPr algn="ctr"/>
            <a:r>
              <a:rPr kumimoji="0" lang="en-US" altLang="zh-CN" sz="3200"/>
              <a:t>food</a:t>
            </a:r>
          </a:p>
        </p:txBody>
      </p:sp>
      <p:sp>
        <p:nvSpPr>
          <p:cNvPr id="491533" name="Oval 13"/>
          <p:cNvSpPr>
            <a:spLocks noChangeArrowheads="1"/>
          </p:cNvSpPr>
          <p:nvPr/>
        </p:nvSpPr>
        <p:spPr bwMode="auto">
          <a:xfrm>
            <a:off x="3995738" y="4437063"/>
            <a:ext cx="1584325" cy="5762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/>
              <a:t>food</a:t>
            </a:r>
          </a:p>
        </p:txBody>
      </p:sp>
      <p:sp>
        <p:nvSpPr>
          <p:cNvPr id="491534" name="Oval 14"/>
          <p:cNvSpPr>
            <a:spLocks noChangeArrowheads="1"/>
          </p:cNvSpPr>
          <p:nvPr/>
        </p:nvSpPr>
        <p:spPr bwMode="auto">
          <a:xfrm>
            <a:off x="7524750" y="2997200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juice</a:t>
            </a:r>
          </a:p>
        </p:txBody>
      </p:sp>
      <p:sp>
        <p:nvSpPr>
          <p:cNvPr id="491535" name="Oval 15"/>
          <p:cNvSpPr>
            <a:spLocks noChangeArrowheads="1"/>
          </p:cNvSpPr>
          <p:nvPr/>
        </p:nvSpPr>
        <p:spPr bwMode="auto">
          <a:xfrm>
            <a:off x="6877050" y="2420938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water</a:t>
            </a:r>
          </a:p>
        </p:txBody>
      </p:sp>
      <p:sp>
        <p:nvSpPr>
          <p:cNvPr id="491536" name="Oval 16"/>
          <p:cNvSpPr>
            <a:spLocks noChangeArrowheads="1"/>
          </p:cNvSpPr>
          <p:nvPr/>
        </p:nvSpPr>
        <p:spPr bwMode="auto">
          <a:xfrm>
            <a:off x="5580063" y="2924175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milk</a:t>
            </a:r>
          </a:p>
        </p:txBody>
      </p:sp>
      <p:sp>
        <p:nvSpPr>
          <p:cNvPr id="491537" name="Oval 17"/>
          <p:cNvSpPr>
            <a:spLocks noChangeArrowheads="1"/>
          </p:cNvSpPr>
          <p:nvPr/>
        </p:nvSpPr>
        <p:spPr bwMode="auto">
          <a:xfrm>
            <a:off x="6372225" y="3573463"/>
            <a:ext cx="2016125" cy="9350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/>
              <a:t>healthy</a:t>
            </a:r>
          </a:p>
          <a:p>
            <a:pPr algn="ctr"/>
            <a:r>
              <a:rPr kumimoji="0" lang="en-US" altLang="zh-CN" sz="3200"/>
              <a:t>drink</a:t>
            </a:r>
          </a:p>
        </p:txBody>
      </p:sp>
      <p:sp>
        <p:nvSpPr>
          <p:cNvPr id="491539" name="Oval 19"/>
          <p:cNvSpPr>
            <a:spLocks noChangeArrowheads="1"/>
          </p:cNvSpPr>
          <p:nvPr/>
        </p:nvSpPr>
        <p:spPr bwMode="auto">
          <a:xfrm>
            <a:off x="6516688" y="5157788"/>
            <a:ext cx="2016125" cy="9350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/>
              <a:t>favourite</a:t>
            </a:r>
          </a:p>
          <a:p>
            <a:pPr algn="ctr"/>
            <a:r>
              <a:rPr kumimoji="0" lang="en-US" altLang="zh-CN" sz="3200"/>
              <a:t>drink</a:t>
            </a:r>
          </a:p>
        </p:txBody>
      </p:sp>
      <p:sp>
        <p:nvSpPr>
          <p:cNvPr id="491540" name="Oval 20"/>
          <p:cNvSpPr>
            <a:spLocks noChangeArrowheads="1"/>
          </p:cNvSpPr>
          <p:nvPr/>
        </p:nvSpPr>
        <p:spPr bwMode="auto">
          <a:xfrm>
            <a:off x="7380288" y="6237288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milk</a:t>
            </a:r>
          </a:p>
        </p:txBody>
      </p:sp>
      <p:sp>
        <p:nvSpPr>
          <p:cNvPr id="491541" name="Oval 21"/>
          <p:cNvSpPr>
            <a:spLocks noChangeArrowheads="1"/>
          </p:cNvSpPr>
          <p:nvPr/>
        </p:nvSpPr>
        <p:spPr bwMode="auto">
          <a:xfrm>
            <a:off x="2124075" y="1196975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beef</a:t>
            </a:r>
          </a:p>
        </p:txBody>
      </p:sp>
      <p:sp>
        <p:nvSpPr>
          <p:cNvPr id="491542" name="Oval 22"/>
          <p:cNvSpPr>
            <a:spLocks noChangeArrowheads="1"/>
          </p:cNvSpPr>
          <p:nvPr/>
        </p:nvSpPr>
        <p:spPr bwMode="auto">
          <a:xfrm>
            <a:off x="611188" y="908050"/>
            <a:ext cx="1512887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chicken</a:t>
            </a:r>
          </a:p>
        </p:txBody>
      </p:sp>
      <p:sp>
        <p:nvSpPr>
          <p:cNvPr id="491543" name="Oval 23"/>
          <p:cNvSpPr>
            <a:spLocks noChangeArrowheads="1"/>
          </p:cNvSpPr>
          <p:nvPr/>
        </p:nvSpPr>
        <p:spPr bwMode="auto">
          <a:xfrm>
            <a:off x="0" y="1700213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fish</a:t>
            </a:r>
          </a:p>
        </p:txBody>
      </p:sp>
      <p:sp>
        <p:nvSpPr>
          <p:cNvPr id="491544" name="Oval 24"/>
          <p:cNvSpPr>
            <a:spLocks noChangeArrowheads="1"/>
          </p:cNvSpPr>
          <p:nvPr/>
        </p:nvSpPr>
        <p:spPr bwMode="auto">
          <a:xfrm>
            <a:off x="1258888" y="2276475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/>
              <a:t>meat</a:t>
            </a:r>
          </a:p>
        </p:txBody>
      </p:sp>
      <p:sp>
        <p:nvSpPr>
          <p:cNvPr id="491545" name="Oval 25"/>
          <p:cNvSpPr>
            <a:spLocks noChangeArrowheads="1"/>
          </p:cNvSpPr>
          <p:nvPr/>
        </p:nvSpPr>
        <p:spPr bwMode="auto">
          <a:xfrm>
            <a:off x="5580063" y="1916113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potatoes</a:t>
            </a:r>
          </a:p>
        </p:txBody>
      </p:sp>
      <p:sp>
        <p:nvSpPr>
          <p:cNvPr id="491546" name="Line 26"/>
          <p:cNvSpPr>
            <a:spLocks noChangeShapeType="1"/>
          </p:cNvSpPr>
          <p:nvPr/>
        </p:nvSpPr>
        <p:spPr bwMode="auto">
          <a:xfrm flipV="1">
            <a:off x="1619250" y="4365625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47" name="Line 27"/>
          <p:cNvSpPr>
            <a:spLocks noChangeShapeType="1"/>
          </p:cNvSpPr>
          <p:nvPr/>
        </p:nvSpPr>
        <p:spPr bwMode="auto">
          <a:xfrm flipV="1">
            <a:off x="1619250" y="4149725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48" name="Line 28"/>
          <p:cNvSpPr>
            <a:spLocks noChangeShapeType="1"/>
          </p:cNvSpPr>
          <p:nvPr/>
        </p:nvSpPr>
        <p:spPr bwMode="auto">
          <a:xfrm>
            <a:off x="1619250" y="364490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49" name="Line 29"/>
          <p:cNvSpPr>
            <a:spLocks noChangeShapeType="1"/>
          </p:cNvSpPr>
          <p:nvPr/>
        </p:nvSpPr>
        <p:spPr bwMode="auto">
          <a:xfrm>
            <a:off x="1258888" y="2133600"/>
            <a:ext cx="2174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0" name="Line 30"/>
          <p:cNvSpPr>
            <a:spLocks noChangeShapeType="1"/>
          </p:cNvSpPr>
          <p:nvPr/>
        </p:nvSpPr>
        <p:spPr bwMode="auto">
          <a:xfrm>
            <a:off x="1619250" y="148431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1" name="Line 31"/>
          <p:cNvSpPr>
            <a:spLocks noChangeShapeType="1"/>
          </p:cNvSpPr>
          <p:nvPr/>
        </p:nvSpPr>
        <p:spPr bwMode="auto">
          <a:xfrm flipH="1">
            <a:off x="2124075" y="1773238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2" name="Line 32"/>
          <p:cNvSpPr>
            <a:spLocks noChangeShapeType="1"/>
          </p:cNvSpPr>
          <p:nvPr/>
        </p:nvSpPr>
        <p:spPr bwMode="auto">
          <a:xfrm>
            <a:off x="3995738" y="23495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3" name="Line 33"/>
          <p:cNvSpPr>
            <a:spLocks noChangeShapeType="1"/>
          </p:cNvSpPr>
          <p:nvPr/>
        </p:nvSpPr>
        <p:spPr bwMode="auto">
          <a:xfrm flipH="1">
            <a:off x="4716463" y="2133600"/>
            <a:ext cx="1428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4" name="Line 34"/>
          <p:cNvSpPr>
            <a:spLocks noChangeShapeType="1"/>
          </p:cNvSpPr>
          <p:nvPr/>
        </p:nvSpPr>
        <p:spPr bwMode="auto">
          <a:xfrm flipH="1">
            <a:off x="5435600" y="2349500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5" name="Line 35"/>
          <p:cNvSpPr>
            <a:spLocks noChangeShapeType="1"/>
          </p:cNvSpPr>
          <p:nvPr/>
        </p:nvSpPr>
        <p:spPr bwMode="auto">
          <a:xfrm flipV="1">
            <a:off x="3132138" y="4005263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6" name="Line 36"/>
          <p:cNvSpPr>
            <a:spLocks noChangeShapeType="1"/>
          </p:cNvSpPr>
          <p:nvPr/>
        </p:nvSpPr>
        <p:spPr bwMode="auto">
          <a:xfrm>
            <a:off x="2555875" y="2708275"/>
            <a:ext cx="11525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7" name="Line 37"/>
          <p:cNvSpPr>
            <a:spLocks noChangeShapeType="1"/>
          </p:cNvSpPr>
          <p:nvPr/>
        </p:nvSpPr>
        <p:spPr bwMode="auto">
          <a:xfrm flipH="1">
            <a:off x="4427538" y="3213100"/>
            <a:ext cx="73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8" name="Line 38"/>
          <p:cNvSpPr>
            <a:spLocks noChangeShapeType="1"/>
          </p:cNvSpPr>
          <p:nvPr/>
        </p:nvSpPr>
        <p:spPr bwMode="auto">
          <a:xfrm>
            <a:off x="4643438" y="4292600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9" name="Line 39"/>
          <p:cNvSpPr>
            <a:spLocks noChangeShapeType="1"/>
          </p:cNvSpPr>
          <p:nvPr/>
        </p:nvSpPr>
        <p:spPr bwMode="auto">
          <a:xfrm>
            <a:off x="5580063" y="47244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0" name="Line 40"/>
          <p:cNvSpPr>
            <a:spLocks noChangeShapeType="1"/>
          </p:cNvSpPr>
          <p:nvPr/>
        </p:nvSpPr>
        <p:spPr bwMode="auto">
          <a:xfrm>
            <a:off x="6659563" y="3500438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1" name="Line 41"/>
          <p:cNvSpPr>
            <a:spLocks noChangeShapeType="1"/>
          </p:cNvSpPr>
          <p:nvPr/>
        </p:nvSpPr>
        <p:spPr bwMode="auto">
          <a:xfrm flipH="1">
            <a:off x="7164388" y="2997200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2" name="Line 42"/>
          <p:cNvSpPr>
            <a:spLocks noChangeShapeType="1"/>
          </p:cNvSpPr>
          <p:nvPr/>
        </p:nvSpPr>
        <p:spPr bwMode="auto">
          <a:xfrm flipH="1">
            <a:off x="7596188" y="3500438"/>
            <a:ext cx="1444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3" name="Line 43"/>
          <p:cNvSpPr>
            <a:spLocks noChangeShapeType="1"/>
          </p:cNvSpPr>
          <p:nvPr/>
        </p:nvSpPr>
        <p:spPr bwMode="auto">
          <a:xfrm flipH="1">
            <a:off x="4284663" y="50133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4" name="Line 44"/>
          <p:cNvSpPr>
            <a:spLocks noChangeShapeType="1"/>
          </p:cNvSpPr>
          <p:nvPr/>
        </p:nvSpPr>
        <p:spPr bwMode="auto">
          <a:xfrm>
            <a:off x="6948488" y="5013325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5" name="Line 45"/>
          <p:cNvSpPr>
            <a:spLocks noChangeShapeType="1"/>
          </p:cNvSpPr>
          <p:nvPr/>
        </p:nvSpPr>
        <p:spPr bwMode="auto">
          <a:xfrm flipH="1">
            <a:off x="6732588" y="5949950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6" name="Line 46"/>
          <p:cNvSpPr>
            <a:spLocks noChangeShapeType="1"/>
          </p:cNvSpPr>
          <p:nvPr/>
        </p:nvSpPr>
        <p:spPr bwMode="auto">
          <a:xfrm>
            <a:off x="7956550" y="6092825"/>
            <a:ext cx="714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7" name="Line 47"/>
          <p:cNvSpPr>
            <a:spLocks noChangeShapeType="1"/>
          </p:cNvSpPr>
          <p:nvPr/>
        </p:nvSpPr>
        <p:spPr bwMode="auto">
          <a:xfrm flipH="1">
            <a:off x="6227763" y="42211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8" name="Rectangle 48"/>
          <p:cNvSpPr>
            <a:spLocks noChangeArrowheads="1"/>
          </p:cNvSpPr>
          <p:nvPr/>
        </p:nvSpPr>
        <p:spPr bwMode="auto">
          <a:xfrm>
            <a:off x="1908175" y="374650"/>
            <a:ext cx="5472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Complete the word map.</a:t>
            </a:r>
          </a:p>
        </p:txBody>
      </p:sp>
      <p:sp>
        <p:nvSpPr>
          <p:cNvPr id="491569" name="Oval 49"/>
          <p:cNvSpPr>
            <a:spLocks noChangeArrowheads="1"/>
          </p:cNvSpPr>
          <p:nvPr/>
        </p:nvSpPr>
        <p:spPr bwMode="auto">
          <a:xfrm>
            <a:off x="5795963" y="4437063"/>
            <a:ext cx="1655762" cy="5762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/>
              <a:t>drink</a:t>
            </a:r>
          </a:p>
        </p:txBody>
      </p:sp>
      <p:sp>
        <p:nvSpPr>
          <p:cNvPr id="491570" name="Line 50"/>
          <p:cNvSpPr>
            <a:spLocks noChangeShapeType="1"/>
          </p:cNvSpPr>
          <p:nvPr/>
        </p:nvSpPr>
        <p:spPr bwMode="auto">
          <a:xfrm flipH="1">
            <a:off x="3563938" y="58769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71" name="Line 51"/>
          <p:cNvSpPr>
            <a:spLocks noChangeShapeType="1"/>
          </p:cNvSpPr>
          <p:nvPr/>
        </p:nvSpPr>
        <p:spPr bwMode="auto">
          <a:xfrm>
            <a:off x="4284663" y="566102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72" name="Oval 52"/>
          <p:cNvSpPr>
            <a:spLocks noChangeArrowheads="1"/>
          </p:cNvSpPr>
          <p:nvPr/>
        </p:nvSpPr>
        <p:spPr bwMode="auto">
          <a:xfrm>
            <a:off x="5976938" y="6092825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>
                <a:solidFill>
                  <a:srgbClr val="FF0000"/>
                </a:solidFill>
              </a:rPr>
              <a:t>juice</a:t>
            </a:r>
          </a:p>
        </p:txBody>
      </p:sp>
      <p:pic>
        <p:nvPicPr>
          <p:cNvPr id="491573" name="Picture 53" descr="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3" y="5481638"/>
            <a:ext cx="1187450" cy="1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4" name="Picture 54" descr="图片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6488" y="728663"/>
            <a:ext cx="1687512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9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9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9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9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9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9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9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9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9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9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9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9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9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9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9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9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9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9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9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9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9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9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9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9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9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9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9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9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9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9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9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49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9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9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9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9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2" grpId="0" animBg="1"/>
      <p:bldP spid="491523" grpId="0" animBg="1"/>
      <p:bldP spid="491524" grpId="0" animBg="1"/>
      <p:bldP spid="491525" grpId="0" animBg="1"/>
      <p:bldP spid="491526" grpId="0" animBg="1"/>
      <p:bldP spid="491527" grpId="0" animBg="1"/>
      <p:bldP spid="491528" grpId="0" animBg="1"/>
      <p:bldP spid="491529" grpId="0" animBg="1"/>
      <p:bldP spid="491530" grpId="0" animBg="1"/>
      <p:bldP spid="491531" grpId="0" animBg="1"/>
      <p:bldP spid="491532" grpId="0" animBg="1"/>
      <p:bldP spid="491533" grpId="0" animBg="1"/>
      <p:bldP spid="491534" grpId="0" animBg="1"/>
      <p:bldP spid="491535" grpId="0" animBg="1"/>
      <p:bldP spid="491536" grpId="0" animBg="1"/>
      <p:bldP spid="491537" grpId="0" animBg="1"/>
      <p:bldP spid="491539" grpId="0" animBg="1"/>
      <p:bldP spid="491540" grpId="0" animBg="1"/>
      <p:bldP spid="491541" grpId="0" animBg="1"/>
      <p:bldP spid="491542" grpId="0" animBg="1"/>
      <p:bldP spid="491543" grpId="0" animBg="1"/>
      <p:bldP spid="491544" grpId="0" animBg="1"/>
      <p:bldP spid="491545" grpId="0" animBg="1"/>
      <p:bldP spid="491546" grpId="0" animBg="1"/>
      <p:bldP spid="491547" grpId="0" animBg="1"/>
      <p:bldP spid="491548" grpId="0" animBg="1"/>
      <p:bldP spid="491549" grpId="0" animBg="1"/>
      <p:bldP spid="491550" grpId="0" animBg="1"/>
      <p:bldP spid="491551" grpId="0" animBg="1"/>
      <p:bldP spid="491552" grpId="0" animBg="1"/>
      <p:bldP spid="491553" grpId="0" animBg="1"/>
      <p:bldP spid="491554" grpId="0" animBg="1"/>
      <p:bldP spid="491555" grpId="0" animBg="1"/>
      <p:bldP spid="491556" grpId="0" animBg="1"/>
      <p:bldP spid="491557" grpId="0" animBg="1"/>
      <p:bldP spid="491558" grpId="0" animBg="1"/>
      <p:bldP spid="491559" grpId="0" animBg="1"/>
      <p:bldP spid="491560" grpId="0" animBg="1"/>
      <p:bldP spid="491561" grpId="0" animBg="1"/>
      <p:bldP spid="491562" grpId="0" animBg="1"/>
      <p:bldP spid="491563" grpId="0" animBg="1"/>
      <p:bldP spid="491564" grpId="0" animBg="1"/>
      <p:bldP spid="491565" grpId="0" animBg="1"/>
      <p:bldP spid="491566" grpId="0" animBg="1"/>
      <p:bldP spid="491567" grpId="0" animBg="1"/>
      <p:bldP spid="491568" grpId="0"/>
      <p:bldP spid="491569" grpId="0" animBg="1"/>
      <p:bldP spid="491570" grpId="0" animBg="1"/>
      <p:bldP spid="491571" grpId="0" animBg="1"/>
      <p:bldP spid="4915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9" name="Text Box 3"/>
          <p:cNvSpPr txBox="1">
            <a:spLocks noChangeArrowheads="1"/>
          </p:cNvSpPr>
          <p:nvPr/>
        </p:nvSpPr>
        <p:spPr bwMode="auto">
          <a:xfrm>
            <a:off x="179388" y="476250"/>
            <a:ext cx="8893175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Complete the sentences with the correct form of the words from the box.</a:t>
            </a:r>
          </a:p>
          <a:p>
            <a:pPr>
              <a:lnSpc>
                <a:spcPct val="130000"/>
              </a:lnSpc>
            </a:pPr>
            <a:endParaRPr lang="en-US" altLang="zh-CN" sz="3600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/>
              <a:t>1. _________ to buy some fruit.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2. It’s _________ to eat healthy food.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3. Eat well and ____ healthy.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4. Orange juice is ________. Let’s buy some.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5. I am a ___ tired.</a:t>
            </a:r>
            <a:r>
              <a:rPr lang="en-US" altLang="zh-CN" sz="3600" b="0" dirty="0"/>
              <a:t> </a:t>
            </a:r>
          </a:p>
        </p:txBody>
      </p:sp>
      <p:sp>
        <p:nvSpPr>
          <p:cNvPr id="510981" name="Text Box 5"/>
          <p:cNvSpPr txBox="1">
            <a:spLocks noChangeArrowheads="1"/>
          </p:cNvSpPr>
          <p:nvPr/>
        </p:nvSpPr>
        <p:spPr bwMode="auto">
          <a:xfrm>
            <a:off x="395288" y="1995488"/>
            <a:ext cx="8316912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9900FF"/>
                </a:solidFill>
              </a:rPr>
              <a:t>bit  delicious  important  remember  stay</a:t>
            </a:r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576263" y="2781300"/>
            <a:ext cx="234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Remember</a:t>
            </a:r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1403350" y="3471863"/>
            <a:ext cx="216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important</a:t>
            </a:r>
          </a:p>
        </p:txBody>
      </p:sp>
      <p:sp>
        <p:nvSpPr>
          <p:cNvPr id="510984" name="Rectangle 8"/>
          <p:cNvSpPr>
            <a:spLocks noChangeArrowheads="1"/>
          </p:cNvSpPr>
          <p:nvPr/>
        </p:nvSpPr>
        <p:spPr bwMode="auto">
          <a:xfrm>
            <a:off x="3241675" y="4156075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stay</a:t>
            </a:r>
          </a:p>
        </p:txBody>
      </p:sp>
      <p:sp>
        <p:nvSpPr>
          <p:cNvPr id="510985" name="Rectangle 9"/>
          <p:cNvSpPr>
            <a:spLocks noChangeArrowheads="1"/>
          </p:cNvSpPr>
          <p:nvPr/>
        </p:nvSpPr>
        <p:spPr bwMode="auto">
          <a:xfrm>
            <a:off x="3730625" y="4911725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delicious</a:t>
            </a:r>
          </a:p>
        </p:txBody>
      </p:sp>
      <p:sp>
        <p:nvSpPr>
          <p:cNvPr id="510986" name="Rectangle 10"/>
          <p:cNvSpPr>
            <a:spLocks noChangeArrowheads="1"/>
          </p:cNvSpPr>
          <p:nvPr/>
        </p:nvSpPr>
        <p:spPr bwMode="auto">
          <a:xfrm>
            <a:off x="2051050" y="5624513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bit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animBg="1"/>
      <p:bldP spid="510982" grpId="0"/>
      <p:bldP spid="510983" grpId="0"/>
      <p:bldP spid="510984" grpId="0"/>
      <p:bldP spid="510985" grpId="0"/>
      <p:bldP spid="51098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4" name="WordArt 6"/>
          <p:cNvSpPr>
            <a:spLocks noChangeArrowheads="1" noChangeShapeType="1" noTextEdit="1"/>
          </p:cNvSpPr>
          <p:nvPr/>
        </p:nvSpPr>
        <p:spPr bwMode="auto">
          <a:xfrm>
            <a:off x="2555875" y="512763"/>
            <a:ext cx="4284663" cy="9715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338"/>
              </a:avLst>
            </a:prstTxWarp>
          </a:bodyPr>
          <a:lstStyle/>
          <a:p>
            <a:pPr algn="ctr"/>
            <a:r>
              <a:rPr lang="en-US" altLang="zh-CN" sz="4000" kern="10" dirty="0">
                <a:ln w="12700">
                  <a:solidFill>
                    <a:srgbClr val="FF00FF"/>
                  </a:solidFill>
                  <a:round/>
                </a:ln>
                <a:solidFill>
                  <a:srgbClr val="FF99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Around the world</a:t>
            </a:r>
            <a:endParaRPr lang="zh-CN" altLang="en-US" sz="4000" kern="10" dirty="0">
              <a:ln w="12700">
                <a:solidFill>
                  <a:srgbClr val="FF00FF"/>
                </a:solidFill>
                <a:round/>
              </a:ln>
              <a:solidFill>
                <a:srgbClr val="FF99CC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67978" name="Picture 10" descr="图片6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8975" y="2133600"/>
            <a:ext cx="1971675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9" name="WordArt 11"/>
          <p:cNvSpPr>
            <a:spLocks noChangeArrowheads="1" noChangeShapeType="1" noTextEdit="1"/>
          </p:cNvSpPr>
          <p:nvPr/>
        </p:nvSpPr>
        <p:spPr bwMode="auto">
          <a:xfrm>
            <a:off x="4535488" y="1808163"/>
            <a:ext cx="4392612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64977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A Western breakfast</a:t>
            </a:r>
            <a:endParaRPr lang="zh-CN" altLang="en-US" sz="3600" kern="10" dirty="0">
              <a:solidFill>
                <a:srgbClr val="993366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67981" name="Text Box 13"/>
          <p:cNvSpPr txBox="1">
            <a:spLocks noChangeArrowheads="1"/>
          </p:cNvSpPr>
          <p:nvPr/>
        </p:nvSpPr>
        <p:spPr bwMode="auto">
          <a:xfrm>
            <a:off x="323850" y="4508500"/>
            <a:ext cx="8569325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en-US" altLang="zh-CN" sz="3600" dirty="0"/>
              <a:t>In the West, for breakfast, people usually eat bread and eggs and drink coffee or tea,</a:t>
            </a:r>
          </a:p>
          <a:p>
            <a:pPr algn="just">
              <a:lnSpc>
                <a:spcPct val="120000"/>
              </a:lnSpc>
            </a:pPr>
            <a:r>
              <a:rPr kumimoji="0" lang="en-US" altLang="zh-CN" sz="3600" dirty="0"/>
              <a:t>milk and fruit juice.</a:t>
            </a:r>
          </a:p>
        </p:txBody>
      </p:sp>
      <p:pic>
        <p:nvPicPr>
          <p:cNvPr id="467985" name="Picture 17" descr="09500V149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800" y="1668463"/>
            <a:ext cx="40322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6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4" grpId="0" animBg="1"/>
      <p:bldP spid="467979" grpId="0" animBg="1"/>
      <p:bldP spid="46798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323850" y="585788"/>
            <a:ext cx="8640763" cy="55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4400" u="sng" dirty="0">
                <a:solidFill>
                  <a:srgbClr val="FF0000"/>
                </a:solidFill>
                <a:latin typeface="Arial" panose="020B0604020202020204" pitchFamily="34" charset="0"/>
              </a:rPr>
              <a:t>Module task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zh-CN" sz="3600" dirty="0"/>
              <a:t> </a:t>
            </a:r>
            <a:r>
              <a:rPr lang="en-US" altLang="zh-CN" sz="3600" i="1" dirty="0">
                <a:solidFill>
                  <a:srgbClr val="9900FF"/>
                </a:solidFill>
                <a:latin typeface="Arial" panose="020B0604020202020204" pitchFamily="34" charset="0"/>
              </a:rPr>
              <a:t>Making a poster about </a:t>
            </a:r>
          </a:p>
          <a:p>
            <a:pPr>
              <a:lnSpc>
                <a:spcPct val="120000"/>
              </a:lnSpc>
            </a:pPr>
            <a:r>
              <a:rPr lang="en-US" altLang="zh-CN" sz="3600" i="1" dirty="0">
                <a:solidFill>
                  <a:srgbClr val="9900FF"/>
                </a:solidFill>
                <a:latin typeface="Arial" panose="020B0604020202020204" pitchFamily="34" charset="0"/>
              </a:rPr>
              <a:t>a healthy breakfast.</a:t>
            </a: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Work in groups of four or five. Make a </a:t>
            </a: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poster about a healthy breakfast.</a:t>
            </a:r>
          </a:p>
          <a:p>
            <a:pPr>
              <a:lnSpc>
                <a:spcPct val="120000"/>
              </a:lnSpc>
            </a:pPr>
            <a:r>
              <a:rPr lang="en-US" altLang="zh-CN" sz="3600" dirty="0"/>
              <a:t>1. Make a list of questions about a healthy </a:t>
            </a:r>
          </a:p>
          <a:p>
            <a:pPr>
              <a:lnSpc>
                <a:spcPct val="120000"/>
              </a:lnSpc>
            </a:pPr>
            <a:r>
              <a:rPr lang="en-US" altLang="zh-CN" sz="3600" dirty="0"/>
              <a:t>    breakfast.</a:t>
            </a:r>
          </a:p>
          <a:p>
            <a:pPr>
              <a:lnSpc>
                <a:spcPct val="120000"/>
              </a:lnSpc>
            </a:pPr>
            <a:r>
              <a:rPr lang="en-US" altLang="zh-CN" sz="3600" dirty="0"/>
              <a:t>2. Talk to students from another group about a healthy breakfast.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6" name="Picture 6" descr="unit3-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3573463"/>
            <a:ext cx="6011863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935038" y="620713"/>
            <a:ext cx="7561262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/>
              <a:t>3. Make a poster about your healthy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    breakfast.</a:t>
            </a:r>
          </a:p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Present your poster to the class.</a:t>
            </a:r>
          </a:p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Choose the best poster</a:t>
            </a:r>
            <a:r>
              <a:rPr lang="en-US" altLang="zh-CN" sz="36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471048" name="Picture 8" descr="Unit 2-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2492375"/>
            <a:ext cx="1765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1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7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71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7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647700" y="1147763"/>
            <a:ext cx="7920038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400" dirty="0">
                <a:solidFill>
                  <a:srgbClr val="0000FF"/>
                </a:solidFill>
                <a:latin typeface="Arial" panose="020B0604020202020204" pitchFamily="34" charset="0"/>
              </a:rPr>
              <a:t>Fill in the blanks with </a:t>
            </a:r>
            <a:r>
              <a:rPr lang="en-US" altLang="zh-CN" sz="3400" dirty="0">
                <a:solidFill>
                  <a:srgbClr val="FF0000"/>
                </a:solidFill>
                <a:latin typeface="Arial" panose="020B0604020202020204" pitchFamily="34" charset="0"/>
              </a:rPr>
              <a:t>some </a:t>
            </a:r>
            <a:r>
              <a:rPr lang="en-US" altLang="zh-CN" sz="3400" dirty="0">
                <a:solidFill>
                  <a:srgbClr val="0000FF"/>
                </a:solidFill>
                <a:latin typeface="Arial" panose="020B0604020202020204" pitchFamily="34" charset="0"/>
              </a:rPr>
              <a:t>and </a:t>
            </a:r>
            <a:r>
              <a:rPr lang="en-US" altLang="zh-CN" sz="3400" dirty="0">
                <a:solidFill>
                  <a:srgbClr val="FF0000"/>
                </a:solidFill>
                <a:latin typeface="Arial" panose="020B0604020202020204" pitchFamily="34" charset="0"/>
              </a:rPr>
              <a:t>any</a:t>
            </a:r>
            <a:r>
              <a:rPr lang="en-US" altLang="zh-CN" sz="34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altLang="zh-CN" sz="3400" dirty="0"/>
              <a:t>1. Have you got ____ fruit?  </a:t>
            </a:r>
          </a:p>
          <a:p>
            <a:pPr>
              <a:lnSpc>
                <a:spcPct val="115000"/>
              </a:lnSpc>
            </a:pPr>
            <a:r>
              <a:rPr lang="en-US" altLang="zh-CN" sz="3400" dirty="0"/>
              <a:t>    Yes, we have.</a:t>
            </a:r>
          </a:p>
          <a:p>
            <a:pPr>
              <a:lnSpc>
                <a:spcPct val="115000"/>
              </a:lnSpc>
            </a:pPr>
            <a:r>
              <a:rPr lang="en-US" altLang="zh-CN" sz="3400" dirty="0"/>
              <a:t>2. Have we got ___ meat?  </a:t>
            </a:r>
          </a:p>
          <a:p>
            <a:pPr>
              <a:lnSpc>
                <a:spcPct val="115000"/>
              </a:lnSpc>
            </a:pPr>
            <a:r>
              <a:rPr lang="en-US" altLang="zh-CN" sz="3400" dirty="0"/>
              <a:t>    No, we haven’t.</a:t>
            </a:r>
          </a:p>
          <a:p>
            <a:pPr>
              <a:lnSpc>
                <a:spcPct val="115000"/>
              </a:lnSpc>
            </a:pPr>
            <a:r>
              <a:rPr lang="en-US" altLang="zh-CN" sz="3400" dirty="0"/>
              <a:t>3. We’ve got _____ oranges and _____ 	apples.</a:t>
            </a:r>
          </a:p>
          <a:p>
            <a:pPr>
              <a:lnSpc>
                <a:spcPct val="115000"/>
              </a:lnSpc>
            </a:pPr>
            <a:r>
              <a:rPr lang="en-US" altLang="zh-CN" sz="3400" dirty="0"/>
              <a:t>4. We have got _____ melons. </a:t>
            </a:r>
          </a:p>
          <a:p>
            <a:pPr>
              <a:lnSpc>
                <a:spcPct val="115000"/>
              </a:lnSpc>
            </a:pPr>
            <a:r>
              <a:rPr lang="en-US" altLang="zh-CN" sz="3400" dirty="0"/>
              <a:t>5. We haven’t got ____ tomatoes.</a:t>
            </a:r>
          </a:p>
        </p:txBody>
      </p:sp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3671888" y="1779588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3424238" y="2960688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4103688" y="5956300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3095625" y="4156075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3505200" y="5373688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487433" name="Rectangle 9"/>
          <p:cNvSpPr>
            <a:spLocks noChangeArrowheads="1"/>
          </p:cNvSpPr>
          <p:nvPr/>
        </p:nvSpPr>
        <p:spPr bwMode="auto">
          <a:xfrm>
            <a:off x="6565900" y="4156075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487436" name="WordArt 12" descr="窄竖线"/>
          <p:cNvSpPr>
            <a:spLocks noChangeArrowheads="1" noChangeShapeType="1" noTextEdit="1"/>
          </p:cNvSpPr>
          <p:nvPr/>
        </p:nvSpPr>
        <p:spPr bwMode="auto">
          <a:xfrm>
            <a:off x="3384550" y="152400"/>
            <a:ext cx="2549525" cy="10445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Exercises</a:t>
            </a:r>
            <a:endParaRPr lang="zh-CN" alt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8" grpId="0"/>
      <p:bldP spid="487429" grpId="0"/>
      <p:bldP spid="487430" grpId="0"/>
      <p:bldP spid="487431" grpId="0"/>
      <p:bldP spid="487432" grpId="0"/>
      <p:bldP spid="487433" grpId="0"/>
      <p:bldP spid="4874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395288" y="431800"/>
            <a:ext cx="8640762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Complete the sentences.</a:t>
            </a:r>
          </a:p>
          <a:p>
            <a:pPr>
              <a:lnSpc>
                <a:spcPct val="120000"/>
              </a:lnSpc>
            </a:pPr>
            <a:r>
              <a:rPr lang="en-US" altLang="zh-CN" sz="3600" dirty="0"/>
              <a:t>1. </a:t>
            </a:r>
            <a:r>
              <a:rPr lang="zh-CN" altLang="en-US" sz="3600" dirty="0"/>
              <a:t>我们有一些猪肉吗？ 没有。</a:t>
            </a:r>
          </a:p>
          <a:p>
            <a:pPr>
              <a:lnSpc>
                <a:spcPct val="120000"/>
              </a:lnSpc>
            </a:pPr>
            <a:r>
              <a:rPr lang="zh-CN" altLang="en-US" sz="3600" dirty="0"/>
              <a:t>    </a:t>
            </a:r>
            <a:r>
              <a:rPr lang="en-US" altLang="zh-CN" sz="3600" dirty="0"/>
              <a:t>_____ we ____________?</a:t>
            </a:r>
          </a:p>
          <a:p>
            <a:pPr>
              <a:lnSpc>
                <a:spcPct val="120000"/>
              </a:lnSpc>
            </a:pPr>
            <a:r>
              <a:rPr lang="en-US" altLang="zh-CN" sz="3600" dirty="0"/>
              <a:t>    No, __________.</a:t>
            </a:r>
          </a:p>
          <a:p>
            <a:pPr>
              <a:lnSpc>
                <a:spcPct val="120000"/>
              </a:lnSpc>
            </a:pPr>
            <a:r>
              <a:rPr lang="en-US" altLang="zh-CN" sz="3600" dirty="0"/>
              <a:t>2. </a:t>
            </a:r>
            <a:r>
              <a:rPr lang="zh-CN" altLang="en-US" sz="3600" dirty="0"/>
              <a:t>你们有一些土豆吗？ 有。</a:t>
            </a:r>
          </a:p>
          <a:p>
            <a:pPr>
              <a:lnSpc>
                <a:spcPct val="120000"/>
              </a:lnSpc>
            </a:pPr>
            <a:r>
              <a:rPr lang="zh-CN" altLang="en-US" sz="3600" dirty="0"/>
              <a:t>    </a:t>
            </a:r>
            <a:r>
              <a:rPr lang="en-US" altLang="zh-CN" sz="3600" dirty="0"/>
              <a:t>____ you ___________?</a:t>
            </a:r>
          </a:p>
          <a:p>
            <a:pPr>
              <a:lnSpc>
                <a:spcPct val="120000"/>
              </a:lnSpc>
            </a:pPr>
            <a:r>
              <a:rPr lang="en-US" altLang="zh-CN" sz="3600" dirty="0"/>
              <a:t>    Yes, _______.</a:t>
            </a:r>
          </a:p>
          <a:p>
            <a:pPr>
              <a:lnSpc>
                <a:spcPct val="120000"/>
              </a:lnSpc>
            </a:pPr>
            <a:r>
              <a:rPr lang="en-US" altLang="zh-CN" sz="3600" dirty="0"/>
              <a:t>3. </a:t>
            </a:r>
            <a:r>
              <a:rPr lang="zh-CN" altLang="en-US" sz="3600" dirty="0"/>
              <a:t>我们的冰箱里没有胡萝卜。</a:t>
            </a:r>
          </a:p>
          <a:p>
            <a:pPr>
              <a:lnSpc>
                <a:spcPct val="120000"/>
              </a:lnSpc>
            </a:pPr>
            <a:r>
              <a:rPr lang="zh-CN" altLang="en-US" sz="3600" dirty="0"/>
              <a:t>    </a:t>
            </a:r>
            <a:r>
              <a:rPr lang="en-US" altLang="zh-CN" sz="3600" dirty="0"/>
              <a:t>We ____________________ in the fridge.</a:t>
            </a:r>
          </a:p>
        </p:txBody>
      </p:sp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863600" y="1844675"/>
            <a:ext cx="4932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</a:rPr>
              <a:t>Have        got any pork       </a:t>
            </a:r>
          </a:p>
        </p:txBody>
      </p:sp>
      <p:sp>
        <p:nvSpPr>
          <p:cNvPr id="488454" name="Text Box 6"/>
          <p:cNvSpPr txBox="1">
            <a:spLocks noChangeArrowheads="1"/>
          </p:cNvSpPr>
          <p:nvPr/>
        </p:nvSpPr>
        <p:spPr bwMode="auto">
          <a:xfrm>
            <a:off x="1763713" y="4479925"/>
            <a:ext cx="187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we have </a:t>
            </a:r>
          </a:p>
        </p:txBody>
      </p:sp>
      <p:sp>
        <p:nvSpPr>
          <p:cNvPr id="488455" name="Text Box 7"/>
          <p:cNvSpPr txBox="1">
            <a:spLocks noChangeArrowheads="1"/>
          </p:cNvSpPr>
          <p:nvPr/>
        </p:nvSpPr>
        <p:spPr bwMode="auto">
          <a:xfrm>
            <a:off x="827088" y="3824288"/>
            <a:ext cx="5040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Have        got any pork       </a:t>
            </a:r>
          </a:p>
        </p:txBody>
      </p:sp>
      <p:sp>
        <p:nvSpPr>
          <p:cNvPr id="488456" name="Text Box 8"/>
          <p:cNvSpPr txBox="1">
            <a:spLocks noChangeArrowheads="1"/>
          </p:cNvSpPr>
          <p:nvPr/>
        </p:nvSpPr>
        <p:spPr bwMode="auto">
          <a:xfrm>
            <a:off x="1692275" y="2492375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we haven’t </a:t>
            </a:r>
          </a:p>
        </p:txBody>
      </p:sp>
      <p:sp>
        <p:nvSpPr>
          <p:cNvPr id="488457" name="Rectangle 9"/>
          <p:cNvSpPr>
            <a:spLocks noChangeArrowheads="1"/>
          </p:cNvSpPr>
          <p:nvPr/>
        </p:nvSpPr>
        <p:spPr bwMode="auto">
          <a:xfrm>
            <a:off x="1647825" y="5768975"/>
            <a:ext cx="483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haven’t got any carrots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8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8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8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8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8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8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8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8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8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8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8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8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3" grpId="0"/>
      <p:bldP spid="488454" grpId="0"/>
      <p:bldP spid="488455" grpId="0"/>
      <p:bldP spid="488456" grpId="0"/>
      <p:bldP spid="48845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4" name="Text Box 16"/>
          <p:cNvSpPr txBox="1">
            <a:spLocks noChangeArrowheads="1"/>
          </p:cNvSpPr>
          <p:nvPr/>
        </p:nvSpPr>
        <p:spPr bwMode="auto">
          <a:xfrm>
            <a:off x="539750" y="1016000"/>
            <a:ext cx="8316913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3230" indent="-4432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226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dirty="0"/>
              <a:t>4. </a:t>
            </a:r>
            <a:r>
              <a:rPr lang="zh-CN" altLang="en-US" sz="3600" dirty="0"/>
              <a:t>鱼和蔬菜是健康的食品，但汉堡包不</a:t>
            </a:r>
          </a:p>
          <a:p>
            <a:pPr>
              <a:lnSpc>
                <a:spcPct val="130000"/>
              </a:lnSpc>
            </a:pPr>
            <a:r>
              <a:rPr lang="zh-CN" altLang="en-US" sz="3600" dirty="0"/>
              <a:t>    是。</a:t>
            </a:r>
          </a:p>
          <a:p>
            <a:pPr>
              <a:lnSpc>
                <a:spcPct val="130000"/>
              </a:lnSpc>
            </a:pPr>
            <a:r>
              <a:rPr lang="zh-CN" altLang="en-US" sz="3600" dirty="0"/>
              <a:t>    </a:t>
            </a:r>
            <a:r>
              <a:rPr lang="en-US" altLang="zh-CN" sz="3600" dirty="0"/>
              <a:t>Fish and vegetables _______________,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    ____________________ healthy food.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5. </a:t>
            </a:r>
            <a:r>
              <a:rPr lang="zh-CN" altLang="en-US" sz="3600" dirty="0"/>
              <a:t>吃些水果，不要吃糖果和冰激淋。</a:t>
            </a:r>
          </a:p>
          <a:p>
            <a:pPr>
              <a:lnSpc>
                <a:spcPct val="130000"/>
              </a:lnSpc>
            </a:pPr>
            <a:r>
              <a:rPr lang="zh-CN" altLang="en-US" sz="3600" dirty="0"/>
              <a:t>    </a:t>
            </a:r>
            <a:r>
              <a:rPr lang="en-US" altLang="zh-CN" sz="3600" dirty="0"/>
              <a:t>___ some fruit, ___ candy __ ice cream.</a:t>
            </a:r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>
            <a:off x="971550" y="2420938"/>
            <a:ext cx="752475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</a:rPr>
              <a:t>                                   are healthy food </a:t>
            </a:r>
          </a:p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</a:rPr>
              <a:t>but hamburgers aren’t </a:t>
            </a: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1008063" y="4572000"/>
            <a:ext cx="58324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</a:rPr>
              <a:t>Eat                     not            or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4" grpId="0"/>
      <p:bldP spid="421905" grpId="0"/>
      <p:bldP spid="42190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81" name="Text Box 9"/>
          <p:cNvSpPr txBox="1">
            <a:spLocks noChangeArrowheads="1"/>
          </p:cNvSpPr>
          <p:nvPr/>
        </p:nvSpPr>
        <p:spPr bwMode="auto">
          <a:xfrm>
            <a:off x="360363" y="620713"/>
            <a:ext cx="8424862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0000FF"/>
                </a:solidFill>
              </a:rPr>
              <a:t>根据短文内容及首字母提示，在空格处填入正确的词，使短文意思完整。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My name is Tom. I’m from A______. I’m fourteen y____ old. I’m in China with my p_______ now. I like China. I like C_____ food, too. I eat rice and v_________ everyday. They are h______ food. </a:t>
            </a:r>
          </a:p>
        </p:txBody>
      </p:sp>
      <p:sp>
        <p:nvSpPr>
          <p:cNvPr id="489483" name="Text Box 11"/>
          <p:cNvSpPr txBox="1">
            <a:spLocks noChangeArrowheads="1"/>
          </p:cNvSpPr>
          <p:nvPr/>
        </p:nvSpPr>
        <p:spPr bwMode="auto">
          <a:xfrm>
            <a:off x="6119813" y="2046288"/>
            <a:ext cx="226853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merica</a:t>
            </a:r>
          </a:p>
        </p:txBody>
      </p:sp>
      <p:sp>
        <p:nvSpPr>
          <p:cNvPr id="489484" name="Text Box 12"/>
          <p:cNvSpPr txBox="1">
            <a:spLocks noChangeArrowheads="1"/>
          </p:cNvSpPr>
          <p:nvPr/>
        </p:nvSpPr>
        <p:spPr bwMode="auto">
          <a:xfrm>
            <a:off x="2339975" y="2767013"/>
            <a:ext cx="111601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ears</a:t>
            </a:r>
          </a:p>
        </p:txBody>
      </p:sp>
      <p:sp>
        <p:nvSpPr>
          <p:cNvPr id="489485" name="Text Box 13"/>
          <p:cNvSpPr txBox="1">
            <a:spLocks noChangeArrowheads="1"/>
          </p:cNvSpPr>
          <p:nvPr/>
        </p:nvSpPr>
        <p:spPr bwMode="auto">
          <a:xfrm>
            <a:off x="611188" y="3479800"/>
            <a:ext cx="226853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arents</a:t>
            </a:r>
          </a:p>
        </p:txBody>
      </p:sp>
      <p:sp>
        <p:nvSpPr>
          <p:cNvPr id="489486" name="Text Box 14"/>
          <p:cNvSpPr txBox="1">
            <a:spLocks noChangeArrowheads="1"/>
          </p:cNvSpPr>
          <p:nvPr/>
        </p:nvSpPr>
        <p:spPr bwMode="auto">
          <a:xfrm>
            <a:off x="7345363" y="3451225"/>
            <a:ext cx="1439862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hinese</a:t>
            </a:r>
          </a:p>
        </p:txBody>
      </p:sp>
      <p:sp>
        <p:nvSpPr>
          <p:cNvPr id="489487" name="Text Box 15"/>
          <p:cNvSpPr txBox="1">
            <a:spLocks noChangeArrowheads="1"/>
          </p:cNvSpPr>
          <p:nvPr/>
        </p:nvSpPr>
        <p:spPr bwMode="auto">
          <a:xfrm>
            <a:off x="5219700" y="4200525"/>
            <a:ext cx="226853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egetables</a:t>
            </a:r>
          </a:p>
        </p:txBody>
      </p:sp>
      <p:sp>
        <p:nvSpPr>
          <p:cNvPr id="489488" name="Text Box 16"/>
          <p:cNvSpPr txBox="1">
            <a:spLocks noChangeArrowheads="1"/>
          </p:cNvSpPr>
          <p:nvPr/>
        </p:nvSpPr>
        <p:spPr bwMode="auto">
          <a:xfrm>
            <a:off x="4464050" y="4891088"/>
            <a:ext cx="143986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ealthy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9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9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8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8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8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8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8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83" grpId="0"/>
      <p:bldP spid="489484" grpId="0"/>
      <p:bldP spid="489485" grpId="0"/>
      <p:bldP spid="489486" grpId="0"/>
      <p:bldP spid="489487" grpId="0"/>
      <p:bldP spid="48948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576263" y="512763"/>
            <a:ext cx="7848600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/>
              <a:t>My favorite vegetables are carrots and t________. I like drinking tea. My father and mother also like d_______ tea, too. I don’t like Coke. Coke is </a:t>
            </a:r>
          </a:p>
          <a:p>
            <a:pPr>
              <a:lnSpc>
                <a:spcPct val="130000"/>
              </a:lnSpc>
            </a:pPr>
            <a:r>
              <a:rPr lang="en-US" altLang="zh-CN" sz="3600" dirty="0"/>
              <a:t>u_______ drink. I also eat noodles, fish and meat. I don’t like candy. Candy isn’t healthy food. I like fruit. Apples are my favorite f___.</a:t>
            </a:r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719138" y="1217613"/>
            <a:ext cx="226853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 dirty="0" err="1">
                <a:solidFill>
                  <a:srgbClr val="FF0000"/>
                </a:solidFill>
              </a:rPr>
              <a:t>omatoes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6192838" y="1938338"/>
            <a:ext cx="226853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rinking</a:t>
            </a:r>
          </a:p>
        </p:txBody>
      </p:sp>
      <p:sp>
        <p:nvSpPr>
          <p:cNvPr id="494601" name="Text Box 9"/>
          <p:cNvSpPr txBox="1">
            <a:spLocks noChangeArrowheads="1"/>
          </p:cNvSpPr>
          <p:nvPr/>
        </p:nvSpPr>
        <p:spPr bwMode="auto">
          <a:xfrm>
            <a:off x="827088" y="3343275"/>
            <a:ext cx="226853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nhealthy</a:t>
            </a:r>
          </a:p>
        </p:txBody>
      </p:sp>
      <p:sp>
        <p:nvSpPr>
          <p:cNvPr id="494602" name="Text Box 10"/>
          <p:cNvSpPr txBox="1">
            <a:spLocks noChangeArrowheads="1"/>
          </p:cNvSpPr>
          <p:nvPr/>
        </p:nvSpPr>
        <p:spPr bwMode="auto">
          <a:xfrm>
            <a:off x="3851275" y="5538788"/>
            <a:ext cx="226853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ruit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9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8" grpId="0"/>
      <p:bldP spid="494599" grpId="0"/>
      <p:bldP spid="494600" grpId="0"/>
      <p:bldP spid="494601" grpId="0"/>
      <p:bldP spid="4946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9" name="Picture 3" descr="shucai_2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1300" y="1412875"/>
            <a:ext cx="6372225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40" name="WordArt 4"/>
          <p:cNvSpPr>
            <a:spLocks noChangeArrowheads="1" noChangeShapeType="1" noTextEdit="1"/>
          </p:cNvSpPr>
          <p:nvPr/>
        </p:nvSpPr>
        <p:spPr bwMode="auto">
          <a:xfrm>
            <a:off x="1474788" y="296863"/>
            <a:ext cx="3492500" cy="900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CCFFCC"/>
                  </a:solidFill>
                  <a:rou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vegetables</a:t>
            </a:r>
            <a:endParaRPr lang="zh-CN" altLang="en-US" sz="3600" kern="10">
              <a:ln w="19050">
                <a:solidFill>
                  <a:srgbClr val="CCFFCC"/>
                </a:solidFill>
                <a:round/>
              </a:ln>
              <a:solidFill>
                <a:srgbClr val="3399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537012"/>
            <a:ext cx="8136904" cy="828092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Make a poster about a healthy lunch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.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31460" name="Picture 4" descr="homework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43708" y="1089025"/>
            <a:ext cx="5184775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3" name="Picture 5" descr="thank you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1881188"/>
            <a:ext cx="7572375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5" name="Picture 3" descr="showpic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413" y="3690938"/>
            <a:ext cx="4319587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718" name="Picture 6" descr="124443410180613498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938"/>
            <a:ext cx="2736850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719" name="Picture 7" descr="1618595_234539051844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35263" y="7938"/>
            <a:ext cx="2484437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720" name="Picture 8" descr="B606306-200703071133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76575"/>
            <a:ext cx="2700338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9721" name="WordArt 9"/>
          <p:cNvSpPr>
            <a:spLocks noChangeArrowheads="1" noChangeShapeType="1" noTextEdit="1"/>
          </p:cNvSpPr>
          <p:nvPr/>
        </p:nvSpPr>
        <p:spPr bwMode="auto">
          <a:xfrm>
            <a:off x="6335713" y="2781300"/>
            <a:ext cx="2447925" cy="8286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736"/>
              </a:avLst>
            </a:prstTxWarp>
          </a:bodyPr>
          <a:lstStyle/>
          <a:p>
            <a:pPr algn="ctr"/>
            <a:r>
              <a:rPr lang="en-US" altLang="zh-CN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CC99FF"/>
                </a:solidFill>
                <a:effectLst>
                  <a:outerShdw dist="125724" dir="18900000" algn="ctr" rotWithShape="0">
                    <a:schemeClr val="bg2"/>
                  </a:outerShdw>
                </a:effectLst>
                <a:latin typeface="Arial" panose="020B0604020202020204"/>
                <a:cs typeface="Arial" panose="020B0604020202020204"/>
              </a:rPr>
              <a:t>carrot</a:t>
            </a:r>
            <a:endParaRPr lang="zh-CN" altLang="en-US" sz="3600" kern="10" spc="-360">
              <a:ln w="12700">
                <a:solidFill>
                  <a:srgbClr val="000099"/>
                </a:solidFill>
                <a:round/>
              </a:ln>
              <a:solidFill>
                <a:srgbClr val="CC99FF"/>
              </a:solidFill>
              <a:effectLst>
                <a:outerShdw dist="125724" dir="18900000" algn="ctr" rotWithShape="0">
                  <a:schemeClr val="bg2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99722" name="WordArt 10"/>
          <p:cNvSpPr>
            <a:spLocks noChangeArrowheads="1" noChangeShapeType="1" noTextEdit="1"/>
          </p:cNvSpPr>
          <p:nvPr/>
        </p:nvSpPr>
        <p:spPr bwMode="auto">
          <a:xfrm>
            <a:off x="2843213" y="3284538"/>
            <a:ext cx="2160587" cy="12160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altLang="zh-CN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bean</a:t>
            </a:r>
            <a:endParaRPr lang="zh-CN" altLang="en-US" sz="3600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9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21" grpId="0" animBg="1"/>
      <p:bldP spid="4997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2" name="Picture 4" descr="2457331_122546221000_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413" y="873125"/>
            <a:ext cx="403383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694" name="Picture 6" descr="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7338" y="2132013"/>
            <a:ext cx="4392612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695" name="WordArt 7"/>
          <p:cNvSpPr>
            <a:spLocks noChangeArrowheads="1" noChangeShapeType="1" noTextEdit="1"/>
          </p:cNvSpPr>
          <p:nvPr/>
        </p:nvSpPr>
        <p:spPr bwMode="auto">
          <a:xfrm>
            <a:off x="5759450" y="4149725"/>
            <a:ext cx="2592388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potato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98696" name="WordArt 8"/>
          <p:cNvSpPr>
            <a:spLocks noChangeArrowheads="1" noChangeShapeType="1" noTextEdit="1"/>
          </p:cNvSpPr>
          <p:nvPr/>
        </p:nvSpPr>
        <p:spPr bwMode="auto">
          <a:xfrm>
            <a:off x="1116013" y="800100"/>
            <a:ext cx="2954337" cy="97155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tomato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5" grpId="0" animBg="1"/>
      <p:bldP spid="4986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651000"/>
            <a:ext cx="741680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5317" name="WordArt 5"/>
          <p:cNvSpPr>
            <a:spLocks noChangeArrowheads="1" noChangeShapeType="1" noTextEdit="1"/>
          </p:cNvSpPr>
          <p:nvPr/>
        </p:nvSpPr>
        <p:spPr bwMode="auto">
          <a:xfrm>
            <a:off x="1008063" y="547688"/>
            <a:ext cx="2663825" cy="828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rou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altLang="zh-CN" sz="3600" kern="10">
                <a:gradFill rotWithShape="1">
                  <a:gsLst>
                    <a:gs pos="0">
                      <a:srgbClr val="CC0099"/>
                    </a:gs>
                    <a:gs pos="100000">
                      <a:srgbClr val="99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Fruit</a:t>
            </a:r>
            <a:endParaRPr lang="zh-CN" altLang="en-US" sz="3600" kern="10">
              <a:gradFill rotWithShape="1">
                <a:gsLst>
                  <a:gs pos="0">
                    <a:srgbClr val="CC0099"/>
                  </a:gs>
                  <a:gs pos="100000">
                    <a:srgbClr val="9999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7" name="Picture 3" descr="pmh41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2081213"/>
            <a:ext cx="6732587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7188" name="WordArt 4"/>
          <p:cNvSpPr>
            <a:spLocks noChangeArrowheads="1" noChangeShapeType="1" noTextEdit="1"/>
          </p:cNvSpPr>
          <p:nvPr/>
        </p:nvSpPr>
        <p:spPr bwMode="auto">
          <a:xfrm>
            <a:off x="1295400" y="765175"/>
            <a:ext cx="25209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FF"/>
                  </a:solidFill>
                  <a:rou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Meat</a:t>
            </a:r>
            <a:endParaRPr lang="zh-CN" altLang="en-US" sz="3600" kern="10">
              <a:ln w="9525">
                <a:solidFill>
                  <a:srgbClr val="0000FF"/>
                </a:solidFill>
                <a:round/>
              </a:ln>
              <a:solidFill>
                <a:srgbClr val="FF99CC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Microsoft Office PowerPoint</Application>
  <PresentationFormat>全屏显示(4:3)</PresentationFormat>
  <Paragraphs>294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7" baseType="lpstr">
      <vt:lpstr>宋体</vt:lpstr>
      <vt:lpstr>微软雅黑</vt:lpstr>
      <vt:lpstr>Arial</vt:lpstr>
      <vt:lpstr>Arial Black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2005-11-29T12:00:00Z</dcterms:created>
  <dcterms:modified xsi:type="dcterms:W3CDTF">2023-01-16T14:05:38Z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F998CBDF553D48E984346A24515200F3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