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orient="horz" pos="600">
          <p15:clr>
            <a:srgbClr val="A4A3A4"/>
          </p15:clr>
        </p15:guide>
        <p15:guide id="3" orient="horz" pos="664">
          <p15:clr>
            <a:srgbClr val="A4A3A4"/>
          </p15:clr>
        </p15:guide>
        <p15:guide id="4" orient="horz" pos="3952">
          <p15:clr>
            <a:srgbClr val="A4A3A4"/>
          </p15:clr>
        </p15:guide>
        <p15:guide id="5" orient="horz" pos="38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B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orient="horz" pos="600"/>
        <p:guide orient="horz" pos="664"/>
        <p:guide orient="horz" pos="3952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F2EA437-B6AA-41E9-B7F6-6348D0BA3E12}" type="datetimeFigureOut">
              <a:rPr lang="zh-CN" altLang="en-US" smtClean="0"/>
              <a:t>2023-01-16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4EB2CB0-8294-4AB9-A844-D9FA6B17003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B4BF8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B4BF8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audio" Target="../media/audio3.wav"/><Relationship Id="rId10" Type="http://schemas.openxmlformats.org/officeDocument/2006/relationships/image" Target="../media/image10.png"/><Relationship Id="rId4" Type="http://schemas.openxmlformats.org/officeDocument/2006/relationships/audio" Target="../media/audio2.wav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28930" y="2132330"/>
            <a:ext cx="7335520" cy="2824480"/>
            <a:chOff x="6147269" y="2844265"/>
            <a:chExt cx="5309554" cy="2076459"/>
          </a:xfrm>
        </p:grpSpPr>
        <p:grpSp>
          <p:nvGrpSpPr>
            <p:cNvPr id="3" name="组合 2"/>
            <p:cNvGrpSpPr/>
            <p:nvPr/>
          </p:nvGrpSpPr>
          <p:grpSpPr>
            <a:xfrm>
              <a:off x="6147269" y="3331609"/>
              <a:ext cx="5309554" cy="1589115"/>
              <a:chOff x="-4714868" y="2110674"/>
              <a:chExt cx="5309554" cy="1589115"/>
            </a:xfrm>
          </p:grpSpPr>
          <p:sp>
            <p:nvSpPr>
              <p:cNvPr id="5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0A05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-4714868" y="2110674"/>
                <a:ext cx="5309554" cy="1036393"/>
                <a:chOff x="-4714868" y="2110674"/>
                <a:chExt cx="5309554" cy="1036393"/>
              </a:xfrm>
            </p:grpSpPr>
            <p:sp>
              <p:nvSpPr>
                <p:cNvPr id="7" name="文本框 6"/>
                <p:cNvSpPr txBox="1"/>
                <p:nvPr/>
              </p:nvSpPr>
              <p:spPr>
                <a:xfrm>
                  <a:off x="-4714868" y="2808615"/>
                  <a:ext cx="5033249" cy="338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8" name="直接连接符 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" name="文本占位符 19"/>
                <p:cNvSpPr txBox="1"/>
                <p:nvPr/>
              </p:nvSpPr>
              <p:spPr>
                <a:xfrm>
                  <a:off x="-4708756" y="2110674"/>
                  <a:ext cx="5303442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5400" b="1" dirty="0">
                      <a:solidFill>
                        <a:srgbClr val="90A056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3</a:t>
                  </a: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0A056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.3 </a:t>
                  </a:r>
                  <a:r>
                    <a:rPr lang="zh-CN" altLang="en-US" sz="5400" b="1" dirty="0">
                      <a:solidFill>
                        <a:srgbClr val="90A056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角的分类</a:t>
                  </a:r>
                </a:p>
              </p:txBody>
            </p:sp>
          </p:grpSp>
        </p:grpSp>
        <p:sp>
          <p:nvSpPr>
            <p:cNvPr id="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第三单元  角的度量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0A056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25" t="343" r="13089" b="54637"/>
          <a:stretch>
            <a:fillRect/>
          </a:stretch>
        </p:blipFill>
        <p:spPr>
          <a:xfrm>
            <a:off x="9682146" y="-11575"/>
            <a:ext cx="2694241" cy="3125318"/>
          </a:xfrm>
          <a:custGeom>
            <a:avLst/>
            <a:gdLst>
              <a:gd name="connsiteX0" fmla="*/ 0 w 2265031"/>
              <a:gd name="connsiteY0" fmla="*/ 0 h 2627435"/>
              <a:gd name="connsiteX1" fmla="*/ 2265031 w 2265031"/>
              <a:gd name="connsiteY1" fmla="*/ 1313717 h 2627435"/>
              <a:gd name="connsiteX2" fmla="*/ 0 w 2265031"/>
              <a:gd name="connsiteY2" fmla="*/ 2627435 h 2627435"/>
              <a:gd name="connsiteX3" fmla="*/ 0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0" y="0"/>
                </a:moveTo>
                <a:lnTo>
                  <a:pt x="2265031" y="1313717"/>
                </a:lnTo>
                <a:lnTo>
                  <a:pt x="0" y="262743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2" t="1039" r="41772" b="53941"/>
          <a:stretch>
            <a:fillRect/>
          </a:stretch>
        </p:blipFill>
        <p:spPr>
          <a:xfrm>
            <a:off x="6927658" y="11575"/>
            <a:ext cx="2694241" cy="3125318"/>
          </a:xfrm>
          <a:custGeom>
            <a:avLst/>
            <a:gdLst>
              <a:gd name="connsiteX0" fmla="*/ 2265031 w 2265031"/>
              <a:gd name="connsiteY0" fmla="*/ 0 h 2627435"/>
              <a:gd name="connsiteX1" fmla="*/ 2265031 w 2265031"/>
              <a:gd name="connsiteY1" fmla="*/ 2627435 h 2627435"/>
              <a:gd name="connsiteX2" fmla="*/ 0 w 2265031"/>
              <a:gd name="connsiteY2" fmla="*/ 1313717 h 2627435"/>
              <a:gd name="connsiteX3" fmla="*/ 2265031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2265031" y="0"/>
                </a:moveTo>
                <a:lnTo>
                  <a:pt x="2265031" y="2627435"/>
                </a:lnTo>
                <a:lnTo>
                  <a:pt x="0" y="1313717"/>
                </a:lnTo>
                <a:lnTo>
                  <a:pt x="2265031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50" t="24420" r="12964" b="30560"/>
          <a:stretch>
            <a:fillRect/>
          </a:stretch>
        </p:blipFill>
        <p:spPr>
          <a:xfrm>
            <a:off x="9692593" y="1609810"/>
            <a:ext cx="2694241" cy="3125318"/>
          </a:xfrm>
          <a:custGeom>
            <a:avLst/>
            <a:gdLst>
              <a:gd name="connsiteX0" fmla="*/ 2265031 w 2265031"/>
              <a:gd name="connsiteY0" fmla="*/ 0 h 2627435"/>
              <a:gd name="connsiteX1" fmla="*/ 2265031 w 2265031"/>
              <a:gd name="connsiteY1" fmla="*/ 2627435 h 2627435"/>
              <a:gd name="connsiteX2" fmla="*/ 0 w 2265031"/>
              <a:gd name="connsiteY2" fmla="*/ 1313717 h 2627435"/>
              <a:gd name="connsiteX3" fmla="*/ 2265031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2265031" y="0"/>
                </a:moveTo>
                <a:lnTo>
                  <a:pt x="2265031" y="2627435"/>
                </a:lnTo>
                <a:lnTo>
                  <a:pt x="0" y="1313717"/>
                </a:lnTo>
                <a:lnTo>
                  <a:pt x="2265031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13" t="31684" r="33501" b="23296"/>
          <a:stretch>
            <a:fillRect/>
          </a:stretch>
        </p:blipFill>
        <p:spPr>
          <a:xfrm>
            <a:off x="7743645" y="2133218"/>
            <a:ext cx="2694241" cy="3125318"/>
          </a:xfrm>
          <a:custGeom>
            <a:avLst/>
            <a:gdLst>
              <a:gd name="connsiteX0" fmla="*/ 0 w 2265031"/>
              <a:gd name="connsiteY0" fmla="*/ 0 h 2627435"/>
              <a:gd name="connsiteX1" fmla="*/ 2265031 w 2265031"/>
              <a:gd name="connsiteY1" fmla="*/ 1313717 h 2627435"/>
              <a:gd name="connsiteX2" fmla="*/ 0 w 2265031"/>
              <a:gd name="connsiteY2" fmla="*/ 2627435 h 2627435"/>
              <a:gd name="connsiteX3" fmla="*/ 0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0" y="0"/>
                </a:moveTo>
                <a:lnTo>
                  <a:pt x="2265031" y="1313717"/>
                </a:lnTo>
                <a:lnTo>
                  <a:pt x="0" y="262743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5" t="55234" r="32700"/>
          <a:stretch>
            <a:fillRect/>
          </a:stretch>
        </p:blipFill>
        <p:spPr>
          <a:xfrm>
            <a:off x="7802764" y="3747860"/>
            <a:ext cx="2710708" cy="3107731"/>
          </a:xfrm>
          <a:custGeom>
            <a:avLst/>
            <a:gdLst>
              <a:gd name="connsiteX0" fmla="*/ 2278875 w 2278875"/>
              <a:gd name="connsiteY0" fmla="*/ 0 h 2612650"/>
              <a:gd name="connsiteX1" fmla="*/ 2266813 w 2278875"/>
              <a:gd name="connsiteY1" fmla="*/ 2612650 h 2612650"/>
              <a:gd name="connsiteX2" fmla="*/ 2256823 w 2278875"/>
              <a:gd name="connsiteY2" fmla="*/ 2612650 h 2612650"/>
              <a:gd name="connsiteX3" fmla="*/ 0 w 2278875"/>
              <a:gd name="connsiteY3" fmla="*/ 1307725 h 2612650"/>
              <a:gd name="connsiteX4" fmla="*/ 2278875 w 2278875"/>
              <a:gd name="connsiteY4" fmla="*/ 0 h 261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8875" h="2612650">
                <a:moveTo>
                  <a:pt x="2278875" y="0"/>
                </a:moveTo>
                <a:lnTo>
                  <a:pt x="2266813" y="2612650"/>
                </a:lnTo>
                <a:lnTo>
                  <a:pt x="2256823" y="2612650"/>
                </a:lnTo>
                <a:lnTo>
                  <a:pt x="0" y="1307725"/>
                </a:lnTo>
                <a:lnTo>
                  <a:pt x="2278875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26" t="55323" r="4188"/>
          <a:stretch>
            <a:fillRect/>
          </a:stretch>
        </p:blipFill>
        <p:spPr>
          <a:xfrm>
            <a:off x="10586230" y="3772561"/>
            <a:ext cx="2694240" cy="3101497"/>
          </a:xfrm>
          <a:custGeom>
            <a:avLst/>
            <a:gdLst>
              <a:gd name="connsiteX0" fmla="*/ 0 w 2265031"/>
              <a:gd name="connsiteY0" fmla="*/ 0 h 2607409"/>
              <a:gd name="connsiteX1" fmla="*/ 2265031 w 2265031"/>
              <a:gd name="connsiteY1" fmla="*/ 1313717 h 2607409"/>
              <a:gd name="connsiteX2" fmla="*/ 34528 w 2265031"/>
              <a:gd name="connsiteY2" fmla="*/ 2607409 h 2607409"/>
              <a:gd name="connsiteX3" fmla="*/ 0 w 2265031"/>
              <a:gd name="connsiteY3" fmla="*/ 2607409 h 2607409"/>
              <a:gd name="connsiteX4" fmla="*/ 0 w 2265031"/>
              <a:gd name="connsiteY4" fmla="*/ 0 h 2607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5031" h="2607409">
                <a:moveTo>
                  <a:pt x="0" y="0"/>
                </a:moveTo>
                <a:lnTo>
                  <a:pt x="2265031" y="1313717"/>
                </a:lnTo>
                <a:lnTo>
                  <a:pt x="34528" y="2607409"/>
                </a:lnTo>
                <a:lnTo>
                  <a:pt x="0" y="260740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0" t="100000" r="32847" b="-99"/>
          <a:stretch>
            <a:fillRect/>
          </a:stretch>
        </p:blipFill>
        <p:spPr>
          <a:xfrm>
            <a:off x="10571347" y="6010883"/>
            <a:ext cx="9990" cy="5761"/>
          </a:xfrm>
          <a:custGeom>
            <a:avLst/>
            <a:gdLst>
              <a:gd name="connsiteX0" fmla="*/ 0 w 9990"/>
              <a:gd name="connsiteY0" fmla="*/ 0 h 5761"/>
              <a:gd name="connsiteX1" fmla="*/ 9990 w 9990"/>
              <a:gd name="connsiteY1" fmla="*/ 0 h 5761"/>
              <a:gd name="connsiteX2" fmla="*/ 9963 w 9990"/>
              <a:gd name="connsiteY2" fmla="*/ 5761 h 5761"/>
              <a:gd name="connsiteX3" fmla="*/ 0 w 9990"/>
              <a:gd name="connsiteY3" fmla="*/ 0 h 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" h="5761">
                <a:moveTo>
                  <a:pt x="0" y="0"/>
                </a:moveTo>
                <a:lnTo>
                  <a:pt x="9990" y="0"/>
                </a:lnTo>
                <a:lnTo>
                  <a:pt x="9963" y="576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26" t="100000" r="31550" b="-343"/>
          <a:stretch>
            <a:fillRect/>
          </a:stretch>
        </p:blipFill>
        <p:spPr>
          <a:xfrm>
            <a:off x="10652574" y="6010882"/>
            <a:ext cx="34528" cy="20026"/>
          </a:xfrm>
          <a:custGeom>
            <a:avLst/>
            <a:gdLst>
              <a:gd name="connsiteX0" fmla="*/ 0 w 34528"/>
              <a:gd name="connsiteY0" fmla="*/ 0 h 20026"/>
              <a:gd name="connsiteX1" fmla="*/ 34528 w 34528"/>
              <a:gd name="connsiteY1" fmla="*/ 0 h 20026"/>
              <a:gd name="connsiteX2" fmla="*/ 0 w 34528"/>
              <a:gd name="connsiteY2" fmla="*/ 20026 h 20026"/>
              <a:gd name="connsiteX3" fmla="*/ 0 w 34528"/>
              <a:gd name="connsiteY3" fmla="*/ 0 h 2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28" h="20026">
                <a:moveTo>
                  <a:pt x="0" y="0"/>
                </a:moveTo>
                <a:lnTo>
                  <a:pt x="34528" y="0"/>
                </a:lnTo>
                <a:lnTo>
                  <a:pt x="0" y="20026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2" name="直角三角形 21"/>
          <p:cNvSpPr/>
          <p:nvPr/>
        </p:nvSpPr>
        <p:spPr>
          <a:xfrm>
            <a:off x="0" y="5296274"/>
            <a:ext cx="1570892" cy="1570892"/>
          </a:xfrm>
          <a:prstGeom prst="rtTriangle">
            <a:avLst/>
          </a:pr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直角三角形 20"/>
          <p:cNvSpPr/>
          <p:nvPr/>
        </p:nvSpPr>
        <p:spPr>
          <a:xfrm rot="10280671">
            <a:off x="9974666" y="-190315"/>
            <a:ext cx="2313458" cy="1687784"/>
          </a:xfrm>
          <a:custGeom>
            <a:avLst/>
            <a:gdLst>
              <a:gd name="connsiteX0" fmla="*/ 0 w 1570892"/>
              <a:gd name="connsiteY0" fmla="*/ 1570892 h 1570892"/>
              <a:gd name="connsiteX1" fmla="*/ 0 w 1570892"/>
              <a:gd name="connsiteY1" fmla="*/ 0 h 1570892"/>
              <a:gd name="connsiteX2" fmla="*/ 1570892 w 1570892"/>
              <a:gd name="connsiteY2" fmla="*/ 1570892 h 1570892"/>
              <a:gd name="connsiteX3" fmla="*/ 0 w 1570892"/>
              <a:gd name="connsiteY3" fmla="*/ 1570892 h 1570892"/>
              <a:gd name="connsiteX0-1" fmla="*/ 0 w 2313458"/>
              <a:gd name="connsiteY0-2" fmla="*/ 1570892 h 1918247"/>
              <a:gd name="connsiteX1-3" fmla="*/ 0 w 2313458"/>
              <a:gd name="connsiteY1-4" fmla="*/ 0 h 1918247"/>
              <a:gd name="connsiteX2-5" fmla="*/ 2313458 w 2313458"/>
              <a:gd name="connsiteY2-6" fmla="*/ 1918247 h 1918247"/>
              <a:gd name="connsiteX3-7" fmla="*/ 0 w 2313458"/>
              <a:gd name="connsiteY3-8" fmla="*/ 1570892 h 1918247"/>
              <a:gd name="connsiteX0-9" fmla="*/ 0 w 2313458"/>
              <a:gd name="connsiteY0-10" fmla="*/ 1339511 h 1686866"/>
              <a:gd name="connsiteX1-11" fmla="*/ 223761 w 2313458"/>
              <a:gd name="connsiteY1-12" fmla="*/ 0 h 1686866"/>
              <a:gd name="connsiteX2-13" fmla="*/ 2313458 w 2313458"/>
              <a:gd name="connsiteY2-14" fmla="*/ 1686866 h 1686866"/>
              <a:gd name="connsiteX3-15" fmla="*/ 0 w 2313458"/>
              <a:gd name="connsiteY3-16" fmla="*/ 1339511 h 1686866"/>
              <a:gd name="connsiteX0-17" fmla="*/ 0 w 2313458"/>
              <a:gd name="connsiteY0-18" fmla="*/ 1340429 h 1687784"/>
              <a:gd name="connsiteX1-19" fmla="*/ 217735 w 2313458"/>
              <a:gd name="connsiteY1-20" fmla="*/ 0 h 1687784"/>
              <a:gd name="connsiteX2-21" fmla="*/ 2313458 w 2313458"/>
              <a:gd name="connsiteY2-22" fmla="*/ 1687784 h 1687784"/>
              <a:gd name="connsiteX3-23" fmla="*/ 0 w 2313458"/>
              <a:gd name="connsiteY3-24" fmla="*/ 1340429 h 16877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313458" h="1687784">
                <a:moveTo>
                  <a:pt x="0" y="1340429"/>
                </a:moveTo>
                <a:lnTo>
                  <a:pt x="217735" y="0"/>
                </a:lnTo>
                <a:lnTo>
                  <a:pt x="2313458" y="1687784"/>
                </a:lnTo>
                <a:lnTo>
                  <a:pt x="0" y="1340429"/>
                </a:lnTo>
                <a:close/>
              </a:path>
            </a:pathLst>
          </a:cu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>
            <a:off x="7778370" y="5369245"/>
            <a:ext cx="2513566" cy="1486346"/>
          </a:xfrm>
          <a:custGeom>
            <a:avLst/>
            <a:gdLst>
              <a:gd name="connsiteX0" fmla="*/ 0 w 1570892"/>
              <a:gd name="connsiteY0" fmla="*/ 1570892 h 1570892"/>
              <a:gd name="connsiteX1" fmla="*/ 0 w 1570892"/>
              <a:gd name="connsiteY1" fmla="*/ 0 h 1570892"/>
              <a:gd name="connsiteX2" fmla="*/ 1570892 w 1570892"/>
              <a:gd name="connsiteY2" fmla="*/ 1570892 h 1570892"/>
              <a:gd name="connsiteX3" fmla="*/ 0 w 1570892"/>
              <a:gd name="connsiteY3" fmla="*/ 1570892 h 1570892"/>
              <a:gd name="connsiteX0-1" fmla="*/ 762000 w 2332892"/>
              <a:gd name="connsiteY0-2" fmla="*/ 1418492 h 1418492"/>
              <a:gd name="connsiteX1-3" fmla="*/ 0 w 2332892"/>
              <a:gd name="connsiteY1-4" fmla="*/ 0 h 1418492"/>
              <a:gd name="connsiteX2-5" fmla="*/ 2332892 w 2332892"/>
              <a:gd name="connsiteY2-6" fmla="*/ 1418492 h 1418492"/>
              <a:gd name="connsiteX3-7" fmla="*/ 762000 w 2332892"/>
              <a:gd name="connsiteY3-8" fmla="*/ 1418492 h 14184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332892" h="1418492">
                <a:moveTo>
                  <a:pt x="762000" y="1418492"/>
                </a:moveTo>
                <a:lnTo>
                  <a:pt x="0" y="0"/>
                </a:lnTo>
                <a:lnTo>
                  <a:pt x="2332892" y="1418492"/>
                </a:lnTo>
                <a:lnTo>
                  <a:pt x="762000" y="1418492"/>
                </a:lnTo>
                <a:close/>
              </a:path>
            </a:pathLst>
          </a:cu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2"/>
          <p:cNvSpPr txBox="1">
            <a:spLocks noChangeArrowheads="1"/>
          </p:cNvSpPr>
          <p:nvPr/>
        </p:nvSpPr>
        <p:spPr bwMode="auto">
          <a:xfrm>
            <a:off x="660400" y="1170387"/>
            <a:ext cx="10562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下面的同学说的对吗？</a:t>
            </a:r>
          </a:p>
        </p:txBody>
      </p:sp>
      <p:pic>
        <p:nvPicPr>
          <p:cNvPr id="18434" name="图片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9054" y="1941736"/>
            <a:ext cx="670475" cy="101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图片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6081" y="3136160"/>
            <a:ext cx="733868" cy="112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图片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8982" y="4644827"/>
            <a:ext cx="734796" cy="963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框 57"/>
          <p:cNvSpPr>
            <a:spLocks noChangeArrowheads="1"/>
          </p:cNvSpPr>
          <p:nvPr/>
        </p:nvSpPr>
        <p:spPr bwMode="auto">
          <a:xfrm>
            <a:off x="2695000" y="1743675"/>
            <a:ext cx="3092451" cy="633365"/>
          </a:xfrm>
          <a:prstGeom prst="wedgeRoundRectCallout">
            <a:avLst>
              <a:gd name="adj1" fmla="val -58587"/>
              <a:gd name="adj2" fmla="val 44000"/>
              <a:gd name="adj3" fmla="val 16667"/>
            </a:avLst>
          </a:prstGeom>
          <a:noFill/>
          <a:ln w="19050">
            <a:solidFill>
              <a:srgbClr val="00B0F0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algn="ctr" defTabSz="1219200" eaLnBrk="0" hangingPunct="0">
              <a:lnSpc>
                <a:spcPct val="130000"/>
              </a:lnSpc>
              <a:defRPr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我画了一个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70°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角。</a:t>
            </a:r>
          </a:p>
        </p:txBody>
      </p:sp>
      <p:sp>
        <p:nvSpPr>
          <p:cNvPr id="15" name="文本框 57"/>
          <p:cNvSpPr>
            <a:spLocks noChangeArrowheads="1"/>
          </p:cNvSpPr>
          <p:nvPr/>
        </p:nvSpPr>
        <p:spPr bwMode="auto">
          <a:xfrm>
            <a:off x="2529256" y="4257997"/>
            <a:ext cx="3649133" cy="633365"/>
          </a:xfrm>
          <a:prstGeom prst="wedgeRoundRectCallout">
            <a:avLst>
              <a:gd name="adj1" fmla="val -61464"/>
              <a:gd name="adj2" fmla="val 41855"/>
              <a:gd name="adj3" fmla="val 16667"/>
            </a:avLst>
          </a:prstGeom>
          <a:noFill/>
          <a:ln w="19050">
            <a:solidFill>
              <a:srgbClr val="00B0F0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algn="ctr" defTabSz="1219200" eaLnBrk="0" hangingPunct="0">
              <a:lnSpc>
                <a:spcPct val="130000"/>
              </a:lnSpc>
              <a:defRPr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我画了一个直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100°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角。</a:t>
            </a:r>
          </a:p>
        </p:txBody>
      </p:sp>
      <p:sp>
        <p:nvSpPr>
          <p:cNvPr id="16" name="文本框 57"/>
          <p:cNvSpPr>
            <a:spLocks noChangeArrowheads="1"/>
          </p:cNvSpPr>
          <p:nvPr/>
        </p:nvSpPr>
        <p:spPr bwMode="auto">
          <a:xfrm>
            <a:off x="2699233" y="3199941"/>
            <a:ext cx="3090333" cy="633365"/>
          </a:xfrm>
          <a:prstGeom prst="wedgeRoundRectCallout">
            <a:avLst>
              <a:gd name="adj1" fmla="val -60231"/>
              <a:gd name="adj2" fmla="val 28983"/>
              <a:gd name="adj3" fmla="val 16667"/>
            </a:avLst>
          </a:prstGeom>
          <a:noFill/>
          <a:ln w="19050">
            <a:solidFill>
              <a:srgbClr val="00B0F0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algn="ctr" defTabSz="1219200" eaLnBrk="0" hangingPunct="0">
              <a:lnSpc>
                <a:spcPct val="130000"/>
              </a:lnSpc>
              <a:defRPr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我画了一个直角。</a:t>
            </a:r>
          </a:p>
        </p:txBody>
      </p:sp>
      <p:grpSp>
        <p:nvGrpSpPr>
          <p:cNvPr id="18440" name="组合 23"/>
          <p:cNvGrpSpPr/>
          <p:nvPr/>
        </p:nvGrpSpPr>
        <p:grpSpPr bwMode="auto">
          <a:xfrm>
            <a:off x="6729275" y="1451835"/>
            <a:ext cx="1010661" cy="979801"/>
            <a:chOff x="5334541" y="681073"/>
            <a:chExt cx="1247775" cy="1208978"/>
          </a:xfrm>
        </p:grpSpPr>
        <p:sp>
          <p:nvSpPr>
            <p:cNvPr id="19" name="任意多边形: 形状 18"/>
            <p:cNvSpPr/>
            <p:nvPr/>
          </p:nvSpPr>
          <p:spPr>
            <a:xfrm rot="19404974">
              <a:off x="5334541" y="681073"/>
              <a:ext cx="1247775" cy="1037627"/>
            </a:xfrm>
            <a:custGeom>
              <a:avLst/>
              <a:gdLst>
                <a:gd name="connsiteX0" fmla="*/ 1247775 w 1247775"/>
                <a:gd name="connsiteY0" fmla="*/ 1038225 h 1038225"/>
                <a:gd name="connsiteX1" fmla="*/ 185738 w 1247775"/>
                <a:gd name="connsiteY1" fmla="*/ 1038225 h 1038225"/>
                <a:gd name="connsiteX2" fmla="*/ 0 w 1247775"/>
                <a:gd name="connsiteY2" fmla="*/ 0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47775" h="1038225">
                  <a:moveTo>
                    <a:pt x="1247775" y="1038225"/>
                  </a:moveTo>
                  <a:lnTo>
                    <a:pt x="185738" y="103822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5899691" y="1853559"/>
              <a:ext cx="34925" cy="36492"/>
            </a:xfrm>
            <a:prstGeom prst="ellipse">
              <a:avLst/>
            </a:prstGeom>
            <a:solidFill>
              <a:srgbClr val="0066FF"/>
            </a:solidFill>
            <a:ln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8443" name="组合 24"/>
          <p:cNvGrpSpPr/>
          <p:nvPr/>
        </p:nvGrpSpPr>
        <p:grpSpPr bwMode="auto">
          <a:xfrm>
            <a:off x="6802685" y="3143985"/>
            <a:ext cx="1206107" cy="650629"/>
            <a:chOff x="5292080" y="2429996"/>
            <a:chExt cx="1489075" cy="803275"/>
          </a:xfrm>
        </p:grpSpPr>
        <p:sp>
          <p:nvSpPr>
            <p:cNvPr id="18" name="任意多边形: 形状 17"/>
            <p:cNvSpPr/>
            <p:nvPr/>
          </p:nvSpPr>
          <p:spPr>
            <a:xfrm rot="2449432">
              <a:off x="5292080" y="2429996"/>
              <a:ext cx="1489075" cy="803275"/>
            </a:xfrm>
            <a:custGeom>
              <a:avLst/>
              <a:gdLst>
                <a:gd name="connsiteX0" fmla="*/ 1489075 w 1489075"/>
                <a:gd name="connsiteY0" fmla="*/ 117475 h 803275"/>
                <a:gd name="connsiteX1" fmla="*/ 676275 w 1489075"/>
                <a:gd name="connsiteY1" fmla="*/ 803275 h 803275"/>
                <a:gd name="connsiteX2" fmla="*/ 0 w 1489075"/>
                <a:gd name="connsiteY2" fmla="*/ 0 h 80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89075" h="803275">
                  <a:moveTo>
                    <a:pt x="1489075" y="117475"/>
                  </a:moveTo>
                  <a:lnTo>
                    <a:pt x="676275" y="80327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5701655" y="3068171"/>
              <a:ext cx="36513" cy="36512"/>
            </a:xfrm>
            <a:prstGeom prst="ellipse">
              <a:avLst/>
            </a:prstGeom>
            <a:solidFill>
              <a:srgbClr val="0066FF"/>
            </a:solidFill>
            <a:ln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8446" name="组合 25"/>
          <p:cNvGrpSpPr/>
          <p:nvPr/>
        </p:nvGrpSpPr>
        <p:grpSpPr bwMode="auto">
          <a:xfrm>
            <a:off x="6805737" y="4333853"/>
            <a:ext cx="1085239" cy="741922"/>
            <a:chOff x="5492626" y="3462784"/>
            <a:chExt cx="1339850" cy="916018"/>
          </a:xfrm>
        </p:grpSpPr>
        <p:sp>
          <p:nvSpPr>
            <p:cNvPr id="20" name="任意多边形: 形状 19"/>
            <p:cNvSpPr/>
            <p:nvPr/>
          </p:nvSpPr>
          <p:spPr>
            <a:xfrm>
              <a:off x="5492626" y="3462784"/>
              <a:ext cx="1339850" cy="908081"/>
            </a:xfrm>
            <a:custGeom>
              <a:avLst/>
              <a:gdLst>
                <a:gd name="connsiteX0" fmla="*/ 1339850 w 1339850"/>
                <a:gd name="connsiteY0" fmla="*/ 222250 h 908050"/>
                <a:gd name="connsiteX1" fmla="*/ 527050 w 1339850"/>
                <a:gd name="connsiteY1" fmla="*/ 908050 h 908050"/>
                <a:gd name="connsiteX2" fmla="*/ 0 w 1339850"/>
                <a:gd name="connsiteY2" fmla="*/ 0 h 908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850" h="908050">
                  <a:moveTo>
                    <a:pt x="1339850" y="222250"/>
                  </a:moveTo>
                  <a:lnTo>
                    <a:pt x="527050" y="90805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6006976" y="4342289"/>
              <a:ext cx="34925" cy="36513"/>
            </a:xfrm>
            <a:prstGeom prst="ellipse">
              <a:avLst/>
            </a:prstGeom>
            <a:solidFill>
              <a:srgbClr val="0066FF"/>
            </a:solidFill>
            <a:ln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449" name="文本框 26"/>
          <p:cNvSpPr txBox="1">
            <a:spLocks noChangeArrowheads="1"/>
          </p:cNvSpPr>
          <p:nvPr/>
        </p:nvSpPr>
        <p:spPr bwMode="auto">
          <a:xfrm>
            <a:off x="9225490" y="1448844"/>
            <a:ext cx="768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对</a:t>
            </a:r>
          </a:p>
        </p:txBody>
      </p:sp>
      <p:sp>
        <p:nvSpPr>
          <p:cNvPr id="18450" name="文本框 27"/>
          <p:cNvSpPr txBox="1">
            <a:spLocks noChangeArrowheads="1"/>
          </p:cNvSpPr>
          <p:nvPr/>
        </p:nvSpPr>
        <p:spPr bwMode="auto">
          <a:xfrm>
            <a:off x="10357907" y="1448844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错</a:t>
            </a:r>
          </a:p>
        </p:txBody>
      </p:sp>
      <p:sp>
        <p:nvSpPr>
          <p:cNvPr id="18451" name="文本框 28"/>
          <p:cNvSpPr txBox="1">
            <a:spLocks noChangeArrowheads="1"/>
          </p:cNvSpPr>
          <p:nvPr/>
        </p:nvSpPr>
        <p:spPr bwMode="auto">
          <a:xfrm>
            <a:off x="9158132" y="2188966"/>
            <a:ext cx="1344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)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52" name="文本框 29"/>
          <p:cNvSpPr txBox="1">
            <a:spLocks noChangeArrowheads="1"/>
          </p:cNvSpPr>
          <p:nvPr/>
        </p:nvSpPr>
        <p:spPr bwMode="auto">
          <a:xfrm>
            <a:off x="10214349" y="2188966"/>
            <a:ext cx="1344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)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53" name="文本框 30"/>
          <p:cNvSpPr txBox="1">
            <a:spLocks noChangeArrowheads="1"/>
          </p:cNvSpPr>
          <p:nvPr/>
        </p:nvSpPr>
        <p:spPr bwMode="auto">
          <a:xfrm>
            <a:off x="9158132" y="3573266"/>
            <a:ext cx="1344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)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54" name="文本框 31"/>
          <p:cNvSpPr txBox="1">
            <a:spLocks noChangeArrowheads="1"/>
          </p:cNvSpPr>
          <p:nvPr/>
        </p:nvSpPr>
        <p:spPr bwMode="auto">
          <a:xfrm>
            <a:off x="10214349" y="3573266"/>
            <a:ext cx="1344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)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55" name="文本框 32"/>
          <p:cNvSpPr txBox="1">
            <a:spLocks noChangeArrowheads="1"/>
          </p:cNvSpPr>
          <p:nvPr/>
        </p:nvSpPr>
        <p:spPr bwMode="auto">
          <a:xfrm>
            <a:off x="9158132" y="5012600"/>
            <a:ext cx="1344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)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56" name="文本框 33"/>
          <p:cNvSpPr txBox="1">
            <a:spLocks noChangeArrowheads="1"/>
          </p:cNvSpPr>
          <p:nvPr/>
        </p:nvSpPr>
        <p:spPr bwMode="auto">
          <a:xfrm>
            <a:off x="10214349" y="5012600"/>
            <a:ext cx="1344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)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文本框 34"/>
          <p:cNvSpPr txBox="1">
            <a:spLocks noChangeArrowheads="1"/>
          </p:cNvSpPr>
          <p:nvPr/>
        </p:nvSpPr>
        <p:spPr bwMode="auto">
          <a:xfrm>
            <a:off x="10406967" y="2188966"/>
            <a:ext cx="7662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9373186" y="3619320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10410776" y="5077369"/>
            <a:ext cx="768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2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五、课堂练习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0" name="组合 12"/>
          <p:cNvGrpSpPr/>
          <p:nvPr/>
        </p:nvGrpSpPr>
        <p:grpSpPr bwMode="auto">
          <a:xfrm>
            <a:off x="1516849" y="1788994"/>
            <a:ext cx="7061200" cy="1993913"/>
            <a:chOff x="833121" y="1494444"/>
            <a:chExt cx="7267786" cy="2052320"/>
          </a:xfrm>
        </p:grpSpPr>
        <p:sp>
          <p:nvSpPr>
            <p:cNvPr id="6" name="思想气泡: 云 5"/>
            <p:cNvSpPr/>
            <p:nvPr/>
          </p:nvSpPr>
          <p:spPr>
            <a:xfrm>
              <a:off x="833121" y="1494444"/>
              <a:ext cx="7267786" cy="2052320"/>
            </a:xfrm>
            <a:prstGeom prst="cloudCallout">
              <a:avLst>
                <a:gd name="adj1" fmla="val 35331"/>
                <a:gd name="adj2" fmla="val 84144"/>
              </a:avLst>
            </a:prstGeom>
            <a:solidFill>
              <a:srgbClr val="FFFEF2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2" name="矩形 2"/>
            <p:cNvSpPr>
              <a:spLocks noChangeArrowheads="1"/>
            </p:cNvSpPr>
            <p:nvPr/>
          </p:nvSpPr>
          <p:spPr bwMode="auto">
            <a:xfrm>
              <a:off x="2064729" y="2174408"/>
              <a:ext cx="3927255" cy="346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1219200"/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通过本节课的学习，你有什么收获？</a:t>
              </a:r>
            </a:p>
          </p:txBody>
        </p:sp>
      </p:grp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六、课堂小结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50622" y="3346785"/>
            <a:ext cx="1956725" cy="27897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26085" y="2132330"/>
            <a:ext cx="7084695" cy="2824480"/>
            <a:chOff x="6147269" y="2844265"/>
            <a:chExt cx="5112385" cy="2076459"/>
          </a:xfrm>
        </p:grpSpPr>
        <p:grpSp>
          <p:nvGrpSpPr>
            <p:cNvPr id="3" name="组合 2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5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0A05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-4714868" y="2110674"/>
                <a:ext cx="5033250" cy="1036393"/>
                <a:chOff x="-4714868" y="2110674"/>
                <a:chExt cx="5033250" cy="1036393"/>
              </a:xfrm>
            </p:grpSpPr>
            <p:sp>
              <p:nvSpPr>
                <p:cNvPr id="7" name="文本框 6"/>
                <p:cNvSpPr txBox="1"/>
                <p:nvPr/>
              </p:nvSpPr>
              <p:spPr>
                <a:xfrm>
                  <a:off x="-4714868" y="2808615"/>
                  <a:ext cx="5033249" cy="338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8" name="直接连接符 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0A056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第三单元  角的度量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0A056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25" t="343" r="13089" b="54637"/>
          <a:stretch>
            <a:fillRect/>
          </a:stretch>
        </p:blipFill>
        <p:spPr>
          <a:xfrm>
            <a:off x="9682146" y="-11575"/>
            <a:ext cx="2694241" cy="3125318"/>
          </a:xfrm>
          <a:custGeom>
            <a:avLst/>
            <a:gdLst>
              <a:gd name="connsiteX0" fmla="*/ 0 w 2265031"/>
              <a:gd name="connsiteY0" fmla="*/ 0 h 2627435"/>
              <a:gd name="connsiteX1" fmla="*/ 2265031 w 2265031"/>
              <a:gd name="connsiteY1" fmla="*/ 1313717 h 2627435"/>
              <a:gd name="connsiteX2" fmla="*/ 0 w 2265031"/>
              <a:gd name="connsiteY2" fmla="*/ 2627435 h 2627435"/>
              <a:gd name="connsiteX3" fmla="*/ 0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0" y="0"/>
                </a:moveTo>
                <a:lnTo>
                  <a:pt x="2265031" y="1313717"/>
                </a:lnTo>
                <a:lnTo>
                  <a:pt x="0" y="262743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2" t="1039" r="41772" b="53941"/>
          <a:stretch>
            <a:fillRect/>
          </a:stretch>
        </p:blipFill>
        <p:spPr>
          <a:xfrm>
            <a:off x="6927658" y="11575"/>
            <a:ext cx="2694241" cy="3125318"/>
          </a:xfrm>
          <a:custGeom>
            <a:avLst/>
            <a:gdLst>
              <a:gd name="connsiteX0" fmla="*/ 2265031 w 2265031"/>
              <a:gd name="connsiteY0" fmla="*/ 0 h 2627435"/>
              <a:gd name="connsiteX1" fmla="*/ 2265031 w 2265031"/>
              <a:gd name="connsiteY1" fmla="*/ 2627435 h 2627435"/>
              <a:gd name="connsiteX2" fmla="*/ 0 w 2265031"/>
              <a:gd name="connsiteY2" fmla="*/ 1313717 h 2627435"/>
              <a:gd name="connsiteX3" fmla="*/ 2265031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2265031" y="0"/>
                </a:moveTo>
                <a:lnTo>
                  <a:pt x="2265031" y="2627435"/>
                </a:lnTo>
                <a:lnTo>
                  <a:pt x="0" y="1313717"/>
                </a:lnTo>
                <a:lnTo>
                  <a:pt x="2265031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50" t="24420" r="12964" b="30560"/>
          <a:stretch>
            <a:fillRect/>
          </a:stretch>
        </p:blipFill>
        <p:spPr>
          <a:xfrm>
            <a:off x="9692593" y="1609810"/>
            <a:ext cx="2694241" cy="3125318"/>
          </a:xfrm>
          <a:custGeom>
            <a:avLst/>
            <a:gdLst>
              <a:gd name="connsiteX0" fmla="*/ 2265031 w 2265031"/>
              <a:gd name="connsiteY0" fmla="*/ 0 h 2627435"/>
              <a:gd name="connsiteX1" fmla="*/ 2265031 w 2265031"/>
              <a:gd name="connsiteY1" fmla="*/ 2627435 h 2627435"/>
              <a:gd name="connsiteX2" fmla="*/ 0 w 2265031"/>
              <a:gd name="connsiteY2" fmla="*/ 1313717 h 2627435"/>
              <a:gd name="connsiteX3" fmla="*/ 2265031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2265031" y="0"/>
                </a:moveTo>
                <a:lnTo>
                  <a:pt x="2265031" y="2627435"/>
                </a:lnTo>
                <a:lnTo>
                  <a:pt x="0" y="1313717"/>
                </a:lnTo>
                <a:lnTo>
                  <a:pt x="2265031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13" t="31684" r="33501" b="23296"/>
          <a:stretch>
            <a:fillRect/>
          </a:stretch>
        </p:blipFill>
        <p:spPr>
          <a:xfrm>
            <a:off x="7743645" y="2133218"/>
            <a:ext cx="2694241" cy="3125318"/>
          </a:xfrm>
          <a:custGeom>
            <a:avLst/>
            <a:gdLst>
              <a:gd name="connsiteX0" fmla="*/ 0 w 2265031"/>
              <a:gd name="connsiteY0" fmla="*/ 0 h 2627435"/>
              <a:gd name="connsiteX1" fmla="*/ 2265031 w 2265031"/>
              <a:gd name="connsiteY1" fmla="*/ 1313717 h 2627435"/>
              <a:gd name="connsiteX2" fmla="*/ 0 w 2265031"/>
              <a:gd name="connsiteY2" fmla="*/ 2627435 h 2627435"/>
              <a:gd name="connsiteX3" fmla="*/ 0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0" y="0"/>
                </a:moveTo>
                <a:lnTo>
                  <a:pt x="2265031" y="1313717"/>
                </a:lnTo>
                <a:lnTo>
                  <a:pt x="0" y="262743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5" t="55234" r="32700"/>
          <a:stretch>
            <a:fillRect/>
          </a:stretch>
        </p:blipFill>
        <p:spPr>
          <a:xfrm>
            <a:off x="7802764" y="3747860"/>
            <a:ext cx="2710708" cy="3107731"/>
          </a:xfrm>
          <a:custGeom>
            <a:avLst/>
            <a:gdLst>
              <a:gd name="connsiteX0" fmla="*/ 2278875 w 2278875"/>
              <a:gd name="connsiteY0" fmla="*/ 0 h 2612650"/>
              <a:gd name="connsiteX1" fmla="*/ 2266813 w 2278875"/>
              <a:gd name="connsiteY1" fmla="*/ 2612650 h 2612650"/>
              <a:gd name="connsiteX2" fmla="*/ 2256823 w 2278875"/>
              <a:gd name="connsiteY2" fmla="*/ 2612650 h 2612650"/>
              <a:gd name="connsiteX3" fmla="*/ 0 w 2278875"/>
              <a:gd name="connsiteY3" fmla="*/ 1307725 h 2612650"/>
              <a:gd name="connsiteX4" fmla="*/ 2278875 w 2278875"/>
              <a:gd name="connsiteY4" fmla="*/ 0 h 261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8875" h="2612650">
                <a:moveTo>
                  <a:pt x="2278875" y="0"/>
                </a:moveTo>
                <a:lnTo>
                  <a:pt x="2266813" y="2612650"/>
                </a:lnTo>
                <a:lnTo>
                  <a:pt x="2256823" y="2612650"/>
                </a:lnTo>
                <a:lnTo>
                  <a:pt x="0" y="1307725"/>
                </a:lnTo>
                <a:lnTo>
                  <a:pt x="2278875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26" t="55323" r="4188"/>
          <a:stretch>
            <a:fillRect/>
          </a:stretch>
        </p:blipFill>
        <p:spPr>
          <a:xfrm>
            <a:off x="10586230" y="3772561"/>
            <a:ext cx="2694240" cy="3101497"/>
          </a:xfrm>
          <a:custGeom>
            <a:avLst/>
            <a:gdLst>
              <a:gd name="connsiteX0" fmla="*/ 0 w 2265031"/>
              <a:gd name="connsiteY0" fmla="*/ 0 h 2607409"/>
              <a:gd name="connsiteX1" fmla="*/ 2265031 w 2265031"/>
              <a:gd name="connsiteY1" fmla="*/ 1313717 h 2607409"/>
              <a:gd name="connsiteX2" fmla="*/ 34528 w 2265031"/>
              <a:gd name="connsiteY2" fmla="*/ 2607409 h 2607409"/>
              <a:gd name="connsiteX3" fmla="*/ 0 w 2265031"/>
              <a:gd name="connsiteY3" fmla="*/ 2607409 h 2607409"/>
              <a:gd name="connsiteX4" fmla="*/ 0 w 2265031"/>
              <a:gd name="connsiteY4" fmla="*/ 0 h 2607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5031" h="2607409">
                <a:moveTo>
                  <a:pt x="0" y="0"/>
                </a:moveTo>
                <a:lnTo>
                  <a:pt x="2265031" y="1313717"/>
                </a:lnTo>
                <a:lnTo>
                  <a:pt x="34528" y="2607409"/>
                </a:lnTo>
                <a:lnTo>
                  <a:pt x="0" y="260740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0" t="100000" r="32847" b="-99"/>
          <a:stretch>
            <a:fillRect/>
          </a:stretch>
        </p:blipFill>
        <p:spPr>
          <a:xfrm>
            <a:off x="10571347" y="6010883"/>
            <a:ext cx="9990" cy="5761"/>
          </a:xfrm>
          <a:custGeom>
            <a:avLst/>
            <a:gdLst>
              <a:gd name="connsiteX0" fmla="*/ 0 w 9990"/>
              <a:gd name="connsiteY0" fmla="*/ 0 h 5761"/>
              <a:gd name="connsiteX1" fmla="*/ 9990 w 9990"/>
              <a:gd name="connsiteY1" fmla="*/ 0 h 5761"/>
              <a:gd name="connsiteX2" fmla="*/ 9963 w 9990"/>
              <a:gd name="connsiteY2" fmla="*/ 5761 h 5761"/>
              <a:gd name="connsiteX3" fmla="*/ 0 w 9990"/>
              <a:gd name="connsiteY3" fmla="*/ 0 h 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" h="5761">
                <a:moveTo>
                  <a:pt x="0" y="0"/>
                </a:moveTo>
                <a:lnTo>
                  <a:pt x="9990" y="0"/>
                </a:lnTo>
                <a:lnTo>
                  <a:pt x="9963" y="576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26" t="100000" r="31550" b="-343"/>
          <a:stretch>
            <a:fillRect/>
          </a:stretch>
        </p:blipFill>
        <p:spPr>
          <a:xfrm>
            <a:off x="10652574" y="6010882"/>
            <a:ext cx="34528" cy="20026"/>
          </a:xfrm>
          <a:custGeom>
            <a:avLst/>
            <a:gdLst>
              <a:gd name="connsiteX0" fmla="*/ 0 w 34528"/>
              <a:gd name="connsiteY0" fmla="*/ 0 h 20026"/>
              <a:gd name="connsiteX1" fmla="*/ 34528 w 34528"/>
              <a:gd name="connsiteY1" fmla="*/ 0 h 20026"/>
              <a:gd name="connsiteX2" fmla="*/ 0 w 34528"/>
              <a:gd name="connsiteY2" fmla="*/ 20026 h 20026"/>
              <a:gd name="connsiteX3" fmla="*/ 0 w 34528"/>
              <a:gd name="connsiteY3" fmla="*/ 0 h 2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28" h="20026">
                <a:moveTo>
                  <a:pt x="0" y="0"/>
                </a:moveTo>
                <a:lnTo>
                  <a:pt x="34528" y="0"/>
                </a:lnTo>
                <a:lnTo>
                  <a:pt x="0" y="20026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2" name="直角三角形 21"/>
          <p:cNvSpPr/>
          <p:nvPr/>
        </p:nvSpPr>
        <p:spPr>
          <a:xfrm>
            <a:off x="0" y="5296274"/>
            <a:ext cx="1570892" cy="1570892"/>
          </a:xfrm>
          <a:prstGeom prst="rtTriangle">
            <a:avLst/>
          </a:pr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直角三角形 20"/>
          <p:cNvSpPr/>
          <p:nvPr/>
        </p:nvSpPr>
        <p:spPr>
          <a:xfrm rot="10280671">
            <a:off x="9974666" y="-190315"/>
            <a:ext cx="2313458" cy="1687784"/>
          </a:xfrm>
          <a:custGeom>
            <a:avLst/>
            <a:gdLst>
              <a:gd name="connsiteX0" fmla="*/ 0 w 1570892"/>
              <a:gd name="connsiteY0" fmla="*/ 1570892 h 1570892"/>
              <a:gd name="connsiteX1" fmla="*/ 0 w 1570892"/>
              <a:gd name="connsiteY1" fmla="*/ 0 h 1570892"/>
              <a:gd name="connsiteX2" fmla="*/ 1570892 w 1570892"/>
              <a:gd name="connsiteY2" fmla="*/ 1570892 h 1570892"/>
              <a:gd name="connsiteX3" fmla="*/ 0 w 1570892"/>
              <a:gd name="connsiteY3" fmla="*/ 1570892 h 1570892"/>
              <a:gd name="connsiteX0-1" fmla="*/ 0 w 2313458"/>
              <a:gd name="connsiteY0-2" fmla="*/ 1570892 h 1918247"/>
              <a:gd name="connsiteX1-3" fmla="*/ 0 w 2313458"/>
              <a:gd name="connsiteY1-4" fmla="*/ 0 h 1918247"/>
              <a:gd name="connsiteX2-5" fmla="*/ 2313458 w 2313458"/>
              <a:gd name="connsiteY2-6" fmla="*/ 1918247 h 1918247"/>
              <a:gd name="connsiteX3-7" fmla="*/ 0 w 2313458"/>
              <a:gd name="connsiteY3-8" fmla="*/ 1570892 h 1918247"/>
              <a:gd name="connsiteX0-9" fmla="*/ 0 w 2313458"/>
              <a:gd name="connsiteY0-10" fmla="*/ 1339511 h 1686866"/>
              <a:gd name="connsiteX1-11" fmla="*/ 223761 w 2313458"/>
              <a:gd name="connsiteY1-12" fmla="*/ 0 h 1686866"/>
              <a:gd name="connsiteX2-13" fmla="*/ 2313458 w 2313458"/>
              <a:gd name="connsiteY2-14" fmla="*/ 1686866 h 1686866"/>
              <a:gd name="connsiteX3-15" fmla="*/ 0 w 2313458"/>
              <a:gd name="connsiteY3-16" fmla="*/ 1339511 h 1686866"/>
              <a:gd name="connsiteX0-17" fmla="*/ 0 w 2313458"/>
              <a:gd name="connsiteY0-18" fmla="*/ 1340429 h 1687784"/>
              <a:gd name="connsiteX1-19" fmla="*/ 217735 w 2313458"/>
              <a:gd name="connsiteY1-20" fmla="*/ 0 h 1687784"/>
              <a:gd name="connsiteX2-21" fmla="*/ 2313458 w 2313458"/>
              <a:gd name="connsiteY2-22" fmla="*/ 1687784 h 1687784"/>
              <a:gd name="connsiteX3-23" fmla="*/ 0 w 2313458"/>
              <a:gd name="connsiteY3-24" fmla="*/ 1340429 h 16877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313458" h="1687784">
                <a:moveTo>
                  <a:pt x="0" y="1340429"/>
                </a:moveTo>
                <a:lnTo>
                  <a:pt x="217735" y="0"/>
                </a:lnTo>
                <a:lnTo>
                  <a:pt x="2313458" y="1687784"/>
                </a:lnTo>
                <a:lnTo>
                  <a:pt x="0" y="1340429"/>
                </a:lnTo>
                <a:close/>
              </a:path>
            </a:pathLst>
          </a:cu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>
            <a:off x="7778370" y="5369245"/>
            <a:ext cx="2513566" cy="1486346"/>
          </a:xfrm>
          <a:custGeom>
            <a:avLst/>
            <a:gdLst>
              <a:gd name="connsiteX0" fmla="*/ 0 w 1570892"/>
              <a:gd name="connsiteY0" fmla="*/ 1570892 h 1570892"/>
              <a:gd name="connsiteX1" fmla="*/ 0 w 1570892"/>
              <a:gd name="connsiteY1" fmla="*/ 0 h 1570892"/>
              <a:gd name="connsiteX2" fmla="*/ 1570892 w 1570892"/>
              <a:gd name="connsiteY2" fmla="*/ 1570892 h 1570892"/>
              <a:gd name="connsiteX3" fmla="*/ 0 w 1570892"/>
              <a:gd name="connsiteY3" fmla="*/ 1570892 h 1570892"/>
              <a:gd name="connsiteX0-1" fmla="*/ 762000 w 2332892"/>
              <a:gd name="connsiteY0-2" fmla="*/ 1418492 h 1418492"/>
              <a:gd name="connsiteX1-3" fmla="*/ 0 w 2332892"/>
              <a:gd name="connsiteY1-4" fmla="*/ 0 h 1418492"/>
              <a:gd name="connsiteX2-5" fmla="*/ 2332892 w 2332892"/>
              <a:gd name="connsiteY2-6" fmla="*/ 1418492 h 1418492"/>
              <a:gd name="connsiteX3-7" fmla="*/ 762000 w 2332892"/>
              <a:gd name="connsiteY3-8" fmla="*/ 1418492 h 14184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332892" h="1418492">
                <a:moveTo>
                  <a:pt x="762000" y="1418492"/>
                </a:moveTo>
                <a:lnTo>
                  <a:pt x="0" y="0"/>
                </a:lnTo>
                <a:lnTo>
                  <a:pt x="2332892" y="1418492"/>
                </a:lnTo>
                <a:lnTo>
                  <a:pt x="762000" y="1418492"/>
                </a:lnTo>
                <a:close/>
              </a:path>
            </a:pathLst>
          </a:cu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5" descr="三角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612" y="3106738"/>
            <a:ext cx="3189288" cy="161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6" descr="三角尺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712" y="3106738"/>
            <a:ext cx="32353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文本框 2"/>
          <p:cNvSpPr txBox="1">
            <a:spLocks noChangeArrowheads="1"/>
          </p:cNvSpPr>
          <p:nvPr/>
        </p:nvSpPr>
        <p:spPr bwMode="auto">
          <a:xfrm>
            <a:off x="660400" y="1157747"/>
            <a:ext cx="1043298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三角尺上有一个角是直角，用量角器量一量，这个直角是多少度？</a:t>
            </a:r>
          </a:p>
        </p:txBody>
      </p:sp>
      <p:pic>
        <p:nvPicPr>
          <p:cNvPr id="20" name="图片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84610">
            <a:off x="2509350" y="2643188"/>
            <a:ext cx="4162425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图片 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800" y="1054100"/>
            <a:ext cx="4162425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弧形 21"/>
          <p:cNvSpPr/>
          <p:nvPr/>
        </p:nvSpPr>
        <p:spPr>
          <a:xfrm rot="18761513">
            <a:off x="4219087" y="4338638"/>
            <a:ext cx="676275" cy="676275"/>
          </a:xfrm>
          <a:prstGeom prst="arc">
            <a:avLst>
              <a:gd name="adj1" fmla="val 16200000"/>
              <a:gd name="adj2" fmla="val 34242"/>
            </a:avLst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4314337" y="3840163"/>
            <a:ext cx="1223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0066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90°</a:t>
            </a:r>
            <a:endParaRPr lang="zh-CN" altLang="en-US" sz="2400">
              <a:solidFill>
                <a:srgbClr val="0066FF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24" name="弧形 23"/>
          <p:cNvSpPr/>
          <p:nvPr/>
        </p:nvSpPr>
        <p:spPr>
          <a:xfrm rot="5400000">
            <a:off x="6532075" y="2813050"/>
            <a:ext cx="676275" cy="676275"/>
          </a:xfrm>
          <a:prstGeom prst="arc">
            <a:avLst>
              <a:gd name="adj1" fmla="val 16200000"/>
              <a:gd name="adj2" fmla="val 34242"/>
            </a:avLst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7051187" y="3406775"/>
            <a:ext cx="1223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0066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90°</a:t>
            </a:r>
            <a:endParaRPr lang="zh-CN" altLang="en-US" sz="2400">
              <a:solidFill>
                <a:srgbClr val="0066FF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5287474" y="5216525"/>
            <a:ext cx="2879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</a:t>
            </a: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直角</a:t>
            </a: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=</a:t>
            </a:r>
            <a:r>
              <a:rPr lang="en-US" altLang="zh-CN" sz="24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90°</a:t>
            </a:r>
            <a:endParaRPr lang="zh-CN" altLang="en-US" sz="2400" dirty="0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3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一、认识直角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20" t="-26849" r="723" b="-23161"/>
          <a:stretch>
            <a:fillRect/>
          </a:stretch>
        </p:blipFill>
        <p:spPr bwMode="auto">
          <a:xfrm>
            <a:off x="3760246" y="2608351"/>
            <a:ext cx="4830233" cy="61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图片 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20" t="-26849" r="723" b="-23161"/>
          <a:stretch>
            <a:fillRect/>
          </a:stretch>
        </p:blipFill>
        <p:spPr bwMode="auto">
          <a:xfrm>
            <a:off x="3756012" y="2610469"/>
            <a:ext cx="4830233" cy="6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82175" y="4206172"/>
            <a:ext cx="126615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eaLnBrk="0" hangingPunct="0"/>
            <a:r>
              <a:rPr lang="zh-CN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角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可以看作由一条射线绕着它的端点，从一个位置旋转到另一个位置形成的图形。</a:t>
            </a:r>
          </a:p>
        </p:txBody>
      </p:sp>
      <p:sp>
        <p:nvSpPr>
          <p:cNvPr id="20" name="椭圆 19"/>
          <p:cNvSpPr/>
          <p:nvPr/>
        </p:nvSpPr>
        <p:spPr>
          <a:xfrm>
            <a:off x="6124561" y="2593536"/>
            <a:ext cx="97367" cy="9524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660400" y="4903849"/>
            <a:ext cx="393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zh-CN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一条射</a:t>
            </a:r>
            <a:endParaRPr lang="zh-CN" altLang="en-US" sz="2400" kern="0" dirty="0">
              <a:solidFill>
                <a:srgbClr val="006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1606176" y="4893500"/>
            <a:ext cx="393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zh-CN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线绕着它的端点</a:t>
            </a:r>
            <a:endParaRPr lang="zh-CN" altLang="en-US" sz="2400" kern="0">
              <a:solidFill>
                <a:srgbClr val="006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3756012" y="4893500"/>
            <a:ext cx="393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一个</a:t>
            </a:r>
          </a:p>
        </p:txBody>
      </p:sp>
      <p:sp>
        <p:nvSpPr>
          <p:cNvPr id="39" name="文本框 38"/>
          <p:cNvSpPr txBox="1">
            <a:spLocks noChangeArrowheads="1"/>
          </p:cNvSpPr>
          <p:nvPr/>
        </p:nvSpPr>
        <p:spPr bwMode="auto">
          <a:xfrm>
            <a:off x="4357358" y="4903844"/>
            <a:ext cx="4944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zh-CN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位置旋转到另一个位置</a:t>
            </a:r>
            <a:endParaRPr lang="zh-CN" altLang="en-US" sz="2400" kern="0" dirty="0">
              <a:solidFill>
                <a:srgbClr val="006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二、角的定义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（不能删）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（不能删）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8" dur="8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（不能删）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8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bldLvl="0" animBg="1"/>
      <p:bldP spid="20" grpId="1" bldLvl="0" animBg="1"/>
      <p:bldP spid="36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20" t="-26849" r="723" b="-23161"/>
          <a:stretch>
            <a:fillRect/>
          </a:stretch>
        </p:blipFill>
        <p:spPr bwMode="auto">
          <a:xfrm>
            <a:off x="920193" y="2363366"/>
            <a:ext cx="4830233" cy="6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20" t="-26849" r="723" b="-23161"/>
          <a:stretch>
            <a:fillRect/>
          </a:stretch>
        </p:blipFill>
        <p:spPr bwMode="auto">
          <a:xfrm>
            <a:off x="915959" y="2365482"/>
            <a:ext cx="4830233" cy="61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椭圆 3"/>
          <p:cNvSpPr/>
          <p:nvPr/>
        </p:nvSpPr>
        <p:spPr>
          <a:xfrm>
            <a:off x="3284508" y="2348548"/>
            <a:ext cx="97367" cy="9525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600095" y="2216059"/>
            <a:ext cx="76737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eaLnBrk="0" hangingPunct="0"/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一条射线绕它的端点旋转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半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周，形成的角叫做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</a:t>
            </a:r>
            <a:r>
              <a:rPr lang="zh-CN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角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923993" y="2660388"/>
            <a:ext cx="393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旋转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半</a:t>
            </a:r>
            <a:r>
              <a:rPr lang="zh-CN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周</a:t>
            </a:r>
            <a:endParaRPr lang="zh-CN" altLang="en-US" sz="2000" kern="0" dirty="0">
              <a:solidFill>
                <a:srgbClr val="006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弧形 7"/>
          <p:cNvSpPr/>
          <p:nvPr/>
        </p:nvSpPr>
        <p:spPr>
          <a:xfrm>
            <a:off x="2983941" y="2047982"/>
            <a:ext cx="670984" cy="670984"/>
          </a:xfrm>
          <a:prstGeom prst="arc">
            <a:avLst>
              <a:gd name="adj1" fmla="val 10746521"/>
              <a:gd name="adj2" fmla="val 0"/>
            </a:avLst>
          </a:prstGeom>
          <a:noFill/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835775" y="1391815"/>
            <a:ext cx="1344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180°</a:t>
            </a:r>
            <a:endParaRPr lang="zh-CN" altLang="en-US" sz="2400" kern="0">
              <a:solidFill>
                <a:srgbClr val="006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2135159" y="2725315"/>
            <a:ext cx="3839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平角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180°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9" name="图片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20" t="-26849" r="723" b="-23161"/>
          <a:stretch>
            <a:fillRect/>
          </a:stretch>
        </p:blipFill>
        <p:spPr bwMode="auto">
          <a:xfrm>
            <a:off x="970992" y="4382874"/>
            <a:ext cx="4830233" cy="61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图片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20" t="-26849" r="723" b="-23161"/>
          <a:stretch>
            <a:fillRect/>
          </a:stretch>
        </p:blipFill>
        <p:spPr bwMode="auto">
          <a:xfrm>
            <a:off x="966758" y="4384992"/>
            <a:ext cx="4830233" cy="6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椭圆 20"/>
          <p:cNvSpPr/>
          <p:nvPr/>
        </p:nvSpPr>
        <p:spPr>
          <a:xfrm>
            <a:off x="3335307" y="4368059"/>
            <a:ext cx="97367" cy="9524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5600095" y="4275984"/>
            <a:ext cx="67366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eaLnBrk="0" hangingPunct="0"/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一条射线绕它的端点旋转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</a:t>
            </a:r>
            <a:r>
              <a:rPr lang="zh-CN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周，形成的角叫做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周</a:t>
            </a:r>
            <a:r>
              <a:rPr lang="zh-CN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角</a:t>
            </a:r>
            <a:r>
              <a:rPr lang="zh-CN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5923993" y="4738475"/>
            <a:ext cx="393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旋转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</a:t>
            </a:r>
            <a:r>
              <a:rPr lang="zh-CN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周</a:t>
            </a:r>
            <a:endParaRPr lang="zh-CN" altLang="en-US" sz="2000" kern="0" dirty="0">
              <a:solidFill>
                <a:srgbClr val="006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弧形 23"/>
          <p:cNvSpPr/>
          <p:nvPr/>
        </p:nvSpPr>
        <p:spPr>
          <a:xfrm>
            <a:off x="3034740" y="4067492"/>
            <a:ext cx="670984" cy="670983"/>
          </a:xfrm>
          <a:prstGeom prst="arc">
            <a:avLst>
              <a:gd name="adj1" fmla="val 118467"/>
              <a:gd name="adj2" fmla="val 0"/>
            </a:avLst>
          </a:prstGeom>
          <a:noFill/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2886574" y="3411325"/>
            <a:ext cx="1344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360°</a:t>
            </a:r>
            <a:endParaRPr lang="zh-CN" altLang="en-US" sz="2400" kern="0">
              <a:solidFill>
                <a:srgbClr val="006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2185958" y="4744825"/>
            <a:ext cx="3839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周角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360°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三、平角和周角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（不能删）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（不能删）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（不能删）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（不能删）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bldLvl="0" animBg="1"/>
      <p:bldP spid="5" grpId="0"/>
      <p:bldP spid="6" grpId="0"/>
      <p:bldP spid="9" grpId="0"/>
      <p:bldP spid="10" grpId="0"/>
      <p:bldP spid="21" grpId="0" bldLvl="0" animBg="1"/>
      <p:bldP spid="21" grpId="1" bldLvl="0" animBg="1"/>
      <p:bldP spid="22" grpId="0"/>
      <p:bldP spid="23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本框 15"/>
          <p:cNvSpPr txBox="1">
            <a:spLocks noChangeArrowheads="1"/>
          </p:cNvSpPr>
          <p:nvPr/>
        </p:nvSpPr>
        <p:spPr bwMode="auto">
          <a:xfrm>
            <a:off x="597957" y="1094465"/>
            <a:ext cx="9696451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defTabSz="1219200" eaLnBrk="0" hangingPunct="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锐角、直角、钝角、平角和周角之间有什么关系？</a:t>
            </a:r>
          </a:p>
        </p:txBody>
      </p:sp>
      <p:grpSp>
        <p:nvGrpSpPr>
          <p:cNvPr id="57" name="组合 56"/>
          <p:cNvGrpSpPr/>
          <p:nvPr/>
        </p:nvGrpSpPr>
        <p:grpSpPr bwMode="auto">
          <a:xfrm>
            <a:off x="1799165" y="1606202"/>
            <a:ext cx="6817784" cy="509943"/>
            <a:chOff x="519748" y="3092194"/>
            <a:chExt cx="5113312" cy="382211"/>
          </a:xfrm>
        </p:grpSpPr>
        <p:sp>
          <p:nvSpPr>
            <p:cNvPr id="13348" name="文本框 47"/>
            <p:cNvSpPr txBox="1">
              <a:spLocks noChangeArrowheads="1"/>
            </p:cNvSpPr>
            <p:nvPr/>
          </p:nvSpPr>
          <p:spPr bwMode="auto">
            <a:xfrm>
              <a:off x="519748" y="3109053"/>
              <a:ext cx="1152500" cy="346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锐角</a:t>
              </a:r>
            </a:p>
          </p:txBody>
        </p:sp>
        <p:sp>
          <p:nvSpPr>
            <p:cNvPr id="13349" name="文本框 48"/>
            <p:cNvSpPr txBox="1">
              <a:spLocks noChangeArrowheads="1"/>
            </p:cNvSpPr>
            <p:nvPr/>
          </p:nvSpPr>
          <p:spPr bwMode="auto">
            <a:xfrm>
              <a:off x="1509951" y="3109053"/>
              <a:ext cx="1152500" cy="346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直角</a:t>
              </a:r>
            </a:p>
          </p:txBody>
        </p:sp>
        <p:sp>
          <p:nvSpPr>
            <p:cNvPr id="13350" name="文本框 49"/>
            <p:cNvSpPr txBox="1">
              <a:spLocks noChangeArrowheads="1"/>
            </p:cNvSpPr>
            <p:nvPr/>
          </p:nvSpPr>
          <p:spPr bwMode="auto">
            <a:xfrm>
              <a:off x="2500154" y="3109053"/>
              <a:ext cx="1152500" cy="346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钝角</a:t>
              </a:r>
            </a:p>
          </p:txBody>
        </p:sp>
        <p:sp>
          <p:nvSpPr>
            <p:cNvPr id="13351" name="文本框 50"/>
            <p:cNvSpPr txBox="1">
              <a:spLocks noChangeArrowheads="1"/>
            </p:cNvSpPr>
            <p:nvPr/>
          </p:nvSpPr>
          <p:spPr bwMode="auto">
            <a:xfrm>
              <a:off x="4480560" y="3109053"/>
              <a:ext cx="1152500" cy="346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周角</a:t>
              </a:r>
            </a:p>
          </p:txBody>
        </p:sp>
        <p:sp>
          <p:nvSpPr>
            <p:cNvPr id="13352" name="文本框 51"/>
            <p:cNvSpPr txBox="1">
              <a:spLocks noChangeArrowheads="1"/>
            </p:cNvSpPr>
            <p:nvPr/>
          </p:nvSpPr>
          <p:spPr bwMode="auto">
            <a:xfrm>
              <a:off x="3490357" y="3109053"/>
              <a:ext cx="1152500" cy="346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平角</a:t>
              </a:r>
            </a:p>
          </p:txBody>
        </p:sp>
        <p:sp>
          <p:nvSpPr>
            <p:cNvPr id="53" name="椭圆 52"/>
            <p:cNvSpPr/>
            <p:nvPr/>
          </p:nvSpPr>
          <p:spPr>
            <a:xfrm>
              <a:off x="1148960" y="3100676"/>
              <a:ext cx="358773" cy="360131"/>
            </a:xfrm>
            <a:prstGeom prst="ellipse">
              <a:avLst/>
            </a:prstGeom>
            <a:noFill/>
            <a:ln w="1905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2120855" y="3099397"/>
              <a:ext cx="360360" cy="360131"/>
            </a:xfrm>
            <a:prstGeom prst="ellipse">
              <a:avLst/>
            </a:prstGeom>
            <a:noFill/>
            <a:ln w="1905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3093175" y="3092194"/>
              <a:ext cx="360360" cy="360131"/>
            </a:xfrm>
            <a:prstGeom prst="ellipse">
              <a:avLst/>
            </a:prstGeom>
            <a:noFill/>
            <a:ln w="1905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4120087" y="3114274"/>
              <a:ext cx="360360" cy="360131"/>
            </a:xfrm>
            <a:prstGeom prst="ellipse">
              <a:avLst/>
            </a:prstGeom>
            <a:noFill/>
            <a:ln w="1905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8" name="文本框 57"/>
          <p:cNvSpPr txBox="1">
            <a:spLocks noChangeArrowheads="1"/>
          </p:cNvSpPr>
          <p:nvPr/>
        </p:nvSpPr>
        <p:spPr bwMode="auto">
          <a:xfrm>
            <a:off x="2575751" y="1628633"/>
            <a:ext cx="8657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＜</a:t>
            </a:r>
          </a:p>
        </p:txBody>
      </p:sp>
      <p:sp>
        <p:nvSpPr>
          <p:cNvPr id="59" name="文本框 58"/>
          <p:cNvSpPr txBox="1">
            <a:spLocks noChangeArrowheads="1"/>
          </p:cNvSpPr>
          <p:nvPr/>
        </p:nvSpPr>
        <p:spPr bwMode="auto">
          <a:xfrm>
            <a:off x="3888084" y="1628633"/>
            <a:ext cx="86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＜</a:t>
            </a:r>
          </a:p>
        </p:txBody>
      </p:sp>
      <p:sp>
        <p:nvSpPr>
          <p:cNvPr id="60" name="文本框 59"/>
          <p:cNvSpPr txBox="1">
            <a:spLocks noChangeArrowheads="1"/>
          </p:cNvSpPr>
          <p:nvPr/>
        </p:nvSpPr>
        <p:spPr bwMode="auto">
          <a:xfrm>
            <a:off x="5217350" y="1628633"/>
            <a:ext cx="86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＜</a:t>
            </a:r>
          </a:p>
        </p:txBody>
      </p:sp>
      <p:sp>
        <p:nvSpPr>
          <p:cNvPr id="61" name="文本框 60"/>
          <p:cNvSpPr txBox="1">
            <a:spLocks noChangeArrowheads="1"/>
          </p:cNvSpPr>
          <p:nvPr/>
        </p:nvSpPr>
        <p:spPr bwMode="auto">
          <a:xfrm>
            <a:off x="6561433" y="1628633"/>
            <a:ext cx="86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＜</a:t>
            </a:r>
          </a:p>
        </p:txBody>
      </p:sp>
      <p:sp>
        <p:nvSpPr>
          <p:cNvPr id="6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三、平角和周角</a:t>
            </a:r>
          </a:p>
        </p:txBody>
      </p:sp>
      <p:pic>
        <p:nvPicPr>
          <p:cNvPr id="68" name="图片 6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20" t="-26849" r="723" b="-23161"/>
          <a:stretch>
            <a:fillRect/>
          </a:stretch>
        </p:blipFill>
        <p:spPr bwMode="auto">
          <a:xfrm>
            <a:off x="3791247" y="3909049"/>
            <a:ext cx="3621087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图片 6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20" t="-26849" r="723" b="-23161"/>
          <a:stretch>
            <a:fillRect/>
          </a:stretch>
        </p:blipFill>
        <p:spPr bwMode="auto">
          <a:xfrm>
            <a:off x="3792834" y="3905874"/>
            <a:ext cx="3622675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弧形 69"/>
          <p:cNvSpPr/>
          <p:nvPr/>
        </p:nvSpPr>
        <p:spPr>
          <a:xfrm>
            <a:off x="5424784" y="3701086"/>
            <a:ext cx="401638" cy="400050"/>
          </a:xfrm>
          <a:prstGeom prst="arc">
            <a:avLst>
              <a:gd name="adj1" fmla="val 19119095"/>
              <a:gd name="adj2" fmla="val 27193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pic>
        <p:nvPicPr>
          <p:cNvPr id="71" name="图片 7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847" y="4129711"/>
            <a:ext cx="1090612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文本框 71"/>
          <p:cNvSpPr txBox="1">
            <a:spLocks noChangeArrowheads="1"/>
          </p:cNvSpPr>
          <p:nvPr/>
        </p:nvSpPr>
        <p:spPr bwMode="auto">
          <a:xfrm>
            <a:off x="2275184" y="4993311"/>
            <a:ext cx="8651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?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73" name="文本框 72"/>
          <p:cNvSpPr txBox="1">
            <a:spLocks noChangeArrowheads="1"/>
          </p:cNvSpPr>
          <p:nvPr/>
        </p:nvSpPr>
        <p:spPr bwMode="auto">
          <a:xfrm>
            <a:off x="2132309" y="4993311"/>
            <a:ext cx="863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 dirty="0">
                <a:solidFill>
                  <a:srgbClr val="0066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锐</a:t>
            </a: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74" name="文本框 73"/>
          <p:cNvSpPr txBox="1">
            <a:spLocks noChangeArrowheads="1"/>
          </p:cNvSpPr>
          <p:nvPr/>
        </p:nvSpPr>
        <p:spPr bwMode="auto">
          <a:xfrm>
            <a:off x="1627484" y="5445749"/>
            <a:ext cx="3240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0°</a:t>
            </a:r>
            <a:r>
              <a:rPr lang="zh-CN" altLang="en-US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＜锐角＜</a:t>
            </a:r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90°</a:t>
            </a:r>
            <a:endParaRPr lang="zh-CN" altLang="en-US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pic>
        <p:nvPicPr>
          <p:cNvPr id="75" name="图片 7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20" t="-26849" r="723" b="-23161"/>
          <a:stretch>
            <a:fillRect/>
          </a:stretch>
        </p:blipFill>
        <p:spPr bwMode="auto">
          <a:xfrm rot="18900000">
            <a:off x="3792834" y="3907461"/>
            <a:ext cx="3622675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图片 7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849" t="723" r="-23161" b="-99420"/>
          <a:stretch>
            <a:fillRect/>
          </a:stretch>
        </p:blipFill>
        <p:spPr bwMode="auto">
          <a:xfrm>
            <a:off x="5581947" y="2123111"/>
            <a:ext cx="46037" cy="362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图片 7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20" t="-26849" r="723" b="-23161"/>
          <a:stretch>
            <a:fillRect/>
          </a:stretch>
        </p:blipFill>
        <p:spPr bwMode="auto">
          <a:xfrm rot="13500000">
            <a:off x="3788865" y="3906668"/>
            <a:ext cx="362267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图片 7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" t="-23161" r="-99420" b="-26849"/>
          <a:stretch>
            <a:fillRect/>
          </a:stretch>
        </p:blipFill>
        <p:spPr bwMode="auto">
          <a:xfrm>
            <a:off x="3792834" y="3912224"/>
            <a:ext cx="3622675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椭圆 78"/>
          <p:cNvSpPr/>
          <p:nvPr/>
        </p:nvSpPr>
        <p:spPr>
          <a:xfrm>
            <a:off x="5567659" y="3896349"/>
            <a:ext cx="71438" cy="714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80" name="任意多边形: 形状 25"/>
          <p:cNvSpPr/>
          <p:nvPr/>
        </p:nvSpPr>
        <p:spPr>
          <a:xfrm>
            <a:off x="5616872" y="3759824"/>
            <a:ext cx="160337" cy="153987"/>
          </a:xfrm>
          <a:custGeom>
            <a:avLst/>
            <a:gdLst>
              <a:gd name="connsiteX0" fmla="*/ 0 w 173831"/>
              <a:gd name="connsiteY0" fmla="*/ 0 h 166687"/>
              <a:gd name="connsiteX1" fmla="*/ 0 w 173831"/>
              <a:gd name="connsiteY1" fmla="*/ 0 h 166687"/>
              <a:gd name="connsiteX2" fmla="*/ 173831 w 173831"/>
              <a:gd name="connsiteY2" fmla="*/ 0 h 166687"/>
              <a:gd name="connsiteX3" fmla="*/ 173831 w 173831"/>
              <a:gd name="connsiteY3" fmla="*/ 166687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831" h="166687">
                <a:moveTo>
                  <a:pt x="0" y="0"/>
                </a:moveTo>
                <a:lnTo>
                  <a:pt x="0" y="0"/>
                </a:lnTo>
                <a:lnTo>
                  <a:pt x="173831" y="0"/>
                </a:lnTo>
                <a:lnTo>
                  <a:pt x="173831" y="166687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81" name="弧形 80"/>
          <p:cNvSpPr/>
          <p:nvPr/>
        </p:nvSpPr>
        <p:spPr>
          <a:xfrm>
            <a:off x="5375572" y="3696324"/>
            <a:ext cx="455612" cy="457200"/>
          </a:xfrm>
          <a:prstGeom prst="arc">
            <a:avLst>
              <a:gd name="adj1" fmla="val 13657079"/>
              <a:gd name="adj2" fmla="val 2148174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82" name="弧形 81"/>
          <p:cNvSpPr/>
          <p:nvPr/>
        </p:nvSpPr>
        <p:spPr>
          <a:xfrm>
            <a:off x="5375572" y="3696324"/>
            <a:ext cx="455612" cy="457200"/>
          </a:xfrm>
          <a:prstGeom prst="arc">
            <a:avLst>
              <a:gd name="adj1" fmla="val 10815584"/>
              <a:gd name="adj2" fmla="val 21486426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83" name="弧形 82"/>
          <p:cNvSpPr/>
          <p:nvPr/>
        </p:nvSpPr>
        <p:spPr>
          <a:xfrm>
            <a:off x="5375572" y="3696324"/>
            <a:ext cx="455612" cy="457200"/>
          </a:xfrm>
          <a:prstGeom prst="arc">
            <a:avLst>
              <a:gd name="adj1" fmla="val 337561"/>
              <a:gd name="adj2" fmla="val 21484563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pic>
        <p:nvPicPr>
          <p:cNvPr id="84" name="图片 8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597" y="4201149"/>
            <a:ext cx="9255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文本框 84"/>
          <p:cNvSpPr txBox="1">
            <a:spLocks noChangeArrowheads="1"/>
          </p:cNvSpPr>
          <p:nvPr/>
        </p:nvSpPr>
        <p:spPr bwMode="auto">
          <a:xfrm>
            <a:off x="3815059" y="4993311"/>
            <a:ext cx="863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?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86" name="文本框 85"/>
          <p:cNvSpPr txBox="1">
            <a:spLocks noChangeArrowheads="1"/>
          </p:cNvSpPr>
          <p:nvPr/>
        </p:nvSpPr>
        <p:spPr bwMode="auto">
          <a:xfrm>
            <a:off x="3670597" y="4993311"/>
            <a:ext cx="865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>
                <a:solidFill>
                  <a:srgbClr val="0066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直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87" name="文本框 86"/>
          <p:cNvSpPr txBox="1">
            <a:spLocks noChangeArrowheads="1"/>
          </p:cNvSpPr>
          <p:nvPr/>
        </p:nvSpPr>
        <p:spPr bwMode="auto">
          <a:xfrm>
            <a:off x="3599159" y="5445749"/>
            <a:ext cx="3240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直角</a:t>
            </a:r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=90°</a:t>
            </a:r>
            <a:endParaRPr lang="zh-CN" altLang="en-US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pic>
        <p:nvPicPr>
          <p:cNvPr id="88" name="图片 8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434" y="4372599"/>
            <a:ext cx="1090613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文本框 88"/>
          <p:cNvSpPr txBox="1">
            <a:spLocks noChangeArrowheads="1"/>
          </p:cNvSpPr>
          <p:nvPr/>
        </p:nvSpPr>
        <p:spPr bwMode="auto">
          <a:xfrm>
            <a:off x="5373984" y="4993311"/>
            <a:ext cx="863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?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90" name="文本框 89"/>
          <p:cNvSpPr txBox="1">
            <a:spLocks noChangeArrowheads="1"/>
          </p:cNvSpPr>
          <p:nvPr/>
        </p:nvSpPr>
        <p:spPr bwMode="auto">
          <a:xfrm>
            <a:off x="5229522" y="4993311"/>
            <a:ext cx="863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>
                <a:solidFill>
                  <a:srgbClr val="0066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钝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91" name="文本框 90"/>
          <p:cNvSpPr txBox="1">
            <a:spLocks noChangeArrowheads="1"/>
          </p:cNvSpPr>
          <p:nvPr/>
        </p:nvSpPr>
        <p:spPr bwMode="auto">
          <a:xfrm>
            <a:off x="4751684" y="5445749"/>
            <a:ext cx="3240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90°</a:t>
            </a:r>
            <a:r>
              <a:rPr lang="zh-CN" altLang="en-US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＜钝角＜</a:t>
            </a:r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180°</a:t>
            </a:r>
            <a:endParaRPr lang="zh-CN" altLang="en-US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pic>
        <p:nvPicPr>
          <p:cNvPr id="92" name="图片 9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084" y="4466261"/>
            <a:ext cx="10890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文本框 92"/>
          <p:cNvSpPr txBox="1">
            <a:spLocks noChangeArrowheads="1"/>
          </p:cNvSpPr>
          <p:nvPr/>
        </p:nvSpPr>
        <p:spPr bwMode="auto">
          <a:xfrm>
            <a:off x="7110709" y="4986961"/>
            <a:ext cx="863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?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94" name="文本框 93"/>
          <p:cNvSpPr txBox="1">
            <a:spLocks noChangeArrowheads="1"/>
          </p:cNvSpPr>
          <p:nvPr/>
        </p:nvSpPr>
        <p:spPr bwMode="auto">
          <a:xfrm>
            <a:off x="6966247" y="4986961"/>
            <a:ext cx="865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>
                <a:solidFill>
                  <a:srgbClr val="0066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平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95" name="文本框 94"/>
          <p:cNvSpPr txBox="1">
            <a:spLocks noChangeArrowheads="1"/>
          </p:cNvSpPr>
          <p:nvPr/>
        </p:nvSpPr>
        <p:spPr bwMode="auto">
          <a:xfrm>
            <a:off x="6910684" y="5445749"/>
            <a:ext cx="3241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平角</a:t>
            </a:r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=180°</a:t>
            </a:r>
            <a:endParaRPr lang="zh-CN" altLang="en-US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pic>
        <p:nvPicPr>
          <p:cNvPr id="96" name="图片 9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572" y="4178924"/>
            <a:ext cx="10906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" name="文本框 96"/>
          <p:cNvSpPr txBox="1">
            <a:spLocks noChangeArrowheads="1"/>
          </p:cNvSpPr>
          <p:nvPr/>
        </p:nvSpPr>
        <p:spPr bwMode="auto">
          <a:xfrm>
            <a:off x="8617247" y="4985374"/>
            <a:ext cx="863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?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98" name="文本框 97"/>
          <p:cNvSpPr txBox="1">
            <a:spLocks noChangeArrowheads="1"/>
          </p:cNvSpPr>
          <p:nvPr/>
        </p:nvSpPr>
        <p:spPr bwMode="auto">
          <a:xfrm>
            <a:off x="8472784" y="4985374"/>
            <a:ext cx="8651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>
                <a:solidFill>
                  <a:srgbClr val="0066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周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99" name="文本框 98"/>
          <p:cNvSpPr txBox="1">
            <a:spLocks noChangeArrowheads="1"/>
          </p:cNvSpPr>
          <p:nvPr/>
        </p:nvSpPr>
        <p:spPr bwMode="auto">
          <a:xfrm>
            <a:off x="8495009" y="5440986"/>
            <a:ext cx="3241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周角</a:t>
            </a:r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=360°</a:t>
            </a:r>
            <a:endParaRPr lang="zh-CN" altLang="en-US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00" name="文本框 57"/>
          <p:cNvSpPr>
            <a:spLocks noChangeArrowheads="1"/>
          </p:cNvSpPr>
          <p:nvPr/>
        </p:nvSpPr>
        <p:spPr bwMode="auto">
          <a:xfrm>
            <a:off x="1595302" y="2325016"/>
            <a:ext cx="2324100" cy="892175"/>
          </a:xfrm>
          <a:prstGeom prst="wedgeRoundRectCallout">
            <a:avLst>
              <a:gd name="adj1" fmla="val -60510"/>
              <a:gd name="adj2" fmla="val 45322"/>
              <a:gd name="adj3" fmla="val 16667"/>
            </a:avLst>
          </a:prstGeom>
          <a:noFill/>
          <a:ln w="19050">
            <a:solidFill>
              <a:srgbClr val="00B0F0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algn="just" eaLnBrk="0" hangingPunct="0">
              <a:lnSpc>
                <a:spcPct val="130000"/>
              </a:lnSpc>
              <a:defRPr/>
            </a:pPr>
            <a:r>
              <a: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用“＞”“＜”表示它们的关系。</a:t>
            </a:r>
          </a:p>
        </p:txBody>
      </p:sp>
      <p:pic>
        <p:nvPicPr>
          <p:cNvPr id="101" name="图片 10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98067" flipH="1">
            <a:off x="706636" y="3319292"/>
            <a:ext cx="1277937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文本框 101"/>
          <p:cNvSpPr txBox="1">
            <a:spLocks noChangeArrowheads="1"/>
          </p:cNvSpPr>
          <p:nvPr/>
        </p:nvSpPr>
        <p:spPr bwMode="auto">
          <a:xfrm>
            <a:off x="7847309" y="3651874"/>
            <a:ext cx="863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?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103" name="文本框 102"/>
          <p:cNvSpPr txBox="1">
            <a:spLocks noChangeArrowheads="1"/>
          </p:cNvSpPr>
          <p:nvPr/>
        </p:nvSpPr>
        <p:spPr bwMode="auto">
          <a:xfrm>
            <a:off x="7702847" y="3651874"/>
            <a:ext cx="865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>
                <a:solidFill>
                  <a:srgbClr val="0066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零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104" name="文本框 103"/>
          <p:cNvSpPr txBox="1">
            <a:spLocks noChangeArrowheads="1"/>
          </p:cNvSpPr>
          <p:nvPr/>
        </p:nvSpPr>
        <p:spPr bwMode="auto">
          <a:xfrm>
            <a:off x="7725072" y="4107486"/>
            <a:ext cx="3241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零角</a:t>
            </a:r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=0°</a:t>
            </a:r>
            <a:endParaRPr lang="zh-CN" altLang="en-US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（不能删）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（不能删）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51" dur="3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（不能删）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102" dur="3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（不能删）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154" dur="3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000"/>
                            </p:stCondLst>
                            <p:childTnLst>
                              <p:par>
                                <p:cTn id="156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（不能删）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500"/>
                            </p:stCondLst>
                            <p:childTnLst>
                              <p:par>
                                <p:cTn id="1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05" dur="3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（不能删）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00"/>
                            </p:stCondLst>
                            <p:childTnLst>
                              <p:par>
                                <p:cTn id="2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56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（不能删）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500"/>
                            </p:stCondLst>
                            <p:childTnLst>
                              <p:par>
                                <p:cTn id="2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00"/>
                            </p:stCondLst>
                            <p:childTnLst>
                              <p:par>
                                <p:cTn id="2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500"/>
                            </p:stCondLst>
                            <p:childTnLst>
                              <p:par>
                                <p:cTn id="30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000"/>
                            </p:stCondLst>
                            <p:childTnLst>
                              <p:par>
                                <p:cTn id="3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500"/>
                            </p:stCondLst>
                            <p:childTnLst>
                              <p:par>
                                <p:cTn id="3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8" grpId="0"/>
      <p:bldP spid="59" grpId="0"/>
      <p:bldP spid="60" grpId="0"/>
      <p:bldP spid="61" grpId="0"/>
      <p:bldP spid="72" grpId="0"/>
      <p:bldP spid="72" grpId="1"/>
      <p:bldP spid="73" grpId="0"/>
      <p:bldP spid="74" grpId="0"/>
      <p:bldP spid="79" grpId="0" bldLvl="0" animBg="1"/>
      <p:bldP spid="79" grpId="1" bldLvl="0" animBg="1"/>
      <p:bldP spid="85" grpId="0"/>
      <p:bldP spid="85" grpId="1"/>
      <p:bldP spid="86" grpId="0"/>
      <p:bldP spid="87" grpId="0"/>
      <p:bldP spid="89" grpId="0"/>
      <p:bldP spid="89" grpId="1"/>
      <p:bldP spid="90" grpId="0"/>
      <p:bldP spid="91" grpId="0"/>
      <p:bldP spid="93" grpId="0"/>
      <p:bldP spid="93" grpId="1"/>
      <p:bldP spid="94" grpId="0"/>
      <p:bldP spid="95" grpId="0"/>
      <p:bldP spid="97" grpId="0"/>
      <p:bldP spid="97" grpId="1"/>
      <p:bldP spid="98" grpId="0"/>
      <p:bldP spid="99" grpId="0"/>
      <p:bldP spid="100" grpId="0" bldLvl="0" animBg="1"/>
      <p:bldP spid="102" grpId="0"/>
      <p:bldP spid="102" grpId="1"/>
      <p:bldP spid="103" grpId="0"/>
      <p:bldP spid="1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2525607" y="3778435"/>
            <a:ext cx="11535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直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角</a:t>
            </a:r>
          </a:p>
        </p:txBody>
      </p:sp>
      <p:sp>
        <p:nvSpPr>
          <p:cNvPr id="30" name="文本框 29"/>
          <p:cNvSpPr txBox="1">
            <a:spLocks noChangeArrowheads="1"/>
          </p:cNvSpPr>
          <p:nvPr/>
        </p:nvSpPr>
        <p:spPr bwMode="auto">
          <a:xfrm>
            <a:off x="2430356" y="4400736"/>
            <a:ext cx="4320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直角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=90°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35" name="图片 3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589" y="3094752"/>
            <a:ext cx="1454151" cy="55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4424255" y="3772084"/>
            <a:ext cx="1151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角</a:t>
            </a:r>
          </a:p>
        </p:txBody>
      </p:sp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4350173" y="4400736"/>
            <a:ext cx="43201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平角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=180°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39" name="图片 3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356" y="2713752"/>
            <a:ext cx="1452033" cy="1318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文本框 40"/>
          <p:cNvSpPr txBox="1">
            <a:spLocks noChangeArrowheads="1"/>
          </p:cNvSpPr>
          <p:nvPr/>
        </p:nvSpPr>
        <p:spPr bwMode="auto">
          <a:xfrm>
            <a:off x="6432973" y="3769968"/>
            <a:ext cx="1151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周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角</a:t>
            </a:r>
          </a:p>
        </p:txBody>
      </p:sp>
      <p:sp>
        <p:nvSpPr>
          <p:cNvPr id="42" name="文本框 41"/>
          <p:cNvSpPr txBox="1">
            <a:spLocks noChangeArrowheads="1"/>
          </p:cNvSpPr>
          <p:nvPr/>
        </p:nvSpPr>
        <p:spPr bwMode="auto">
          <a:xfrm>
            <a:off x="6462607" y="4394385"/>
            <a:ext cx="43201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周角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=360°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5" name="文本框 15"/>
          <p:cNvSpPr txBox="1">
            <a:spLocks noChangeArrowheads="1"/>
          </p:cNvSpPr>
          <p:nvPr/>
        </p:nvSpPr>
        <p:spPr bwMode="auto">
          <a:xfrm>
            <a:off x="660400" y="1159764"/>
            <a:ext cx="11443971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defTabSz="1219200" eaLnBrk="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两人一组用三角板拼一拼、摆一摆、找一找直角、平角、周角之间的关系？</a:t>
            </a:r>
          </a:p>
        </p:txBody>
      </p:sp>
      <p:pic>
        <p:nvPicPr>
          <p:cNvPr id="45" name="图片 4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606" y="2741268"/>
            <a:ext cx="1234016" cy="123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7" name="文本框 45"/>
          <p:cNvSpPr txBox="1">
            <a:spLocks noChangeArrowheads="1"/>
          </p:cNvSpPr>
          <p:nvPr/>
        </p:nvSpPr>
        <p:spPr bwMode="auto">
          <a:xfrm>
            <a:off x="2620595" y="2064162"/>
            <a:ext cx="7296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周角</a:t>
            </a:r>
            <a:r>
              <a:rPr lang="en-US" altLang="zh-CN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=_____</a:t>
            </a:r>
            <a:r>
              <a:rPr lang="zh-CN" altLang="en-US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平角</a:t>
            </a:r>
            <a:r>
              <a:rPr lang="en-US" altLang="zh-CN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=_____</a:t>
            </a:r>
            <a:r>
              <a:rPr lang="zh-CN" altLang="en-US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直角</a:t>
            </a:r>
          </a:p>
        </p:txBody>
      </p:sp>
      <p:grpSp>
        <p:nvGrpSpPr>
          <p:cNvPr id="60" name="组合 59"/>
          <p:cNvGrpSpPr/>
          <p:nvPr/>
        </p:nvGrpSpPr>
        <p:grpSpPr bwMode="auto">
          <a:xfrm>
            <a:off x="8356506" y="2066834"/>
            <a:ext cx="3042826" cy="3931203"/>
            <a:chOff x="4645850" y="1868516"/>
            <a:chExt cx="2282385" cy="2947267"/>
          </a:xfrm>
        </p:grpSpPr>
        <p:grpSp>
          <p:nvGrpSpPr>
            <p:cNvPr id="14349" name="组合 50"/>
            <p:cNvGrpSpPr/>
            <p:nvPr/>
          </p:nvGrpSpPr>
          <p:grpSpPr bwMode="auto">
            <a:xfrm>
              <a:off x="5368054" y="1869091"/>
              <a:ext cx="1251760" cy="1156583"/>
              <a:chOff x="5620426" y="1369425"/>
              <a:chExt cx="1251760" cy="1156583"/>
            </a:xfrm>
          </p:grpSpPr>
          <p:pic>
            <p:nvPicPr>
              <p:cNvPr id="14350" name="Picture 55" descr="三角尺1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908612">
                <a:off x="5620426" y="1983810"/>
                <a:ext cx="1072453" cy="542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1" name="Picture 56" descr="三角尺2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6057297" y="1642913"/>
                <a:ext cx="1088377" cy="5414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352" name="组合 58"/>
            <p:cNvGrpSpPr/>
            <p:nvPr/>
          </p:nvGrpSpPr>
          <p:grpSpPr bwMode="auto">
            <a:xfrm>
              <a:off x="4645850" y="1868516"/>
              <a:ext cx="2282385" cy="2947267"/>
              <a:chOff x="4645850" y="1868516"/>
              <a:chExt cx="2282385" cy="2947267"/>
            </a:xfrm>
          </p:grpSpPr>
          <p:sp>
            <p:nvSpPr>
              <p:cNvPr id="50" name="思想气泡: 云 49"/>
              <p:cNvSpPr/>
              <p:nvPr/>
            </p:nvSpPr>
            <p:spPr>
              <a:xfrm>
                <a:off x="4957027" y="1868516"/>
                <a:ext cx="1971208" cy="1399141"/>
              </a:xfrm>
              <a:prstGeom prst="cloudCallout">
                <a:avLst>
                  <a:gd name="adj1" fmla="val -29425"/>
                  <a:gd name="adj2" fmla="val 67417"/>
                </a:avLst>
              </a:prstGeom>
              <a:noFill/>
              <a:ln w="190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219200" eaLnBrk="0" hangingPunct="0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pic>
            <p:nvPicPr>
              <p:cNvPr id="14354" name="图片 51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 rot="203543">
                <a:off x="4645850" y="3548958"/>
                <a:ext cx="837932" cy="1266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62" name="文本框 61"/>
          <p:cNvSpPr txBox="1">
            <a:spLocks noChangeArrowheads="1"/>
          </p:cNvSpPr>
          <p:nvPr/>
        </p:nvSpPr>
        <p:spPr bwMode="auto">
          <a:xfrm>
            <a:off x="3965574" y="2039553"/>
            <a:ext cx="9588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3" name="文本框 62"/>
          <p:cNvSpPr txBox="1">
            <a:spLocks noChangeArrowheads="1"/>
          </p:cNvSpPr>
          <p:nvPr/>
        </p:nvSpPr>
        <p:spPr bwMode="auto">
          <a:xfrm>
            <a:off x="5530849" y="1997238"/>
            <a:ext cx="9588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四、活动交流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7" grpId="0"/>
      <p:bldP spid="38" grpId="0"/>
      <p:bldP spid="41" grpId="0"/>
      <p:bldP spid="42" grpId="0"/>
      <p:bldP spid="62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7"/>
          <p:cNvSpPr txBox="1">
            <a:spLocks noChangeArrowheads="1"/>
          </p:cNvSpPr>
          <p:nvPr/>
        </p:nvSpPr>
        <p:spPr bwMode="auto">
          <a:xfrm>
            <a:off x="467783" y="1201172"/>
            <a:ext cx="10562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不用量角器量，观察下面的角各是哪一种角？写出角的名称。</a:t>
            </a:r>
          </a:p>
        </p:txBody>
      </p:sp>
      <p:pic>
        <p:nvPicPr>
          <p:cNvPr id="15363" name="图片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969" y="2033786"/>
            <a:ext cx="1722967" cy="166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图片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169" y="2330120"/>
            <a:ext cx="2343151" cy="12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图片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269" y="2882570"/>
            <a:ext cx="2639484" cy="1007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图片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853" y="2181954"/>
            <a:ext cx="1714500" cy="171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文本框 12"/>
          <p:cNvSpPr txBox="1">
            <a:spLocks noChangeArrowheads="1"/>
          </p:cNvSpPr>
          <p:nvPr/>
        </p:nvSpPr>
        <p:spPr bwMode="auto">
          <a:xfrm>
            <a:off x="1262803" y="3782153"/>
            <a:ext cx="2112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）角</a:t>
            </a:r>
          </a:p>
        </p:txBody>
      </p:sp>
      <p:sp>
        <p:nvSpPr>
          <p:cNvPr id="15368" name="文本框 13"/>
          <p:cNvSpPr txBox="1">
            <a:spLocks noChangeArrowheads="1"/>
          </p:cNvSpPr>
          <p:nvPr/>
        </p:nvSpPr>
        <p:spPr bwMode="auto">
          <a:xfrm>
            <a:off x="3758354" y="3782153"/>
            <a:ext cx="2112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）角</a:t>
            </a:r>
          </a:p>
        </p:txBody>
      </p:sp>
      <p:sp>
        <p:nvSpPr>
          <p:cNvPr id="15369" name="文本框 14"/>
          <p:cNvSpPr txBox="1">
            <a:spLocks noChangeArrowheads="1"/>
          </p:cNvSpPr>
          <p:nvPr/>
        </p:nvSpPr>
        <p:spPr bwMode="auto">
          <a:xfrm>
            <a:off x="6543887" y="3782153"/>
            <a:ext cx="2112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）角</a:t>
            </a:r>
          </a:p>
        </p:txBody>
      </p:sp>
      <p:sp>
        <p:nvSpPr>
          <p:cNvPr id="15370" name="文本框 15"/>
          <p:cNvSpPr txBox="1">
            <a:spLocks noChangeArrowheads="1"/>
          </p:cNvSpPr>
          <p:nvPr/>
        </p:nvSpPr>
        <p:spPr bwMode="auto">
          <a:xfrm>
            <a:off x="9232054" y="3782153"/>
            <a:ext cx="2112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）角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1578200" y="3782153"/>
            <a:ext cx="1344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钝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4073275" y="3772105"/>
            <a:ext cx="1344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直</a:t>
            </a: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6856691" y="3772105"/>
            <a:ext cx="1344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</a:t>
            </a: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9544858" y="3772105"/>
            <a:ext cx="1346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锐</a:t>
            </a:r>
          </a:p>
        </p:txBody>
      </p:sp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五、课堂练习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3"/>
          <p:cNvSpPr txBox="1">
            <a:spLocks noChangeArrowheads="1"/>
          </p:cNvSpPr>
          <p:nvPr/>
        </p:nvSpPr>
        <p:spPr bwMode="auto">
          <a:xfrm>
            <a:off x="660400" y="1337884"/>
            <a:ext cx="10562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先估计三角尺上各角的度数，再量一量。</a:t>
            </a:r>
          </a:p>
        </p:txBody>
      </p:sp>
      <p:sp>
        <p:nvSpPr>
          <p:cNvPr id="16387" name="文本框 4"/>
          <p:cNvSpPr txBox="1">
            <a:spLocks noChangeArrowheads="1"/>
          </p:cNvSpPr>
          <p:nvPr/>
        </p:nvSpPr>
        <p:spPr bwMode="auto">
          <a:xfrm>
            <a:off x="416689" y="1961094"/>
            <a:ext cx="41067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2400" kern="0" dirty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课本</a:t>
            </a:r>
            <a:r>
              <a:rPr lang="en-US" altLang="zh-CN" sz="2400" kern="0" dirty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44</a:t>
            </a:r>
            <a:r>
              <a:rPr lang="zh-CN" altLang="en-US" sz="2400" kern="0" dirty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页练习七第</a:t>
            </a:r>
            <a:r>
              <a:rPr lang="en-US" altLang="zh-CN" sz="2400" kern="0" dirty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 dirty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】</a:t>
            </a:r>
            <a:endParaRPr lang="zh-CN" altLang="en-US" sz="2400" kern="0" dirty="0">
              <a:solidFill>
                <a:srgbClr val="EF7B57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88" name="文本框 36"/>
          <p:cNvSpPr txBox="1">
            <a:spLocks noChangeArrowheads="1"/>
          </p:cNvSpPr>
          <p:nvPr/>
        </p:nvSpPr>
        <p:spPr bwMode="auto">
          <a:xfrm>
            <a:off x="3268677" y="3297582"/>
            <a:ext cx="3071284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∠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1=_____</a:t>
            </a:r>
          </a:p>
          <a:p>
            <a:pPr defTabSz="1219200" eaLnBrk="0" hangingPunct="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∠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2=_____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 eaLnBrk="0" hangingPunct="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∠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3=_____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89" name="文本框 37"/>
          <p:cNvSpPr txBox="1">
            <a:spLocks noChangeArrowheads="1"/>
          </p:cNvSpPr>
          <p:nvPr/>
        </p:nvSpPr>
        <p:spPr bwMode="auto">
          <a:xfrm>
            <a:off x="8890545" y="3147756"/>
            <a:ext cx="3071283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∠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1=_____</a:t>
            </a:r>
          </a:p>
          <a:p>
            <a:pPr defTabSz="1219200" eaLnBrk="0" hangingPunct="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∠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2=_____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 eaLnBrk="0" hangingPunct="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∠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3=_____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6390" name="组合 40"/>
          <p:cNvGrpSpPr/>
          <p:nvPr/>
        </p:nvGrpSpPr>
        <p:grpSpPr bwMode="auto">
          <a:xfrm>
            <a:off x="1195403" y="3070091"/>
            <a:ext cx="2015067" cy="1871071"/>
            <a:chOff x="1403648" y="2066925"/>
            <a:chExt cx="1512168" cy="1403336"/>
          </a:xfrm>
        </p:grpSpPr>
        <p:sp>
          <p:nvSpPr>
            <p:cNvPr id="9" name="任意多边形: 形状 8"/>
            <p:cNvSpPr/>
            <p:nvPr/>
          </p:nvSpPr>
          <p:spPr>
            <a:xfrm>
              <a:off x="1403648" y="2066925"/>
              <a:ext cx="1288201" cy="1297018"/>
            </a:xfrm>
            <a:custGeom>
              <a:avLst/>
              <a:gdLst>
                <a:gd name="connsiteX0" fmla="*/ 925691 w 1288396"/>
                <a:gd name="connsiteY0" fmla="*/ 784349 h 1296913"/>
                <a:gd name="connsiteX1" fmla="*/ 781675 w 1288396"/>
                <a:gd name="connsiteY1" fmla="*/ 928365 h 1296913"/>
                <a:gd name="connsiteX2" fmla="*/ 925691 w 1288396"/>
                <a:gd name="connsiteY2" fmla="*/ 1072381 h 1296913"/>
                <a:gd name="connsiteX3" fmla="*/ 1069707 w 1288396"/>
                <a:gd name="connsiteY3" fmla="*/ 928365 h 1296913"/>
                <a:gd name="connsiteX4" fmla="*/ 925691 w 1288396"/>
                <a:gd name="connsiteY4" fmla="*/ 784349 h 1296913"/>
                <a:gd name="connsiteX5" fmla="*/ 1288396 w 1288396"/>
                <a:gd name="connsiteY5" fmla="*/ 0 h 1296913"/>
                <a:gd name="connsiteX6" fmla="*/ 1288396 w 1288396"/>
                <a:gd name="connsiteY6" fmla="*/ 1296913 h 1296913"/>
                <a:gd name="connsiteX7" fmla="*/ 0 w 1288396"/>
                <a:gd name="connsiteY7" fmla="*/ 1296913 h 12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8396" h="1296913">
                  <a:moveTo>
                    <a:pt x="925691" y="784349"/>
                  </a:moveTo>
                  <a:cubicBezTo>
                    <a:pt x="846153" y="784349"/>
                    <a:pt x="781675" y="848827"/>
                    <a:pt x="781675" y="928365"/>
                  </a:cubicBezTo>
                  <a:cubicBezTo>
                    <a:pt x="781675" y="1007903"/>
                    <a:pt x="846153" y="1072381"/>
                    <a:pt x="925691" y="1072381"/>
                  </a:cubicBezTo>
                  <a:cubicBezTo>
                    <a:pt x="1005229" y="1072381"/>
                    <a:pt x="1069707" y="1007903"/>
                    <a:pt x="1069707" y="928365"/>
                  </a:cubicBezTo>
                  <a:cubicBezTo>
                    <a:pt x="1069707" y="848827"/>
                    <a:pt x="1005229" y="784349"/>
                    <a:pt x="925691" y="784349"/>
                  </a:cubicBezTo>
                  <a:close/>
                  <a:moveTo>
                    <a:pt x="1288396" y="0"/>
                  </a:moveTo>
                  <a:lnTo>
                    <a:pt x="1288396" y="1296913"/>
                  </a:lnTo>
                  <a:lnTo>
                    <a:pt x="0" y="1296913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1473538" y="3295679"/>
              <a:ext cx="68301" cy="66677"/>
            </a:xfrm>
            <a:custGeom>
              <a:avLst/>
              <a:gdLst>
                <a:gd name="connsiteX0" fmla="*/ 0 w 68079"/>
                <a:gd name="connsiteY0" fmla="*/ 0 h 66675"/>
                <a:gd name="connsiteX1" fmla="*/ 61912 w 68079"/>
                <a:gd name="connsiteY1" fmla="*/ 14288 h 66675"/>
                <a:gd name="connsiteX2" fmla="*/ 66675 w 68079"/>
                <a:gd name="connsiteY2" fmla="*/ 66675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79" h="66675">
                  <a:moveTo>
                    <a:pt x="0" y="0"/>
                  </a:moveTo>
                  <a:cubicBezTo>
                    <a:pt x="25400" y="1588"/>
                    <a:pt x="50800" y="3176"/>
                    <a:pt x="61912" y="14288"/>
                  </a:cubicBezTo>
                  <a:cubicBezTo>
                    <a:pt x="73024" y="25400"/>
                    <a:pt x="65484" y="44847"/>
                    <a:pt x="66675" y="6667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2621959" y="2138365"/>
              <a:ext cx="71479" cy="49213"/>
            </a:xfrm>
            <a:custGeom>
              <a:avLst/>
              <a:gdLst>
                <a:gd name="connsiteX0" fmla="*/ 0 w 71438"/>
                <a:gd name="connsiteY0" fmla="*/ 0 h 49399"/>
                <a:gd name="connsiteX1" fmla="*/ 23813 w 71438"/>
                <a:gd name="connsiteY1" fmla="*/ 47625 h 49399"/>
                <a:gd name="connsiteX2" fmla="*/ 71438 w 71438"/>
                <a:gd name="connsiteY2" fmla="*/ 35718 h 4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438" h="49399">
                  <a:moveTo>
                    <a:pt x="0" y="0"/>
                  </a:moveTo>
                  <a:cubicBezTo>
                    <a:pt x="5953" y="20836"/>
                    <a:pt x="11907" y="41672"/>
                    <a:pt x="23813" y="47625"/>
                  </a:cubicBezTo>
                  <a:cubicBezTo>
                    <a:pt x="35719" y="53578"/>
                    <a:pt x="47626" y="43259"/>
                    <a:pt x="71438" y="35718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2594957" y="3286154"/>
              <a:ext cx="98482" cy="84140"/>
            </a:xfrm>
            <a:custGeom>
              <a:avLst/>
              <a:gdLst>
                <a:gd name="connsiteX0" fmla="*/ 97631 w 97631"/>
                <a:gd name="connsiteY0" fmla="*/ 5774 h 84355"/>
                <a:gd name="connsiteX1" fmla="*/ 26193 w 97631"/>
                <a:gd name="connsiteY1" fmla="*/ 8155 h 84355"/>
                <a:gd name="connsiteX2" fmla="*/ 0 w 97631"/>
                <a:gd name="connsiteY2" fmla="*/ 84355 h 84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631" h="84355">
                  <a:moveTo>
                    <a:pt x="97631" y="5774"/>
                  </a:moveTo>
                  <a:cubicBezTo>
                    <a:pt x="70048" y="416"/>
                    <a:pt x="42465" y="-4942"/>
                    <a:pt x="26193" y="8155"/>
                  </a:cubicBezTo>
                  <a:cubicBezTo>
                    <a:pt x="9921" y="21252"/>
                    <a:pt x="4960" y="52803"/>
                    <a:pt x="0" y="8435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5" name="文本框 30"/>
            <p:cNvSpPr txBox="1">
              <a:spLocks noChangeArrowheads="1"/>
            </p:cNvSpPr>
            <p:nvPr/>
          </p:nvSpPr>
          <p:spPr bwMode="auto">
            <a:xfrm>
              <a:off x="1475656" y="3124004"/>
              <a:ext cx="432048" cy="3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6" name="文本框 32"/>
            <p:cNvSpPr txBox="1">
              <a:spLocks noChangeArrowheads="1"/>
            </p:cNvSpPr>
            <p:nvPr/>
          </p:nvSpPr>
          <p:spPr bwMode="auto">
            <a:xfrm>
              <a:off x="2430808" y="3063901"/>
              <a:ext cx="432048" cy="3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7" name="文本框 31"/>
            <p:cNvSpPr txBox="1">
              <a:spLocks noChangeArrowheads="1"/>
            </p:cNvSpPr>
            <p:nvPr/>
          </p:nvSpPr>
          <p:spPr bwMode="auto">
            <a:xfrm>
              <a:off x="2483768" y="2139702"/>
              <a:ext cx="432048" cy="3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398" name="组合 41"/>
          <p:cNvGrpSpPr/>
          <p:nvPr/>
        </p:nvGrpSpPr>
        <p:grpSpPr bwMode="auto">
          <a:xfrm>
            <a:off x="5464721" y="2932517"/>
            <a:ext cx="3263900" cy="1864775"/>
            <a:chOff x="4572000" y="2066925"/>
            <a:chExt cx="2448272" cy="1399634"/>
          </a:xfrm>
        </p:grpSpPr>
        <p:sp>
          <p:nvSpPr>
            <p:cNvPr id="17" name="任意多边形: 形状 16"/>
            <p:cNvSpPr/>
            <p:nvPr/>
          </p:nvSpPr>
          <p:spPr>
            <a:xfrm>
              <a:off x="4572000" y="2066925"/>
              <a:ext cx="2272035" cy="1297964"/>
            </a:xfrm>
            <a:custGeom>
              <a:avLst/>
              <a:gdLst>
                <a:gd name="connsiteX0" fmla="*/ 1656184 w 2272026"/>
                <a:gd name="connsiteY0" fmla="*/ 784349 h 1296913"/>
                <a:gd name="connsiteX1" fmla="*/ 1512168 w 2272026"/>
                <a:gd name="connsiteY1" fmla="*/ 928365 h 1296913"/>
                <a:gd name="connsiteX2" fmla="*/ 1656184 w 2272026"/>
                <a:gd name="connsiteY2" fmla="*/ 1072381 h 1296913"/>
                <a:gd name="connsiteX3" fmla="*/ 1800200 w 2272026"/>
                <a:gd name="connsiteY3" fmla="*/ 928365 h 1296913"/>
                <a:gd name="connsiteX4" fmla="*/ 1656184 w 2272026"/>
                <a:gd name="connsiteY4" fmla="*/ 784349 h 1296913"/>
                <a:gd name="connsiteX5" fmla="*/ 2272026 w 2272026"/>
                <a:gd name="connsiteY5" fmla="*/ 0 h 1296913"/>
                <a:gd name="connsiteX6" fmla="*/ 2272026 w 2272026"/>
                <a:gd name="connsiteY6" fmla="*/ 1296913 h 1296913"/>
                <a:gd name="connsiteX7" fmla="*/ 0 w 2272026"/>
                <a:gd name="connsiteY7" fmla="*/ 1296913 h 12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2026" h="1296913">
                  <a:moveTo>
                    <a:pt x="1656184" y="784349"/>
                  </a:moveTo>
                  <a:cubicBezTo>
                    <a:pt x="1576646" y="784349"/>
                    <a:pt x="1512168" y="848827"/>
                    <a:pt x="1512168" y="928365"/>
                  </a:cubicBezTo>
                  <a:cubicBezTo>
                    <a:pt x="1512168" y="1007903"/>
                    <a:pt x="1576646" y="1072381"/>
                    <a:pt x="1656184" y="1072381"/>
                  </a:cubicBezTo>
                  <a:cubicBezTo>
                    <a:pt x="1735722" y="1072381"/>
                    <a:pt x="1800200" y="1007903"/>
                    <a:pt x="1800200" y="928365"/>
                  </a:cubicBezTo>
                  <a:cubicBezTo>
                    <a:pt x="1800200" y="848827"/>
                    <a:pt x="1735722" y="784349"/>
                    <a:pt x="1656184" y="784349"/>
                  </a:cubicBezTo>
                  <a:close/>
                  <a:moveTo>
                    <a:pt x="2272026" y="0"/>
                  </a:moveTo>
                  <a:lnTo>
                    <a:pt x="2272026" y="1296913"/>
                  </a:lnTo>
                  <a:lnTo>
                    <a:pt x="0" y="1296913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4787931" y="3240971"/>
              <a:ext cx="34930" cy="122329"/>
            </a:xfrm>
            <a:custGeom>
              <a:avLst/>
              <a:gdLst>
                <a:gd name="connsiteX0" fmla="*/ 0 w 34374"/>
                <a:gd name="connsiteY0" fmla="*/ 0 h 121444"/>
                <a:gd name="connsiteX1" fmla="*/ 33337 w 34374"/>
                <a:gd name="connsiteY1" fmla="*/ 57150 h 121444"/>
                <a:gd name="connsiteX2" fmla="*/ 23812 w 34374"/>
                <a:gd name="connsiteY2" fmla="*/ 121444 h 121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374" h="121444">
                  <a:moveTo>
                    <a:pt x="0" y="0"/>
                  </a:moveTo>
                  <a:cubicBezTo>
                    <a:pt x="14684" y="18454"/>
                    <a:pt x="29368" y="36909"/>
                    <a:pt x="33337" y="57150"/>
                  </a:cubicBezTo>
                  <a:cubicBezTo>
                    <a:pt x="37306" y="77391"/>
                    <a:pt x="28971" y="104775"/>
                    <a:pt x="23812" y="121444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>
              <a:off x="6731306" y="2130473"/>
              <a:ext cx="112729" cy="68314"/>
            </a:xfrm>
            <a:custGeom>
              <a:avLst/>
              <a:gdLst>
                <a:gd name="connsiteX0" fmla="*/ 0 w 111919"/>
                <a:gd name="connsiteY0" fmla="*/ 0 h 67118"/>
                <a:gd name="connsiteX1" fmla="*/ 28575 w 111919"/>
                <a:gd name="connsiteY1" fmla="*/ 54769 h 67118"/>
                <a:gd name="connsiteX2" fmla="*/ 111919 w 111919"/>
                <a:gd name="connsiteY2" fmla="*/ 66675 h 67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919" h="67118">
                  <a:moveTo>
                    <a:pt x="0" y="0"/>
                  </a:moveTo>
                  <a:cubicBezTo>
                    <a:pt x="4961" y="21828"/>
                    <a:pt x="9922" y="43657"/>
                    <a:pt x="28575" y="54769"/>
                  </a:cubicBezTo>
                  <a:cubicBezTo>
                    <a:pt x="47228" y="65881"/>
                    <a:pt x="97235" y="68263"/>
                    <a:pt x="111919" y="6667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6753534" y="3267978"/>
              <a:ext cx="90501" cy="92144"/>
            </a:xfrm>
            <a:custGeom>
              <a:avLst/>
              <a:gdLst>
                <a:gd name="connsiteX0" fmla="*/ 90111 w 90111"/>
                <a:gd name="connsiteY0" fmla="*/ 0 h 92869"/>
                <a:gd name="connsiteX1" fmla="*/ 25817 w 90111"/>
                <a:gd name="connsiteY1" fmla="*/ 16669 h 92869"/>
                <a:gd name="connsiteX2" fmla="*/ 4386 w 90111"/>
                <a:gd name="connsiteY2" fmla="*/ 92869 h 92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111" h="92869">
                  <a:moveTo>
                    <a:pt x="90111" y="0"/>
                  </a:moveTo>
                  <a:cubicBezTo>
                    <a:pt x="65107" y="595"/>
                    <a:pt x="40104" y="1191"/>
                    <a:pt x="25817" y="16669"/>
                  </a:cubicBezTo>
                  <a:cubicBezTo>
                    <a:pt x="11530" y="32147"/>
                    <a:pt x="-9108" y="63500"/>
                    <a:pt x="4386" y="9286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3" name="文本框 33"/>
            <p:cNvSpPr txBox="1">
              <a:spLocks noChangeArrowheads="1"/>
            </p:cNvSpPr>
            <p:nvPr/>
          </p:nvSpPr>
          <p:spPr bwMode="auto">
            <a:xfrm>
              <a:off x="4788024" y="3120050"/>
              <a:ext cx="432048" cy="346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4" name="文本框 35"/>
            <p:cNvSpPr txBox="1">
              <a:spLocks noChangeArrowheads="1"/>
            </p:cNvSpPr>
            <p:nvPr/>
          </p:nvSpPr>
          <p:spPr bwMode="auto">
            <a:xfrm>
              <a:off x="6573476" y="3055416"/>
              <a:ext cx="432048" cy="346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5" name="文本框 34"/>
            <p:cNvSpPr txBox="1">
              <a:spLocks noChangeArrowheads="1"/>
            </p:cNvSpPr>
            <p:nvPr/>
          </p:nvSpPr>
          <p:spPr bwMode="auto">
            <a:xfrm>
              <a:off x="6588224" y="2139702"/>
              <a:ext cx="432048" cy="346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4025387" y="3331835"/>
            <a:ext cx="124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45°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4015026" y="3827753"/>
            <a:ext cx="124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45°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4031702" y="4248664"/>
            <a:ext cx="124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90°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9681931" y="3198150"/>
            <a:ext cx="124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30°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9681932" y="3710209"/>
            <a:ext cx="124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60°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9697388" y="4155590"/>
            <a:ext cx="124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90°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五、课堂练习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1"/>
          <p:cNvSpPr txBox="1">
            <a:spLocks noChangeArrowheads="1"/>
          </p:cNvSpPr>
          <p:nvPr/>
        </p:nvSpPr>
        <p:spPr bwMode="auto">
          <a:xfrm>
            <a:off x="660400" y="1158717"/>
            <a:ext cx="10562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先估计，再量出图中各角的度数。</a:t>
            </a:r>
          </a:p>
        </p:txBody>
      </p:sp>
      <p:sp>
        <p:nvSpPr>
          <p:cNvPr id="17410" name="文本框 2"/>
          <p:cNvSpPr txBox="1">
            <a:spLocks noChangeArrowheads="1"/>
          </p:cNvSpPr>
          <p:nvPr/>
        </p:nvSpPr>
        <p:spPr bwMode="auto">
          <a:xfrm>
            <a:off x="449817" y="1674687"/>
            <a:ext cx="41296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2400" kern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课本</a:t>
            </a:r>
            <a:r>
              <a:rPr lang="en-US" altLang="zh-CN" sz="2400" kern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</a:t>
            </a:r>
            <a:r>
              <a:rPr lang="zh-CN" altLang="en-US" sz="2400" kern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页练习七第</a:t>
            </a:r>
            <a:r>
              <a:rPr lang="en-US" altLang="zh-CN" sz="2400" kern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400" kern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】</a:t>
            </a:r>
            <a:endParaRPr lang="zh-CN" altLang="en-US" sz="2400" kern="0">
              <a:solidFill>
                <a:srgbClr val="EF7B57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7411" name="组合 26"/>
          <p:cNvGrpSpPr/>
          <p:nvPr/>
        </p:nvGrpSpPr>
        <p:grpSpPr bwMode="auto">
          <a:xfrm>
            <a:off x="1138926" y="2190657"/>
            <a:ext cx="2097617" cy="2097616"/>
            <a:chOff x="694608" y="1359029"/>
            <a:chExt cx="1573136" cy="1572761"/>
          </a:xfrm>
        </p:grpSpPr>
        <p:sp>
          <p:nvSpPr>
            <p:cNvPr id="8" name="弧形 7"/>
            <p:cNvSpPr/>
            <p:nvPr/>
          </p:nvSpPr>
          <p:spPr>
            <a:xfrm rot="4153828">
              <a:off x="694676" y="1358961"/>
              <a:ext cx="576098" cy="576234"/>
            </a:xfrm>
            <a:prstGeom prst="arc">
              <a:avLst>
                <a:gd name="adj1" fmla="val 18331837"/>
                <a:gd name="adj2" fmla="val 2004135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7413" name="组合 9"/>
            <p:cNvGrpSpPr/>
            <p:nvPr/>
          </p:nvGrpSpPr>
          <p:grpSpPr bwMode="auto">
            <a:xfrm>
              <a:off x="1043842" y="1648207"/>
              <a:ext cx="1223902" cy="1283583"/>
              <a:chOff x="1043842" y="1648207"/>
              <a:chExt cx="1223902" cy="1283583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1043842" y="1706591"/>
                <a:ext cx="1223902" cy="1225199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219200" eaLnBrk="0" hangingPunct="0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" name="任意多边形: 形状 4"/>
              <p:cNvSpPr/>
              <p:nvPr/>
            </p:nvSpPr>
            <p:spPr>
              <a:xfrm>
                <a:off x="1043842" y="1706591"/>
                <a:ext cx="1219140" cy="1220437"/>
              </a:xfrm>
              <a:custGeom>
                <a:avLst/>
                <a:gdLst>
                  <a:gd name="connsiteX0" fmla="*/ 0 w 1219200"/>
                  <a:gd name="connsiteY0" fmla="*/ 0 h 1219200"/>
                  <a:gd name="connsiteX1" fmla="*/ 1219200 w 1219200"/>
                  <a:gd name="connsiteY1" fmla="*/ 121920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19200" h="1219200">
                    <a:moveTo>
                      <a:pt x="0" y="0"/>
                    </a:moveTo>
                    <a:lnTo>
                      <a:pt x="1219200" y="1219200"/>
                    </a:lnTo>
                  </a:path>
                </a:pathLst>
              </a:custGeom>
              <a:noFill/>
              <a:ln w="28575">
                <a:solidFill>
                  <a:srgbClr val="00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219200" eaLnBrk="0" hangingPunct="0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16" name="文本框 8"/>
              <p:cNvSpPr txBox="1">
                <a:spLocks noChangeArrowheads="1"/>
              </p:cNvSpPr>
              <p:nvPr/>
            </p:nvSpPr>
            <p:spPr bwMode="auto">
              <a:xfrm>
                <a:off x="1215182" y="1648207"/>
                <a:ext cx="432023" cy="346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7417" name="组合 27"/>
          <p:cNvGrpSpPr/>
          <p:nvPr/>
        </p:nvGrpSpPr>
        <p:grpSpPr bwMode="auto">
          <a:xfrm>
            <a:off x="4931994" y="2556840"/>
            <a:ext cx="1824567" cy="1826683"/>
            <a:chOff x="3887924" y="1634058"/>
            <a:chExt cx="1368152" cy="1369740"/>
          </a:xfrm>
        </p:grpSpPr>
        <p:sp>
          <p:nvSpPr>
            <p:cNvPr id="22" name="弧形 21"/>
            <p:cNvSpPr/>
            <p:nvPr/>
          </p:nvSpPr>
          <p:spPr>
            <a:xfrm rot="1489661">
              <a:off x="4259325" y="2141957"/>
              <a:ext cx="452347" cy="452347"/>
            </a:xfrm>
            <a:prstGeom prst="arc">
              <a:avLst>
                <a:gd name="adj1" fmla="val 16200000"/>
                <a:gd name="adj2" fmla="val 407092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3887924" y="1635645"/>
              <a:ext cx="1368152" cy="1368153"/>
            </a:xfrm>
            <a:prstGeom prst="ellipse">
              <a:avLst/>
            </a:prstGeom>
            <a:noFill/>
            <a:ln w="28575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4572000" y="1634058"/>
              <a:ext cx="350768" cy="1274509"/>
            </a:xfrm>
            <a:custGeom>
              <a:avLst/>
              <a:gdLst>
                <a:gd name="connsiteX0" fmla="*/ 0 w 350044"/>
                <a:gd name="connsiteY0" fmla="*/ 0 h 1273969"/>
                <a:gd name="connsiteX1" fmla="*/ 0 w 350044"/>
                <a:gd name="connsiteY1" fmla="*/ 683419 h 1273969"/>
                <a:gd name="connsiteX2" fmla="*/ 350044 w 350044"/>
                <a:gd name="connsiteY2" fmla="*/ 1273969 h 1273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0044" h="1273969">
                  <a:moveTo>
                    <a:pt x="0" y="0"/>
                  </a:moveTo>
                  <a:lnTo>
                    <a:pt x="0" y="683419"/>
                  </a:lnTo>
                  <a:lnTo>
                    <a:pt x="350044" y="1273969"/>
                  </a:lnTo>
                </a:path>
              </a:pathLst>
            </a:custGeom>
            <a:noFill/>
            <a:ln w="28575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1" name="文本框 22"/>
            <p:cNvSpPr txBox="1">
              <a:spLocks noChangeArrowheads="1"/>
            </p:cNvSpPr>
            <p:nvPr/>
          </p:nvSpPr>
          <p:spPr bwMode="auto">
            <a:xfrm>
              <a:off x="4716016" y="2066925"/>
              <a:ext cx="432023" cy="346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7422" name="组合 28"/>
          <p:cNvGrpSpPr/>
          <p:nvPr/>
        </p:nvGrpSpPr>
        <p:grpSpPr bwMode="auto">
          <a:xfrm>
            <a:off x="8388510" y="2463706"/>
            <a:ext cx="2341033" cy="1996016"/>
            <a:chOff x="6480405" y="1563638"/>
            <a:chExt cx="1755362" cy="1496692"/>
          </a:xfrm>
        </p:grpSpPr>
        <p:sp>
          <p:nvSpPr>
            <p:cNvPr id="25" name="弧形 24"/>
            <p:cNvSpPr/>
            <p:nvPr/>
          </p:nvSpPr>
          <p:spPr>
            <a:xfrm rot="606660">
              <a:off x="6480405" y="2607990"/>
              <a:ext cx="452332" cy="452340"/>
            </a:xfrm>
            <a:prstGeom prst="arc">
              <a:avLst>
                <a:gd name="adj1" fmla="val 17806545"/>
                <a:gd name="adj2" fmla="val 21438138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等腰三角形 23"/>
            <p:cNvSpPr/>
            <p:nvPr/>
          </p:nvSpPr>
          <p:spPr>
            <a:xfrm>
              <a:off x="6732759" y="1563638"/>
              <a:ext cx="1503008" cy="1296710"/>
            </a:xfrm>
            <a:prstGeom prst="triangle">
              <a:avLst/>
            </a:prstGeom>
            <a:noFill/>
            <a:ln w="28575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5" name="文本框 25"/>
            <p:cNvSpPr txBox="1">
              <a:spLocks noChangeArrowheads="1"/>
            </p:cNvSpPr>
            <p:nvPr/>
          </p:nvSpPr>
          <p:spPr bwMode="auto">
            <a:xfrm>
              <a:off x="6948264" y="2499742"/>
              <a:ext cx="432023" cy="34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426" name="文本框 29"/>
          <p:cNvSpPr txBox="1">
            <a:spLocks noChangeArrowheads="1"/>
          </p:cNvSpPr>
          <p:nvPr/>
        </p:nvSpPr>
        <p:spPr bwMode="auto">
          <a:xfrm>
            <a:off x="1426794" y="4671389"/>
            <a:ext cx="2978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∠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1=______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27" name="文本框 30"/>
          <p:cNvSpPr txBox="1">
            <a:spLocks noChangeArrowheads="1"/>
          </p:cNvSpPr>
          <p:nvPr/>
        </p:nvSpPr>
        <p:spPr bwMode="auto">
          <a:xfrm>
            <a:off x="4883310" y="4671389"/>
            <a:ext cx="2978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∠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2=______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28" name="文本框 31"/>
          <p:cNvSpPr txBox="1">
            <a:spLocks noChangeArrowheads="1"/>
          </p:cNvSpPr>
          <p:nvPr/>
        </p:nvSpPr>
        <p:spPr bwMode="auto">
          <a:xfrm>
            <a:off x="8437194" y="4671389"/>
            <a:ext cx="2976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∠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3=______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文本框 32"/>
          <p:cNvSpPr txBox="1">
            <a:spLocks noChangeArrowheads="1"/>
          </p:cNvSpPr>
          <p:nvPr/>
        </p:nvSpPr>
        <p:spPr bwMode="auto">
          <a:xfrm>
            <a:off x="2291451" y="4575294"/>
            <a:ext cx="124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45°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文本框 33"/>
          <p:cNvSpPr txBox="1">
            <a:spLocks noChangeArrowheads="1"/>
          </p:cNvSpPr>
          <p:nvPr/>
        </p:nvSpPr>
        <p:spPr bwMode="auto">
          <a:xfrm>
            <a:off x="5651659" y="4605235"/>
            <a:ext cx="1536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150°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文本框 34"/>
          <p:cNvSpPr txBox="1">
            <a:spLocks noChangeArrowheads="1"/>
          </p:cNvSpPr>
          <p:nvPr/>
        </p:nvSpPr>
        <p:spPr bwMode="auto">
          <a:xfrm>
            <a:off x="9299734" y="4605235"/>
            <a:ext cx="124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60°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五、课堂练习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</Words>
  <Application>Microsoft Office PowerPoint</Application>
  <PresentationFormat>宽屏</PresentationFormat>
  <Paragraphs>144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FandolFang R</vt:lpstr>
      <vt:lpstr>黑体</vt:lpstr>
      <vt:lpstr>思源黑体 CN Medium</vt:lpstr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2020-07-02T02:26:00Z</dcterms:created>
  <dcterms:modified xsi:type="dcterms:W3CDTF">2023-01-16T14:05:44Z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9D281DCFB679451281F450510A6B0002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