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2" r:id="rId2"/>
    <p:sldId id="264" r:id="rId3"/>
    <p:sldId id="263" r:id="rId4"/>
    <p:sldId id="261" r:id="rId5"/>
    <p:sldId id="360" r:id="rId6"/>
    <p:sldId id="275" r:id="rId7"/>
    <p:sldId id="355" r:id="rId8"/>
    <p:sldId id="361" r:id="rId9"/>
    <p:sldId id="348" r:id="rId10"/>
    <p:sldId id="359" r:id="rId11"/>
    <p:sldId id="286" r:id="rId12"/>
    <p:sldId id="293" r:id="rId13"/>
    <p:sldId id="350" r:id="rId14"/>
    <p:sldId id="357" r:id="rId15"/>
    <p:sldId id="358" r:id="rId16"/>
    <p:sldId id="288" r:id="rId17"/>
    <p:sldId id="290" r:id="rId18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14" autoAdjust="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8.tif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0.png"/><Relationship Id="rId10" Type="http://schemas.openxmlformats.org/officeDocument/2006/relationships/image" Target="../media/image26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8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tiff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13588"/>
            <a:ext cx="9144000" cy="182467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分数乘法（三）</a:t>
            </a:r>
            <a:endParaRPr lang="en-US" altLang="zh-CN" sz="4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课件</a:t>
            </a:r>
            <a:endParaRPr lang="zh-CN" altLang="en-US" sz="3000" b="1" dirty="0"/>
          </a:p>
        </p:txBody>
      </p:sp>
      <p:sp>
        <p:nvSpPr>
          <p:cNvPr id="3" name="矩形 2"/>
          <p:cNvSpPr/>
          <p:nvPr/>
        </p:nvSpPr>
        <p:spPr>
          <a:xfrm>
            <a:off x="0" y="393990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598" y="595075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679820" y="581978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4279" y="1282542"/>
            <a:ext cx="8237842" cy="90024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用纸折一折，涂一涂，再算出结果。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P29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602" y="2386108"/>
            <a:ext cx="2785260" cy="113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7493" y="2399110"/>
            <a:ext cx="2614356" cy="112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3293" y="2399110"/>
            <a:ext cx="2760624" cy="112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170680" y="2590707"/>
          <a:ext cx="636303" cy="75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r:id="rId7" imgW="368300" imgH="444500" progId="Equation.DSMT4">
                  <p:embed/>
                </p:oleObj>
              </mc:Choice>
              <mc:Fallback>
                <p:oleObj r:id="rId7" imgW="368300" imgH="4445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680" y="2590707"/>
                        <a:ext cx="636303" cy="753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076792" y="2593462"/>
          <a:ext cx="636304" cy="75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r:id="rId9" imgW="368300" imgH="444500" progId="Equation.DSMT4">
                  <p:embed/>
                </p:oleObj>
              </mc:Choice>
              <mc:Fallback>
                <p:oleObj r:id="rId9" imgW="368300" imgH="4445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792" y="2593462"/>
                        <a:ext cx="636304" cy="753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026541" y="2566030"/>
          <a:ext cx="482645" cy="75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r:id="rId11" imgW="279400" imgH="444500" progId="Equation.DSMT4">
                  <p:embed/>
                </p:oleObj>
              </mc:Choice>
              <mc:Fallback>
                <p:oleObj r:id="rId11" imgW="279400" imgH="4445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541" y="2566030"/>
                        <a:ext cx="482645" cy="753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4" name="文本框 20"/>
          <p:cNvSpPr txBox="1"/>
          <p:nvPr/>
        </p:nvSpPr>
        <p:spPr>
          <a:xfrm>
            <a:off x="535497" y="2630504"/>
            <a:ext cx="8340910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都为分子不能约分，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都为分母，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也不能约分。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0683" y="843942"/>
            <a:ext cx="3610397" cy="650000"/>
            <a:chOff x="674688" y="908720"/>
            <a:chExt cx="4696023" cy="866667"/>
          </a:xfrm>
        </p:grpSpPr>
        <p:sp>
          <p:nvSpPr>
            <p:cNvPr id="16386" name="文本框 1"/>
            <p:cNvSpPr txBox="1"/>
            <p:nvPr/>
          </p:nvSpPr>
          <p:spPr>
            <a:xfrm>
              <a:off x="674688" y="1025525"/>
              <a:ext cx="4696023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例</a:t>
              </a:r>
              <a:r>
                <a:rPr lang="zh-CN" altLang="en-US" sz="2700" b="1">
                  <a:solidFill>
                    <a:srgbClr val="F599C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计算：</a:t>
              </a:r>
              <a:r>
                <a:rPr lang="en-US" altLang="zh-CN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     </a:t>
              </a:r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。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634407" y="908720"/>
              <a:ext cx="1457143" cy="866667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4105" y="1619946"/>
            <a:ext cx="4634886" cy="892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6533" y="3720748"/>
            <a:ext cx="483258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56030" y="2386608"/>
            <a:ext cx="2762625" cy="198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22"/>
          <p:cNvGrpSpPr/>
          <p:nvPr/>
        </p:nvGrpSpPr>
        <p:grpSpPr bwMode="auto">
          <a:xfrm>
            <a:off x="2354901" y="2462776"/>
            <a:ext cx="2325170" cy="1518784"/>
            <a:chOff x="8823273" y="-143260"/>
            <a:chExt cx="3023095" cy="2025010"/>
          </a:xfrm>
        </p:grpSpPr>
        <p:graphicFrame>
          <p:nvGraphicFramePr>
            <p:cNvPr id="6" name="对象 6"/>
            <p:cNvGraphicFramePr>
              <a:graphicFrameLocks noChangeAspect="1"/>
            </p:cNvGraphicFramePr>
            <p:nvPr/>
          </p:nvGraphicFramePr>
          <p:xfrm>
            <a:off x="8967229" y="756175"/>
            <a:ext cx="1727483" cy="112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9" r:id="rId5" imgW="685800" imgH="444500" progId="Equation.DSMT4">
                    <p:embed/>
                  </p:oleObj>
                </mc:Choice>
                <mc:Fallback>
                  <p:oleObj r:id="rId5" imgW="685800" imgH="444500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7229" y="756175"/>
                          <a:ext cx="1727483" cy="112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5"/>
            <p:cNvSpPr>
              <a:spLocks noChangeArrowheads="1"/>
            </p:cNvSpPr>
            <p:nvPr/>
          </p:nvSpPr>
          <p:spPr bwMode="auto">
            <a:xfrm>
              <a:off x="8823273" y="-143260"/>
              <a:ext cx="3023095" cy="95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画一画略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3425" y="882849"/>
            <a:ext cx="8517150" cy="1588127"/>
            <a:chOff x="407670" y="1018382"/>
            <a:chExt cx="11078210" cy="2117502"/>
          </a:xfrm>
        </p:grpSpPr>
        <p:sp>
          <p:nvSpPr>
            <p:cNvPr id="2" name="文本框 1"/>
            <p:cNvSpPr txBox="1"/>
            <p:nvPr/>
          </p:nvSpPr>
          <p:spPr>
            <a:xfrm>
              <a:off x="407670" y="1018382"/>
              <a:ext cx="11078210" cy="211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1</a:t>
              </a:r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淘气过生日，妈妈买来一个蛋糕，切了 　给淘气，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淘气只吃了其中的   ，淘气吃了整个蛋糕的几分之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endParaRPr>
            </a:p>
            <a:p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几？画一画，算一算。</a:t>
              </a:r>
              <a:r>
                <a:rPr lang="zh-CN" altLang="en-US" sz="2700" b="1" dirty="0">
                  <a:latin typeface="Times New Roman" panose="02020603050405020304" charset="0"/>
                  <a:sym typeface="Times New Roman" panose="02020603050405020304" charset="0"/>
                </a:rPr>
                <a:t> 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（选自教材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P29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lang="en-US" altLang="zh-CN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T1</a:t>
              </a:r>
              <a:r>
                <a:rPr lang="zh-CN" altLang="en-US" sz="2700" noProof="1"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）</a:t>
              </a:r>
              <a:endPara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graphicFrame>
          <p:nvGraphicFramePr>
            <p:cNvPr id="10" name="对象 1"/>
            <p:cNvGraphicFramePr>
              <a:graphicFrameLocks noChangeAspect="1"/>
            </p:cNvGraphicFramePr>
            <p:nvPr/>
          </p:nvGraphicFramePr>
          <p:xfrm>
            <a:off x="4650632" y="1629169"/>
            <a:ext cx="432048" cy="865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0" r:id="rId7" imgW="165100" imgH="443865" progId="Equation.DSMT4">
                    <p:embed/>
                  </p:oleObj>
                </mc:Choice>
                <mc:Fallback>
                  <p:oleObj r:id="rId7" imgW="165100" imgH="443865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0632" y="1629169"/>
                          <a:ext cx="432048" cy="865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9"/>
            <p:cNvGraphicFramePr>
              <a:graphicFrameLocks noChangeAspect="1"/>
            </p:cNvGraphicFramePr>
            <p:nvPr/>
          </p:nvGraphicFramePr>
          <p:xfrm>
            <a:off x="8756587" y="1018382"/>
            <a:ext cx="432048" cy="865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r:id="rId9" imgW="165100" imgH="443865" progId="Equation.DSMT4">
                    <p:embed/>
                  </p:oleObj>
                </mc:Choice>
                <mc:Fallback>
                  <p:oleObj r:id="rId9" imgW="165100" imgH="443865" progId="Equation.DSMT4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6587" y="1018382"/>
                          <a:ext cx="432048" cy="865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1305690" y="3988481"/>
            <a:ext cx="4685898" cy="801252"/>
            <a:chOff x="730850" y="5326399"/>
            <a:chExt cx="6094921" cy="1068336"/>
          </a:xfrm>
        </p:grpSpPr>
        <p:sp>
          <p:nvSpPr>
            <p:cNvPr id="12" name="矩形 11"/>
            <p:cNvSpPr/>
            <p:nvPr/>
          </p:nvSpPr>
          <p:spPr>
            <a:xfrm>
              <a:off x="730850" y="5516452"/>
              <a:ext cx="609492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  <a:sym typeface="Times New Roman" panose="02020603050405020304" charset="0"/>
                </a:rPr>
                <a:t>答：淘气吃了整个蛋糕的  。</a:t>
              </a:r>
              <a:endPara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</p:txBody>
        </p:sp>
        <p:grpSp>
          <p:nvGrpSpPr>
            <p:cNvPr id="14" name="组合 39"/>
            <p:cNvGrpSpPr/>
            <p:nvPr/>
          </p:nvGrpSpPr>
          <p:grpSpPr>
            <a:xfrm>
              <a:off x="5926841" y="5326399"/>
              <a:ext cx="321004" cy="1068336"/>
              <a:chOff x="5603" y="5848"/>
              <a:chExt cx="505" cy="1683"/>
            </a:xfrm>
          </p:grpSpPr>
          <p:sp>
            <p:nvSpPr>
              <p:cNvPr id="15" name="文本框 9"/>
              <p:cNvSpPr txBox="1"/>
              <p:nvPr/>
            </p:nvSpPr>
            <p:spPr>
              <a:xfrm>
                <a:off x="5621" y="5848"/>
                <a:ext cx="487" cy="9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300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16" name="文本框 34"/>
              <p:cNvSpPr txBox="1"/>
              <p:nvPr/>
            </p:nvSpPr>
            <p:spPr>
              <a:xfrm>
                <a:off x="5603" y="6594"/>
                <a:ext cx="487" cy="9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300" b="1">
                    <a:solidFill>
                      <a:srgbClr val="FF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6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5672" y="6680"/>
                <a:ext cx="418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7737" y="565897"/>
            <a:ext cx="564684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2.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P29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aphicFrame>
        <p:nvGraphicFramePr>
          <p:cNvPr id="5" name="对象 1"/>
          <p:cNvGraphicFramePr>
            <a:graphicFrameLocks noChangeAspect="1"/>
          </p:cNvGraphicFramePr>
          <p:nvPr/>
        </p:nvGraphicFramePr>
        <p:xfrm>
          <a:off x="1471773" y="1329613"/>
          <a:ext cx="5223500" cy="207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r:id="rId3" imgW="2959100" imgH="1193800" progId="Equation.DSMT4">
                  <p:embed/>
                </p:oleObj>
              </mc:Choice>
              <mc:Fallback>
                <p:oleObj r:id="rId3" imgW="2959100" imgH="11938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773" y="1329613"/>
                        <a:ext cx="5223500" cy="207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492332" y="1347295"/>
          <a:ext cx="293561" cy="7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r:id="rId5" imgW="165100" imgH="443865" progId="Equation.DSMT4">
                  <p:embed/>
                </p:oleObj>
              </mc:Choice>
              <mc:Fallback>
                <p:oleObj r:id="rId5" imgW="165100" imgH="443865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32" y="1347295"/>
                        <a:ext cx="293561" cy="779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398909" y="1329612"/>
          <a:ext cx="428110" cy="7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r:id="rId7" imgW="241300" imgH="444500" progId="Equation.DSMT4">
                  <p:embed/>
                </p:oleObj>
              </mc:Choice>
              <mc:Fallback>
                <p:oleObj r:id="rId7" imgW="241300" imgH="4445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09" y="1329612"/>
                        <a:ext cx="428110" cy="779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425541" y="1306265"/>
          <a:ext cx="450535" cy="7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r:id="rId9" imgW="254000" imgH="443865" progId="Equation.DSMT4">
                  <p:embed/>
                </p:oleObj>
              </mc:Choice>
              <mc:Fallback>
                <p:oleObj r:id="rId9" imgW="254000" imgH="4438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541" y="1306265"/>
                        <a:ext cx="450535" cy="779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639113" y="2620471"/>
          <a:ext cx="293561" cy="7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r:id="rId11" imgW="165100" imgH="443865" progId="Equation.DSMT4">
                  <p:embed/>
                </p:oleObj>
              </mc:Choice>
              <mc:Fallback>
                <p:oleObj r:id="rId11" imgW="165100" imgH="4438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113" y="2620471"/>
                        <a:ext cx="293561" cy="779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629164" y="2620471"/>
          <a:ext cx="450534" cy="7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r:id="rId13" imgW="254000" imgH="443865" progId="Equation.DSMT4">
                  <p:embed/>
                </p:oleObj>
              </mc:Choice>
              <mc:Fallback>
                <p:oleObj r:id="rId13" imgW="254000" imgH="4438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64" y="2620471"/>
                        <a:ext cx="450534" cy="779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729296" y="2620471"/>
          <a:ext cx="293561" cy="7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r:id="rId15" imgW="165100" imgH="443865" progId="Equation.DSMT4">
                  <p:embed/>
                </p:oleObj>
              </mc:Choice>
              <mc:Fallback>
                <p:oleObj r:id="rId15" imgW="165100" imgH="443865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296" y="2620471"/>
                        <a:ext cx="293561" cy="779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3288" y="677068"/>
            <a:ext cx="8517150" cy="1560472"/>
            <a:chOff x="474167" y="585256"/>
            <a:chExt cx="11078210" cy="2080630"/>
          </a:xfrm>
        </p:grpSpPr>
        <p:sp>
          <p:nvSpPr>
            <p:cNvPr id="4" name="文本框 3"/>
            <p:cNvSpPr txBox="1"/>
            <p:nvPr/>
          </p:nvSpPr>
          <p:spPr>
            <a:xfrm>
              <a:off x="474167" y="692696"/>
              <a:ext cx="11078210" cy="1973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145"/>
                </a:spcAft>
              </a:pPr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3.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连一连某小区总面积的   是空地，空地的   准备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用来植树种草，用来植树种草的面积占小区总面积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的几分之几？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5689632" y="609640"/>
              <a:ext cx="467328" cy="88571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9547175" y="585256"/>
              <a:ext cx="495238" cy="885714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3662760" y="2405694"/>
            <a:ext cx="1818207" cy="881774"/>
            <a:chOff x="3376462" y="2816862"/>
            <a:chExt cx="2364932" cy="1175699"/>
          </a:xfrm>
        </p:grpSpPr>
        <p:sp>
          <p:nvSpPr>
            <p:cNvPr id="9" name="文本框 16"/>
            <p:cNvSpPr txBox="1"/>
            <p:nvPr/>
          </p:nvSpPr>
          <p:spPr>
            <a:xfrm>
              <a:off x="4543703" y="3092166"/>
              <a:ext cx="924911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＝</a:t>
              </a:r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  </a:t>
              </a:r>
            </a:p>
          </p:txBody>
        </p:sp>
        <p:sp>
          <p:nvSpPr>
            <p:cNvPr id="10" name="文本框 10"/>
            <p:cNvSpPr txBox="1"/>
            <p:nvPr/>
          </p:nvSpPr>
          <p:spPr>
            <a:xfrm>
              <a:off x="4270924" y="2816862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4</a:t>
              </a:r>
            </a:p>
          </p:txBody>
        </p:sp>
        <p:sp>
          <p:nvSpPr>
            <p:cNvPr id="11" name="文本框 11"/>
            <p:cNvSpPr txBox="1"/>
            <p:nvPr/>
          </p:nvSpPr>
          <p:spPr>
            <a:xfrm>
              <a:off x="4265215" y="3315453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5</a:t>
              </a: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5048028" y="3315453"/>
              <a:ext cx="693366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15</a:t>
              </a:r>
            </a:p>
          </p:txBody>
        </p:sp>
        <p:sp>
          <p:nvSpPr>
            <p:cNvPr id="13" name="文本框 14"/>
            <p:cNvSpPr txBox="1"/>
            <p:nvPr/>
          </p:nvSpPr>
          <p:spPr>
            <a:xfrm>
              <a:off x="5159677" y="2816862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341974" y="3420119"/>
              <a:ext cx="26516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45086" y="3424560"/>
              <a:ext cx="441522" cy="444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0"/>
            <p:cNvSpPr txBox="1"/>
            <p:nvPr/>
          </p:nvSpPr>
          <p:spPr>
            <a:xfrm>
              <a:off x="3382171" y="2816862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1</a:t>
              </a: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3376462" y="3315453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6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453221" y="3420119"/>
              <a:ext cx="26516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6"/>
            <p:cNvSpPr txBox="1"/>
            <p:nvPr/>
          </p:nvSpPr>
          <p:spPr>
            <a:xfrm>
              <a:off x="3702040" y="3102315"/>
              <a:ext cx="924911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×</a:t>
              </a:r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  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63663" y="3264822"/>
            <a:ext cx="7237340" cy="881774"/>
            <a:chOff x="1083462" y="4208374"/>
            <a:chExt cx="9413568" cy="1175699"/>
          </a:xfrm>
        </p:grpSpPr>
        <p:sp>
          <p:nvSpPr>
            <p:cNvPr id="22" name="矩形 21"/>
            <p:cNvSpPr/>
            <p:nvPr/>
          </p:nvSpPr>
          <p:spPr>
            <a:xfrm>
              <a:off x="1083462" y="4436429"/>
              <a:ext cx="941356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答：用来植树种草的面积占小区总面积的   。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9349047" y="4208374"/>
              <a:ext cx="693366" cy="1175699"/>
              <a:chOff x="5048028" y="2816862"/>
              <a:chExt cx="693366" cy="1175699"/>
            </a:xfrm>
          </p:grpSpPr>
          <p:sp>
            <p:nvSpPr>
              <p:cNvPr id="27" name="文本框 13"/>
              <p:cNvSpPr txBox="1"/>
              <p:nvPr/>
            </p:nvSpPr>
            <p:spPr>
              <a:xfrm>
                <a:off x="5048028" y="3315453"/>
                <a:ext cx="693366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15</a:t>
                </a:r>
              </a:p>
            </p:txBody>
          </p:sp>
          <p:sp>
            <p:nvSpPr>
              <p:cNvPr id="28" name="文本框 14"/>
              <p:cNvSpPr txBox="1"/>
              <p:nvPr/>
            </p:nvSpPr>
            <p:spPr>
              <a:xfrm>
                <a:off x="5159677" y="2816862"/>
                <a:ext cx="308938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5145086" y="3424560"/>
                <a:ext cx="441522" cy="444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4549" y="470946"/>
            <a:ext cx="8517150" cy="1087322"/>
            <a:chOff x="474167" y="627928"/>
            <a:chExt cx="11078210" cy="1449762"/>
          </a:xfrm>
        </p:grpSpPr>
        <p:sp>
          <p:nvSpPr>
            <p:cNvPr id="4" name="文本框 3"/>
            <p:cNvSpPr txBox="1"/>
            <p:nvPr/>
          </p:nvSpPr>
          <p:spPr>
            <a:xfrm>
              <a:off x="474167" y="692696"/>
              <a:ext cx="11078210" cy="1384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15"/>
                </a:spcAft>
              </a:pPr>
              <a:r>
                <a:rPr lang="en-US" altLang="zh-CN" sz="2700" dirty="0">
                  <a:solidFill>
                    <a:srgbClr val="E30782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4.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一个长方形长   </a:t>
              </a:r>
              <a:r>
                <a:rPr lang="en-US" altLang="zh-CN" sz="2700" dirty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m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，宽是长的   ，宽是多少米？</a:t>
              </a:r>
              <a:endPara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  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这个长方形的面积是多少平方米？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074567" y="646976"/>
              <a:ext cx="485714" cy="8095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99935" y="627928"/>
              <a:ext cx="419048" cy="84761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590228" y="1912747"/>
            <a:ext cx="2428360" cy="881774"/>
            <a:chOff x="3376462" y="2816862"/>
            <a:chExt cx="3158554" cy="1175699"/>
          </a:xfrm>
        </p:grpSpPr>
        <p:sp>
          <p:nvSpPr>
            <p:cNvPr id="8" name="文本框 16"/>
            <p:cNvSpPr txBox="1"/>
            <p:nvPr/>
          </p:nvSpPr>
          <p:spPr>
            <a:xfrm>
              <a:off x="4543702" y="3092166"/>
              <a:ext cx="924911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＝</a:t>
              </a:r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  </a:t>
              </a:r>
            </a:p>
          </p:txBody>
        </p:sp>
        <p:sp>
          <p:nvSpPr>
            <p:cNvPr id="9" name="文本框 10"/>
            <p:cNvSpPr txBox="1"/>
            <p:nvPr/>
          </p:nvSpPr>
          <p:spPr>
            <a:xfrm>
              <a:off x="4270923" y="2816862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sp>
          <p:nvSpPr>
            <p:cNvPr id="10" name="文本框 11"/>
            <p:cNvSpPr txBox="1"/>
            <p:nvPr/>
          </p:nvSpPr>
          <p:spPr>
            <a:xfrm>
              <a:off x="4265215" y="3315453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11" name="文本框 13"/>
            <p:cNvSpPr txBox="1"/>
            <p:nvPr/>
          </p:nvSpPr>
          <p:spPr>
            <a:xfrm>
              <a:off x="5176662" y="3315453"/>
              <a:ext cx="693366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12" name="文本框 14"/>
            <p:cNvSpPr txBox="1"/>
            <p:nvPr/>
          </p:nvSpPr>
          <p:spPr>
            <a:xfrm>
              <a:off x="5159677" y="2816862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5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341974" y="3420119"/>
              <a:ext cx="26516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45086" y="3424560"/>
              <a:ext cx="441522" cy="444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0"/>
            <p:cNvSpPr txBox="1"/>
            <p:nvPr/>
          </p:nvSpPr>
          <p:spPr>
            <a:xfrm>
              <a:off x="3382171" y="2816862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5</a:t>
              </a:r>
            </a:p>
          </p:txBody>
        </p:sp>
        <p:sp>
          <p:nvSpPr>
            <p:cNvPr id="16" name="文本框 11"/>
            <p:cNvSpPr txBox="1"/>
            <p:nvPr/>
          </p:nvSpPr>
          <p:spPr>
            <a:xfrm>
              <a:off x="3376462" y="3315453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453221" y="3420119"/>
              <a:ext cx="26516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6"/>
            <p:cNvSpPr txBox="1"/>
            <p:nvPr/>
          </p:nvSpPr>
          <p:spPr>
            <a:xfrm>
              <a:off x="3702040" y="3102315"/>
              <a:ext cx="924911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×</a:t>
              </a:r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  </a:t>
              </a:r>
            </a:p>
          </p:txBody>
        </p:sp>
        <p:sp>
          <p:nvSpPr>
            <p:cNvPr id="31" name="文本框 13"/>
            <p:cNvSpPr txBox="1"/>
            <p:nvPr/>
          </p:nvSpPr>
          <p:spPr>
            <a:xfrm>
              <a:off x="5483204" y="3100474"/>
              <a:ext cx="1051812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（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m</a:t>
              </a:r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）</a:t>
              </a:r>
              <a:endParaRPr lang="en-US" altLang="zh-CN" sz="27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75102" y="1908169"/>
            <a:ext cx="2731372" cy="881774"/>
            <a:chOff x="3376462" y="2816862"/>
            <a:chExt cx="3552681" cy="1175699"/>
          </a:xfrm>
        </p:grpSpPr>
        <p:sp>
          <p:nvSpPr>
            <p:cNvPr id="33" name="文本框 16"/>
            <p:cNvSpPr txBox="1"/>
            <p:nvPr/>
          </p:nvSpPr>
          <p:spPr>
            <a:xfrm>
              <a:off x="4543703" y="3092166"/>
              <a:ext cx="924911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＝</a:t>
              </a:r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  </a:t>
              </a:r>
            </a:p>
          </p:txBody>
        </p:sp>
        <p:sp>
          <p:nvSpPr>
            <p:cNvPr id="34" name="文本框 10"/>
            <p:cNvSpPr txBox="1"/>
            <p:nvPr/>
          </p:nvSpPr>
          <p:spPr>
            <a:xfrm>
              <a:off x="4270924" y="2816862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5</a:t>
              </a:r>
            </a:p>
          </p:txBody>
        </p:sp>
        <p:sp>
          <p:nvSpPr>
            <p:cNvPr id="35" name="文本框 11"/>
            <p:cNvSpPr txBox="1"/>
            <p:nvPr/>
          </p:nvSpPr>
          <p:spPr>
            <a:xfrm>
              <a:off x="4265215" y="3315453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3</a:t>
              </a:r>
            </a:p>
          </p:txBody>
        </p:sp>
        <p:sp>
          <p:nvSpPr>
            <p:cNvPr id="36" name="文本框 13"/>
            <p:cNvSpPr txBox="1"/>
            <p:nvPr/>
          </p:nvSpPr>
          <p:spPr>
            <a:xfrm>
              <a:off x="5180189" y="3315453"/>
              <a:ext cx="693367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6</a:t>
              </a:r>
            </a:p>
          </p:txBody>
        </p:sp>
        <p:sp>
          <p:nvSpPr>
            <p:cNvPr id="37" name="文本框 14"/>
            <p:cNvSpPr txBox="1"/>
            <p:nvPr/>
          </p:nvSpPr>
          <p:spPr>
            <a:xfrm>
              <a:off x="5048322" y="2816862"/>
              <a:ext cx="861473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25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341974" y="3420119"/>
              <a:ext cx="26516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145086" y="3424560"/>
              <a:ext cx="441522" cy="444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/>
            <p:nvPr/>
          </p:nvSpPr>
          <p:spPr>
            <a:xfrm>
              <a:off x="3382171" y="2816862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5</a:t>
              </a:r>
            </a:p>
          </p:txBody>
        </p:sp>
        <p:sp>
          <p:nvSpPr>
            <p:cNvPr id="41" name="文本框 11"/>
            <p:cNvSpPr txBox="1"/>
            <p:nvPr/>
          </p:nvSpPr>
          <p:spPr>
            <a:xfrm>
              <a:off x="3376462" y="3315453"/>
              <a:ext cx="308938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2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453221" y="3420119"/>
              <a:ext cx="265167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16"/>
            <p:cNvSpPr txBox="1"/>
            <p:nvPr/>
          </p:nvSpPr>
          <p:spPr>
            <a:xfrm>
              <a:off x="3702040" y="3102315"/>
              <a:ext cx="924911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×</a:t>
              </a:r>
              <a:r>
                <a:rPr lang="en-US" altLang="zh-CN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  </a:t>
              </a:r>
            </a:p>
          </p:txBody>
        </p:sp>
        <p:sp>
          <p:nvSpPr>
            <p:cNvPr id="44" name="文本框 13"/>
            <p:cNvSpPr txBox="1"/>
            <p:nvPr/>
          </p:nvSpPr>
          <p:spPr>
            <a:xfrm>
              <a:off x="5483204" y="3100474"/>
              <a:ext cx="1445939" cy="6771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（</a:t>
              </a:r>
              <a:r>
                <a:rPr lang="en-US" altLang="zh-CN" sz="270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m²</a:t>
              </a:r>
              <a:r>
                <a:rPr lang="zh-CN" altLang="en-US" sz="2700" b="1">
                  <a:solidFill>
                    <a:srgbClr val="FF0000"/>
                  </a:solidFill>
                  <a:latin typeface="宋体" panose="02010600030101010101" pitchFamily="2" charset="-122"/>
                </a:rPr>
                <a:t>）</a:t>
              </a:r>
              <a:endParaRPr lang="en-US" altLang="zh-CN" sz="2700" b="1">
                <a:solidFill>
                  <a:srgbClr val="FF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004454" y="3028802"/>
            <a:ext cx="7237340" cy="893615"/>
            <a:chOff x="1374511" y="4316892"/>
            <a:chExt cx="9413568" cy="1191487"/>
          </a:xfrm>
        </p:grpSpPr>
        <p:sp>
          <p:nvSpPr>
            <p:cNvPr id="46" name="矩形 45"/>
            <p:cNvSpPr/>
            <p:nvPr/>
          </p:nvSpPr>
          <p:spPr>
            <a:xfrm>
              <a:off x="1374511" y="4582007"/>
              <a:ext cx="941356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15"/>
                </a:spcAft>
              </a:pPr>
              <a:r>
                <a:rPr lang="zh-CN" altLang="en-US" sz="270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答：宽是多   米，面积是    平方米。</a:t>
              </a: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895119" y="4316892"/>
              <a:ext cx="724942" cy="1175699"/>
              <a:chOff x="3394919" y="5228338"/>
              <a:chExt cx="724942" cy="1175699"/>
            </a:xfrm>
          </p:grpSpPr>
          <p:sp>
            <p:nvSpPr>
              <p:cNvPr id="55" name="文本框 13"/>
              <p:cNvSpPr txBox="1"/>
              <p:nvPr/>
            </p:nvSpPr>
            <p:spPr>
              <a:xfrm>
                <a:off x="3426495" y="5726929"/>
                <a:ext cx="693366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56" name="文本框 14"/>
              <p:cNvSpPr txBox="1"/>
              <p:nvPr/>
            </p:nvSpPr>
            <p:spPr>
              <a:xfrm>
                <a:off x="3409510" y="5228338"/>
                <a:ext cx="308938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5</a:t>
                </a: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3394919" y="5836036"/>
                <a:ext cx="441522" cy="444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>
              <a:off x="6875792" y="4332680"/>
              <a:ext cx="861473" cy="1175699"/>
              <a:chOff x="7753155" y="5154437"/>
              <a:chExt cx="861473" cy="1175699"/>
            </a:xfrm>
          </p:grpSpPr>
          <p:sp>
            <p:nvSpPr>
              <p:cNvPr id="69" name="文本框 13"/>
              <p:cNvSpPr txBox="1"/>
              <p:nvPr/>
            </p:nvSpPr>
            <p:spPr>
              <a:xfrm>
                <a:off x="7885022" y="5653028"/>
                <a:ext cx="693366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6</a:t>
                </a:r>
              </a:p>
            </p:txBody>
          </p:sp>
          <p:sp>
            <p:nvSpPr>
              <p:cNvPr id="70" name="文本框 14"/>
              <p:cNvSpPr txBox="1"/>
              <p:nvPr/>
            </p:nvSpPr>
            <p:spPr>
              <a:xfrm>
                <a:off x="7753155" y="5154437"/>
                <a:ext cx="861473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25</a:t>
                </a: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7849919" y="5762135"/>
                <a:ext cx="441522" cy="444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21093" y="1191005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+mn-ea"/>
                <a:ea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1154" y="1740217"/>
            <a:ext cx="7473377" cy="193833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分数乘分数的计算方法：分子相乘的积做分子，分母相乘的积做分母；能约分的先约分再计算。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751341" y="1082040"/>
            <a:ext cx="7638877" cy="311562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理解分数乘分数的意义，探索并掌握分数乘分数的计算方法，并能正确地计算。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理解分数乘分数的算理及其推导过程。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7487" y="185562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85994" y="834755"/>
            <a:ext cx="7972012" cy="33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3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有趣的分数</a:t>
            </a:r>
            <a:endParaRPr lang="en-US" altLang="zh-CN" sz="3000" b="1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乐乐遇到这样一道判断题：先吃掉一个西瓜的一半，再吃掉剩下西瓜的一半，这时还剩下整个西瓜的四分之一。他毫不犹豫的打了错号，他认为吃了一半，不就还剩下一半，也就是二分之一吗？他的想法对吗？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488639" y="906317"/>
            <a:ext cx="4699420" cy="554105"/>
            <a:chOff x="691" y="1706"/>
            <a:chExt cx="9626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6209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分数乘分数的意义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488689" y="1753076"/>
            <a:ext cx="4699909" cy="15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）这些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读一读，想一想，剩下的部分占这张纸条的几分之几？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0396" y="1223963"/>
            <a:ext cx="3051743" cy="353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63632" y="2984934"/>
            <a:ext cx="554108" cy="215503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19288" y="2984934"/>
            <a:ext cx="1106995" cy="215503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05862" y="2175309"/>
            <a:ext cx="1108216" cy="215503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5535" y="2175309"/>
            <a:ext cx="1106995" cy="215503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5863" y="2175309"/>
            <a:ext cx="2215211" cy="2155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05863" y="1472841"/>
            <a:ext cx="2215211" cy="215503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358" y="1453444"/>
            <a:ext cx="2564978" cy="284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710745" y="1472841"/>
            <a:ext cx="2213990" cy="2155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17740" y="2984934"/>
            <a:ext cx="1106995" cy="215503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9289" y="2984934"/>
            <a:ext cx="552887" cy="215503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84380" y="3867187"/>
            <a:ext cx="1661103" cy="215504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1494" y="3867187"/>
            <a:ext cx="552887" cy="215504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84381" y="3867187"/>
            <a:ext cx="554108" cy="215504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1494" y="3868378"/>
            <a:ext cx="275833" cy="215503"/>
          </a:xfrm>
          <a:prstGeom prst="rect">
            <a:avLst/>
          </a:prstGeom>
          <a:solidFill>
            <a:srgbClr val="FF99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7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04886" y="3867187"/>
            <a:ext cx="275833" cy="216694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/>
            </a:endParaRPr>
          </a:p>
        </p:txBody>
      </p:sp>
      <p:sp>
        <p:nvSpPr>
          <p:cNvPr id="36" name="文本框 1"/>
          <p:cNvSpPr txBox="1">
            <a:spLocks noChangeArrowheads="1"/>
          </p:cNvSpPr>
          <p:nvPr/>
        </p:nvSpPr>
        <p:spPr bwMode="auto">
          <a:xfrm>
            <a:off x="202512" y="481512"/>
            <a:ext cx="8600079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）这些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读一读，想一想，剩下的部分占这张纸条的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  <a:p>
            <a:pPr eaLnBrk="0" hangingPunct="0"/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几分之几？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743944" y="3541493"/>
            <a:ext cx="889202" cy="903609"/>
            <a:chOff x="5110787" y="5470462"/>
            <a:chExt cx="1156580" cy="1204812"/>
          </a:xfrm>
        </p:grpSpPr>
        <p:grpSp>
          <p:nvGrpSpPr>
            <p:cNvPr id="41" name="组合 6"/>
            <p:cNvGrpSpPr/>
            <p:nvPr/>
          </p:nvGrpSpPr>
          <p:grpSpPr>
            <a:xfrm>
              <a:off x="5923480" y="5470494"/>
              <a:ext cx="343887" cy="1204177"/>
              <a:chOff x="5603" y="5764"/>
              <a:chExt cx="541" cy="1897"/>
            </a:xfrm>
          </p:grpSpPr>
          <p:sp>
            <p:nvSpPr>
              <p:cNvPr id="42" name="文本框 9"/>
              <p:cNvSpPr txBox="1"/>
              <p:nvPr/>
            </p:nvSpPr>
            <p:spPr>
              <a:xfrm>
                <a:off x="5603" y="576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43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2</a:t>
                </a: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5726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组合 6"/>
            <p:cNvGrpSpPr/>
            <p:nvPr/>
          </p:nvGrpSpPr>
          <p:grpSpPr>
            <a:xfrm>
              <a:off x="5110787" y="5470462"/>
              <a:ext cx="636287" cy="1204812"/>
              <a:chOff x="5603" y="5763"/>
              <a:chExt cx="1001" cy="1898"/>
            </a:xfrm>
          </p:grpSpPr>
          <p:sp>
            <p:nvSpPr>
              <p:cNvPr id="46" name="文本框 9"/>
              <p:cNvSpPr txBox="1"/>
              <p:nvPr/>
            </p:nvSpPr>
            <p:spPr>
              <a:xfrm>
                <a:off x="5603" y="576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47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4</a:t>
                </a: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5672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34"/>
              <p:cNvSpPr txBox="1"/>
              <p:nvPr/>
            </p:nvSpPr>
            <p:spPr>
              <a:xfrm>
                <a:off x="6117" y="6301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Times New Roman" panose="02020603050405020304" charset="0"/>
                    <a:ea typeface="楷体" panose="02010609060101010101" pitchFamily="49" charset="-122"/>
                  </a:rPr>
                  <a:t>的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718842" y="2623199"/>
            <a:ext cx="876496" cy="912655"/>
            <a:chOff x="5110787" y="5458401"/>
            <a:chExt cx="1140053" cy="1216873"/>
          </a:xfrm>
        </p:grpSpPr>
        <p:grpSp>
          <p:nvGrpSpPr>
            <p:cNvPr id="52" name="组合 6"/>
            <p:cNvGrpSpPr/>
            <p:nvPr/>
          </p:nvGrpSpPr>
          <p:grpSpPr>
            <a:xfrm>
              <a:off x="5923480" y="5458432"/>
              <a:ext cx="327360" cy="1216238"/>
              <a:chOff x="5603" y="5745"/>
              <a:chExt cx="515" cy="1916"/>
            </a:xfrm>
          </p:grpSpPr>
          <p:sp>
            <p:nvSpPr>
              <p:cNvPr id="58" name="文本框 9"/>
              <p:cNvSpPr txBox="1"/>
              <p:nvPr/>
            </p:nvSpPr>
            <p:spPr>
              <a:xfrm>
                <a:off x="5603" y="5745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59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2</a:t>
                </a: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5700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6"/>
            <p:cNvGrpSpPr/>
            <p:nvPr/>
          </p:nvGrpSpPr>
          <p:grpSpPr>
            <a:xfrm>
              <a:off x="5110787" y="5458401"/>
              <a:ext cx="636287" cy="1216873"/>
              <a:chOff x="5603" y="5744"/>
              <a:chExt cx="1001" cy="1917"/>
            </a:xfrm>
          </p:grpSpPr>
          <p:sp>
            <p:nvSpPr>
              <p:cNvPr id="54" name="文本框 9"/>
              <p:cNvSpPr txBox="1"/>
              <p:nvPr/>
            </p:nvSpPr>
            <p:spPr>
              <a:xfrm>
                <a:off x="5603" y="574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55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2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5672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文本框 34"/>
              <p:cNvSpPr txBox="1"/>
              <p:nvPr/>
            </p:nvSpPr>
            <p:spPr>
              <a:xfrm>
                <a:off x="6117" y="6301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Times New Roman" panose="02020603050405020304" charset="0"/>
                    <a:ea typeface="楷体" panose="02010609060101010101" pitchFamily="49" charset="-122"/>
                  </a:rPr>
                  <a:t>的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709361" y="1867046"/>
            <a:ext cx="885781" cy="874092"/>
            <a:chOff x="5106340" y="5509216"/>
            <a:chExt cx="1152130" cy="1165456"/>
          </a:xfrm>
        </p:grpSpPr>
        <p:grpSp>
          <p:nvGrpSpPr>
            <p:cNvPr id="62" name="组合 6"/>
            <p:cNvGrpSpPr/>
            <p:nvPr/>
          </p:nvGrpSpPr>
          <p:grpSpPr>
            <a:xfrm>
              <a:off x="5923482" y="5509216"/>
              <a:ext cx="334988" cy="1165456"/>
              <a:chOff x="5603" y="5825"/>
              <a:chExt cx="527" cy="1836"/>
            </a:xfrm>
          </p:grpSpPr>
          <p:sp>
            <p:nvSpPr>
              <p:cNvPr id="68" name="文本框 9"/>
              <p:cNvSpPr txBox="1"/>
              <p:nvPr/>
            </p:nvSpPr>
            <p:spPr>
              <a:xfrm>
                <a:off x="5603" y="5825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69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2</a:t>
                </a: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5712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6"/>
            <p:cNvGrpSpPr/>
            <p:nvPr/>
          </p:nvGrpSpPr>
          <p:grpSpPr>
            <a:xfrm>
              <a:off x="5106340" y="5780874"/>
              <a:ext cx="640737" cy="708415"/>
              <a:chOff x="5596" y="6252"/>
              <a:chExt cx="1008" cy="1116"/>
            </a:xfrm>
          </p:grpSpPr>
          <p:sp>
            <p:nvSpPr>
              <p:cNvPr id="64" name="文本框 9"/>
              <p:cNvSpPr txBox="1"/>
              <p:nvPr/>
            </p:nvSpPr>
            <p:spPr>
              <a:xfrm>
                <a:off x="5596" y="6252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Times New Roman" panose="02020603050405020304" charset="0"/>
                    <a:ea typeface="楷体" panose="02010609060101010101" pitchFamily="49" charset="-122"/>
                    <a:cs typeface="Times New Roman" panose="02020603050405020304" charset="0"/>
                  </a:rPr>
                  <a:t>1</a:t>
                </a:r>
              </a:p>
            </p:txBody>
          </p:sp>
          <p:sp>
            <p:nvSpPr>
              <p:cNvPr id="67" name="文本框 34"/>
              <p:cNvSpPr txBox="1"/>
              <p:nvPr/>
            </p:nvSpPr>
            <p:spPr>
              <a:xfrm>
                <a:off x="6117" y="6301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Times New Roman" panose="02020603050405020304" charset="0"/>
                    <a:ea typeface="楷体" panose="02010609060101010101" pitchFamily="49" charset="-122"/>
                  </a:rPr>
                  <a:t>的</a:t>
                </a:r>
              </a:p>
            </p:txBody>
          </p:sp>
        </p:grpSp>
      </p:grpSp>
      <p:sp>
        <p:nvSpPr>
          <p:cNvPr id="71" name="文本框 9"/>
          <p:cNvSpPr txBox="1"/>
          <p:nvPr/>
        </p:nvSpPr>
        <p:spPr>
          <a:xfrm>
            <a:off x="4001917" y="1363900"/>
            <a:ext cx="237997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en-US" altLang="zh-CN" sz="2700" b="1"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</a:p>
        </p:txBody>
      </p:sp>
      <p:sp>
        <p:nvSpPr>
          <p:cNvPr id="72" name="文本框 9"/>
          <p:cNvSpPr txBox="1"/>
          <p:nvPr/>
        </p:nvSpPr>
        <p:spPr>
          <a:xfrm>
            <a:off x="7579057" y="1310965"/>
            <a:ext cx="237997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en-US" altLang="zh-CN" sz="2700" b="1">
                <a:latin typeface="宋体" panose="02010600030101010101" pitchFamily="2" charset="-122"/>
              </a:rPr>
              <a:t>1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7014443" y="1867040"/>
            <a:ext cx="1360062" cy="888862"/>
            <a:chOff x="6084958" y="5467909"/>
            <a:chExt cx="1769025" cy="1185149"/>
          </a:xfrm>
        </p:grpSpPr>
        <p:grpSp>
          <p:nvGrpSpPr>
            <p:cNvPr id="73" name="组合 6"/>
            <p:cNvGrpSpPr/>
            <p:nvPr/>
          </p:nvGrpSpPr>
          <p:grpSpPr>
            <a:xfrm>
              <a:off x="7080396" y="5467909"/>
              <a:ext cx="773587" cy="1169264"/>
              <a:chOff x="4873" y="5819"/>
              <a:chExt cx="1217" cy="1842"/>
            </a:xfrm>
          </p:grpSpPr>
          <p:sp>
            <p:nvSpPr>
              <p:cNvPr id="74" name="文本框 9"/>
              <p:cNvSpPr txBox="1"/>
              <p:nvPr/>
            </p:nvSpPr>
            <p:spPr>
              <a:xfrm>
                <a:off x="5603" y="5819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75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76" name="直接连接符 75"/>
              <p:cNvCxnSpPr/>
              <p:nvPr/>
            </p:nvCxnSpPr>
            <p:spPr>
              <a:xfrm>
                <a:off x="5672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文本框 34"/>
              <p:cNvSpPr txBox="1"/>
              <p:nvPr/>
            </p:nvSpPr>
            <p:spPr>
              <a:xfrm>
                <a:off x="4873" y="6280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700" b="1">
                    <a:latin typeface="宋体" panose="02010600030101010101" pitchFamily="2" charset="-122"/>
                  </a:rPr>
                  <a:t>＝</a:t>
                </a:r>
                <a:endParaRPr lang="en-US" altLang="zh-CN" sz="2700" b="1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77" name="组合 6"/>
            <p:cNvGrpSpPr/>
            <p:nvPr/>
          </p:nvGrpSpPr>
          <p:grpSpPr>
            <a:xfrm>
              <a:off x="6744618" y="5467924"/>
              <a:ext cx="309562" cy="1185134"/>
              <a:chOff x="5603" y="5794"/>
              <a:chExt cx="487" cy="1867"/>
            </a:xfrm>
          </p:grpSpPr>
          <p:sp>
            <p:nvSpPr>
              <p:cNvPr id="78" name="文本框 9"/>
              <p:cNvSpPr txBox="1"/>
              <p:nvPr/>
            </p:nvSpPr>
            <p:spPr>
              <a:xfrm>
                <a:off x="5603" y="57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79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5672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6"/>
            <p:cNvGrpSpPr/>
            <p:nvPr/>
          </p:nvGrpSpPr>
          <p:grpSpPr>
            <a:xfrm>
              <a:off x="6084958" y="5756415"/>
              <a:ext cx="523776" cy="710953"/>
              <a:chOff x="5584" y="6255"/>
              <a:chExt cx="824" cy="1120"/>
            </a:xfrm>
          </p:grpSpPr>
          <p:sp>
            <p:nvSpPr>
              <p:cNvPr id="82" name="文本框 9"/>
              <p:cNvSpPr txBox="1"/>
              <p:nvPr/>
            </p:nvSpPr>
            <p:spPr>
              <a:xfrm>
                <a:off x="5584" y="6255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85" name="文本框 34"/>
              <p:cNvSpPr txBox="1"/>
              <p:nvPr/>
            </p:nvSpPr>
            <p:spPr>
              <a:xfrm>
                <a:off x="5921" y="6308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×</a:t>
                </a: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7014442" y="2623086"/>
            <a:ext cx="1383796" cy="920759"/>
            <a:chOff x="9075090" y="3218247"/>
            <a:chExt cx="1799896" cy="1227677"/>
          </a:xfrm>
        </p:grpSpPr>
        <p:grpSp>
          <p:nvGrpSpPr>
            <p:cNvPr id="88" name="组合 87"/>
            <p:cNvGrpSpPr/>
            <p:nvPr/>
          </p:nvGrpSpPr>
          <p:grpSpPr>
            <a:xfrm>
              <a:off x="9320175" y="3218247"/>
              <a:ext cx="1554811" cy="1227677"/>
              <a:chOff x="6299172" y="5425380"/>
              <a:chExt cx="1554811" cy="1227677"/>
            </a:xfrm>
          </p:grpSpPr>
          <p:grpSp>
            <p:nvGrpSpPr>
              <p:cNvPr id="89" name="组合 6"/>
              <p:cNvGrpSpPr/>
              <p:nvPr/>
            </p:nvGrpSpPr>
            <p:grpSpPr>
              <a:xfrm>
                <a:off x="7080396" y="5425380"/>
                <a:ext cx="773587" cy="1211795"/>
                <a:chOff x="4873" y="5752"/>
                <a:chExt cx="1217" cy="1909"/>
              </a:xfrm>
            </p:grpSpPr>
            <p:sp>
              <p:nvSpPr>
                <p:cNvPr id="97" name="文本框 9"/>
                <p:cNvSpPr txBox="1"/>
                <p:nvPr/>
              </p:nvSpPr>
              <p:spPr>
                <a:xfrm>
                  <a:off x="5603" y="5752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98" name="文本框 34"/>
                <p:cNvSpPr txBox="1"/>
                <p:nvPr/>
              </p:nvSpPr>
              <p:spPr>
                <a:xfrm>
                  <a:off x="5603" y="6594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4</a:t>
                  </a:r>
                </a:p>
              </p:txBody>
            </p:sp>
            <p:cxnSp>
              <p:nvCxnSpPr>
                <p:cNvPr id="99" name="直接连接符 98"/>
                <p:cNvCxnSpPr/>
                <p:nvPr/>
              </p:nvCxnSpPr>
              <p:spPr>
                <a:xfrm>
                  <a:off x="5672" y="6712"/>
                  <a:ext cx="418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文本框 34"/>
                <p:cNvSpPr txBox="1"/>
                <p:nvPr/>
              </p:nvSpPr>
              <p:spPr>
                <a:xfrm>
                  <a:off x="4873" y="6280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700" b="1">
                      <a:latin typeface="宋体" panose="02010600030101010101" pitchFamily="2" charset="-122"/>
                    </a:rPr>
                    <a:t>＝</a:t>
                  </a:r>
                  <a:endParaRPr lang="en-US" altLang="zh-CN" sz="2700" b="1"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0" name="组合 6"/>
              <p:cNvGrpSpPr/>
              <p:nvPr/>
            </p:nvGrpSpPr>
            <p:grpSpPr>
              <a:xfrm>
                <a:off x="6744618" y="5425393"/>
                <a:ext cx="309562" cy="1227664"/>
                <a:chOff x="5603" y="5727"/>
                <a:chExt cx="487" cy="1934"/>
              </a:xfrm>
            </p:grpSpPr>
            <p:sp>
              <p:nvSpPr>
                <p:cNvPr id="94" name="文本框 9"/>
                <p:cNvSpPr txBox="1"/>
                <p:nvPr/>
              </p:nvSpPr>
              <p:spPr>
                <a:xfrm>
                  <a:off x="5603" y="5727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95" name="文本框 34"/>
                <p:cNvSpPr txBox="1"/>
                <p:nvPr/>
              </p:nvSpPr>
              <p:spPr>
                <a:xfrm>
                  <a:off x="5603" y="6594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2</a:t>
                  </a:r>
                </a:p>
              </p:txBody>
            </p:sp>
            <p:cxnSp>
              <p:nvCxnSpPr>
                <p:cNvPr id="96" name="直接连接符 95"/>
                <p:cNvCxnSpPr/>
                <p:nvPr/>
              </p:nvCxnSpPr>
              <p:spPr>
                <a:xfrm>
                  <a:off x="5672" y="6712"/>
                  <a:ext cx="418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文本框 34"/>
              <p:cNvSpPr txBox="1"/>
              <p:nvPr/>
            </p:nvSpPr>
            <p:spPr>
              <a:xfrm>
                <a:off x="6299172" y="5790064"/>
                <a:ext cx="309561" cy="6771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×</a:t>
                </a:r>
              </a:p>
            </p:txBody>
          </p:sp>
        </p:grpSp>
        <p:grpSp>
          <p:nvGrpSpPr>
            <p:cNvPr id="101" name="组合 6"/>
            <p:cNvGrpSpPr/>
            <p:nvPr/>
          </p:nvGrpSpPr>
          <p:grpSpPr>
            <a:xfrm>
              <a:off x="9075090" y="3218571"/>
              <a:ext cx="309562" cy="1219412"/>
              <a:chOff x="5603" y="5740"/>
              <a:chExt cx="487" cy="1921"/>
            </a:xfrm>
          </p:grpSpPr>
          <p:sp>
            <p:nvSpPr>
              <p:cNvPr id="102" name="文本框 9"/>
              <p:cNvSpPr txBox="1"/>
              <p:nvPr/>
            </p:nvSpPr>
            <p:spPr>
              <a:xfrm>
                <a:off x="5603" y="5740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03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2</a:t>
                </a:r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5672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7014442" y="3541364"/>
            <a:ext cx="1383796" cy="895285"/>
            <a:chOff x="9075090" y="3252213"/>
            <a:chExt cx="1799896" cy="1193712"/>
          </a:xfrm>
        </p:grpSpPr>
        <p:grpSp>
          <p:nvGrpSpPr>
            <p:cNvPr id="107" name="组合 106"/>
            <p:cNvGrpSpPr/>
            <p:nvPr/>
          </p:nvGrpSpPr>
          <p:grpSpPr>
            <a:xfrm>
              <a:off x="9320175" y="3252524"/>
              <a:ext cx="1554811" cy="1193401"/>
              <a:chOff x="6299172" y="5459657"/>
              <a:chExt cx="1554811" cy="1193401"/>
            </a:xfrm>
          </p:grpSpPr>
          <p:grpSp>
            <p:nvGrpSpPr>
              <p:cNvPr id="112" name="组合 6"/>
              <p:cNvGrpSpPr/>
              <p:nvPr/>
            </p:nvGrpSpPr>
            <p:grpSpPr>
              <a:xfrm>
                <a:off x="7080396" y="5459657"/>
                <a:ext cx="773587" cy="1177516"/>
                <a:chOff x="4873" y="5806"/>
                <a:chExt cx="1217" cy="1855"/>
              </a:xfrm>
            </p:grpSpPr>
            <p:sp>
              <p:nvSpPr>
                <p:cNvPr id="118" name="文本框 9"/>
                <p:cNvSpPr txBox="1"/>
                <p:nvPr/>
              </p:nvSpPr>
              <p:spPr>
                <a:xfrm>
                  <a:off x="5603" y="5806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119" name="文本框 34"/>
                <p:cNvSpPr txBox="1"/>
                <p:nvPr/>
              </p:nvSpPr>
              <p:spPr>
                <a:xfrm>
                  <a:off x="5603" y="6594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8</a:t>
                  </a:r>
                </a:p>
              </p:txBody>
            </p: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5672" y="6712"/>
                  <a:ext cx="418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文本框 34"/>
                <p:cNvSpPr txBox="1"/>
                <p:nvPr/>
              </p:nvSpPr>
              <p:spPr>
                <a:xfrm>
                  <a:off x="4873" y="6280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zh-CN" altLang="en-US" sz="2700" b="1">
                      <a:latin typeface="宋体" panose="02010600030101010101" pitchFamily="2" charset="-122"/>
                    </a:rPr>
                    <a:t>＝</a:t>
                  </a:r>
                  <a:endParaRPr lang="en-US" altLang="zh-CN" sz="2700" b="1"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3" name="组合 6"/>
              <p:cNvGrpSpPr/>
              <p:nvPr/>
            </p:nvGrpSpPr>
            <p:grpSpPr>
              <a:xfrm>
                <a:off x="6744618" y="5459672"/>
                <a:ext cx="309562" cy="1193386"/>
                <a:chOff x="5603" y="5781"/>
                <a:chExt cx="487" cy="1880"/>
              </a:xfrm>
            </p:grpSpPr>
            <p:sp>
              <p:nvSpPr>
                <p:cNvPr id="115" name="文本框 9"/>
                <p:cNvSpPr txBox="1"/>
                <p:nvPr/>
              </p:nvSpPr>
              <p:spPr>
                <a:xfrm>
                  <a:off x="5603" y="5781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116" name="文本框 34"/>
                <p:cNvSpPr txBox="1"/>
                <p:nvPr/>
              </p:nvSpPr>
              <p:spPr>
                <a:xfrm>
                  <a:off x="5603" y="6594"/>
                  <a:ext cx="487" cy="10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r>
                    <a:rPr lang="en-US" altLang="zh-CN" sz="2700" b="1">
                      <a:latin typeface="宋体" panose="02010600030101010101" pitchFamily="2" charset="-122"/>
                    </a:rPr>
                    <a:t>2</a:t>
                  </a:r>
                </a:p>
              </p:txBody>
            </p: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5672" y="6712"/>
                  <a:ext cx="418" cy="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文本框 34"/>
              <p:cNvSpPr txBox="1"/>
              <p:nvPr/>
            </p:nvSpPr>
            <p:spPr>
              <a:xfrm>
                <a:off x="6299172" y="5790064"/>
                <a:ext cx="309561" cy="67710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×</a:t>
                </a:r>
              </a:p>
            </p:txBody>
          </p:sp>
        </p:grpSp>
        <p:grpSp>
          <p:nvGrpSpPr>
            <p:cNvPr id="108" name="组合 6"/>
            <p:cNvGrpSpPr/>
            <p:nvPr/>
          </p:nvGrpSpPr>
          <p:grpSpPr>
            <a:xfrm>
              <a:off x="9075090" y="3252213"/>
              <a:ext cx="309562" cy="1185768"/>
              <a:chOff x="5603" y="5793"/>
              <a:chExt cx="487" cy="1868"/>
            </a:xfrm>
          </p:grpSpPr>
          <p:sp>
            <p:nvSpPr>
              <p:cNvPr id="109" name="文本框 9"/>
              <p:cNvSpPr txBox="1"/>
              <p:nvPr/>
            </p:nvSpPr>
            <p:spPr>
              <a:xfrm>
                <a:off x="5603" y="5793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10" name="文本框 34"/>
              <p:cNvSpPr txBox="1"/>
              <p:nvPr/>
            </p:nvSpPr>
            <p:spPr>
              <a:xfrm>
                <a:off x="5603" y="6594"/>
                <a:ext cx="487" cy="10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700" b="1">
                    <a:latin typeface="宋体" panose="02010600030101010101" pitchFamily="2" charset="-122"/>
                  </a:rPr>
                  <a:t>4</a:t>
                </a:r>
              </a:p>
            </p:txBody>
          </p:sp>
          <p:cxnSp>
            <p:nvCxnSpPr>
              <p:cNvPr id="111" name="直接连接符 110"/>
              <p:cNvCxnSpPr/>
              <p:nvPr/>
            </p:nvCxnSpPr>
            <p:spPr>
              <a:xfrm>
                <a:off x="5672" y="6712"/>
                <a:ext cx="418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3" grpId="1" bldLvl="0" animBg="1"/>
      <p:bldP spid="4" grpId="0" bldLvl="0" animBg="1"/>
      <p:bldP spid="5" grpId="0" bldLvl="0" animBg="1"/>
      <p:bldP spid="6" grpId="0" bldLvl="0" animBg="1"/>
      <p:bldP spid="6" grpId="1" bldLvl="0" animBg="1"/>
      <p:bldP spid="7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5" grpId="1" bldLvl="0" animBg="1"/>
      <p:bldP spid="16" grpId="0" bldLvl="0" animBg="1"/>
      <p:bldP spid="17" grpId="0" bldLvl="0" animBg="1"/>
      <p:bldP spid="18" grpId="0" bldLvl="0" animBg="1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538485" y="811913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98616" y="1416844"/>
            <a:ext cx="7746281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分数乘分数的意义：求一个分数的几分之几是多少。由分数乘分数的意义可知，求一个分数的几分之几是多少，用乘法计算。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分数乘分数的计算方法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Rectangle 5" descr="深色下对角线"/>
          <p:cNvSpPr>
            <a:spLocks noChangeArrowheads="1"/>
          </p:cNvSpPr>
          <p:nvPr/>
        </p:nvSpPr>
        <p:spPr bwMode="auto">
          <a:xfrm>
            <a:off x="3121188" y="2386350"/>
            <a:ext cx="829941" cy="1350169"/>
          </a:xfrm>
          <a:prstGeom prst="rect">
            <a:avLst/>
          </a:prstGeom>
          <a:pattFill prst="dkDnDiag">
            <a:fgClr>
              <a:srgbClr val="40404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1700" b="1"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9" name="Rectangle 7" descr="深色下对角线"/>
          <p:cNvSpPr>
            <a:spLocks noChangeArrowheads="1"/>
          </p:cNvSpPr>
          <p:nvPr/>
        </p:nvSpPr>
        <p:spPr bwMode="auto">
          <a:xfrm>
            <a:off x="3108983" y="2398256"/>
            <a:ext cx="829941" cy="338138"/>
          </a:xfrm>
          <a:prstGeom prst="rect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1700" b="1"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08983" y="2386350"/>
            <a:ext cx="1106996" cy="13501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13" name="直接连接符 12"/>
          <p:cNvCxnSpPr>
            <a:stCxn id="12" idx="0"/>
            <a:endCxn id="12" idx="2"/>
          </p:cNvCxnSpPr>
          <p:nvPr/>
        </p:nvCxnSpPr>
        <p:spPr>
          <a:xfrm>
            <a:off x="3663091" y="2386350"/>
            <a:ext cx="0" cy="1350169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2" idx="0"/>
            <a:endCxn id="12" idx="2"/>
          </p:cNvCxnSpPr>
          <p:nvPr/>
        </p:nvCxnSpPr>
        <p:spPr>
          <a:xfrm>
            <a:off x="3386037" y="2386350"/>
            <a:ext cx="0" cy="1350169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2" idx="0"/>
            <a:endCxn id="12" idx="2"/>
          </p:cNvCxnSpPr>
          <p:nvPr/>
        </p:nvCxnSpPr>
        <p:spPr>
          <a:xfrm>
            <a:off x="3952350" y="2386350"/>
            <a:ext cx="0" cy="1350169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2" idx="1"/>
            <a:endCxn id="12" idx="3"/>
          </p:cNvCxnSpPr>
          <p:nvPr/>
        </p:nvCxnSpPr>
        <p:spPr>
          <a:xfrm>
            <a:off x="3108984" y="3061435"/>
            <a:ext cx="858013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2" idx="1"/>
            <a:endCxn id="12" idx="3"/>
          </p:cNvCxnSpPr>
          <p:nvPr/>
        </p:nvCxnSpPr>
        <p:spPr>
          <a:xfrm>
            <a:off x="3108984" y="2743538"/>
            <a:ext cx="858013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2" idx="1"/>
            <a:endCxn id="12" idx="3"/>
          </p:cNvCxnSpPr>
          <p:nvPr/>
        </p:nvCxnSpPr>
        <p:spPr>
          <a:xfrm>
            <a:off x="3108984" y="3394810"/>
            <a:ext cx="858013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2" idx="1"/>
            <a:endCxn id="12" idx="3"/>
          </p:cNvCxnSpPr>
          <p:nvPr/>
        </p:nvCxnSpPr>
        <p:spPr>
          <a:xfrm>
            <a:off x="3947469" y="3061435"/>
            <a:ext cx="275833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2" idx="1"/>
            <a:endCxn id="12" idx="3"/>
          </p:cNvCxnSpPr>
          <p:nvPr/>
        </p:nvCxnSpPr>
        <p:spPr>
          <a:xfrm>
            <a:off x="3947469" y="2743538"/>
            <a:ext cx="275833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2" idx="1"/>
            <a:endCxn id="12" idx="3"/>
          </p:cNvCxnSpPr>
          <p:nvPr/>
        </p:nvCxnSpPr>
        <p:spPr>
          <a:xfrm>
            <a:off x="3947469" y="3394810"/>
            <a:ext cx="275833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2031" y="1253431"/>
            <a:ext cx="8511672" cy="1202619"/>
            <a:chOff x="474167" y="1876845"/>
            <a:chExt cx="11071085" cy="1603493"/>
          </a:xfrm>
        </p:grpSpPr>
        <p:sp>
          <p:nvSpPr>
            <p:cNvPr id="35" name="文本框 1"/>
            <p:cNvSpPr txBox="1">
              <a:spLocks noChangeArrowheads="1"/>
            </p:cNvSpPr>
            <p:nvPr/>
          </p:nvSpPr>
          <p:spPr bwMode="auto">
            <a:xfrm>
              <a:off x="474167" y="1916832"/>
              <a:ext cx="11071085" cy="156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30000"/>
                </a:lnSpc>
              </a:pP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）     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rPr>
                <a:t>？用一张长方形的纸折一折，想一想，再</a:t>
              </a:r>
              <a:endPara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endParaRPr>
            </a:p>
            <a:p>
              <a:pPr eaLnBrk="0" hangingPunct="0">
                <a:lnSpc>
                  <a:spcPct val="130000"/>
                </a:lnSpc>
              </a:pPr>
              <a:r>
                <a:rPr lang="en-US" altLang="zh-CN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rPr>
                <a:t>    </a:t>
              </a: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/>
                </a:rPr>
                <a:t>算一算。</a:t>
              </a:r>
            </a:p>
          </p:txBody>
        </p:sp>
        <p:graphicFrame>
          <p:nvGraphicFramePr>
            <p:cNvPr id="22" name="对象 3"/>
            <p:cNvGraphicFramePr>
              <a:graphicFrameLocks noChangeAspect="1"/>
            </p:cNvGraphicFramePr>
            <p:nvPr/>
          </p:nvGraphicFramePr>
          <p:xfrm>
            <a:off x="1593467" y="1876845"/>
            <a:ext cx="1184956" cy="888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9" r:id="rId4" imgW="558800" imgH="419100" progId="Equation.DSMT4">
                    <p:embed/>
                  </p:oleObj>
                </mc:Choice>
                <mc:Fallback>
                  <p:oleObj r:id="rId4" imgW="558800" imgH="4191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3467" y="1876845"/>
                          <a:ext cx="1184956" cy="888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组合 22"/>
          <p:cNvGrpSpPr/>
          <p:nvPr/>
        </p:nvGrpSpPr>
        <p:grpSpPr bwMode="auto">
          <a:xfrm>
            <a:off x="1932109" y="3606478"/>
            <a:ext cx="2836446" cy="858153"/>
            <a:chOff x="7292571" y="5579547"/>
            <a:chExt cx="3689350" cy="1144204"/>
          </a:xfrm>
        </p:grpSpPr>
        <p:sp>
          <p:nvSpPr>
            <p:cNvPr id="24" name="TextBox 29"/>
            <p:cNvSpPr txBox="1">
              <a:spLocks noChangeArrowheads="1"/>
            </p:cNvSpPr>
            <p:nvPr/>
          </p:nvSpPr>
          <p:spPr bwMode="auto">
            <a:xfrm>
              <a:off x="7292571" y="5874268"/>
              <a:ext cx="368935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70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charset="0"/>
                </a:rPr>
                <a:t>涂出斜线部分的</a:t>
              </a:r>
            </a:p>
          </p:txBody>
        </p:sp>
        <p:graphicFrame>
          <p:nvGraphicFramePr>
            <p:cNvPr id="25" name="对象 26"/>
            <p:cNvGraphicFramePr>
              <a:graphicFrameLocks noChangeAspect="1"/>
            </p:cNvGraphicFramePr>
            <p:nvPr/>
          </p:nvGraphicFramePr>
          <p:xfrm>
            <a:off x="10533975" y="5579547"/>
            <a:ext cx="381402" cy="1144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r:id="rId6" imgW="139700" imgH="419100" progId="Equation.DSMT4">
                    <p:embed/>
                  </p:oleObj>
                </mc:Choice>
                <mc:Fallback>
                  <p:oleObj r:id="rId6" imgW="139700" imgH="419100" progId="Equation.DSMT4">
                    <p:embed/>
                    <p:pic>
                      <p:nvPicPr>
                        <p:cNvPr id="0" name="对象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33975" y="5579547"/>
                          <a:ext cx="381402" cy="1144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组合 25"/>
          <p:cNvGrpSpPr/>
          <p:nvPr/>
        </p:nvGrpSpPr>
        <p:grpSpPr bwMode="auto">
          <a:xfrm>
            <a:off x="1319157" y="3664630"/>
            <a:ext cx="4306137" cy="858153"/>
            <a:chOff x="964330" y="4006695"/>
            <a:chExt cx="5600968" cy="1144202"/>
          </a:xfrm>
        </p:grpSpPr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964330" y="4261271"/>
              <a:ext cx="5600968" cy="677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charset="0"/>
                </a:rPr>
                <a:t>平均分成</a:t>
              </a:r>
              <a:r>
                <a:rPr lang="en-US" altLang="zh-CN" sz="2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charset="0"/>
                </a:rPr>
                <a:t>4</a:t>
              </a:r>
              <a:r>
                <a:rPr lang="zh-CN" altLang="en-US" sz="2700" dirty="0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charset="0"/>
                </a:rPr>
                <a:t>份，涂出它的</a:t>
              </a:r>
            </a:p>
          </p:txBody>
        </p:sp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5903070" y="4006695"/>
            <a:ext cx="414237" cy="1144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r:id="rId8" imgW="152400" imgH="419100" progId="Equation.DSMT4">
                    <p:embed/>
                  </p:oleObj>
                </mc:Choice>
                <mc:Fallback>
                  <p:oleObj r:id="rId8" imgW="152400" imgH="419100" progId="Equation.DSMT4">
                    <p:embed/>
                    <p:pic>
                      <p:nvPicPr>
                        <p:cNvPr id="0" name="对象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3070" y="4006695"/>
                          <a:ext cx="414237" cy="1144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938745" y="2358466"/>
          <a:ext cx="1161387" cy="849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r:id="rId10" imgW="558800" imgH="419100" progId="Equation.DSMT4">
                  <p:embed/>
                </p:oleObj>
              </mc:Choice>
              <mc:Fallback>
                <p:oleObj r:id="rId10" imgW="558800" imgH="4191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745" y="2358466"/>
                        <a:ext cx="1161387" cy="849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7007892" y="2356360"/>
          <a:ext cx="448018" cy="849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r:id="rId11" imgW="215900" imgH="419100" progId="Equation.DSMT4">
                  <p:embed/>
                </p:oleObj>
              </mc:Choice>
              <mc:Fallback>
                <p:oleObj r:id="rId11" imgW="215900" imgH="419100" progId="Equation.DSMT4">
                  <p:embed/>
                  <p:pic>
                    <p:nvPicPr>
                      <p:cNvPr id="0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892" y="2356360"/>
                        <a:ext cx="448018" cy="849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 descr="深色下对角线"/>
          <p:cNvSpPr>
            <a:spLocks noChangeArrowheads="1"/>
          </p:cNvSpPr>
          <p:nvPr/>
        </p:nvSpPr>
        <p:spPr bwMode="auto">
          <a:xfrm>
            <a:off x="4275076" y="3441501"/>
            <a:ext cx="969078" cy="809625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1700" b="1"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3" name="Rectangle 19" descr="深色下对角线"/>
          <p:cNvSpPr>
            <a:spLocks noChangeArrowheads="1"/>
          </p:cNvSpPr>
          <p:nvPr/>
        </p:nvSpPr>
        <p:spPr bwMode="auto">
          <a:xfrm>
            <a:off x="4276296" y="3440311"/>
            <a:ext cx="969078" cy="202406"/>
          </a:xfrm>
          <a:prstGeom prst="rect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1700" b="1"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4" name="Rectangle 14" descr="深色下对角线"/>
          <p:cNvSpPr>
            <a:spLocks noChangeArrowheads="1"/>
          </p:cNvSpPr>
          <p:nvPr/>
        </p:nvSpPr>
        <p:spPr bwMode="auto">
          <a:xfrm>
            <a:off x="4266532" y="2421136"/>
            <a:ext cx="679820" cy="809625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</a:ln>
        </p:spPr>
        <p:txBody>
          <a:bodyPr lIns="69668" tIns="34834" rIns="69668" bIns="34834"/>
          <a:lstStyle/>
          <a:p>
            <a:pPr eaLnBrk="0" hangingPunct="0"/>
            <a:endParaRPr lang="zh-CN" altLang="en-US" sz="1700" b="1"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5" name="Rectangle 15" descr="深色下对角线"/>
          <p:cNvSpPr>
            <a:spLocks noChangeArrowheads="1"/>
          </p:cNvSpPr>
          <p:nvPr/>
        </p:nvSpPr>
        <p:spPr bwMode="auto">
          <a:xfrm>
            <a:off x="4275076" y="2433042"/>
            <a:ext cx="663953" cy="675084"/>
          </a:xfrm>
          <a:prstGeom prst="rect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1700" b="1"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6" name="Rectangle 7" descr="深色下对角线"/>
          <p:cNvSpPr>
            <a:spLocks noChangeArrowheads="1"/>
          </p:cNvSpPr>
          <p:nvPr/>
        </p:nvSpPr>
        <p:spPr bwMode="auto">
          <a:xfrm>
            <a:off x="4275075" y="1381720"/>
            <a:ext cx="277054" cy="809625"/>
          </a:xfrm>
          <a:prstGeom prst="rect">
            <a:avLst/>
          </a:prstGeom>
          <a:pattFill prst="dkDnDiag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1700" b="1"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7" name="Rectangle 11" descr="深色下对角线"/>
          <p:cNvSpPr>
            <a:spLocks noChangeArrowheads="1"/>
          </p:cNvSpPr>
          <p:nvPr/>
        </p:nvSpPr>
        <p:spPr bwMode="auto">
          <a:xfrm>
            <a:off x="4288501" y="1373386"/>
            <a:ext cx="277054" cy="540544"/>
          </a:xfrm>
          <a:prstGeom prst="rect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/>
          <a:lstStyle/>
          <a:p>
            <a:pPr eaLnBrk="0" hangingPunct="0"/>
            <a:endParaRPr lang="zh-CN" altLang="en-US" sz="1700" b="1">
              <a:latin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212025" y="508614"/>
            <a:ext cx="5333593" cy="48474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）折一折，算一算，说一说。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862800" y="1381720"/>
          <a:ext cx="1001128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r:id="rId3" imgW="508000" imgH="393700" progId="Equation.KSEE3">
                  <p:embed/>
                </p:oleObj>
              </mc:Choice>
              <mc:Fallback>
                <p:oleObj r:id="rId3" imgW="508000" imgH="393700" progId="Equation.KSEE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00" y="1381720"/>
                        <a:ext cx="1001128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67340" y="2364916"/>
          <a:ext cx="975839" cy="75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r:id="rId5" imgW="495300" imgH="393700" progId="Equation.KSEE3">
                  <p:embed/>
                </p:oleObj>
              </mc:Choice>
              <mc:Fallback>
                <p:oleObj r:id="rId5" imgW="495300" imgH="393700" progId="Equation.KSEE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40" y="2364916"/>
                        <a:ext cx="975839" cy="75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862801" y="3391235"/>
          <a:ext cx="1001128" cy="75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r:id="rId7" imgW="508000" imgH="393700" progId="Equation.KSEE3">
                  <p:embed/>
                </p:oleObj>
              </mc:Choice>
              <mc:Fallback>
                <p:oleObj r:id="rId7" imgW="508000" imgH="393700" progId="Equation.KSEE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01" y="3391235"/>
                        <a:ext cx="1001128" cy="75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275075" y="1381720"/>
            <a:ext cx="1106995" cy="8096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5075" y="2421136"/>
            <a:ext cx="1106995" cy="8096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5075" y="3447455"/>
            <a:ext cx="1106995" cy="8096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16" name="直接连接符 15"/>
          <p:cNvCxnSpPr>
            <a:stCxn id="13" idx="0"/>
            <a:endCxn id="13" idx="2"/>
          </p:cNvCxnSpPr>
          <p:nvPr/>
        </p:nvCxnSpPr>
        <p:spPr>
          <a:xfrm>
            <a:off x="4827962" y="1381720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3" idx="0"/>
            <a:endCxn id="13" idx="2"/>
          </p:cNvCxnSpPr>
          <p:nvPr/>
        </p:nvCxnSpPr>
        <p:spPr>
          <a:xfrm>
            <a:off x="4552129" y="1381720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3" idx="0"/>
            <a:endCxn id="13" idx="2"/>
          </p:cNvCxnSpPr>
          <p:nvPr/>
        </p:nvCxnSpPr>
        <p:spPr>
          <a:xfrm>
            <a:off x="5105017" y="1381720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0"/>
            <a:endCxn id="13" idx="2"/>
          </p:cNvCxnSpPr>
          <p:nvPr/>
        </p:nvCxnSpPr>
        <p:spPr>
          <a:xfrm>
            <a:off x="4275075" y="1654373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0"/>
            <a:endCxn id="13" idx="2"/>
          </p:cNvCxnSpPr>
          <p:nvPr/>
        </p:nvCxnSpPr>
        <p:spPr>
          <a:xfrm>
            <a:off x="4275075" y="1934170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6"/>
          <p:cNvSpPr txBox="1"/>
          <p:nvPr/>
        </p:nvSpPr>
        <p:spPr>
          <a:xfrm>
            <a:off x="5502901" y="1291233"/>
            <a:ext cx="1661103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先分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5493136" y="1597223"/>
            <a:ext cx="1659883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再分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sp>
        <p:nvSpPr>
          <p:cNvPr id="23" name="TextBox 48"/>
          <p:cNvSpPr txBox="1"/>
          <p:nvPr/>
        </p:nvSpPr>
        <p:spPr>
          <a:xfrm>
            <a:off x="5502901" y="1924645"/>
            <a:ext cx="1910085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共分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12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份，共取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1792090" y="1350764"/>
          <a:ext cx="400153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r:id="rId9" imgW="203200" imgH="393700" progId="Equation.KSEE3">
                  <p:embed/>
                </p:oleObj>
              </mc:Choice>
              <mc:Fallback>
                <p:oleObj r:id="rId9" imgW="203200" imgH="393700" progId="Equation.KSEE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090" y="1350764"/>
                        <a:ext cx="400153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3235258" y="1381720"/>
          <a:ext cx="550397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r:id="rId11" imgW="279400" imgH="393700" progId="Equation.KSEE3">
                  <p:embed/>
                </p:oleObj>
              </mc:Choice>
              <mc:Fallback>
                <p:oleObj r:id="rId11" imgW="279400" imgH="393700" progId="Equation.KSEE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58" y="1381720"/>
                        <a:ext cx="550397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连接符 25"/>
          <p:cNvCxnSpPr>
            <a:stCxn id="13" idx="0"/>
            <a:endCxn id="13" idx="2"/>
          </p:cNvCxnSpPr>
          <p:nvPr/>
        </p:nvCxnSpPr>
        <p:spPr>
          <a:xfrm>
            <a:off x="4488663" y="2427089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3" idx="0"/>
            <a:endCxn id="13" idx="2"/>
          </p:cNvCxnSpPr>
          <p:nvPr/>
        </p:nvCxnSpPr>
        <p:spPr>
          <a:xfrm>
            <a:off x="4721779" y="2427089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3" idx="0"/>
            <a:endCxn id="13" idx="2"/>
          </p:cNvCxnSpPr>
          <p:nvPr/>
        </p:nvCxnSpPr>
        <p:spPr>
          <a:xfrm>
            <a:off x="4946352" y="2421136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3" idx="0"/>
            <a:endCxn id="13" idx="2"/>
          </p:cNvCxnSpPr>
          <p:nvPr/>
        </p:nvCxnSpPr>
        <p:spPr>
          <a:xfrm>
            <a:off x="5168483" y="2421136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3" idx="0"/>
            <a:endCxn id="13" idx="2"/>
          </p:cNvCxnSpPr>
          <p:nvPr/>
        </p:nvCxnSpPr>
        <p:spPr>
          <a:xfrm>
            <a:off x="4275075" y="2552105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3" idx="0"/>
            <a:endCxn id="13" idx="2"/>
          </p:cNvCxnSpPr>
          <p:nvPr/>
        </p:nvCxnSpPr>
        <p:spPr>
          <a:xfrm>
            <a:off x="4275075" y="2698551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3" idx="0"/>
            <a:endCxn id="13" idx="2"/>
          </p:cNvCxnSpPr>
          <p:nvPr/>
        </p:nvCxnSpPr>
        <p:spPr>
          <a:xfrm>
            <a:off x="4275075" y="2835473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13" idx="0"/>
            <a:endCxn id="13" idx="2"/>
          </p:cNvCxnSpPr>
          <p:nvPr/>
        </p:nvCxnSpPr>
        <p:spPr>
          <a:xfrm>
            <a:off x="4275075" y="2971205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3" idx="0"/>
            <a:endCxn id="13" idx="2"/>
          </p:cNvCxnSpPr>
          <p:nvPr/>
        </p:nvCxnSpPr>
        <p:spPr>
          <a:xfrm>
            <a:off x="4275075" y="3102173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2"/>
          <p:cNvSpPr txBox="1"/>
          <p:nvPr/>
        </p:nvSpPr>
        <p:spPr>
          <a:xfrm>
            <a:off x="5526090" y="2337792"/>
            <a:ext cx="1661103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先分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5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sp>
        <p:nvSpPr>
          <p:cNvPr id="36" name="TextBox 63"/>
          <p:cNvSpPr txBox="1"/>
          <p:nvPr/>
        </p:nvSpPr>
        <p:spPr>
          <a:xfrm>
            <a:off x="5515106" y="2656879"/>
            <a:ext cx="1661103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再分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6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5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sp>
        <p:nvSpPr>
          <p:cNvPr id="37" name="TextBox 64"/>
          <p:cNvSpPr txBox="1"/>
          <p:nvPr/>
        </p:nvSpPr>
        <p:spPr>
          <a:xfrm>
            <a:off x="5526090" y="2970014"/>
            <a:ext cx="2192021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共分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30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份，共取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15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graphicFrame>
        <p:nvGraphicFramePr>
          <p:cNvPr id="38" name="Object 16"/>
          <p:cNvGraphicFramePr>
            <a:graphicFrameLocks noChangeAspect="1"/>
          </p:cNvGraphicFramePr>
          <p:nvPr/>
        </p:nvGraphicFramePr>
        <p:xfrm>
          <a:off x="1757038" y="2352080"/>
          <a:ext cx="425442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r:id="rId13" imgW="215900" imgH="393065" progId="Equation.KSEE3">
                  <p:embed/>
                </p:oleObj>
              </mc:Choice>
              <mc:Fallback>
                <p:oleObj r:id="rId13" imgW="215900" imgH="393065" progId="Equation.KSEE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038" y="2352080"/>
                        <a:ext cx="425442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7"/>
          <p:cNvGraphicFramePr>
            <a:graphicFrameLocks noChangeAspect="1"/>
          </p:cNvGraphicFramePr>
          <p:nvPr/>
        </p:nvGraphicFramePr>
        <p:xfrm>
          <a:off x="3230717" y="2366367"/>
          <a:ext cx="575686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r:id="rId15" imgW="292100" imgH="393700" progId="Equation.KSEE3">
                  <p:embed/>
                </p:oleObj>
              </mc:Choice>
              <mc:Fallback>
                <p:oleObj r:id="rId15" imgW="292100" imgH="393700" progId="Equation.KSEE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717" y="2366367"/>
                        <a:ext cx="575686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/>
          <p:cNvCxnSpPr>
            <a:stCxn id="13" idx="0"/>
            <a:endCxn id="13" idx="2"/>
          </p:cNvCxnSpPr>
          <p:nvPr/>
        </p:nvCxnSpPr>
        <p:spPr>
          <a:xfrm>
            <a:off x="4427638" y="3452217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3" idx="0"/>
            <a:endCxn id="13" idx="2"/>
          </p:cNvCxnSpPr>
          <p:nvPr/>
        </p:nvCxnSpPr>
        <p:spPr>
          <a:xfrm>
            <a:off x="4571657" y="3449836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13" idx="0"/>
            <a:endCxn id="13" idx="2"/>
          </p:cNvCxnSpPr>
          <p:nvPr/>
        </p:nvCxnSpPr>
        <p:spPr>
          <a:xfrm>
            <a:off x="4707133" y="3448645"/>
            <a:ext cx="0" cy="81081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3" idx="0"/>
            <a:endCxn id="13" idx="2"/>
          </p:cNvCxnSpPr>
          <p:nvPr/>
        </p:nvCxnSpPr>
        <p:spPr>
          <a:xfrm>
            <a:off x="4841388" y="3446264"/>
            <a:ext cx="0" cy="81081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3" idx="0"/>
            <a:endCxn id="13" idx="2"/>
          </p:cNvCxnSpPr>
          <p:nvPr/>
        </p:nvCxnSpPr>
        <p:spPr>
          <a:xfrm>
            <a:off x="4974423" y="3449836"/>
            <a:ext cx="0" cy="809625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13" idx="0"/>
            <a:endCxn id="13" idx="2"/>
          </p:cNvCxnSpPr>
          <p:nvPr/>
        </p:nvCxnSpPr>
        <p:spPr>
          <a:xfrm>
            <a:off x="5107458" y="3448645"/>
            <a:ext cx="0" cy="81081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13" idx="0"/>
            <a:endCxn id="13" idx="2"/>
          </p:cNvCxnSpPr>
          <p:nvPr/>
        </p:nvCxnSpPr>
        <p:spPr>
          <a:xfrm>
            <a:off x="5239272" y="3446264"/>
            <a:ext cx="0" cy="81081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5"/>
          <p:cNvSpPr txBox="1"/>
          <p:nvPr/>
        </p:nvSpPr>
        <p:spPr>
          <a:xfrm>
            <a:off x="5523649" y="3354586"/>
            <a:ext cx="1661103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先分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8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7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cxnSp>
        <p:nvCxnSpPr>
          <p:cNvPr id="48" name="直接连接符 47"/>
          <p:cNvCxnSpPr>
            <a:stCxn id="13" idx="0"/>
            <a:endCxn id="13" idx="2"/>
          </p:cNvCxnSpPr>
          <p:nvPr/>
        </p:nvCxnSpPr>
        <p:spPr>
          <a:xfrm>
            <a:off x="4277516" y="3853457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13" idx="0"/>
            <a:endCxn id="13" idx="2"/>
          </p:cNvCxnSpPr>
          <p:nvPr/>
        </p:nvCxnSpPr>
        <p:spPr>
          <a:xfrm>
            <a:off x="4275075" y="3654623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13" idx="0"/>
            <a:endCxn id="13" idx="2"/>
          </p:cNvCxnSpPr>
          <p:nvPr/>
        </p:nvCxnSpPr>
        <p:spPr>
          <a:xfrm>
            <a:off x="4275075" y="4053482"/>
            <a:ext cx="110699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80"/>
          <p:cNvSpPr txBox="1"/>
          <p:nvPr/>
        </p:nvSpPr>
        <p:spPr>
          <a:xfrm>
            <a:off x="5517546" y="3679626"/>
            <a:ext cx="1659883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再分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sp>
        <p:nvSpPr>
          <p:cNvPr id="52" name="TextBox 81"/>
          <p:cNvSpPr txBox="1"/>
          <p:nvPr/>
        </p:nvSpPr>
        <p:spPr>
          <a:xfrm>
            <a:off x="5502901" y="3964186"/>
            <a:ext cx="1910085" cy="331958"/>
          </a:xfrm>
          <a:prstGeom prst="rect">
            <a:avLst/>
          </a:prstGeom>
          <a:noFill/>
        </p:spPr>
        <p:txBody>
          <a:bodyPr lIns="69668" tIns="34834" rIns="69668" bIns="34834">
            <a:spAutoFit/>
          </a:bodyPr>
          <a:lstStyle/>
          <a:p>
            <a:pPr eaLnBrk="0" hangingPunct="0">
              <a:defRPr/>
            </a:pP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共分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32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份，共取</a:t>
            </a:r>
            <a:r>
              <a:rPr lang="en-US" altLang="zh-CN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7</a:t>
            </a:r>
            <a:r>
              <a:rPr lang="zh-CN" altLang="en-US" sz="1700" spc="-114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份</a:t>
            </a:r>
          </a:p>
        </p:txBody>
      </p:sp>
      <p:graphicFrame>
        <p:nvGraphicFramePr>
          <p:cNvPr id="53" name="Object 20"/>
          <p:cNvGraphicFramePr>
            <a:graphicFrameLocks noChangeAspect="1"/>
          </p:cNvGraphicFramePr>
          <p:nvPr/>
        </p:nvGraphicFramePr>
        <p:xfrm>
          <a:off x="1791212" y="3365302"/>
          <a:ext cx="425442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r:id="rId17" imgW="215900" imgH="393065" progId="Equation.KSEE3">
                  <p:embed/>
                </p:oleObj>
              </mc:Choice>
              <mc:Fallback>
                <p:oleObj r:id="rId17" imgW="215900" imgH="393065" progId="Equation.KSEE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212" y="3365302"/>
                        <a:ext cx="425442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1"/>
          <p:cNvGraphicFramePr>
            <a:graphicFrameLocks noChangeAspect="1"/>
          </p:cNvGraphicFramePr>
          <p:nvPr/>
        </p:nvGraphicFramePr>
        <p:xfrm>
          <a:off x="1818331" y="1369814"/>
          <a:ext cx="926750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r:id="rId19" imgW="469900" imgH="393700" progId="Equation.KSEE3">
                  <p:embed/>
                </p:oleObj>
              </mc:Choice>
              <mc:Fallback>
                <p:oleObj r:id="rId19" imgW="469900" imgH="393700" progId="Equation.KSEE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331" y="1369814"/>
                        <a:ext cx="926750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2"/>
          <p:cNvGraphicFramePr>
            <a:graphicFrameLocks noChangeAspect="1"/>
          </p:cNvGraphicFramePr>
          <p:nvPr/>
        </p:nvGraphicFramePr>
        <p:xfrm>
          <a:off x="1764458" y="2364916"/>
          <a:ext cx="925262" cy="75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r:id="rId21" imgW="469900" imgH="393700" progId="Equation.KSEE3">
                  <p:embed/>
                </p:oleObj>
              </mc:Choice>
              <mc:Fallback>
                <p:oleObj r:id="rId21" imgW="469900" imgH="393700" progId="Equation.KSEE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458" y="2364916"/>
                        <a:ext cx="925262" cy="75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23"/>
          <p:cNvGraphicFramePr>
            <a:graphicFrameLocks noChangeAspect="1"/>
          </p:cNvGraphicFramePr>
          <p:nvPr/>
        </p:nvGraphicFramePr>
        <p:xfrm>
          <a:off x="1738095" y="3382901"/>
          <a:ext cx="925262" cy="75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r:id="rId23" imgW="469900" imgH="393700" progId="Equation.KSEE3">
                  <p:embed/>
                </p:oleObj>
              </mc:Choice>
              <mc:Fallback>
                <p:oleObj r:id="rId23" imgW="469900" imgH="393700" progId="Equation.KSEE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095" y="3382901"/>
                        <a:ext cx="925262" cy="757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圆角矩形 87"/>
          <p:cNvSpPr/>
          <p:nvPr/>
        </p:nvSpPr>
        <p:spPr>
          <a:xfrm>
            <a:off x="1815907" y="1350764"/>
            <a:ext cx="602836" cy="7560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59" name="圆角矩形 88"/>
          <p:cNvSpPr/>
          <p:nvPr/>
        </p:nvSpPr>
        <p:spPr>
          <a:xfrm>
            <a:off x="1777057" y="2378274"/>
            <a:ext cx="627554" cy="7560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60" name="圆角矩形 89"/>
          <p:cNvSpPr/>
          <p:nvPr/>
        </p:nvSpPr>
        <p:spPr>
          <a:xfrm>
            <a:off x="1777056" y="3374827"/>
            <a:ext cx="615349" cy="75604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5451E-6 3.7037E-7 L 0.10104 0.00393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5" y="18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222E-7 2.96296E-6 L 0.09904 -0.00278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2" y="-139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8841E-6 3.7037E-6 L 0.0969 -0.00371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21" grpId="0"/>
      <p:bldP spid="22" grpId="0"/>
      <p:bldP spid="23" grpId="0"/>
      <p:bldP spid="35" grpId="0"/>
      <p:bldP spid="36" grpId="0"/>
      <p:bldP spid="37" grpId="0"/>
      <p:bldP spid="47" grpId="0"/>
      <p:bldP spid="51" grpId="0"/>
      <p:bldP spid="52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609275" y="85858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9405" y="1602581"/>
            <a:ext cx="7605191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    分数乘分数的计算方法：分子相乘的积作分子，分母相乘的积作分母，能约分的可以先约分再计算。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全屏显示(16:9)</PresentationFormat>
  <Paragraphs>128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Equation.DSMT4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2023-01-16T14:06:00Z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B7BF0929670C49758A3D12B1F6314365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