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6"/>
  </p:notesMasterIdLst>
  <p:handoutMasterIdLst>
    <p:handoutMasterId r:id="rId27"/>
  </p:handoutMasterIdLst>
  <p:sldIdLst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7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37"/>
    <a:srgbClr val="BF1C20"/>
    <a:srgbClr val="FFFFFF"/>
    <a:srgbClr val="291D13"/>
    <a:srgbClr val="C00000"/>
    <a:srgbClr val="E40000"/>
    <a:srgbClr val="E1EDC5"/>
    <a:srgbClr val="66CCCC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617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2023-01-10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‹#›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19F9-966B-45AB-91D0-B62263EDD4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19F9-966B-45AB-91D0-B62263EDD46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93C57-EF6D-4447-B066-1DE906ACB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10" Type="http://schemas.openxmlformats.org/officeDocument/2006/relationships/tags" Target="../tags/tag6.xml"/><Relationship Id="rId4" Type="http://schemas.openxmlformats.org/officeDocument/2006/relationships/theme" Target="../theme/theme1.xml"/><Relationship Id="rId9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baike.sogou.com/lemma/ShowInnerLink.htm?lemmaId=56495217&amp;ss_c=ssc.citiao.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aike.sogou.com/lemma/ShowInnerLink.htm?lemmaId=250772&amp;ss_c=ssc.citiao.link" TargetMode="External"/><Relationship Id="rId5" Type="http://schemas.openxmlformats.org/officeDocument/2006/relationships/hyperlink" Target="http://baike.sogou.com/lemma/ShowInnerLink.htm?lemmaId=60661756&amp;ss_c=ssc.citiao.link" TargetMode="External"/><Relationship Id="rId4" Type="http://schemas.openxmlformats.org/officeDocument/2006/relationships/hyperlink" Target="http://baike.sogou.com/lemma/ShowInnerLink.htm?lemmaId=148433&amp;ss_c=ssc.citiao.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3323812" y="2151328"/>
            <a:ext cx="5706425" cy="2360318"/>
          </a:xfrm>
          <a:prstGeom prst="rect">
            <a:avLst/>
          </a:prstGeom>
        </p:spPr>
      </p:pic>
      <p:pic>
        <p:nvPicPr>
          <p:cNvPr id="12" name="Picture 4" descr="菊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2451" y="1464602"/>
            <a:ext cx="1877420" cy="26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791749" y="542920"/>
            <a:ext cx="2190243" cy="5306569"/>
            <a:chOff x="4601249" y="57145"/>
            <a:chExt cx="2190243" cy="5306569"/>
          </a:xfrm>
        </p:grpSpPr>
        <p:sp>
          <p:nvSpPr>
            <p:cNvPr id="14" name="文本框 13"/>
            <p:cNvSpPr txBox="1"/>
            <p:nvPr/>
          </p:nvSpPr>
          <p:spPr>
            <a:xfrm>
              <a:off x="4601249" y="3467535"/>
              <a:ext cx="1954381" cy="18961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723822" y="57145"/>
              <a:ext cx="184731" cy="2492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91382" y="3756896"/>
              <a:ext cx="400110" cy="1097053"/>
            </a:xfrm>
            <a:prstGeom prst="rect">
              <a:avLst/>
            </a:prstGeom>
            <a:solidFill>
              <a:srgbClr val="C97238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九 月 初 九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34331" y="791627"/>
            <a:ext cx="18630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48873" y="2561624"/>
            <a:ext cx="1373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38781" y="1835824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历史演变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6235" y="5351999"/>
            <a:ext cx="4672547" cy="12885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唐朝时，重阳节才被定为正式节日。从此以后，宫廷、民间一起庆祝重阳节，并且在节日期间进行各种各样的活动。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846142" y="3984871"/>
            <a:ext cx="6063710" cy="12885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宋代，重阳节更为热闹，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曾记载了北宋时重阳节的盛况。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武林旧事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也记载南宋宫廷“于八日作重九排当”，以待翌日隆重游乐一番。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91" y="736438"/>
            <a:ext cx="5200650" cy="2857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15" y="3606468"/>
            <a:ext cx="3294909" cy="2790882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721086" y="4184374"/>
            <a:ext cx="0" cy="994273"/>
          </a:xfrm>
          <a:prstGeom prst="line">
            <a:avLst/>
          </a:prstGeom>
          <a:ln w="60325">
            <a:solidFill>
              <a:srgbClr val="D084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51373" y="5528958"/>
            <a:ext cx="0" cy="994273"/>
          </a:xfrm>
          <a:prstGeom prst="line">
            <a:avLst/>
          </a:prstGeom>
          <a:ln w="60325">
            <a:solidFill>
              <a:srgbClr val="D084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21297" y="495741"/>
            <a:ext cx="3843088" cy="52168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47861" y="1255987"/>
            <a:ext cx="6944138" cy="4403324"/>
          </a:xfrm>
          <a:prstGeom prst="rect">
            <a:avLst/>
          </a:prstGeom>
          <a:solidFill>
            <a:srgbClr val="D0845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80433" y="2248648"/>
            <a:ext cx="6096828" cy="7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明代，皇宫中宦官宫妃从初一时就开始一起吃花糕庆祝。九日重阳，皇帝还要亲自到万岁山登高览胜，以畅秋志。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0433" y="3155831"/>
            <a:ext cx="3185487" cy="40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清代，明代的风俗依旧盛行。</a:t>
            </a:r>
          </a:p>
        </p:txBody>
      </p:sp>
      <p:sp>
        <p:nvSpPr>
          <p:cNvPr id="5" name="矩形 4"/>
          <p:cNvSpPr/>
          <p:nvPr/>
        </p:nvSpPr>
        <p:spPr>
          <a:xfrm>
            <a:off x="5780433" y="3698048"/>
            <a:ext cx="4352925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年代起，中国一些地方把夏历九月初九日定为老人节，倡导全社会树立尊老、敬老、爱老、助老的风气。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1989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年，中国政府将农历九月初九定为“老人节”、“敬老节”。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37555" y="1422154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历史演变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1847" y="3343564"/>
            <a:ext cx="1954381" cy="18961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D0845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11" name="矩形 10"/>
          <p:cNvSpPr/>
          <p:nvPr/>
        </p:nvSpPr>
        <p:spPr>
          <a:xfrm>
            <a:off x="2742544" y="225282"/>
            <a:ext cx="185178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0" b="0" i="0" u="none" strike="noStrike" kern="1200" cap="none" spc="0" normalizeH="0" baseline="0" noProof="0" dirty="0">
                <a:ln>
                  <a:noFill/>
                </a:ln>
                <a:solidFill>
                  <a:srgbClr val="D08451"/>
                </a:solidFill>
                <a:effectLst/>
                <a:uLnTx/>
                <a:uFillTx/>
                <a:cs typeface="+mn-ea"/>
                <a:sym typeface="+mn-lt"/>
              </a:rPr>
              <a:t>重</a:t>
            </a:r>
          </a:p>
        </p:txBody>
      </p:sp>
      <p:sp>
        <p:nvSpPr>
          <p:cNvPr id="12" name="矩形 11"/>
          <p:cNvSpPr/>
          <p:nvPr/>
        </p:nvSpPr>
        <p:spPr>
          <a:xfrm>
            <a:off x="3752056" y="1942733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D08451"/>
                </a:solidFill>
                <a:effectLst/>
                <a:uLnTx/>
                <a:uFillTx/>
                <a:cs typeface="+mn-ea"/>
                <a:sym typeface="+mn-lt"/>
              </a:rPr>
              <a:t>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279457" y="1488587"/>
            <a:ext cx="2530136" cy="570131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95754" y="1450488"/>
            <a:ext cx="5454085" cy="5407512"/>
            <a:chOff x="834746" y="1430487"/>
            <a:chExt cx="5454085" cy="5407512"/>
          </a:xfrm>
        </p:grpSpPr>
        <p:grpSp>
          <p:nvGrpSpPr>
            <p:cNvPr id="21" name="组合 20"/>
            <p:cNvGrpSpPr/>
            <p:nvPr/>
          </p:nvGrpSpPr>
          <p:grpSpPr>
            <a:xfrm>
              <a:off x="834746" y="1430487"/>
              <a:ext cx="4124206" cy="4355633"/>
              <a:chOff x="1234817" y="1532087"/>
              <a:chExt cx="4124206" cy="435563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42720" y="1532087"/>
                <a:ext cx="359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6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民间习俗</a:t>
                </a:r>
                <a:endPara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8600" y="2391912"/>
                <a:ext cx="34848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</a:t>
                </a:r>
                <a:endPara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34817" y="2867016"/>
                <a:ext cx="4124206" cy="3020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点击输入您的文字内容，点击输入您的文字。点击输入您的文字内容，点击输入您的文字。点击输入您的文字内容，点击输入您的文字。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931" y="4717099"/>
              <a:ext cx="2120900" cy="212090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729029" y="1365346"/>
            <a:ext cx="2733675" cy="41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9535" y="1997556"/>
            <a:ext cx="1292662" cy="344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第三章</a:t>
            </a:r>
          </a:p>
        </p:txBody>
      </p:sp>
      <p:sp>
        <p:nvSpPr>
          <p:cNvPr id="5" name="图文框 4"/>
          <p:cNvSpPr/>
          <p:nvPr/>
        </p:nvSpPr>
        <p:spPr>
          <a:xfrm>
            <a:off x="8924925" y="1526688"/>
            <a:ext cx="2356129" cy="3816837"/>
          </a:xfrm>
          <a:prstGeom prst="frame">
            <a:avLst>
              <a:gd name="adj1" fmla="val 776"/>
            </a:avLst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643851" y="2264526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民间习俗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1180684" y="3702201"/>
            <a:ext cx="6452981" cy="266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D08451"/>
                </a:solidFill>
                <a:cs typeface="+mn-ea"/>
                <a:sym typeface="+mn-lt"/>
              </a:rPr>
              <a:t>登 高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重阳节首先有登高的习俗。金秋九月，天高气爽，这个季节登高远望可达到心旷神怡、健身祛病的目的。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早在西汉，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长安志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中就有汉代京城九月九日时人们游玩观景之记载。在东晋时，有著名的“龙山落帽”故事。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8479" y="2660973"/>
            <a:ext cx="4873521" cy="4197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447226" y="3148865"/>
            <a:ext cx="738664" cy="24152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6069496" y="784191"/>
            <a:ext cx="5414899" cy="5706060"/>
          </a:xfrm>
          <a:prstGeom prst="roundRect">
            <a:avLst/>
          </a:prstGeom>
          <a:noFill/>
          <a:ln w="28575">
            <a:solidFill>
              <a:srgbClr val="D08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7731" y="2375941"/>
            <a:ext cx="861774" cy="2723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en-US" sz="4400">
                <a:solidFill>
                  <a:srgbClr val="D08451"/>
                </a:solidFill>
                <a:cs typeface="+mn-ea"/>
                <a:sym typeface="+mn-lt"/>
              </a:rPr>
              <a:t>佩茱萸</a:t>
            </a:r>
            <a:endParaRPr lang="zh-CN" altLang="en-US" sz="4400" dirty="0">
              <a:solidFill>
                <a:srgbClr val="D0845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54879" y="1212572"/>
            <a:ext cx="4616648" cy="4631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200000"/>
              </a:lnSpc>
            </a:pPr>
            <a:r>
              <a: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古代还风行九九插茱萸的习俗，所以又叫做茱萸节。茱萸入药，可制酒养身祛病。插茱萸和簪菊花在唐代就已经很普遍。茱萸香味浓，有驱虫去湿、逐风邪的作用，并能消积食，治寒热。民间认为九月初九也是逢凶之日，多灾多难，所以在重阳节人们喜欢佩带茱萸以辟邪求吉。茱萸因此还被人们称为“辟邪翁”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1630" y="364433"/>
            <a:ext cx="4934530" cy="6545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48785" y="1566813"/>
            <a:ext cx="3631763" cy="4613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160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重阳糕亦称“花糕”，汉族重阳节食品。流行于全国大部分地区。蒸重阳糕方法与蒸年糕相同，不过蒸糕要小一点，糕要薄一点。以米粉、豆粉等为原料，发酵，更点缀以枣、栗、杏仁等果馕、加糖蒸制而成。为了美观中吃，人们把重阳糕制成五颜六色，还要在糕面上洒上一些木犀花（故重阳糕又叫桂花糕），这样制成的重阳糕，香甜可口。</a:t>
            </a:r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08241" y="2541554"/>
            <a:ext cx="738664" cy="24152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307618" y="1488006"/>
            <a:ext cx="3631763" cy="2107095"/>
          </a:xfrm>
          <a:prstGeom prst="rect">
            <a:avLst/>
          </a:prstGeom>
          <a:solidFill>
            <a:srgbClr val="D0845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07617" y="4045676"/>
            <a:ext cx="3631763" cy="2107095"/>
          </a:xfrm>
          <a:prstGeom prst="rect">
            <a:avLst/>
          </a:prstGeom>
          <a:solidFill>
            <a:srgbClr val="D0845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47" y="1782495"/>
            <a:ext cx="2643003" cy="158599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47" y="4248465"/>
            <a:ext cx="2572057" cy="170151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85888" y="2228640"/>
            <a:ext cx="6532016" cy="2983841"/>
            <a:chOff x="1875384" y="1718172"/>
            <a:chExt cx="6532016" cy="2983841"/>
          </a:xfrm>
        </p:grpSpPr>
        <p:sp>
          <p:nvSpPr>
            <p:cNvPr id="16" name="文本框 15"/>
            <p:cNvSpPr txBox="1"/>
            <p:nvPr/>
          </p:nvSpPr>
          <p:spPr>
            <a:xfrm>
              <a:off x="1974741" y="2477237"/>
              <a:ext cx="6432659" cy="22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菊花含有养生成分，晋代葛洪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抱朴子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有南阳山中人家饮用遍生菊花的甘谷水而益寿的记载。重阳佳节饮菊花酒，是中国的传统习俗。菊花酒，在古代被看作是重阳必饮、祛灾祈福的“吉祥酒”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75384" y="1718172"/>
              <a:ext cx="2472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杨任东竹石体-Medium" panose="02000000000000000000" pitchFamily="2" charset="-122"/>
                  <a:ea typeface="杨任东竹石体-Medium" panose="020000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D08451"/>
                  </a:solidFill>
                  <a:latin typeface="+mn-lt"/>
                  <a:ea typeface="+mn-ea"/>
                  <a:cs typeface="+mn-ea"/>
                  <a:sym typeface="+mn-lt"/>
                </a:rPr>
                <a:t>饮菊花酒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30028" y="4445000"/>
            <a:ext cx="6561972" cy="2413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487628" y="2239187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176569" y="1624122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民间习俗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80620" y="2191875"/>
            <a:ext cx="6532016" cy="4102213"/>
            <a:chOff x="1875384" y="1707796"/>
            <a:chExt cx="6532016" cy="4102213"/>
          </a:xfrm>
        </p:grpSpPr>
        <p:sp>
          <p:nvSpPr>
            <p:cNvPr id="12" name="文本框 11"/>
            <p:cNvSpPr txBox="1"/>
            <p:nvPr/>
          </p:nvSpPr>
          <p:spPr>
            <a:xfrm>
              <a:off x="1974741" y="2477237"/>
              <a:ext cx="6432659" cy="333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rgbClr val="3B3D41"/>
                  </a:solidFill>
                  <a:cs typeface="+mn-ea"/>
                  <a:sym typeface="+mn-lt"/>
                </a:rPr>
                <a:t>重阳节是最好的赏秋时期，中国南方还有些山区村落保留了“晒秋”特色。去乡村赏民俗、看晒秋，已成为乡村旅游的一种时尚。“晒秋”是一种典型的农俗现象，具有极强的地域特色。在湖南、广西、安徽、江西等生活在山区的村民，由于地势复杂，村庄平地极少，只好利用房前屋后及自家窗台屋顶架晒、挂晒农作物，久而久之就演变成一种传统农俗现象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75384" y="1707796"/>
              <a:ext cx="2472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杨任东竹石体-Medium" panose="02000000000000000000" pitchFamily="2" charset="-122"/>
                  <a:ea typeface="杨任东竹石体-Medium" panose="02000000000000000000" pitchFamily="2" charset="-122"/>
                </a:defRPr>
              </a:lvl1pPr>
            </a:lstStyle>
            <a:p>
              <a:r>
                <a:rPr lang="zh-CN" altLang="en-US">
                  <a:solidFill>
                    <a:srgbClr val="D08451"/>
                  </a:solidFill>
                  <a:latin typeface="+mn-lt"/>
                  <a:ea typeface="+mn-ea"/>
                  <a:cs typeface="+mn-ea"/>
                  <a:sym typeface="+mn-lt"/>
                </a:rPr>
                <a:t>赏秋</a:t>
              </a:r>
              <a:endParaRPr lang="zh-CN" altLang="en-US" dirty="0">
                <a:solidFill>
                  <a:srgbClr val="D0845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91" y="708252"/>
            <a:ext cx="4455160" cy="6304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279457" y="1488587"/>
            <a:ext cx="2530136" cy="570131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95754" y="1450488"/>
            <a:ext cx="5454085" cy="5407512"/>
            <a:chOff x="834746" y="1430487"/>
            <a:chExt cx="5454085" cy="5407512"/>
          </a:xfrm>
        </p:grpSpPr>
        <p:grpSp>
          <p:nvGrpSpPr>
            <p:cNvPr id="21" name="组合 20"/>
            <p:cNvGrpSpPr/>
            <p:nvPr/>
          </p:nvGrpSpPr>
          <p:grpSpPr>
            <a:xfrm>
              <a:off x="834746" y="1430487"/>
              <a:ext cx="4124206" cy="4355633"/>
              <a:chOff x="1234817" y="1532087"/>
              <a:chExt cx="4124206" cy="435563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42720" y="1532087"/>
                <a:ext cx="359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spc="600">
                    <a:solidFill>
                      <a:srgbClr val="FFFFFF"/>
                    </a:solidFill>
                    <a:cs typeface="+mn-ea"/>
                    <a:sym typeface="+mn-lt"/>
                  </a:rPr>
                  <a:t>文学记叙</a:t>
                </a:r>
                <a:endPara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8600" y="2391912"/>
                <a:ext cx="34848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</a:t>
                </a:r>
                <a:endPara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34817" y="2867016"/>
                <a:ext cx="4124206" cy="3020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点击输入您的文字内容，点击输入您的文字。点击输入您的文字内容，点击输入您的文字。点击输入您的文字内容，点击输入您的文字。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931" y="4717099"/>
              <a:ext cx="2120900" cy="212090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729029" y="1365346"/>
            <a:ext cx="2733675" cy="41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9535" y="1997556"/>
            <a:ext cx="1292662" cy="344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第四章</a:t>
            </a:r>
          </a:p>
        </p:txBody>
      </p:sp>
      <p:sp>
        <p:nvSpPr>
          <p:cNvPr id="5" name="图文框 4"/>
          <p:cNvSpPr/>
          <p:nvPr/>
        </p:nvSpPr>
        <p:spPr>
          <a:xfrm>
            <a:off x="8924925" y="1526688"/>
            <a:ext cx="2356129" cy="3816837"/>
          </a:xfrm>
          <a:prstGeom prst="frame">
            <a:avLst>
              <a:gd name="adj1" fmla="val 776"/>
            </a:avLst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/>
          <p:cNvSpPr/>
          <p:nvPr/>
        </p:nvSpPr>
        <p:spPr>
          <a:xfrm>
            <a:off x="2047484" y="2687269"/>
            <a:ext cx="914400" cy="2552820"/>
          </a:xfrm>
          <a:prstGeom prst="roundRect">
            <a:avLst/>
          </a:prstGeom>
          <a:solidFill>
            <a:srgbClr val="D08451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41" y="587834"/>
            <a:ext cx="6298095" cy="174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相传很久以前，有一个瘟神，只要他一出现，村里的人就会病倒，老百姓受尽了折磨。有一位少年叫景恒，瘟神夺走了他所有亲人的生命。他发誓要学习法术，战胜瘟神。在仙鹤的指引下，终于找到了终南山上有着神奇法力的仙长。他一学就是十年，终于练出了一身非凡的武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6096" y="3073358"/>
            <a:ext cx="677108" cy="2166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神话传说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5365" y="5555592"/>
            <a:ext cx="8231803" cy="88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这一天，仙长把恒景叫到跟前说：“明天是九月初九，瘟神又要出来作恶，你的本领已经学成，应该回去为民除害了。”仙长送给恒景一包茱萸叶、一盅菊花酒和一把斩妖剑，让恒景骑着仙鹤赶回家去。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46798" y="816377"/>
            <a:ext cx="0" cy="1419009"/>
          </a:xfrm>
          <a:prstGeom prst="line">
            <a:avLst/>
          </a:prstGeom>
          <a:ln w="50800">
            <a:solidFill>
              <a:srgbClr val="D08451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253408" y="5725344"/>
            <a:ext cx="0" cy="655066"/>
          </a:xfrm>
          <a:prstGeom prst="line">
            <a:avLst/>
          </a:prstGeom>
          <a:ln w="50800">
            <a:solidFill>
              <a:srgbClr val="D08451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194312" y="2479652"/>
            <a:ext cx="4293271" cy="2933960"/>
          </a:xfrm>
          <a:prstGeom prst="rect">
            <a:avLst/>
          </a:prstGeom>
          <a:noFill/>
          <a:ln w="15875">
            <a:solidFill>
              <a:srgbClr val="D08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09" y="1900124"/>
            <a:ext cx="3627495" cy="3513488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828691" y="2156544"/>
            <a:ext cx="738664" cy="24152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文学记叙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138832" y="2181050"/>
            <a:ext cx="421132" cy="1485428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第一章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-538655" y="409575"/>
            <a:ext cx="4457700" cy="6858000"/>
            <a:chOff x="-538655" y="409575"/>
            <a:chExt cx="44577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538655" y="409575"/>
              <a:ext cx="4457700" cy="685800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2129" y="953654"/>
              <a:ext cx="1661993" cy="4950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6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目  录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16139" y="1479675"/>
            <a:ext cx="5457267" cy="5002916"/>
            <a:chOff x="4195623" y="1469515"/>
            <a:chExt cx="5457267" cy="5002916"/>
          </a:xfrm>
        </p:grpSpPr>
        <p:sp>
          <p:nvSpPr>
            <p:cNvPr id="15" name="文本框 14"/>
            <p:cNvSpPr txBox="1"/>
            <p:nvPr/>
          </p:nvSpPr>
          <p:spPr>
            <a:xfrm>
              <a:off x="4195623" y="1541136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400" spc="60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节日起源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49342" y="1541136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60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民间习俗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26686" y="1469515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817175" y="3378514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400" spc="60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历史演变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479086" y="1621915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91116" y="3451727"/>
              <a:ext cx="861774" cy="30207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60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文学记叙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001250" y="-2115"/>
            <a:ext cx="2190750" cy="6853675"/>
          </a:xfrm>
          <a:prstGeom prst="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680733" y="4035764"/>
            <a:ext cx="421132" cy="1485428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第二章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280554" y="2181050"/>
            <a:ext cx="421132" cy="1485428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第三章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8741739" y="4035764"/>
            <a:ext cx="421132" cy="1485428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812513" y="4031954"/>
            <a:ext cx="10567791" cy="244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阳节恒景在九月初九的早晨，按仙长的叮嘱把乡亲们领到了附近的一座山上，让大家把茱萸叶插在身上，每人喝一盅菊花酒，自己则持酒仗剑，准备治魔。快看，瘟神杀气腾腾地往村子这边来，可是村子里一个人也没有，瘟神正纳闷呢，忽然一阵茱萸香和菊花酒气扑鼻而来，熏得他头晕脑涨。恒景手持降妖宝剑追下山来，几个回合就把瘟神刺死剑下。滚滚黑气退却了，老百姓欢呼雀跃，在山顶上庆祝胜利。从此，九月初九登高的活动年复一年地流传下来。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13" y="1124311"/>
            <a:ext cx="2981325" cy="2822321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075874" y="2623048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文学记叙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7083088" y="1734579"/>
            <a:ext cx="1602457" cy="4227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798775"/>
            <a:ext cx="12192000" cy="4403035"/>
          </a:xfrm>
          <a:prstGeom prst="rect">
            <a:avLst/>
          </a:prstGeom>
          <a:solidFill>
            <a:srgbClr val="D0845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37744" y="1002926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文学记叙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5407" y="2784760"/>
            <a:ext cx="4331955" cy="307031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独在异乡</a:t>
            </a:r>
            <a:r>
              <a:rPr lang="zh-CN" altLang="en-US" sz="2800">
                <a:solidFill>
                  <a:srgbClr val="333333"/>
                </a:solidFill>
                <a:cs typeface="+mn-ea"/>
                <a:sym typeface="+mn-lt"/>
              </a:rPr>
              <a:t>为异客</a:t>
            </a:r>
            <a:endParaRPr lang="zh-CN" altLang="en-US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每逢佳节</a:t>
            </a:r>
            <a:r>
              <a:rPr lang="zh-CN" altLang="en-US" sz="2800">
                <a:solidFill>
                  <a:srgbClr val="333333"/>
                </a:solidFill>
                <a:cs typeface="+mn-ea"/>
                <a:sym typeface="+mn-lt"/>
              </a:rPr>
              <a:t>倍思亲</a:t>
            </a:r>
            <a:endParaRPr lang="zh-CN" altLang="en-US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遥知兄弟</a:t>
            </a:r>
            <a:r>
              <a:rPr lang="zh-CN" altLang="en-US" sz="2800">
                <a:solidFill>
                  <a:srgbClr val="333333"/>
                </a:solidFill>
                <a:cs typeface="+mn-ea"/>
                <a:sym typeface="+mn-lt"/>
              </a:rPr>
              <a:t>登高处</a:t>
            </a:r>
            <a:endParaRPr lang="zh-CN" altLang="en-US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遍插茱萸少</a:t>
            </a:r>
            <a:r>
              <a:rPr lang="zh-CN" altLang="en-US" sz="2800">
                <a:solidFill>
                  <a:srgbClr val="333333"/>
                </a:solidFill>
                <a:cs typeface="+mn-ea"/>
                <a:sym typeface="+mn-lt"/>
              </a:rPr>
              <a:t>一人</a:t>
            </a:r>
            <a:endParaRPr lang="zh-CN" altLang="en-US" sz="28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34335" y="2494722"/>
            <a:ext cx="461665" cy="37775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王维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——《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九月九日忆山东兄弟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72633" y="1918482"/>
            <a:ext cx="1415772" cy="41636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bg1"/>
                </a:solidFill>
                <a:cs typeface="+mn-ea"/>
                <a:sym typeface="+mn-lt"/>
              </a:rPr>
              <a:t>著名诗词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068170" y="1368494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文学记叙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5131" y="2675431"/>
            <a:ext cx="7812537" cy="334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D08451"/>
                </a:solidFill>
                <a:cs typeface="+mn-ea"/>
                <a:sym typeface="+mn-lt"/>
              </a:rPr>
              <a:t>《续齐谐记》记载</a:t>
            </a:r>
            <a:endParaRPr lang="zh-CN" altLang="en-US" sz="2800" dirty="0">
              <a:solidFill>
                <a:srgbClr val="D0845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较早有关重阳节的传说，见于梁朝吴均的《续齐谐记》：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汝南桓景随费长房游学累年，长房谓曰：“九月九日，汝家中当有灾。宜急去，令家人各作绛囊，盛茱萸，以系臂，登高饮菊花酒，此祸可除。”景如言，齐家登山。夕还，见鸡犬牛羊一时暴死。长房闻之曰：“此可代也。”今世人九日登高饮酒，妇人带茱萸囊，盖始于此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37600" y="1572391"/>
            <a:ext cx="3454400" cy="5214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3133312" y="2122753"/>
            <a:ext cx="5706425" cy="2360318"/>
          </a:xfrm>
          <a:prstGeom prst="rect">
            <a:avLst/>
          </a:prstGeom>
        </p:spPr>
      </p:pic>
      <p:pic>
        <p:nvPicPr>
          <p:cNvPr id="12" name="Picture 4" descr="菊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901" y="764832"/>
            <a:ext cx="1877420" cy="26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5405853" y="5180200"/>
            <a:ext cx="428625" cy="834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千库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33630" y="432958"/>
            <a:ext cx="11741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73933" y="2131264"/>
            <a:ext cx="117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66425" y="3110906"/>
            <a:ext cx="117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97527" y="4209121"/>
            <a:ext cx="117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279457" y="1488587"/>
            <a:ext cx="2530136" cy="570131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95754" y="1450488"/>
            <a:ext cx="5454085" cy="5407512"/>
            <a:chOff x="834746" y="1430487"/>
            <a:chExt cx="5454085" cy="5407512"/>
          </a:xfrm>
        </p:grpSpPr>
        <p:grpSp>
          <p:nvGrpSpPr>
            <p:cNvPr id="21" name="组合 20"/>
            <p:cNvGrpSpPr/>
            <p:nvPr/>
          </p:nvGrpSpPr>
          <p:grpSpPr>
            <a:xfrm>
              <a:off x="834746" y="1430487"/>
              <a:ext cx="4124206" cy="4355633"/>
              <a:chOff x="1234817" y="1532087"/>
              <a:chExt cx="4124206" cy="435563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42720" y="1532087"/>
                <a:ext cx="359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spc="600">
                    <a:solidFill>
                      <a:schemeClr val="bg1"/>
                    </a:solidFill>
                    <a:cs typeface="+mn-ea"/>
                    <a:sym typeface="+mn-lt"/>
                  </a:rPr>
                  <a:t>节日起源</a:t>
                </a:r>
                <a:endPara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8600" y="2391912"/>
                <a:ext cx="34848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</a:t>
                </a:r>
                <a:endPara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34817" y="2867016"/>
                <a:ext cx="4124206" cy="3020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点击输入您的文字内容，点击输入您的文字。点击输入您的文字内容，点击输入您的文字。点击输入您的文字内容，点击输入您的文字。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931" y="4717099"/>
              <a:ext cx="2120900" cy="212090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729029" y="1365346"/>
            <a:ext cx="2733675" cy="41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9535" y="1997556"/>
            <a:ext cx="1292662" cy="344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第一章</a:t>
            </a:r>
          </a:p>
        </p:txBody>
      </p:sp>
      <p:sp>
        <p:nvSpPr>
          <p:cNvPr id="5" name="图文框 4"/>
          <p:cNvSpPr/>
          <p:nvPr/>
        </p:nvSpPr>
        <p:spPr>
          <a:xfrm>
            <a:off x="8924925" y="1526688"/>
            <a:ext cx="2356129" cy="3816837"/>
          </a:xfrm>
          <a:prstGeom prst="frame">
            <a:avLst>
              <a:gd name="adj1" fmla="val 776"/>
            </a:avLst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41009" y="2078877"/>
            <a:ext cx="6527800" cy="521225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837410" y="2683073"/>
            <a:ext cx="1954381" cy="18961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24" name="矩形 23"/>
          <p:cNvSpPr/>
          <p:nvPr/>
        </p:nvSpPr>
        <p:spPr>
          <a:xfrm>
            <a:off x="7796282" y="-28805"/>
            <a:ext cx="185178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0" b="0" i="0" u="none" strike="noStrike" kern="1200" cap="none" spc="0" normalizeH="0" baseline="0" noProof="0" dirty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重</a:t>
            </a:r>
          </a:p>
        </p:txBody>
      </p:sp>
      <p:sp>
        <p:nvSpPr>
          <p:cNvPr id="25" name="矩形 24"/>
          <p:cNvSpPr/>
          <p:nvPr/>
        </p:nvSpPr>
        <p:spPr>
          <a:xfrm>
            <a:off x="8856642" y="144395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17437" y="1589371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节日起源</a:t>
            </a:r>
          </a:p>
        </p:txBody>
      </p:sp>
      <p:sp>
        <p:nvSpPr>
          <p:cNvPr id="26" name="矩形 25"/>
          <p:cNvSpPr/>
          <p:nvPr/>
        </p:nvSpPr>
        <p:spPr>
          <a:xfrm>
            <a:off x="633783" y="2555999"/>
            <a:ext cx="5823578" cy="297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重阳节，又称重九节、晒秋节、“踏秋”，为每年的农历九月初九日，中国传统节日。庆祝重阳节一般包括出游赏秋、登高远眺、观赏菊花、遍插茱萸、吃重阳糕、饮菊花酒等活动。重阳节，早在战国时期就已经形成，到了唐代被正式定为民间的节日，此后历朝历代沿袭至今。重阳与三月初三日“踏春”皆是家族倾室而出，重阳这天所有亲人都要一起登高“避灾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366201"/>
            <a:ext cx="12192000" cy="3152679"/>
          </a:xfrm>
          <a:prstGeom prst="rect">
            <a:avLst/>
          </a:prstGeom>
          <a:solidFill>
            <a:srgbClr val="C9723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775" y="1601011"/>
            <a:ext cx="2552700" cy="37433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17437" y="2351371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节日起源</a:t>
            </a:r>
          </a:p>
        </p:txBody>
      </p:sp>
      <p:sp>
        <p:nvSpPr>
          <p:cNvPr id="18" name="矩形 17"/>
          <p:cNvSpPr/>
          <p:nvPr/>
        </p:nvSpPr>
        <p:spPr>
          <a:xfrm>
            <a:off x="618478" y="3884062"/>
            <a:ext cx="7858257" cy="222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易经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中把“六”定为阴数，把“九”定为阳数，九月九日，日月并阳，两九相重，故曰重阳，也叫重九。重阳节早在战国时期就已经形成，自魏晋重阳气氛日渐浓郁，倍受历代文人墨客吟咏，到了唐代被正式定为民间的节日，此后历朝历代沿袭至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68692" y="1821608"/>
            <a:ext cx="3312160" cy="42818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17437" y="1751296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节日起源</a:t>
            </a:r>
          </a:p>
        </p:txBody>
      </p:sp>
      <p:sp>
        <p:nvSpPr>
          <p:cNvPr id="17" name="矩形 16"/>
          <p:cNvSpPr/>
          <p:nvPr/>
        </p:nvSpPr>
        <p:spPr>
          <a:xfrm>
            <a:off x="1043040" y="2568987"/>
            <a:ext cx="5277960" cy="333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重阳的源头，可追溯到先秦之前。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吕氏春秋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之中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季秋纪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载：“（九月）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54" y="135688"/>
            <a:ext cx="8197352" cy="67223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97238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0970" y="901384"/>
            <a:ext cx="4911725" cy="554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汉代，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  <a:hlinkClick r:id="rId4"/>
              </a:rPr>
              <a:t>西京杂记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中记西汉时的宫人贾佩兰称：“九月九日，佩茱萸，食蓬饵，饮菊花酒，云令人长寿。”相传自此时起，有了重阳节求寿之俗。这是受古代巫师（后为道士）追求长生，采集药物服用的影响。同时还有大型饮宴活动，是由先秦时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  <a:hlinkClick r:id="rId5"/>
              </a:rPr>
              <a:t>庆丰收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之宴饮发展而来的。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  <a:hlinkClick r:id="rId6"/>
              </a:rPr>
              <a:t>荆楚岁时记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云：“九月九日，四民并籍野饮宴。”隋杜公瞻注云：“九月九日宴会，未知起于何代，然自驻至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  <a:hlinkClick r:id="rId7"/>
              </a:rPr>
              <a:t>宋未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改。”求长寿及饮宴，构成了重阳节的基础。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87272" y="2130498"/>
            <a:ext cx="3724096" cy="3558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节日起源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620970" y="790832"/>
            <a:ext cx="713560" cy="110552"/>
          </a:xfrm>
          <a:prstGeom prst="roundRect">
            <a:avLst/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4605814" y="6474320"/>
            <a:ext cx="713560" cy="110552"/>
          </a:xfrm>
          <a:prstGeom prst="roundRect">
            <a:avLst/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279457" y="1488587"/>
            <a:ext cx="2530136" cy="570131"/>
          </a:xfrm>
          <a:prstGeom prst="round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95754" y="1450488"/>
            <a:ext cx="5454085" cy="5407512"/>
            <a:chOff x="834746" y="1430487"/>
            <a:chExt cx="5454085" cy="5407512"/>
          </a:xfrm>
        </p:grpSpPr>
        <p:grpSp>
          <p:nvGrpSpPr>
            <p:cNvPr id="21" name="组合 20"/>
            <p:cNvGrpSpPr/>
            <p:nvPr/>
          </p:nvGrpSpPr>
          <p:grpSpPr>
            <a:xfrm>
              <a:off x="834746" y="1430487"/>
              <a:ext cx="4124206" cy="4355633"/>
              <a:chOff x="1234817" y="1532087"/>
              <a:chExt cx="4124206" cy="435563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42720" y="1532087"/>
                <a:ext cx="359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spc="600">
                    <a:solidFill>
                      <a:srgbClr val="FFFFFF"/>
                    </a:solidFill>
                    <a:cs typeface="+mn-ea"/>
                    <a:sym typeface="+mn-lt"/>
                  </a:rPr>
                  <a:t>历史演变</a:t>
                </a:r>
                <a:endPara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8600" y="2391912"/>
                <a:ext cx="34848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</a:t>
                </a:r>
                <a:endPara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34817" y="2867016"/>
                <a:ext cx="4124206" cy="3020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点击输入您的文字内容，点击输入您的文字。点击输入您的文字内容，点击输入您的文字。点击输入您的文字内容，点击输入您的文字。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点击输入您的文字内容，点击输入您的文字。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931" y="4717099"/>
              <a:ext cx="2120900" cy="212090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729029" y="1365346"/>
            <a:ext cx="2733675" cy="41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9535" y="1997556"/>
            <a:ext cx="1292662" cy="344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C97238"/>
                </a:solidFill>
                <a:effectLst/>
                <a:uLnTx/>
                <a:uFillTx/>
                <a:cs typeface="+mn-ea"/>
                <a:sym typeface="+mn-lt"/>
              </a:rPr>
              <a:t>第二章</a:t>
            </a:r>
          </a:p>
        </p:txBody>
      </p:sp>
      <p:sp>
        <p:nvSpPr>
          <p:cNvPr id="5" name="图文框 4"/>
          <p:cNvSpPr/>
          <p:nvPr/>
        </p:nvSpPr>
        <p:spPr>
          <a:xfrm>
            <a:off x="8924925" y="1526688"/>
            <a:ext cx="2356129" cy="3816837"/>
          </a:xfrm>
          <a:prstGeom prst="frame">
            <a:avLst>
              <a:gd name="adj1" fmla="val 776"/>
            </a:avLst>
          </a:prstGeom>
          <a:solidFill>
            <a:srgbClr val="C9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187468"/>
            <a:ext cx="12192000" cy="59276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2692400" y="2995596"/>
            <a:ext cx="9499600" cy="38608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11798" y="1266597"/>
            <a:ext cx="25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000000"/>
                </a:solidFill>
                <a:cs typeface="+mn-ea"/>
                <a:sym typeface="+mn-lt"/>
              </a:rPr>
              <a:t>历史演变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7614" y="4005809"/>
            <a:ext cx="7461804" cy="19866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汉代，过重阳节的习俗渐渐流行。相传汉高祖刘邦的妃子戚夫人遭到吕后的谋害，其身前一位侍女贾氏被逐出宫，嫁与贫民为妻。贾氏便把重阳的活动带到了民间。贾氏对人说：在皇宫中，每年九月初九，都要佩茱萸、食篷饵、饮菊花酒，以求长寿。从此重阳的风俗便在民间传开了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692400" y="2340248"/>
            <a:ext cx="7664174" cy="1001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重阳节已有两千多年的历史。重阳节的起源，最早可以推到春秋战国时期。战国时代，重阳已受到人们重视，但只是在帝宫中进行的活动。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2482574" y="2584543"/>
            <a:ext cx="209826" cy="213346"/>
          </a:xfrm>
          <a:prstGeom prst="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4871" y="4257630"/>
            <a:ext cx="209826" cy="213346"/>
          </a:xfrm>
          <a:prstGeom prst="rect">
            <a:avLst/>
          </a:prstGeom>
          <a:solidFill>
            <a:srgbClr val="D0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9">
      <a:majorFont>
        <a:latin typeface="阿里巴巴普惠体 L"/>
        <a:ea typeface="阿里巴巴普惠体 L"/>
        <a:cs typeface=""/>
      </a:majorFont>
      <a:minorFont>
        <a:latin typeface="阿里巴巴普惠体 L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L"/>
        <a:ea typeface=""/>
        <a:cs typeface=""/>
        <a:font script="Jpan" typeface="游ゴシック Light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游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Microsoft Office PowerPoint</Application>
  <PresentationFormat>宽屏</PresentationFormat>
  <Paragraphs>118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阿里巴巴普惠体 L</vt:lpstr>
      <vt:lpstr>阿里巴巴普惠体 R</vt:lpstr>
      <vt:lpstr>宋体</vt:lpstr>
      <vt:lpstr>微软雅黑</vt:lpstr>
      <vt:lpstr>Arial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2021-06-25T02:43:14Z</dcterms:created>
  <dcterms:modified xsi:type="dcterms:W3CDTF">2023-01-10T05:05:45Z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1A455CAF04854E258D2E957BF0DF6255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