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24" r:id="rId2"/>
    <p:sldId id="425" r:id="rId3"/>
    <p:sldId id="426" r:id="rId4"/>
    <p:sldId id="427" r:id="rId5"/>
    <p:sldId id="428" r:id="rId6"/>
    <p:sldId id="429" r:id="rId7"/>
    <p:sldId id="430" r:id="rId8"/>
    <p:sldId id="431" r:id="rId9"/>
    <p:sldId id="432" r:id="rId10"/>
    <p:sldId id="433" r:id="rId11"/>
    <p:sldId id="434" r:id="rId12"/>
    <p:sldId id="435" r:id="rId13"/>
    <p:sldId id="436" r:id="rId14"/>
    <p:sldId id="437" r:id="rId15"/>
    <p:sldId id="438" r:id="rId16"/>
    <p:sldId id="439" r:id="rId17"/>
    <p:sldId id="440" r:id="rId18"/>
    <p:sldId id="441" r:id="rId19"/>
    <p:sldId id="442" r:id="rId20"/>
  </p:sldIdLst>
  <p:sldSz cx="9144000" cy="6858000" type="screen4x3"/>
  <p:notesSz cx="6858000" cy="9144000"/>
  <p:custDataLst>
    <p:tags r:id="rId23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FFF7E0"/>
    <a:srgbClr val="FFFAEC"/>
    <a:srgbClr val="FFFF99"/>
    <a:srgbClr val="FFCC66"/>
    <a:srgbClr val="CCFF99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581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0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 eaLnBrk="1" hangingPunct="1"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b="0"/>
            </a:lvl1pPr>
          </a:lstStyle>
          <a:p>
            <a:fld id="{B3DAA2C3-1D06-439B-90C1-7EEAC5BD2BE5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4A93DD11-D351-44A3-A9D6-ECC0D99894B5}" type="slidenum">
              <a:rPr lang="en-US" altLang="zh-CN" sz="1200" b="0">
                <a:solidFill>
                  <a:srgbClr val="000000"/>
                </a:solidFill>
              </a:r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C880CB2-6B55-4FBD-8DE0-375C0261A6C3}" type="slidenum">
              <a:rPr lang="zh-CN" altLang="en-US" sz="1200" b="0"/>
              <a:t>3</a:t>
            </a:fld>
            <a:endParaRPr lang="en-US" altLang="zh-CN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文本占位符 1"/>
          <p:cNvSpPr txBox="1"/>
          <p:nvPr/>
        </p:nvSpPr>
        <p:spPr bwMode="auto">
          <a:xfrm>
            <a:off x="1259478" y="3860934"/>
            <a:ext cx="5957177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4000" dirty="0">
                <a:solidFill>
                  <a:schemeClr val="tx1"/>
                </a:solidFill>
                <a:ea typeface="黑体" panose="02010609060101010101" pitchFamily="49" charset="-122"/>
              </a:rPr>
              <a:t>Unit 1 Nice to meet you.</a:t>
            </a:r>
          </a:p>
        </p:txBody>
      </p:sp>
      <p:sp>
        <p:nvSpPr>
          <p:cNvPr id="9" name="文本占位符 1"/>
          <p:cNvSpPr txBox="1"/>
          <p:nvPr/>
        </p:nvSpPr>
        <p:spPr bwMode="auto">
          <a:xfrm>
            <a:off x="4229100" y="1916832"/>
            <a:ext cx="4664075" cy="584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altLang="zh-CN" sz="2800" b="0" kern="0" dirty="0" smtClean="0">
                <a:solidFill>
                  <a:schemeClr val="tx1"/>
                </a:solidFill>
                <a:latin typeface="Times New Roman" panose="02020603050405020304"/>
              </a:rPr>
              <a:t>Module1 My classmates</a:t>
            </a:r>
          </a:p>
        </p:txBody>
      </p:sp>
      <p:sp>
        <p:nvSpPr>
          <p:cNvPr id="5" name="矩形 4"/>
          <p:cNvSpPr/>
          <p:nvPr/>
        </p:nvSpPr>
        <p:spPr>
          <a:xfrm>
            <a:off x="4557241" y="5733256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圆角矩形 1"/>
          <p:cNvSpPr>
            <a:spLocks noChangeArrowheads="1"/>
          </p:cNvSpPr>
          <p:nvPr/>
        </p:nvSpPr>
        <p:spPr bwMode="auto">
          <a:xfrm>
            <a:off x="971550" y="981075"/>
            <a:ext cx="6480175" cy="500063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kumimoji="1" lang="en-US" altLang="zh-CN" b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Task2: </a:t>
            </a:r>
            <a:r>
              <a:rPr lang="en-US" altLang="zh-CN" b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Listen again and complete the table.</a:t>
            </a:r>
            <a:endParaRPr kumimoji="1" lang="en-US" altLang="zh-CN" b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graphicFrame>
        <p:nvGraphicFramePr>
          <p:cNvPr id="3" name="Group 2"/>
          <p:cNvGraphicFramePr>
            <a:graphicFrameLocks noGrp="1"/>
          </p:cNvGraphicFramePr>
          <p:nvPr>
            <p:ph idx="1"/>
          </p:nvPr>
        </p:nvGraphicFramePr>
        <p:xfrm>
          <a:off x="546100" y="1616075"/>
          <a:ext cx="8064500" cy="4175125"/>
        </p:xfrm>
        <a:graphic>
          <a:graphicData uri="http://schemas.openxmlformats.org/drawingml/2006/table">
            <a:tbl>
              <a:tblPr/>
              <a:tblGrid>
                <a:gridCol w="1871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0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Name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Age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Job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City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Country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Ms Li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/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Lingling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Daming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Tony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/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/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Betty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/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/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 Box 46"/>
          <p:cNvSpPr txBox="1">
            <a:spLocks noChangeArrowheads="1"/>
          </p:cNvSpPr>
          <p:nvPr/>
        </p:nvSpPr>
        <p:spPr bwMode="auto">
          <a:xfrm>
            <a:off x="3857625" y="2514600"/>
            <a:ext cx="121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teacher</a:t>
            </a:r>
          </a:p>
        </p:txBody>
      </p:sp>
      <p:sp>
        <p:nvSpPr>
          <p:cNvPr id="5" name="Text Box 47"/>
          <p:cNvSpPr txBox="1">
            <a:spLocks noChangeArrowheads="1"/>
          </p:cNvSpPr>
          <p:nvPr/>
        </p:nvSpPr>
        <p:spPr bwMode="auto">
          <a:xfrm>
            <a:off x="5487988" y="2528888"/>
            <a:ext cx="1206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Wuhan</a:t>
            </a:r>
          </a:p>
        </p:txBody>
      </p:sp>
      <p:sp>
        <p:nvSpPr>
          <p:cNvPr id="6" name="Text Box 48"/>
          <p:cNvSpPr txBox="1">
            <a:spLocks noChangeArrowheads="1"/>
          </p:cNvSpPr>
          <p:nvPr/>
        </p:nvSpPr>
        <p:spPr bwMode="auto">
          <a:xfrm>
            <a:off x="7242175" y="2514600"/>
            <a:ext cx="104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China</a:t>
            </a:r>
          </a:p>
        </p:txBody>
      </p:sp>
      <p:sp>
        <p:nvSpPr>
          <p:cNvPr id="7" name="Text Box 49"/>
          <p:cNvSpPr txBox="1">
            <a:spLocks noChangeArrowheads="1"/>
          </p:cNvSpPr>
          <p:nvPr/>
        </p:nvSpPr>
        <p:spPr bwMode="auto">
          <a:xfrm>
            <a:off x="2436813" y="3198813"/>
            <a:ext cx="1906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thirteen</a:t>
            </a:r>
          </a:p>
        </p:txBody>
      </p:sp>
      <p:sp>
        <p:nvSpPr>
          <p:cNvPr id="8" name="Text Box 50"/>
          <p:cNvSpPr txBox="1">
            <a:spLocks noChangeArrowheads="1"/>
          </p:cNvSpPr>
          <p:nvPr/>
        </p:nvSpPr>
        <p:spPr bwMode="auto">
          <a:xfrm>
            <a:off x="3857625" y="3214688"/>
            <a:ext cx="1220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student</a:t>
            </a:r>
          </a:p>
        </p:txBody>
      </p:sp>
      <p:sp>
        <p:nvSpPr>
          <p:cNvPr id="9" name="Text Box 51"/>
          <p:cNvSpPr txBox="1">
            <a:spLocks noChangeArrowheads="1"/>
          </p:cNvSpPr>
          <p:nvPr/>
        </p:nvSpPr>
        <p:spPr bwMode="auto">
          <a:xfrm>
            <a:off x="5487988" y="3214688"/>
            <a:ext cx="1270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Beijing</a:t>
            </a:r>
          </a:p>
        </p:txBody>
      </p:sp>
      <p:sp>
        <p:nvSpPr>
          <p:cNvPr id="10" name="Text Box 52"/>
          <p:cNvSpPr txBox="1">
            <a:spLocks noChangeArrowheads="1"/>
          </p:cNvSpPr>
          <p:nvPr/>
        </p:nvSpPr>
        <p:spPr bwMode="auto">
          <a:xfrm>
            <a:off x="7242175" y="3233738"/>
            <a:ext cx="104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China</a:t>
            </a:r>
          </a:p>
        </p:txBody>
      </p:sp>
      <p:sp>
        <p:nvSpPr>
          <p:cNvPr id="11" name="Text Box 53"/>
          <p:cNvSpPr txBox="1">
            <a:spLocks noChangeArrowheads="1"/>
          </p:cNvSpPr>
          <p:nvPr/>
        </p:nvSpPr>
        <p:spPr bwMode="auto">
          <a:xfrm>
            <a:off x="2346325" y="3881438"/>
            <a:ext cx="13287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twelve </a:t>
            </a:r>
          </a:p>
        </p:txBody>
      </p:sp>
      <p:sp>
        <p:nvSpPr>
          <p:cNvPr id="12" name="Text Box 54"/>
          <p:cNvSpPr txBox="1">
            <a:spLocks noChangeArrowheads="1"/>
          </p:cNvSpPr>
          <p:nvPr/>
        </p:nvSpPr>
        <p:spPr bwMode="auto">
          <a:xfrm>
            <a:off x="3714750" y="3867150"/>
            <a:ext cx="1309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student</a:t>
            </a:r>
          </a:p>
        </p:txBody>
      </p:sp>
      <p:sp>
        <p:nvSpPr>
          <p:cNvPr id="13" name="Text Box 55"/>
          <p:cNvSpPr txBox="1">
            <a:spLocks noChangeArrowheads="1"/>
          </p:cNvSpPr>
          <p:nvPr/>
        </p:nvSpPr>
        <p:spPr bwMode="auto">
          <a:xfrm>
            <a:off x="5487988" y="3881438"/>
            <a:ext cx="1270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Beijing</a:t>
            </a:r>
          </a:p>
        </p:txBody>
      </p:sp>
      <p:sp>
        <p:nvSpPr>
          <p:cNvPr id="14" name="Text Box 56"/>
          <p:cNvSpPr txBox="1">
            <a:spLocks noChangeArrowheads="1"/>
          </p:cNvSpPr>
          <p:nvPr/>
        </p:nvSpPr>
        <p:spPr bwMode="auto">
          <a:xfrm>
            <a:off x="7239000" y="3881438"/>
            <a:ext cx="1130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zh-CN" sz="2800" b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China </a:t>
            </a:r>
          </a:p>
        </p:txBody>
      </p:sp>
      <p:sp>
        <p:nvSpPr>
          <p:cNvPr id="15" name="Text Box 57"/>
          <p:cNvSpPr txBox="1">
            <a:spLocks noChangeArrowheads="1"/>
          </p:cNvSpPr>
          <p:nvPr/>
        </p:nvSpPr>
        <p:spPr bwMode="auto">
          <a:xfrm>
            <a:off x="3810000" y="4586288"/>
            <a:ext cx="1220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zh-CN" sz="2800" b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student</a:t>
            </a:r>
          </a:p>
        </p:txBody>
      </p:sp>
      <p:sp>
        <p:nvSpPr>
          <p:cNvPr id="16" name="Text Box 58"/>
          <p:cNvSpPr txBox="1">
            <a:spLocks noChangeArrowheads="1"/>
          </p:cNvSpPr>
          <p:nvPr/>
        </p:nvSpPr>
        <p:spPr bwMode="auto">
          <a:xfrm>
            <a:off x="7023100" y="4586288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England</a:t>
            </a:r>
          </a:p>
        </p:txBody>
      </p:sp>
      <p:sp>
        <p:nvSpPr>
          <p:cNvPr id="17" name="Text Box 59"/>
          <p:cNvSpPr txBox="1">
            <a:spLocks noChangeArrowheads="1"/>
          </p:cNvSpPr>
          <p:nvPr/>
        </p:nvSpPr>
        <p:spPr bwMode="auto">
          <a:xfrm>
            <a:off x="3810000" y="5181600"/>
            <a:ext cx="1220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zh-CN" sz="2800" b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student</a:t>
            </a:r>
          </a:p>
        </p:txBody>
      </p:sp>
      <p:sp>
        <p:nvSpPr>
          <p:cNvPr id="18" name="Text Box 60"/>
          <p:cNvSpPr txBox="1">
            <a:spLocks noChangeArrowheads="1"/>
          </p:cNvSpPr>
          <p:nvPr/>
        </p:nvSpPr>
        <p:spPr bwMode="auto">
          <a:xfrm>
            <a:off x="7010400" y="5195888"/>
            <a:ext cx="1419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America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7" grpId="0" autoUpdateAnimBg="0"/>
      <p:bldP spid="8" grpId="0" autoUpdateAnimBg="0"/>
      <p:bldP spid="9" grpId="0" autoUpdateAnimBg="0"/>
      <p:bldP spid="11" grpId="0" autoUpdateAnimBg="0"/>
      <p:bldP spid="13" grpId="0" autoUpdateAnimBg="0"/>
      <p:bldP spid="14" grpId="0" autoUpdateAnimBg="0"/>
      <p:bldP spid="16" grpId="0" autoUpdateAnimBg="0"/>
      <p:bldP spid="1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395288" y="1773238"/>
            <a:ext cx="844867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0">
                <a:latin typeface="Times New Roman" panose="02020603050405020304" charset="0"/>
                <a:cs typeface="Times New Roman" panose="02020603050405020304" charset="0"/>
              </a:rPr>
              <a:t>   My name is Wang Lingling. I’m _____ Beijing. I’m ______ years old. I’m _______. Ms Li is my ______. She ______ Wuhan. Daming is my ______. He is ______ years old. Tony is from ________. Betty is from America, and she is _________.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5364163" y="1916113"/>
            <a:ext cx="1563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b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from</a:t>
            </a: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4787900" y="3194050"/>
            <a:ext cx="17287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b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friend</a:t>
            </a: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323850" y="2565400"/>
            <a:ext cx="19446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b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thirteen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3635375" y="2546350"/>
            <a:ext cx="19446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b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Chinese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6804025" y="2565400"/>
            <a:ext cx="19446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b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teacher</a:t>
            </a: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395288" y="3194050"/>
            <a:ext cx="2057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b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is from</a:t>
            </a: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6910388" y="3194050"/>
            <a:ext cx="22336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b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twelve</a:t>
            </a:r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3776663" y="3841750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b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England</a:t>
            </a: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1835150" y="4508500"/>
            <a:ext cx="2427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b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American</a:t>
            </a:r>
          </a:p>
        </p:txBody>
      </p:sp>
      <p:sp>
        <p:nvSpPr>
          <p:cNvPr id="34828" name="圆角矩形 34"/>
          <p:cNvSpPr>
            <a:spLocks noChangeArrowheads="1"/>
          </p:cNvSpPr>
          <p:nvPr/>
        </p:nvSpPr>
        <p:spPr bwMode="auto">
          <a:xfrm>
            <a:off x="827088" y="1200150"/>
            <a:ext cx="5689600" cy="500063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kumimoji="1" lang="en-US" altLang="zh-CN" b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Task4: </a:t>
            </a:r>
            <a:r>
              <a:rPr lang="en-US" altLang="zh-CN" b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Retell the dialogue.</a:t>
            </a:r>
            <a:endParaRPr kumimoji="1" lang="en-US" altLang="zh-CN" b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圆角矩形 17"/>
          <p:cNvSpPr/>
          <p:nvPr/>
        </p:nvSpPr>
        <p:spPr bwMode="auto">
          <a:xfrm>
            <a:off x="971550" y="2205038"/>
            <a:ext cx="7272338" cy="3743325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 b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pic>
        <p:nvPicPr>
          <p:cNvPr id="35843" name="图片 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35375" y="765175"/>
            <a:ext cx="2233613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文本框 11"/>
          <p:cNvSpPr txBox="1">
            <a:spLocks noChangeArrowheads="1"/>
          </p:cNvSpPr>
          <p:nvPr/>
        </p:nvSpPr>
        <p:spPr bwMode="auto">
          <a:xfrm>
            <a:off x="1331913" y="3068638"/>
            <a:ext cx="78120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>
                <a:latin typeface="Times New Roman" panose="02020603050405020304" charset="0"/>
                <a:cs typeface="Times New Roman" panose="02020603050405020304" charset="0"/>
              </a:rPr>
              <a:t>How to introduce yourself</a:t>
            </a:r>
            <a:r>
              <a:rPr lang="en-US" altLang="zh-CN" sz="4000">
                <a:latin typeface="Times New Roman" panose="02020603050405020304" charset="0"/>
                <a:cs typeface="Times New Roman" panose="02020603050405020304" charset="0"/>
              </a:rPr>
              <a:t>?</a:t>
            </a:r>
            <a:endParaRPr lang="zh-CN" altLang="en-US" sz="4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5845" name="文本框 33"/>
          <p:cNvSpPr txBox="1">
            <a:spLocks noChangeArrowheads="1"/>
          </p:cNvSpPr>
          <p:nvPr/>
        </p:nvSpPr>
        <p:spPr bwMode="auto">
          <a:xfrm>
            <a:off x="2411413" y="3935413"/>
            <a:ext cx="6048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0">
                <a:latin typeface="黑体" panose="02010609060101010101" pitchFamily="49" charset="-122"/>
                <a:ea typeface="黑体" panose="02010609060101010101" pitchFamily="49" charset="-122"/>
              </a:rPr>
              <a:t>如何做自我介绍？</a:t>
            </a:r>
          </a:p>
        </p:txBody>
      </p:sp>
      <p:pic>
        <p:nvPicPr>
          <p:cNvPr id="35846" name="图片 1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7763" y="4221163"/>
            <a:ext cx="3725862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-9144000" y="1052513"/>
            <a:ext cx="9036050" cy="5040312"/>
            <a:chOff x="-142191" y="1052736"/>
            <a:chExt cx="9034671" cy="5040560"/>
          </a:xfrm>
        </p:grpSpPr>
        <p:sp>
          <p:nvSpPr>
            <p:cNvPr id="3" name="圆角矩形 2"/>
            <p:cNvSpPr/>
            <p:nvPr/>
          </p:nvSpPr>
          <p:spPr bwMode="auto">
            <a:xfrm>
              <a:off x="2556147" y="1052736"/>
              <a:ext cx="6336333" cy="5040560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zh-CN" altLang="en-US" sz="2400" b="0">
                <a:latin typeface="Times New Roman" panose="02020603050405020304" charset="0"/>
                <a:ea typeface="宋体" panose="02010600030101010101" pitchFamily="2" charset="-122"/>
              </a:endParaRPr>
            </a:p>
          </p:txBody>
        </p:sp>
        <p:pic>
          <p:nvPicPr>
            <p:cNvPr id="36870" name="图片 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-142191" y="2025352"/>
              <a:ext cx="4067944" cy="4067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660775" y="1628775"/>
            <a:ext cx="41402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b="0">
                <a:latin typeface="黑体" panose="02010609060101010101" pitchFamily="49" charset="-122"/>
                <a:ea typeface="黑体" panose="02010609060101010101" pitchFamily="49" charset="-122"/>
              </a:rPr>
              <a:t>自我介绍句型：</a:t>
            </a:r>
            <a:endParaRPr lang="en-US" altLang="zh-CN" b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708400" y="2349500"/>
            <a:ext cx="45720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0" i="1">
                <a:solidFill>
                  <a:srgbClr val="C00000"/>
                </a:solidFill>
                <a:latin typeface="Times New Roman" panose="02020603050405020304" charset="0"/>
              </a:rPr>
              <a:t>My name is … .</a:t>
            </a:r>
          </a:p>
          <a:p>
            <a:pPr>
              <a:spcBef>
                <a:spcPct val="50000"/>
              </a:spcBef>
            </a:pPr>
            <a:r>
              <a:rPr lang="en-US" altLang="zh-CN" sz="3200" b="0" i="1">
                <a:solidFill>
                  <a:srgbClr val="C00000"/>
                </a:solidFill>
                <a:latin typeface="Times New Roman" panose="02020603050405020304" charset="0"/>
              </a:rPr>
              <a:t>I’m from … .</a:t>
            </a:r>
          </a:p>
          <a:p>
            <a:pPr>
              <a:spcBef>
                <a:spcPct val="50000"/>
              </a:spcBef>
            </a:pPr>
            <a:r>
              <a:rPr lang="en-US" altLang="zh-CN" sz="3200" b="0" i="1">
                <a:solidFill>
                  <a:srgbClr val="C00000"/>
                </a:solidFill>
                <a:latin typeface="Times New Roman" panose="02020603050405020304" charset="0"/>
              </a:rPr>
              <a:t>I’m …years old.</a:t>
            </a:r>
          </a:p>
          <a:p>
            <a:pPr>
              <a:spcBef>
                <a:spcPct val="50000"/>
              </a:spcBef>
            </a:pPr>
            <a:r>
              <a:rPr lang="en-US" altLang="zh-CN" sz="3200" b="0" i="1">
                <a:solidFill>
                  <a:srgbClr val="C00000"/>
                </a:solidFill>
                <a:latin typeface="Times New Roman" panose="02020603050405020304" charset="0"/>
              </a:rPr>
              <a:t>I’m a/an...</a:t>
            </a:r>
            <a:endParaRPr lang="zh-CN" altLang="en-US" sz="3200" b="0" i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0.9628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文本占位符 1"/>
          <p:cNvSpPr txBox="1"/>
          <p:nvPr/>
        </p:nvSpPr>
        <p:spPr bwMode="auto">
          <a:xfrm>
            <a:off x="1258888" y="44450"/>
            <a:ext cx="1905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36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</a:rPr>
              <a:t>Practice </a:t>
            </a:r>
            <a:endParaRPr lang="zh-CN" altLang="en-US" sz="3600" b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</a:endParaRPr>
          </a:p>
        </p:txBody>
      </p:sp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1331913" y="836613"/>
            <a:ext cx="68468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0" dirty="0">
                <a:latin typeface="Times New Roman" panose="02020603050405020304" charset="0"/>
                <a:cs typeface="Times New Roman" panose="02020603050405020304" charset="0"/>
              </a:rPr>
              <a:t>Work in pairs. Choose the correct answer.</a:t>
            </a:r>
          </a:p>
        </p:txBody>
      </p:sp>
      <p:grpSp>
        <p:nvGrpSpPr>
          <p:cNvPr id="37892" name="组合 8"/>
          <p:cNvGrpSpPr/>
          <p:nvPr/>
        </p:nvGrpSpPr>
        <p:grpSpPr bwMode="auto">
          <a:xfrm>
            <a:off x="539750" y="765175"/>
            <a:ext cx="936625" cy="576263"/>
            <a:chOff x="354499" y="1043255"/>
            <a:chExt cx="791320" cy="523736"/>
          </a:xfrm>
        </p:grpSpPr>
        <p:sp>
          <p:nvSpPr>
            <p:cNvPr id="37899" name="椭圆 9"/>
            <p:cNvSpPr>
              <a:spLocks noChangeArrowheads="1"/>
            </p:cNvSpPr>
            <p:nvPr/>
          </p:nvSpPr>
          <p:spPr bwMode="auto">
            <a:xfrm>
              <a:off x="468314" y="1052736"/>
              <a:ext cx="559110" cy="51425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ctr" eaLnBrk="1" hangingPunct="1"/>
              <a:endParaRPr kumimoji="1" lang="zh-CN" altLang="en-US">
                <a:solidFill>
                  <a:srgbClr val="7030A0"/>
                </a:solidFill>
                <a:latin typeface="Times New Roman" panose="02020603050405020304" charset="0"/>
              </a:endParaRPr>
            </a:p>
          </p:txBody>
        </p:sp>
        <p:sp>
          <p:nvSpPr>
            <p:cNvPr id="37900" name="文本框 10"/>
            <p:cNvSpPr txBox="1">
              <a:spLocks noChangeArrowheads="1"/>
            </p:cNvSpPr>
            <p:nvPr/>
          </p:nvSpPr>
          <p:spPr bwMode="auto">
            <a:xfrm>
              <a:off x="354499" y="1043255"/>
              <a:ext cx="791320" cy="472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>
                  <a:solidFill>
                    <a:srgbClr val="7030A0"/>
                  </a:solidFill>
                  <a:latin typeface="Times New Roman" panose="02020603050405020304" charset="0"/>
                </a:rPr>
                <a:t>4</a:t>
              </a:r>
              <a:endParaRPr kumimoji="1" lang="zh-CN" altLang="en-US">
                <a:solidFill>
                  <a:srgbClr val="7030A0"/>
                </a:solidFill>
                <a:latin typeface="Times New Roman" panose="02020603050405020304" charset="0"/>
              </a:endParaRPr>
            </a:p>
          </p:txBody>
        </p:sp>
      </p:grp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258888" y="1412875"/>
            <a:ext cx="7315200" cy="52181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 —Is </a:t>
            </a:r>
            <a:r>
              <a:rPr lang="en-US" altLang="zh-CN" b="0" dirty="0" err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Daming</a:t>
            </a:r>
            <a:r>
              <a:rPr lang="en-US" altLang="zh-CN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from Beijing?</a:t>
            </a:r>
          </a:p>
          <a:p>
            <a:pPr>
              <a:lnSpc>
                <a:spcPct val="120000"/>
              </a:lnSpc>
              <a:defRPr/>
            </a:pPr>
            <a:r>
              <a:rPr lang="en-US" altLang="zh-CN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—Yes, he is. / No, he isn’t.</a:t>
            </a:r>
          </a:p>
          <a:p>
            <a:pPr>
              <a:lnSpc>
                <a:spcPct val="120000"/>
              </a:lnSpc>
              <a:defRPr/>
            </a:pPr>
            <a:r>
              <a:rPr lang="en-US" altLang="zh-CN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 —Is </a:t>
            </a:r>
            <a:r>
              <a:rPr lang="en-US" altLang="zh-CN" b="0" dirty="0" err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Lingling</a:t>
            </a:r>
            <a:r>
              <a:rPr lang="en-US" altLang="zh-CN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from Beijing?</a:t>
            </a:r>
          </a:p>
          <a:p>
            <a:pPr>
              <a:lnSpc>
                <a:spcPct val="120000"/>
              </a:lnSpc>
              <a:defRPr/>
            </a:pPr>
            <a:r>
              <a:rPr lang="en-US" altLang="zh-CN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—Yes, she is. / No, she isn’t.</a:t>
            </a:r>
          </a:p>
          <a:p>
            <a:pPr>
              <a:lnSpc>
                <a:spcPct val="120000"/>
              </a:lnSpc>
              <a:defRPr/>
            </a:pPr>
            <a:r>
              <a:rPr lang="en-US" altLang="zh-CN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3 —Is Tony from America?</a:t>
            </a:r>
          </a:p>
          <a:p>
            <a:pPr>
              <a:lnSpc>
                <a:spcPct val="120000"/>
              </a:lnSpc>
              <a:defRPr/>
            </a:pPr>
            <a:r>
              <a:rPr lang="en-US" altLang="zh-CN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—Yes, he is. / No, he isn’t.</a:t>
            </a:r>
          </a:p>
          <a:p>
            <a:pPr>
              <a:lnSpc>
                <a:spcPct val="120000"/>
              </a:lnSpc>
              <a:defRPr/>
            </a:pPr>
            <a:r>
              <a:rPr lang="en-US" altLang="zh-CN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4 —Is Betty English?</a:t>
            </a:r>
          </a:p>
          <a:p>
            <a:pPr>
              <a:lnSpc>
                <a:spcPct val="120000"/>
              </a:lnSpc>
              <a:defRPr/>
            </a:pPr>
            <a:r>
              <a:rPr lang="en-US" altLang="zh-CN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—Yes, she is. / No, she isn’t.</a:t>
            </a:r>
          </a:p>
          <a:p>
            <a:pPr>
              <a:lnSpc>
                <a:spcPct val="120000"/>
              </a:lnSpc>
              <a:defRPr/>
            </a:pPr>
            <a:r>
              <a:rPr lang="en-US" altLang="zh-CN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5 —Are you from China?</a:t>
            </a:r>
          </a:p>
          <a:p>
            <a:pPr>
              <a:lnSpc>
                <a:spcPct val="120000"/>
              </a:lnSpc>
              <a:defRPr/>
            </a:pPr>
            <a:r>
              <a:rPr lang="en-US" altLang="zh-CN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—Yes, I am. / No, I’m not.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635375" y="4005263"/>
            <a:ext cx="2232025" cy="533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</a:pPr>
            <a:endParaRPr lang="zh-CN" altLang="en-US" b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1908175" y="2997200"/>
            <a:ext cx="1655763" cy="533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</a:pPr>
            <a:endParaRPr lang="zh-CN" altLang="en-US" b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1908175" y="1989138"/>
            <a:ext cx="1473200" cy="533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</a:pPr>
            <a:endParaRPr lang="zh-CN" altLang="en-US" b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Oval 12"/>
          <p:cNvSpPr>
            <a:spLocks noChangeArrowheads="1"/>
          </p:cNvSpPr>
          <p:nvPr/>
        </p:nvSpPr>
        <p:spPr bwMode="auto">
          <a:xfrm>
            <a:off x="3708400" y="5013325"/>
            <a:ext cx="2232025" cy="533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</a:pPr>
            <a:endParaRPr lang="zh-CN" altLang="en-US" b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Oval 13"/>
          <p:cNvSpPr>
            <a:spLocks noChangeArrowheads="1"/>
          </p:cNvSpPr>
          <p:nvPr/>
        </p:nvSpPr>
        <p:spPr bwMode="auto">
          <a:xfrm>
            <a:off x="1835150" y="6092825"/>
            <a:ext cx="1633538" cy="533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</a:pPr>
            <a:endParaRPr lang="zh-CN" altLang="en-US" b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5"/>
          <p:cNvSpPr txBox="1">
            <a:spLocks noChangeArrowheads="1"/>
          </p:cNvSpPr>
          <p:nvPr/>
        </p:nvSpPr>
        <p:spPr bwMode="auto">
          <a:xfrm>
            <a:off x="1219200" y="765175"/>
            <a:ext cx="7924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0">
                <a:latin typeface="Times New Roman" panose="02020603050405020304" charset="0"/>
                <a:cs typeface="Times New Roman" panose="02020603050405020304" charset="0"/>
              </a:rPr>
              <a:t>Complete the passage with the correct form of the words from the box.</a:t>
            </a:r>
          </a:p>
        </p:txBody>
      </p:sp>
      <p:sp>
        <p:nvSpPr>
          <p:cNvPr id="38915" name="Text Box 6"/>
          <p:cNvSpPr txBox="1">
            <a:spLocks noChangeArrowheads="1"/>
          </p:cNvSpPr>
          <p:nvPr/>
        </p:nvSpPr>
        <p:spPr bwMode="auto">
          <a:xfrm>
            <a:off x="1187450" y="2060575"/>
            <a:ext cx="7200900" cy="52387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800" b="0">
                <a:latin typeface="Times New Roman" panose="02020603050405020304" charset="0"/>
                <a:cs typeface="Times New Roman" panose="02020603050405020304" charset="0"/>
              </a:rPr>
              <a:t>America  Chinese  England  grade  student</a:t>
            </a:r>
          </a:p>
        </p:txBody>
      </p:sp>
      <p:sp>
        <p:nvSpPr>
          <p:cNvPr id="38916" name="Text Box 7"/>
          <p:cNvSpPr txBox="1">
            <a:spLocks noChangeArrowheads="1"/>
          </p:cNvSpPr>
          <p:nvPr/>
        </p:nvSpPr>
        <p:spPr bwMode="auto">
          <a:xfrm>
            <a:off x="827088" y="2708275"/>
            <a:ext cx="77724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0">
                <a:latin typeface="Times New Roman" panose="02020603050405020304" charset="0"/>
                <a:cs typeface="Times New Roman" panose="02020603050405020304" charset="0"/>
              </a:rPr>
              <a:t>Betty, Tony, Daming and Lingling are (1) ________ in Class 4 (2) ______ 7. Betty is from (3) _______ and Tony is from _______. Daming and Lingling are _______.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781800" y="2833688"/>
            <a:ext cx="2362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students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843213" y="3481388"/>
            <a:ext cx="167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Grade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742113" y="3500438"/>
            <a:ext cx="243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America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3276600" y="4130675"/>
            <a:ext cx="2667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England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827088" y="4778375"/>
            <a:ext cx="2514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Chinese</a:t>
            </a:r>
          </a:p>
        </p:txBody>
      </p:sp>
      <p:grpSp>
        <p:nvGrpSpPr>
          <p:cNvPr id="38922" name="组合 8"/>
          <p:cNvGrpSpPr/>
          <p:nvPr/>
        </p:nvGrpSpPr>
        <p:grpSpPr bwMode="auto">
          <a:xfrm>
            <a:off x="395288" y="765175"/>
            <a:ext cx="936625" cy="584200"/>
            <a:chOff x="354499" y="1043255"/>
            <a:chExt cx="791320" cy="531655"/>
          </a:xfrm>
        </p:grpSpPr>
        <p:sp>
          <p:nvSpPr>
            <p:cNvPr id="38923" name="椭圆 9"/>
            <p:cNvSpPr>
              <a:spLocks noChangeArrowheads="1"/>
            </p:cNvSpPr>
            <p:nvPr/>
          </p:nvSpPr>
          <p:spPr bwMode="auto">
            <a:xfrm>
              <a:off x="468314" y="1052736"/>
              <a:ext cx="559110" cy="51425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ctr" eaLnBrk="1" hangingPunct="1"/>
              <a:endParaRPr kumimoji="1" lang="zh-CN" altLang="en-US">
                <a:solidFill>
                  <a:srgbClr val="7030A0"/>
                </a:solidFill>
                <a:latin typeface="Times New Roman" panose="02020603050405020304" charset="0"/>
              </a:endParaRPr>
            </a:p>
          </p:txBody>
        </p:sp>
        <p:sp>
          <p:nvSpPr>
            <p:cNvPr id="38924" name="文本框 10"/>
            <p:cNvSpPr txBox="1">
              <a:spLocks noChangeArrowheads="1"/>
            </p:cNvSpPr>
            <p:nvPr/>
          </p:nvSpPr>
          <p:spPr bwMode="auto">
            <a:xfrm>
              <a:off x="354499" y="1043255"/>
              <a:ext cx="791320" cy="531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>
                  <a:solidFill>
                    <a:srgbClr val="7030A0"/>
                  </a:solidFill>
                  <a:latin typeface="Times New Roman" panose="02020603050405020304" charset="0"/>
                </a:rPr>
                <a:t>5</a:t>
              </a:r>
              <a:endParaRPr kumimoji="1" lang="zh-CN" altLang="en-US">
                <a:solidFill>
                  <a:srgbClr val="7030A0"/>
                </a:solidFill>
                <a:latin typeface="Times New Roman" panose="0202060305040502030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143000" y="914400"/>
            <a:ext cx="2971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kern="10">
                <a:ln w="19050">
                  <a:solidFill>
                    <a:srgbClr val="3366FF"/>
                  </a:solidFill>
                  <a:round/>
                </a:ln>
                <a:solidFill>
                  <a:srgbClr val="FFC000"/>
                </a:solidFill>
                <a:latin typeface="Comic Sans MS" panose="030F0702030302020204"/>
              </a:rPr>
              <a:t>Role-play</a:t>
            </a:r>
            <a:endParaRPr lang="zh-CN" altLang="en-US" sz="4400" kern="10">
              <a:ln w="19050">
                <a:solidFill>
                  <a:srgbClr val="3366FF"/>
                </a:solidFill>
                <a:round/>
              </a:ln>
              <a:solidFill>
                <a:srgbClr val="FFC000"/>
              </a:solidFill>
              <a:latin typeface="Comic Sans MS" panose="030F0702030302020204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19200" y="2667000"/>
            <a:ext cx="7604125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0">
                <a:latin typeface="Times New Roman" panose="02020603050405020304" charset="0"/>
                <a:cs typeface="Times New Roman" panose="02020603050405020304" charset="0"/>
              </a:rPr>
              <a:t>1. Role play the conversation</a:t>
            </a:r>
            <a:r>
              <a:rPr lang="en-US" altLang="zh-CN" sz="2800" b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4000" b="0">
                <a:latin typeface="Times New Roman" panose="02020603050405020304" charset="0"/>
                <a:cs typeface="Times New Roman" panose="02020603050405020304" charset="0"/>
              </a:rPr>
              <a:t>in groups;</a:t>
            </a:r>
          </a:p>
          <a:p>
            <a:r>
              <a:rPr lang="en-US" altLang="zh-CN" sz="4000" b="0">
                <a:latin typeface="Times New Roman" panose="02020603050405020304" charset="0"/>
                <a:cs typeface="Times New Roman" panose="02020603050405020304" charset="0"/>
              </a:rPr>
              <a:t>2. Role play the conversation</a:t>
            </a:r>
            <a:r>
              <a:rPr lang="en-US" altLang="zh-CN" sz="2800" b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4000" b="0">
                <a:latin typeface="Times New Roman" panose="02020603050405020304" charset="0"/>
                <a:cs typeface="Times New Roman" panose="02020603050405020304" charset="0"/>
              </a:rPr>
              <a:t>in front of the class.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609600" y="1981200"/>
            <a:ext cx="7924800" cy="4038600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41" name="AutoShape 5" descr="th?id=H"/>
          <p:cNvSpPr>
            <a:spLocks noChangeAspect="1" noChangeArrowheads="1"/>
          </p:cNvSpPr>
          <p:nvPr/>
        </p:nvSpPr>
        <p:spPr bwMode="auto">
          <a:xfrm>
            <a:off x="4572000" y="37496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116013" y="3001963"/>
            <a:ext cx="7056437" cy="201136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altLang="zh-CN" sz="4400">
                <a:latin typeface="Comic Sans MS" panose="030F0702030302020204" pitchFamily="66" charset="0"/>
                <a:cs typeface="Arial" panose="020B0604020202020204" pitchFamily="34" charset="0"/>
              </a:rPr>
              <a:t>Let’s see which group does the best.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组合 6"/>
          <p:cNvGrpSpPr/>
          <p:nvPr/>
        </p:nvGrpSpPr>
        <p:grpSpPr bwMode="auto">
          <a:xfrm>
            <a:off x="3708400" y="333375"/>
            <a:ext cx="5688013" cy="1096963"/>
            <a:chOff x="2987824" y="404664"/>
            <a:chExt cx="5688632" cy="1098123"/>
          </a:xfrm>
        </p:grpSpPr>
        <p:sp>
          <p:nvSpPr>
            <p:cNvPr id="40968" name="椭圆 7"/>
            <p:cNvSpPr>
              <a:spLocks noChangeArrowheads="1"/>
            </p:cNvSpPr>
            <p:nvPr/>
          </p:nvSpPr>
          <p:spPr bwMode="auto">
            <a:xfrm>
              <a:off x="2987824" y="404664"/>
              <a:ext cx="5112568" cy="79208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/>
            </a:p>
          </p:txBody>
        </p:sp>
        <p:sp>
          <p:nvSpPr>
            <p:cNvPr id="40969" name="TextBox 8"/>
            <p:cNvSpPr txBox="1">
              <a:spLocks noChangeArrowheads="1"/>
            </p:cNvSpPr>
            <p:nvPr/>
          </p:nvSpPr>
          <p:spPr bwMode="auto">
            <a:xfrm>
              <a:off x="3419872" y="548680"/>
              <a:ext cx="5256584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dirty="0"/>
                <a:t>Listening and vocabulary</a:t>
              </a:r>
              <a:endParaRPr lang="zh-CN" altLang="en-US" sz="2800" dirty="0"/>
            </a:p>
            <a:p>
              <a:endParaRPr lang="zh-CN" altLang="en-US" sz="2800" dirty="0"/>
            </a:p>
          </p:txBody>
        </p:sp>
      </p:grpSp>
      <p:sp>
        <p:nvSpPr>
          <p:cNvPr id="40963" name="Text Box 5"/>
          <p:cNvSpPr txBox="1">
            <a:spLocks noChangeArrowheads="1"/>
          </p:cNvSpPr>
          <p:nvPr/>
        </p:nvSpPr>
        <p:spPr bwMode="auto">
          <a:xfrm>
            <a:off x="1219200" y="1125538"/>
            <a:ext cx="7924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0" dirty="0">
                <a:latin typeface="Times New Roman" panose="02020603050405020304" charset="0"/>
                <a:cs typeface="Times New Roman" panose="02020603050405020304" charset="0"/>
              </a:rPr>
              <a:t>Listen and repeat.</a:t>
            </a:r>
          </a:p>
        </p:txBody>
      </p:sp>
      <p:grpSp>
        <p:nvGrpSpPr>
          <p:cNvPr id="40964" name="组合 8"/>
          <p:cNvGrpSpPr/>
          <p:nvPr/>
        </p:nvGrpSpPr>
        <p:grpSpPr bwMode="auto">
          <a:xfrm>
            <a:off x="395288" y="1125538"/>
            <a:ext cx="936625" cy="584200"/>
            <a:chOff x="354499" y="1043255"/>
            <a:chExt cx="791320" cy="531655"/>
          </a:xfrm>
        </p:grpSpPr>
        <p:sp>
          <p:nvSpPr>
            <p:cNvPr id="40966" name="椭圆 9"/>
            <p:cNvSpPr>
              <a:spLocks noChangeArrowheads="1"/>
            </p:cNvSpPr>
            <p:nvPr/>
          </p:nvSpPr>
          <p:spPr bwMode="auto">
            <a:xfrm>
              <a:off x="468314" y="1052736"/>
              <a:ext cx="559110" cy="51425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ctr" eaLnBrk="1" hangingPunct="1"/>
              <a:endParaRPr kumimoji="1" lang="zh-CN" altLang="en-US">
                <a:solidFill>
                  <a:srgbClr val="7030A0"/>
                </a:solidFill>
                <a:latin typeface="Times New Roman" panose="02020603050405020304" charset="0"/>
              </a:endParaRPr>
            </a:p>
          </p:txBody>
        </p:sp>
        <p:sp>
          <p:nvSpPr>
            <p:cNvPr id="40967" name="文本框 10"/>
            <p:cNvSpPr txBox="1">
              <a:spLocks noChangeArrowheads="1"/>
            </p:cNvSpPr>
            <p:nvPr/>
          </p:nvSpPr>
          <p:spPr bwMode="auto">
            <a:xfrm>
              <a:off x="354499" y="1043255"/>
              <a:ext cx="791320" cy="531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>
                  <a:solidFill>
                    <a:srgbClr val="7030A0"/>
                  </a:solidFill>
                  <a:latin typeface="Times New Roman" panose="02020603050405020304" charset="0"/>
                </a:rPr>
                <a:t>6</a:t>
              </a:r>
              <a:endParaRPr kumimoji="1" lang="zh-CN" altLang="en-US">
                <a:solidFill>
                  <a:srgbClr val="7030A0"/>
                </a:solidFill>
                <a:latin typeface="Times New Roman" panose="02020603050405020304" charset="0"/>
              </a:endParaRPr>
            </a:p>
          </p:txBody>
        </p:sp>
      </p:grp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042988" y="1989138"/>
            <a:ext cx="7200900" cy="42465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b="0" kern="0" dirty="0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/ </a:t>
            </a:r>
            <a:r>
              <a:rPr lang="en-US" altLang="zh-CN" sz="3600" b="0" kern="0" dirty="0" err="1">
                <a:solidFill>
                  <a:srgbClr val="FF33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i</a:t>
            </a:r>
            <a:r>
              <a:rPr lang="en-US" altLang="zh-CN" sz="3600" b="0" kern="0" dirty="0">
                <a:solidFill>
                  <a:srgbClr val="FF33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:</a:t>
            </a:r>
            <a:r>
              <a:rPr lang="en-US" altLang="zh-CN" sz="3600" b="0" kern="0" dirty="0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/  Chin</a:t>
            </a:r>
            <a:r>
              <a:rPr lang="en-US" altLang="zh-CN" sz="3600" kern="0" dirty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e</a:t>
            </a:r>
            <a:r>
              <a:rPr lang="en-US" altLang="zh-CN" sz="3600" b="0" kern="0" dirty="0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se    m</a:t>
            </a:r>
            <a:r>
              <a:rPr lang="en-US" altLang="zh-CN" sz="3600" kern="0" dirty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ee</a:t>
            </a:r>
            <a:r>
              <a:rPr lang="en-US" altLang="zh-CN" sz="3600" b="0" kern="0" dirty="0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t    t</a:t>
            </a:r>
            <a:r>
              <a:rPr lang="en-US" altLang="zh-CN" sz="3600" kern="0" dirty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ea</a:t>
            </a:r>
            <a:r>
              <a:rPr lang="en-US" altLang="zh-CN" sz="3600" b="0" kern="0" dirty="0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cher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b="0" kern="0" dirty="0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/ </a:t>
            </a:r>
            <a:r>
              <a:rPr lang="en-US" altLang="zh-CN" sz="3600" b="0" kern="0" dirty="0" err="1">
                <a:solidFill>
                  <a:srgbClr val="FF33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i</a:t>
            </a:r>
            <a:r>
              <a:rPr lang="en-US" altLang="zh-CN" sz="3600" b="0" kern="0" dirty="0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/  Bett</a:t>
            </a:r>
            <a:r>
              <a:rPr lang="en-US" altLang="zh-CN" sz="3600" kern="0" dirty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y</a:t>
            </a:r>
            <a:r>
              <a:rPr lang="en-US" altLang="zh-CN" sz="3600" b="0" kern="0" dirty="0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        Ton</a:t>
            </a:r>
            <a:r>
              <a:rPr lang="en-US" altLang="zh-CN" sz="3600" kern="0" dirty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y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b="0" kern="0" dirty="0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/ </a:t>
            </a:r>
            <a:r>
              <a:rPr lang="en-US" altLang="zh-CN" sz="3600" b="0" kern="0" dirty="0">
                <a:solidFill>
                  <a:srgbClr val="FF33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I</a:t>
            </a:r>
            <a:r>
              <a:rPr lang="en-US" altLang="zh-CN" sz="3600" b="0" kern="0" dirty="0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/  Engl</a:t>
            </a:r>
            <a:r>
              <a:rPr lang="en-US" altLang="zh-CN" sz="3600" kern="0" dirty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i</a:t>
            </a:r>
            <a:r>
              <a:rPr lang="en-US" altLang="zh-CN" sz="3600" b="0" kern="0" dirty="0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sh      </a:t>
            </a:r>
            <a:r>
              <a:rPr lang="en-US" altLang="zh-CN" sz="3600" kern="0" dirty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i</a:t>
            </a:r>
            <a:r>
              <a:rPr lang="en-US" altLang="zh-CN" sz="3600" b="0" kern="0" dirty="0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s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b="0" kern="0" dirty="0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/ </a:t>
            </a:r>
            <a:r>
              <a:rPr lang="en-US" altLang="zh-CN" sz="3600" b="0" kern="0" dirty="0">
                <a:solidFill>
                  <a:srgbClr val="FF33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e</a:t>
            </a:r>
            <a:r>
              <a:rPr lang="en-US" altLang="zh-CN" sz="3600" b="0" kern="0" dirty="0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/  fr</a:t>
            </a:r>
            <a:r>
              <a:rPr lang="en-US" altLang="zh-CN" sz="3600" kern="0" dirty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ie</a:t>
            </a:r>
            <a:r>
              <a:rPr lang="en-US" altLang="zh-CN" sz="3600" b="0" kern="0" dirty="0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nd        tw</a:t>
            </a:r>
            <a:r>
              <a:rPr lang="en-US" altLang="zh-CN" sz="3600" kern="0" dirty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e</a:t>
            </a:r>
            <a:r>
              <a:rPr lang="en-US" altLang="zh-CN" sz="3600" b="0" kern="0" dirty="0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lve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b="0" kern="0" dirty="0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/ </a:t>
            </a:r>
            <a:r>
              <a:rPr lang="en-US" altLang="zh-CN" sz="3600" b="0" kern="0" dirty="0">
                <a:solidFill>
                  <a:srgbClr val="FF33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æ</a:t>
            </a:r>
            <a:r>
              <a:rPr lang="en-US" altLang="zh-CN" sz="3600" b="0" kern="0" dirty="0">
                <a:solidFill>
                  <a:sysClr val="windowText" lastClr="0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r>
              <a:rPr lang="en-US" altLang="zh-CN" sz="3600" b="0" kern="0" dirty="0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/ th</a:t>
            </a:r>
            <a:r>
              <a:rPr lang="en-US" altLang="zh-CN" sz="3600" kern="0" dirty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a</a:t>
            </a:r>
            <a:r>
              <a:rPr lang="en-US" altLang="zh-CN" sz="3600" b="0" kern="0" dirty="0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文本占位符 1"/>
          <p:cNvSpPr txBox="1"/>
          <p:nvPr/>
        </p:nvSpPr>
        <p:spPr bwMode="auto">
          <a:xfrm>
            <a:off x="1258888" y="44450"/>
            <a:ext cx="72009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36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</a:rPr>
              <a:t>Work in pairs. Ask and answer.</a:t>
            </a:r>
            <a:endParaRPr lang="zh-CN" altLang="en-US" sz="3600" b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</a:endParaRPr>
          </a:p>
        </p:txBody>
      </p:sp>
      <p:sp>
        <p:nvSpPr>
          <p:cNvPr id="4" name="对角圆角矩形 3"/>
          <p:cNvSpPr/>
          <p:nvPr/>
        </p:nvSpPr>
        <p:spPr bwMode="auto">
          <a:xfrm>
            <a:off x="755650" y="1125538"/>
            <a:ext cx="7667625" cy="5472112"/>
          </a:xfrm>
          <a:prstGeom prst="round2DiagRect">
            <a:avLst/>
          </a:prstGeom>
          <a:solidFill>
            <a:srgbClr val="FFFFCC"/>
          </a:solidFill>
          <a:ln>
            <a:solidFill>
              <a:srgbClr val="FFC000"/>
            </a:solidFill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187450" y="1268413"/>
            <a:ext cx="7086600" cy="518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A: What’s your name?</a:t>
            </a:r>
          </a:p>
          <a:p>
            <a:pPr>
              <a:lnSpc>
                <a:spcPct val="150000"/>
              </a:lnSpc>
            </a:pPr>
            <a:r>
              <a:rPr lang="en-US" altLang="zh-CN" sz="2800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B: My name is …</a:t>
            </a:r>
          </a:p>
          <a:p>
            <a:pPr>
              <a:lnSpc>
                <a:spcPct val="150000"/>
              </a:lnSpc>
            </a:pPr>
            <a:r>
              <a:rPr lang="en-US" altLang="zh-CN" sz="2800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A: Are you English?</a:t>
            </a:r>
          </a:p>
          <a:p>
            <a:pPr>
              <a:lnSpc>
                <a:spcPct val="150000"/>
              </a:lnSpc>
            </a:pPr>
            <a:r>
              <a:rPr lang="en-US" altLang="zh-CN" sz="2800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B: No, I’m …</a:t>
            </a:r>
          </a:p>
          <a:p>
            <a:pPr>
              <a:lnSpc>
                <a:spcPct val="150000"/>
              </a:lnSpc>
            </a:pPr>
            <a:r>
              <a:rPr lang="en-US" altLang="zh-CN" sz="2800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A: How old are you?</a:t>
            </a:r>
          </a:p>
          <a:p>
            <a:pPr>
              <a:lnSpc>
                <a:spcPct val="150000"/>
              </a:lnSpc>
            </a:pPr>
            <a:r>
              <a:rPr lang="en-US" altLang="zh-CN" sz="2800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B: I’m … years old. I’m in Class…</a:t>
            </a:r>
          </a:p>
          <a:p>
            <a:pPr>
              <a:lnSpc>
                <a:spcPct val="150000"/>
              </a:lnSpc>
            </a:pPr>
            <a:r>
              <a:rPr lang="en-US" altLang="zh-CN" sz="2800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A: Nice to meet you.</a:t>
            </a:r>
          </a:p>
          <a:p>
            <a:pPr>
              <a:lnSpc>
                <a:spcPct val="150000"/>
              </a:lnSpc>
            </a:pPr>
            <a:r>
              <a:rPr lang="en-US" altLang="zh-CN" sz="2800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B: Nice to meet you too.</a:t>
            </a:r>
          </a:p>
        </p:txBody>
      </p:sp>
      <p:pic>
        <p:nvPicPr>
          <p:cNvPr id="41989" name="Picture 2" descr="C:\Users\Administrator\Desktop\男生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51500" y="4244975"/>
            <a:ext cx="2613025" cy="261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3" descr="C:\Users\Administrator\Desktop\女生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48488" y="4389438"/>
            <a:ext cx="2468562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1"/>
          <p:cNvSpPr txBox="1">
            <a:spLocks noChangeArrowheads="1"/>
          </p:cNvSpPr>
          <p:nvPr/>
        </p:nvSpPr>
        <p:spPr bwMode="auto">
          <a:xfrm>
            <a:off x="1295400" y="152400"/>
            <a:ext cx="23939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0" kern="0" dirty="0">
                <a:solidFill>
                  <a:srgbClr val="FFFFFF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Summary </a:t>
            </a:r>
          </a:p>
        </p:txBody>
      </p:sp>
      <p:sp>
        <p:nvSpPr>
          <p:cNvPr id="49" name="对角圆角矩形 48"/>
          <p:cNvSpPr/>
          <p:nvPr/>
        </p:nvSpPr>
        <p:spPr>
          <a:xfrm>
            <a:off x="179388" y="2133600"/>
            <a:ext cx="1600200" cy="838200"/>
          </a:xfrm>
          <a:prstGeom prst="round2DiagRect">
            <a:avLst/>
          </a:prstGeom>
          <a:solidFill>
            <a:srgbClr val="CCFF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0" kern="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49" charset="-122"/>
                <a:cs typeface="Times New Roman" panose="02020603050405020304" charset="0"/>
              </a:rPr>
              <a:t>Unit1 </a:t>
            </a:r>
            <a:endParaRPr lang="zh-CN" altLang="en-US" b="0" kern="0" dirty="0">
              <a:solidFill>
                <a:srgbClr val="000000"/>
              </a:solidFill>
              <a:latin typeface="Times New Roman" panose="02020603050405020304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grpSp>
        <p:nvGrpSpPr>
          <p:cNvPr id="43012" name="组合 55"/>
          <p:cNvGrpSpPr/>
          <p:nvPr/>
        </p:nvGrpSpPr>
        <p:grpSpPr bwMode="auto">
          <a:xfrm>
            <a:off x="1754188" y="1828800"/>
            <a:ext cx="1506537" cy="739775"/>
            <a:chOff x="2793192" y="1981200"/>
            <a:chExt cx="1507415" cy="740254"/>
          </a:xfrm>
        </p:grpSpPr>
        <p:cxnSp>
          <p:nvCxnSpPr>
            <p:cNvPr id="43037" name="肘形连接符 33"/>
            <p:cNvCxnSpPr>
              <a:cxnSpLocks noChangeShapeType="1"/>
              <a:stCxn id="63" idx="1"/>
            </p:cNvCxnSpPr>
            <p:nvPr/>
          </p:nvCxnSpPr>
          <p:spPr bwMode="auto">
            <a:xfrm rot="10800000" flipV="1">
              <a:off x="2793192" y="2073687"/>
              <a:ext cx="1507415" cy="647767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rgbClr val="00CC98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" name="椭圆 52"/>
            <p:cNvSpPr/>
            <p:nvPr/>
          </p:nvSpPr>
          <p:spPr>
            <a:xfrm>
              <a:off x="2818607" y="1981200"/>
              <a:ext cx="1219911" cy="609995"/>
            </a:xfrm>
            <a:prstGeom prst="ellipse">
              <a:avLst/>
            </a:prstGeom>
            <a:solidFill>
              <a:srgbClr val="2D2DB9">
                <a:lumMod val="20000"/>
                <a:lumOff val="80000"/>
              </a:srgbClr>
            </a:solidFill>
            <a:ln w="127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800" b="0" kern="0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核心词汇</a:t>
              </a:r>
            </a:p>
          </p:txBody>
        </p:sp>
      </p:grpSp>
      <p:sp>
        <p:nvSpPr>
          <p:cNvPr id="43013" name="TextBox 16"/>
          <p:cNvSpPr txBox="1">
            <a:spLocks noChangeArrowheads="1"/>
          </p:cNvSpPr>
          <p:nvPr/>
        </p:nvSpPr>
        <p:spPr bwMode="auto">
          <a:xfrm>
            <a:off x="3203575" y="1125538"/>
            <a:ext cx="5292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200" b="0">
                <a:solidFill>
                  <a:srgbClr val="00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Chinese, China, American, America, England</a:t>
            </a:r>
            <a:endParaRPr lang="zh-CN" altLang="en-US" sz="2200" b="0"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3" name="左中括号 62"/>
          <p:cNvSpPr/>
          <p:nvPr/>
        </p:nvSpPr>
        <p:spPr bwMode="auto">
          <a:xfrm rot="21299238">
            <a:off x="3260725" y="1262063"/>
            <a:ext cx="101600" cy="1309687"/>
          </a:xfrm>
          <a:prstGeom prst="leftBracket">
            <a:avLst>
              <a:gd name="adj" fmla="val 103424"/>
            </a:avLst>
          </a:prstGeom>
          <a:noFill/>
          <a:ln w="19050" cap="flat" cmpd="sng" algn="ctr">
            <a:solidFill>
              <a:srgbClr val="00CC99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2400" b="0" kern="0">
              <a:solidFill>
                <a:srgbClr val="000000"/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grpSp>
        <p:nvGrpSpPr>
          <p:cNvPr id="43015" name="组合 41"/>
          <p:cNvGrpSpPr/>
          <p:nvPr/>
        </p:nvGrpSpPr>
        <p:grpSpPr bwMode="auto">
          <a:xfrm>
            <a:off x="941388" y="2971800"/>
            <a:ext cx="1219200" cy="1905000"/>
            <a:chOff x="1676400" y="2971800"/>
            <a:chExt cx="1219200" cy="1121896"/>
          </a:xfrm>
        </p:grpSpPr>
        <p:grpSp>
          <p:nvGrpSpPr>
            <p:cNvPr id="43033" name="组合 57"/>
            <p:cNvGrpSpPr/>
            <p:nvPr/>
          </p:nvGrpSpPr>
          <p:grpSpPr bwMode="auto">
            <a:xfrm>
              <a:off x="1676400" y="3276600"/>
              <a:ext cx="1219200" cy="817096"/>
              <a:chOff x="1905000" y="3352800"/>
              <a:chExt cx="1219200" cy="817096"/>
            </a:xfrm>
          </p:grpSpPr>
          <p:cxnSp>
            <p:nvCxnSpPr>
              <p:cNvPr id="43035" name="肘形连接符 36"/>
              <p:cNvCxnSpPr>
                <a:cxnSpLocks noChangeShapeType="1"/>
              </p:cNvCxnSpPr>
              <p:nvPr/>
            </p:nvCxnSpPr>
            <p:spPr bwMode="auto">
              <a:xfrm rot="10800000">
                <a:off x="1981200" y="3352800"/>
                <a:ext cx="1143000" cy="817096"/>
              </a:xfrm>
              <a:prstGeom prst="bentConnector3">
                <a:avLst>
                  <a:gd name="adj1" fmla="val 50000"/>
                </a:avLst>
              </a:prstGeom>
              <a:noFill/>
              <a:ln w="38100" algn="ctr">
                <a:solidFill>
                  <a:srgbClr val="00CC98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8" name="椭圆 67"/>
              <p:cNvSpPr/>
              <p:nvPr/>
            </p:nvSpPr>
            <p:spPr>
              <a:xfrm>
                <a:off x="1905000" y="3352782"/>
                <a:ext cx="1219200" cy="609563"/>
              </a:xfrm>
              <a:prstGeom prst="ellipse">
                <a:avLst/>
              </a:prstGeom>
              <a:solidFill>
                <a:srgbClr val="2D2DB9">
                  <a:lumMod val="20000"/>
                  <a:lumOff val="8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800" b="0" kern="0" dirty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核心句型</a:t>
                </a:r>
              </a:p>
            </p:txBody>
          </p:sp>
        </p:grpSp>
        <p:cxnSp>
          <p:nvCxnSpPr>
            <p:cNvPr id="43034" name="直接连接符 65"/>
            <p:cNvCxnSpPr>
              <a:cxnSpLocks noChangeShapeType="1"/>
            </p:cNvCxnSpPr>
            <p:nvPr/>
          </p:nvCxnSpPr>
          <p:spPr bwMode="auto">
            <a:xfrm>
              <a:off x="1752600" y="2971800"/>
              <a:ext cx="0" cy="304782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3016" name="组合 264"/>
          <p:cNvGrpSpPr/>
          <p:nvPr/>
        </p:nvGrpSpPr>
        <p:grpSpPr bwMode="auto">
          <a:xfrm>
            <a:off x="2268538" y="3141663"/>
            <a:ext cx="6326187" cy="3178175"/>
            <a:chOff x="2627784" y="3324014"/>
            <a:chExt cx="6326831" cy="3178513"/>
          </a:xfrm>
        </p:grpSpPr>
        <p:sp>
          <p:nvSpPr>
            <p:cNvPr id="71" name="左中括号 70"/>
            <p:cNvSpPr/>
            <p:nvPr/>
          </p:nvSpPr>
          <p:spPr bwMode="auto">
            <a:xfrm>
              <a:off x="2627784" y="3587567"/>
              <a:ext cx="517578" cy="2878443"/>
            </a:xfrm>
            <a:prstGeom prst="leftBracket">
              <a:avLst>
                <a:gd name="adj" fmla="val 103424"/>
              </a:avLst>
            </a:prstGeom>
            <a:noFill/>
            <a:ln w="19050" cap="flat" cmpd="sng" algn="ctr">
              <a:solidFill>
                <a:srgbClr val="00CC99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sz="2400" b="0" kern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</a:endParaRPr>
            </a:p>
          </p:txBody>
        </p:sp>
        <p:grpSp>
          <p:nvGrpSpPr>
            <p:cNvPr id="43021" name="组合 28"/>
            <p:cNvGrpSpPr/>
            <p:nvPr/>
          </p:nvGrpSpPr>
          <p:grpSpPr bwMode="auto">
            <a:xfrm>
              <a:off x="3130982" y="3324014"/>
              <a:ext cx="4336618" cy="471520"/>
              <a:chOff x="414324" y="2780108"/>
              <a:chExt cx="4048854" cy="519471"/>
            </a:xfrm>
          </p:grpSpPr>
          <p:sp>
            <p:nvSpPr>
              <p:cNvPr id="85" name="圆角矩形 84"/>
              <p:cNvSpPr/>
              <p:nvPr/>
            </p:nvSpPr>
            <p:spPr bwMode="auto">
              <a:xfrm>
                <a:off x="414408" y="2780108"/>
                <a:ext cx="3652410" cy="481009"/>
              </a:xfrm>
              <a:prstGeom prst="roundRect">
                <a:avLst/>
              </a:prstGeom>
              <a:noFill/>
              <a:ln w="25400" cap="flat" cmpd="sng" algn="ctr">
                <a:solidFill>
                  <a:srgbClr val="00CC99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1" lang="zh-CN" altLang="en-US" sz="2400" b="0" kern="0" dirty="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</a:endParaRPr>
              </a:p>
            </p:txBody>
          </p:sp>
          <p:sp>
            <p:nvSpPr>
              <p:cNvPr id="86" name="文本框 36"/>
              <p:cNvSpPr txBox="1">
                <a:spLocks noChangeArrowheads="1"/>
              </p:cNvSpPr>
              <p:nvPr/>
            </p:nvSpPr>
            <p:spPr bwMode="auto">
              <a:xfrm>
                <a:off x="497417" y="2790603"/>
                <a:ext cx="3965178" cy="50899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400" b="0" kern="0" dirty="0">
                    <a:solidFill>
                      <a:sysClr val="windowText" lastClr="000000"/>
                    </a:solidFill>
                    <a:latin typeface="Times New Roman" panose="02020603050405020304" charset="0"/>
                    <a:ea typeface="宋体" panose="02010600030101010101" pitchFamily="2" charset="-122"/>
                    <a:cs typeface="Times New Roman" panose="02020603050405020304" charset="0"/>
                  </a:rPr>
                  <a:t>My name is…/I’m…</a:t>
                </a:r>
              </a:p>
            </p:txBody>
          </p:sp>
        </p:grpSp>
        <p:grpSp>
          <p:nvGrpSpPr>
            <p:cNvPr id="43022" name="组合 39"/>
            <p:cNvGrpSpPr/>
            <p:nvPr/>
          </p:nvGrpSpPr>
          <p:grpSpPr bwMode="auto">
            <a:xfrm>
              <a:off x="3203831" y="4230565"/>
              <a:ext cx="4116388" cy="466209"/>
              <a:chOff x="438326" y="3188136"/>
              <a:chExt cx="4813658" cy="514129"/>
            </a:xfrm>
          </p:grpSpPr>
          <p:sp>
            <p:nvSpPr>
              <p:cNvPr id="83" name="圆角矩形 82"/>
              <p:cNvSpPr/>
              <p:nvPr/>
            </p:nvSpPr>
            <p:spPr bwMode="auto">
              <a:xfrm>
                <a:off x="438646" y="3221411"/>
                <a:ext cx="4049231" cy="481486"/>
              </a:xfrm>
              <a:prstGeom prst="roundRect">
                <a:avLst/>
              </a:prstGeom>
              <a:noFill/>
              <a:ln w="25400" cap="flat" cmpd="sng" algn="ctr">
                <a:solidFill>
                  <a:srgbClr val="00CC99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1" lang="zh-CN" altLang="en-US" sz="2400" b="0" kern="0" dirty="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</a:endParaRPr>
              </a:p>
            </p:txBody>
          </p:sp>
          <p:sp>
            <p:nvSpPr>
              <p:cNvPr id="84" name="文本框 41"/>
              <p:cNvSpPr txBox="1">
                <a:spLocks noChangeArrowheads="1"/>
              </p:cNvSpPr>
              <p:nvPr/>
            </p:nvSpPr>
            <p:spPr bwMode="auto">
              <a:xfrm>
                <a:off x="438646" y="3188144"/>
                <a:ext cx="4814148" cy="50950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400" b="0" kern="0" dirty="0">
                    <a:solidFill>
                      <a:sysClr val="windowText" lastClr="000000"/>
                    </a:solidFill>
                    <a:latin typeface="Times New Roman" panose="02020603050405020304" charset="0"/>
                    <a:ea typeface="宋体" panose="02010600030101010101" pitchFamily="2" charset="-122"/>
                    <a:cs typeface="Times New Roman" panose="02020603050405020304" charset="0"/>
                  </a:rPr>
                  <a:t>What about you?</a:t>
                </a:r>
              </a:p>
            </p:txBody>
          </p:sp>
        </p:grpSp>
        <p:grpSp>
          <p:nvGrpSpPr>
            <p:cNvPr id="43023" name="组合 42"/>
            <p:cNvGrpSpPr/>
            <p:nvPr/>
          </p:nvGrpSpPr>
          <p:grpSpPr bwMode="auto">
            <a:xfrm>
              <a:off x="3131826" y="4929507"/>
              <a:ext cx="4844916" cy="487394"/>
              <a:chOff x="428297" y="3302424"/>
              <a:chExt cx="4475466" cy="537493"/>
            </a:xfrm>
          </p:grpSpPr>
          <p:sp>
            <p:nvSpPr>
              <p:cNvPr id="81" name="文本框 44"/>
              <p:cNvSpPr txBox="1">
                <a:spLocks noChangeArrowheads="1"/>
              </p:cNvSpPr>
              <p:nvPr/>
            </p:nvSpPr>
            <p:spPr bwMode="auto">
              <a:xfrm>
                <a:off x="539062" y="3302027"/>
                <a:ext cx="4357252" cy="50950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400" b="0" kern="0" dirty="0">
                    <a:solidFill>
                      <a:sysClr val="windowText" lastClr="000000"/>
                    </a:solidFill>
                    <a:latin typeface="Times New Roman" panose="02020603050405020304" charset="0"/>
                    <a:ea typeface="宋体" panose="02010600030101010101" pitchFamily="2" charset="-122"/>
                    <a:cs typeface="Times New Roman" panose="02020603050405020304" charset="0"/>
                  </a:rPr>
                  <a:t>Where are you from?</a:t>
                </a:r>
              </a:p>
            </p:txBody>
          </p:sp>
          <p:sp>
            <p:nvSpPr>
              <p:cNvPr id="82" name="圆角矩形 81"/>
              <p:cNvSpPr/>
              <p:nvPr/>
            </p:nvSpPr>
            <p:spPr bwMode="auto">
              <a:xfrm>
                <a:off x="427600" y="3358055"/>
                <a:ext cx="4476045" cy="481488"/>
              </a:xfrm>
              <a:prstGeom prst="roundRect">
                <a:avLst/>
              </a:prstGeom>
              <a:noFill/>
              <a:ln w="25400" cap="flat" cmpd="sng" algn="ctr">
                <a:solidFill>
                  <a:srgbClr val="00CC99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1" lang="zh-CN" altLang="en-US" sz="2400" b="0" kern="0" dirty="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3024" name="组合 66"/>
            <p:cNvGrpSpPr/>
            <p:nvPr/>
          </p:nvGrpSpPr>
          <p:grpSpPr bwMode="auto">
            <a:xfrm>
              <a:off x="3085030" y="5669001"/>
              <a:ext cx="5869585" cy="833526"/>
              <a:chOff x="376658" y="3550710"/>
              <a:chExt cx="4804760" cy="919203"/>
            </a:xfrm>
          </p:grpSpPr>
          <p:sp>
            <p:nvSpPr>
              <p:cNvPr id="79" name="圆角矩形 78"/>
              <p:cNvSpPr/>
              <p:nvPr/>
            </p:nvSpPr>
            <p:spPr bwMode="auto">
              <a:xfrm>
                <a:off x="414348" y="3585726"/>
                <a:ext cx="4516240" cy="884187"/>
              </a:xfrm>
              <a:prstGeom prst="roundRect">
                <a:avLst/>
              </a:prstGeom>
              <a:noFill/>
              <a:ln w="25400" cap="flat" cmpd="sng" algn="ctr">
                <a:solidFill>
                  <a:srgbClr val="00CC99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1" lang="zh-CN" altLang="en-US" sz="2400" b="0" kern="0" dirty="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</a:endParaRPr>
              </a:p>
            </p:txBody>
          </p:sp>
          <p:sp>
            <p:nvSpPr>
              <p:cNvPr id="80" name="文本框 68"/>
              <p:cNvSpPr txBox="1">
                <a:spLocks noChangeArrowheads="1"/>
              </p:cNvSpPr>
              <p:nvPr/>
            </p:nvSpPr>
            <p:spPr bwMode="auto">
              <a:xfrm>
                <a:off x="376659" y="3550709"/>
                <a:ext cx="4804759" cy="91570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400" b="0" kern="0" dirty="0">
                    <a:solidFill>
                      <a:sysClr val="windowText" lastClr="000000"/>
                    </a:solidFill>
                    <a:latin typeface="Times New Roman" panose="02020603050405020304" charset="0"/>
                    <a:ea typeface="宋体" panose="02010600030101010101" pitchFamily="2" charset="-122"/>
                    <a:cs typeface="Times New Roman" panose="02020603050405020304" charset="0"/>
                  </a:rPr>
                  <a:t>—Is Tony from America?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400" b="0" kern="0" dirty="0">
                    <a:solidFill>
                      <a:sysClr val="windowText" lastClr="000000"/>
                    </a:solidFill>
                    <a:latin typeface="Times New Roman" panose="02020603050405020304" charset="0"/>
                    <a:ea typeface="宋体" panose="02010600030101010101" pitchFamily="2" charset="-122"/>
                    <a:cs typeface="Times New Roman" panose="02020603050405020304" charset="0"/>
                  </a:rPr>
                  <a:t>—Yes, he is./No, he isn’t.</a:t>
                </a:r>
              </a:p>
            </p:txBody>
          </p:sp>
        </p:grpSp>
      </p:grpSp>
      <p:sp>
        <p:nvSpPr>
          <p:cNvPr id="43017" name="TextBox 16"/>
          <p:cNvSpPr txBox="1">
            <a:spLocks noChangeArrowheads="1"/>
          </p:cNvSpPr>
          <p:nvPr/>
        </p:nvSpPr>
        <p:spPr bwMode="auto">
          <a:xfrm>
            <a:off x="3419475" y="1990725"/>
            <a:ext cx="52911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200" b="0">
                <a:solidFill>
                  <a:srgbClr val="00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he, our,</a:t>
            </a:r>
            <a:endParaRPr lang="zh-CN" altLang="en-US" sz="2200" b="0"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43018" name="TextBox 16"/>
          <p:cNvSpPr txBox="1">
            <a:spLocks noChangeArrowheads="1"/>
          </p:cNvSpPr>
          <p:nvPr/>
        </p:nvSpPr>
        <p:spPr bwMode="auto">
          <a:xfrm>
            <a:off x="3348038" y="1557338"/>
            <a:ext cx="529113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200" b="0">
                <a:solidFill>
                  <a:srgbClr val="00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year, Ms, grade</a:t>
            </a:r>
            <a:endParaRPr lang="zh-CN" altLang="en-US" sz="2200" b="0"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43019" name="TextBox 16"/>
          <p:cNvSpPr txBox="1">
            <a:spLocks noChangeArrowheads="1"/>
          </p:cNvSpPr>
          <p:nvPr/>
        </p:nvSpPr>
        <p:spPr bwMode="auto">
          <a:xfrm>
            <a:off x="3348038" y="2349500"/>
            <a:ext cx="52911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200" b="0">
                <a:solidFill>
                  <a:srgbClr val="00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from, about</a:t>
            </a:r>
            <a:endParaRPr lang="zh-CN" altLang="en-US" sz="2200" b="0"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1"/>
          <p:cNvSpPr txBox="1"/>
          <p:nvPr/>
        </p:nvSpPr>
        <p:spPr bwMode="auto">
          <a:xfrm>
            <a:off x="3962400" y="13716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zh-CN" altLang="en-US" sz="2800" b="0" kern="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学习目标</a:t>
            </a:r>
          </a:p>
        </p:txBody>
      </p:sp>
      <p:sp>
        <p:nvSpPr>
          <p:cNvPr id="24579" name="文本框 2"/>
          <p:cNvSpPr txBox="1">
            <a:spLocks noChangeArrowheads="1"/>
          </p:cNvSpPr>
          <p:nvPr/>
        </p:nvSpPr>
        <p:spPr bwMode="auto">
          <a:xfrm>
            <a:off x="1042988" y="2133600"/>
            <a:ext cx="719772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zh-CN" altLang="en-US" sz="2400" b="0" dirty="0">
                <a:solidFill>
                  <a:srgbClr val="000000"/>
                </a:solidFill>
                <a:ea typeface="黑体" panose="02010609060101010101" pitchFamily="49" charset="-122"/>
              </a:rPr>
              <a:t>一、掌握以下单词：</a:t>
            </a:r>
            <a:r>
              <a:rPr kumimoji="0" lang="en-US" altLang="zh-CN" sz="2400" b="0" dirty="0">
                <a:solidFill>
                  <a:srgbClr val="000000"/>
                </a:solidFill>
                <a:ea typeface="黑体" panose="02010609060101010101" pitchFamily="49" charset="-122"/>
              </a:rPr>
              <a:t>Chinese, from, where, America, not, England</a:t>
            </a:r>
            <a:r>
              <a:rPr kumimoji="0" lang="zh-CN" altLang="en-US" sz="2400" b="0" dirty="0">
                <a:solidFill>
                  <a:srgbClr val="000000"/>
                </a:solidFill>
                <a:ea typeface="黑体" panose="02010609060101010101" pitchFamily="49" charset="-122"/>
              </a:rPr>
              <a:t>等。</a:t>
            </a:r>
            <a:endParaRPr kumimoji="0" lang="en-US" altLang="zh-CN" sz="2400" b="0" dirty="0">
              <a:solidFill>
                <a:srgbClr val="000000"/>
              </a:solidFill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kumimoji="0" lang="zh-CN" altLang="en-US" sz="2400" b="0" dirty="0">
                <a:solidFill>
                  <a:srgbClr val="000000"/>
                </a:solidFill>
                <a:ea typeface="黑体" panose="02010609060101010101" pitchFamily="49" charset="-122"/>
              </a:rPr>
              <a:t>二、能运用 </a:t>
            </a:r>
            <a:r>
              <a:rPr kumimoji="0" lang="en-US" altLang="zh-CN" sz="2400" b="0" dirty="0">
                <a:solidFill>
                  <a:srgbClr val="000000"/>
                </a:solidFill>
                <a:ea typeface="黑体" panose="02010609060101010101" pitchFamily="49" charset="-122"/>
              </a:rPr>
              <a:t>be</a:t>
            </a:r>
            <a:r>
              <a:rPr kumimoji="0" lang="zh-CN" altLang="en-US" sz="2400" b="0" dirty="0">
                <a:solidFill>
                  <a:srgbClr val="000000"/>
                </a:solidFill>
                <a:ea typeface="黑体" panose="02010609060101010101" pitchFamily="49" charset="-122"/>
              </a:rPr>
              <a:t>动词的一般现在时的陈述句和一般疑问句形式。</a:t>
            </a:r>
          </a:p>
          <a:p>
            <a:pPr>
              <a:lnSpc>
                <a:spcPct val="150000"/>
              </a:lnSpc>
            </a:pPr>
            <a:r>
              <a:rPr kumimoji="0" lang="zh-CN" altLang="en-US" sz="2400" b="0" dirty="0">
                <a:solidFill>
                  <a:srgbClr val="000000"/>
                </a:solidFill>
                <a:ea typeface="黑体" panose="02010609060101010101" pitchFamily="49" charset="-122"/>
              </a:rPr>
              <a:t>三、能听懂别人的自我介绍。</a:t>
            </a:r>
          </a:p>
          <a:p>
            <a:pPr>
              <a:lnSpc>
                <a:spcPct val="150000"/>
              </a:lnSpc>
            </a:pPr>
            <a:r>
              <a:rPr kumimoji="0" lang="zh-CN" altLang="en-US" sz="2400" b="0" dirty="0">
                <a:solidFill>
                  <a:srgbClr val="000000"/>
                </a:solidFill>
                <a:ea typeface="黑体" panose="02010609060101010101" pitchFamily="49" charset="-122"/>
              </a:rPr>
              <a:t>四、能运用所学</a:t>
            </a:r>
            <a:r>
              <a:rPr kumimoji="0" lang="en-US" altLang="zh-CN" sz="2400" b="0" dirty="0">
                <a:solidFill>
                  <a:srgbClr val="000000"/>
                </a:solidFill>
                <a:ea typeface="黑体" panose="02010609060101010101" pitchFamily="49" charset="-122"/>
              </a:rPr>
              <a:t>be</a:t>
            </a:r>
            <a:r>
              <a:rPr kumimoji="0" lang="zh-CN" altLang="en-US" sz="2400" b="0" dirty="0">
                <a:solidFill>
                  <a:srgbClr val="000000"/>
                </a:solidFill>
                <a:ea typeface="黑体" panose="02010609060101010101" pitchFamily="49" charset="-122"/>
              </a:rPr>
              <a:t>动词的基本句型，进行包括姓</a:t>
            </a:r>
            <a:endParaRPr kumimoji="0" lang="en-US" altLang="zh-CN" sz="2400" b="0" dirty="0">
              <a:solidFill>
                <a:srgbClr val="000000"/>
              </a:solidFill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kumimoji="0" lang="zh-CN" altLang="en-US" sz="2400" b="0" dirty="0">
                <a:solidFill>
                  <a:srgbClr val="000000"/>
                </a:solidFill>
                <a:ea typeface="黑体" panose="02010609060101010101" pitchFamily="49" charset="-122"/>
              </a:rPr>
              <a:t>名、年龄、家乡等在内的简单的自我介绍。</a:t>
            </a:r>
          </a:p>
        </p:txBody>
      </p:sp>
      <p:pic>
        <p:nvPicPr>
          <p:cNvPr id="24580" name="图片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96200" y="4953000"/>
            <a:ext cx="1247775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文本占位符 1"/>
          <p:cNvSpPr>
            <a:spLocks noGrp="1"/>
          </p:cNvSpPr>
          <p:nvPr>
            <p:ph type="body" sz="quarter" idx="13"/>
          </p:nvPr>
        </p:nvSpPr>
        <p:spPr>
          <a:xfrm>
            <a:off x="467544" y="15767"/>
            <a:ext cx="1905000" cy="7207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zh-CN" sz="360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</a:rPr>
              <a:t>Review</a:t>
            </a:r>
            <a:endParaRPr lang="zh-CN" altLang="en-US" sz="3600" dirty="0" smtClean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</a:endParaRPr>
          </a:p>
        </p:txBody>
      </p:sp>
      <p:sp>
        <p:nvSpPr>
          <p:cNvPr id="10" name="圆角矩形 9"/>
          <p:cNvSpPr/>
          <p:nvPr/>
        </p:nvSpPr>
        <p:spPr bwMode="auto">
          <a:xfrm>
            <a:off x="755650" y="1052513"/>
            <a:ext cx="7345363" cy="503237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 b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55650" y="1052513"/>
            <a:ext cx="5038725" cy="474662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algn="l">
              <a:defRPr/>
            </a:pPr>
            <a:r>
              <a:rPr lang="en-US" altLang="zh-CN" sz="2800" b="0" kern="0" dirty="0" smtClean="0">
                <a:ea typeface="黑体" panose="02010609060101010101" pitchFamily="49" charset="-122"/>
                <a:cs typeface="Times New Roman" panose="02020603050405020304" charset="0"/>
              </a:rPr>
              <a:t>Task1: </a:t>
            </a:r>
            <a:r>
              <a:rPr lang="zh-CN" altLang="en-US" sz="2800" b="0" kern="0" dirty="0" smtClean="0">
                <a:ea typeface="黑体" panose="02010609060101010101" pitchFamily="49" charset="-122"/>
                <a:cs typeface="Times New Roman" panose="02020603050405020304" charset="0"/>
              </a:rPr>
              <a:t>快速说出相应的答语</a:t>
            </a:r>
            <a:endParaRPr lang="en-US" altLang="zh-CN" sz="2800" b="0" kern="0" dirty="0"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692275" y="2924175"/>
            <a:ext cx="5688013" cy="5857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b="0">
                <a:cs typeface="Times New Roman" panose="02020603050405020304" charset="0"/>
              </a:rPr>
              <a:t>What’s your name</a:t>
            </a:r>
            <a:r>
              <a:rPr kumimoji="0" lang="zh-CN" altLang="en-US" b="0">
                <a:cs typeface="Times New Roman" panose="02020603050405020304" charset="0"/>
              </a:rPr>
              <a:t>，</a:t>
            </a:r>
            <a:r>
              <a:rPr kumimoji="0" lang="en-US" altLang="zh-CN" b="0">
                <a:cs typeface="Times New Roman" panose="02020603050405020304" charset="0"/>
              </a:rPr>
              <a:t>please</a:t>
            </a:r>
            <a:r>
              <a:rPr kumimoji="0" lang="zh-CN" altLang="en-US" b="0">
                <a:cs typeface="Times New Roman" panose="02020603050405020304" charset="0"/>
              </a:rPr>
              <a:t>？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692275" y="2924175"/>
            <a:ext cx="5688013" cy="5857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b="0">
                <a:cs typeface="Times New Roman" panose="02020603050405020304" charset="0"/>
              </a:rPr>
              <a:t>Can you spell “desk”?</a:t>
            </a:r>
            <a:endParaRPr kumimoji="0" lang="zh-CN" altLang="en-US" b="0">
              <a:cs typeface="Times New Roman" panose="0202060305040502030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92275" y="2924175"/>
            <a:ext cx="5688013" cy="5857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b="0">
                <a:cs typeface="Times New Roman" panose="02020603050405020304" charset="0"/>
              </a:rPr>
              <a:t>How do you spell “pencil”?</a:t>
            </a:r>
            <a:endParaRPr kumimoji="0" lang="zh-CN" altLang="en-US" b="0">
              <a:cs typeface="Times New Roman" panose="0202060305040502030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92275" y="2924175"/>
            <a:ext cx="4895850" cy="5857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b="0">
                <a:cs typeface="Times New Roman" panose="02020603050405020304" charset="0"/>
              </a:rPr>
              <a:t>What day is it today?</a:t>
            </a:r>
            <a:endParaRPr kumimoji="0" lang="zh-CN" altLang="en-US" b="0">
              <a:cs typeface="Times New Roman" panose="0202060305040502030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547813" y="2924175"/>
            <a:ext cx="6264275" cy="5857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b="0">
                <a:cs typeface="Times New Roman" panose="02020603050405020304" charset="0"/>
              </a:rPr>
              <a:t>What’s the weather like in spring?</a:t>
            </a:r>
            <a:endParaRPr kumimoji="0" lang="zh-CN" altLang="en-US" b="0">
              <a:cs typeface="Times New Roman" panose="0202060305040502030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619250" y="2924175"/>
            <a:ext cx="6048375" cy="5857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b="0" dirty="0">
                <a:cs typeface="Times New Roman" panose="02020603050405020304" charset="0"/>
              </a:rPr>
              <a:t>What’s your </a:t>
            </a:r>
            <a:r>
              <a:rPr kumimoji="0" lang="en-US" altLang="zh-CN" b="0" dirty="0" err="1">
                <a:cs typeface="Times New Roman" panose="02020603050405020304" charset="0"/>
              </a:rPr>
              <a:t>favourite</a:t>
            </a:r>
            <a:r>
              <a:rPr kumimoji="0" lang="en-US" altLang="zh-CN" b="0" dirty="0">
                <a:cs typeface="Times New Roman" panose="02020603050405020304" charset="0"/>
              </a:rPr>
              <a:t> sport?</a:t>
            </a:r>
            <a:endParaRPr kumimoji="0" lang="zh-CN" altLang="en-US" b="0" dirty="0">
              <a:cs typeface="Times New Roman" panose="02020603050405020304" charset="0"/>
            </a:endParaRPr>
          </a:p>
        </p:txBody>
      </p:sp>
      <p:pic>
        <p:nvPicPr>
          <p:cNvPr id="25611" name="Picture 2" descr="C:\Users\Administrator\Desktop\QQ截图20160808152202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3663" y="4005263"/>
            <a:ext cx="364807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9"/>
          <p:cNvGrpSpPr/>
          <p:nvPr/>
        </p:nvGrpSpPr>
        <p:grpSpPr bwMode="auto">
          <a:xfrm>
            <a:off x="3059113" y="2852738"/>
            <a:ext cx="3457575" cy="792162"/>
            <a:chOff x="2483768" y="2132856"/>
            <a:chExt cx="3456384" cy="792088"/>
          </a:xfrm>
        </p:grpSpPr>
        <p:sp>
          <p:nvSpPr>
            <p:cNvPr id="25613" name="矩形 18"/>
            <p:cNvSpPr>
              <a:spLocks noChangeArrowheads="1"/>
            </p:cNvSpPr>
            <p:nvPr/>
          </p:nvSpPr>
          <p:spPr bwMode="auto">
            <a:xfrm>
              <a:off x="2483768" y="2132856"/>
              <a:ext cx="3096344" cy="79208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zh-CN" altLang="en-US" sz="2400" b="0">
                <a:latin typeface="Times New Roman" panose="02020603050405020304" charset="0"/>
              </a:endParaRPr>
            </a:p>
          </p:txBody>
        </p:sp>
        <p:sp>
          <p:nvSpPr>
            <p:cNvPr id="25614" name="TextBox 10"/>
            <p:cNvSpPr txBox="1">
              <a:spLocks noChangeArrowheads="1"/>
            </p:cNvSpPr>
            <p:nvPr/>
          </p:nvSpPr>
          <p:spPr bwMode="auto">
            <a:xfrm>
              <a:off x="2555776" y="2204864"/>
              <a:ext cx="338437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1pPr>
              <a:lvl2pPr>
                <a:defRPr kumimoji="1" sz="28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eaLnBrk="0" hangingPunct="0"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eaLnBrk="0" hangingPunct="0"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eaLnBrk="0" hangingPunct="0"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eaLnBrk="0" hangingPunct="0">
                <a:defRPr kumimoji="1" sz="20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r>
                <a:rPr kumimoji="0" lang="en-US" altLang="zh-CN" b="0" dirty="0">
                  <a:cs typeface="Times New Roman" panose="02020603050405020304" charset="0"/>
                </a:rPr>
                <a:t>Good morning</a:t>
              </a:r>
              <a:r>
                <a:rPr kumimoji="0" lang="zh-CN" altLang="en-US" b="0" dirty="0">
                  <a:cs typeface="Times New Roman" panose="02020603050405020304" charset="0"/>
                </a:rPr>
                <a:t>！</a:t>
              </a:r>
            </a:p>
          </p:txBody>
        </p:sp>
      </p:grp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7" grpId="0" animBg="1"/>
      <p:bldP spid="17" grpId="1" animBg="1"/>
      <p:bldP spid="18" grpId="0" animBg="1"/>
      <p:bldP spid="1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组合 2"/>
          <p:cNvGrpSpPr/>
          <p:nvPr/>
        </p:nvGrpSpPr>
        <p:grpSpPr bwMode="auto">
          <a:xfrm>
            <a:off x="1116013" y="836613"/>
            <a:ext cx="7634287" cy="504825"/>
            <a:chOff x="469032" y="908720"/>
            <a:chExt cx="7632848" cy="504056"/>
          </a:xfrm>
        </p:grpSpPr>
        <p:sp>
          <p:nvSpPr>
            <p:cNvPr id="10" name="圆角矩形 9"/>
            <p:cNvSpPr/>
            <p:nvPr/>
          </p:nvSpPr>
          <p:spPr bwMode="auto">
            <a:xfrm>
              <a:off x="469032" y="908720"/>
              <a:ext cx="7632848" cy="504056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zh-CN" altLang="en-US" sz="2400" b="0">
                <a:latin typeface="Times New Roman" panose="02020603050405020304" charset="0"/>
                <a:ea typeface="宋体" panose="02010600030101010101" pitchFamily="2" charset="-122"/>
              </a:endParaRPr>
            </a:p>
          </p:txBody>
        </p:sp>
        <p:sp>
          <p:nvSpPr>
            <p:cNvPr id="4" name="Rectangle 2"/>
            <p:cNvSpPr txBox="1">
              <a:spLocks noChangeArrowheads="1"/>
            </p:cNvSpPr>
            <p:nvPr/>
          </p:nvSpPr>
          <p:spPr>
            <a:xfrm>
              <a:off x="756315" y="934081"/>
              <a:ext cx="7345565" cy="475525"/>
            </a:xfrm>
            <a:prstGeom prst="rect">
              <a:avLst/>
            </a:prstGeom>
          </p:spPr>
          <p:txBody>
            <a:bodyPr/>
            <a:lstStyle>
              <a:lvl1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4572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9144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13716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18288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algn="l">
                <a:defRPr/>
              </a:pPr>
              <a:r>
                <a:rPr lang="en-US" altLang="zh-CN" sz="2800" kern="0" dirty="0" smtClean="0"/>
                <a:t>Task2: </a:t>
              </a:r>
              <a:r>
                <a:rPr lang="en-US" altLang="zh-CN" sz="2800" b="0" kern="0" dirty="0" smtClean="0"/>
                <a:t>Ask and answer</a:t>
              </a:r>
              <a:endParaRPr lang="en-US" altLang="zh-CN" sz="2800" b="0" kern="0" dirty="0"/>
            </a:p>
          </p:txBody>
        </p:sp>
      </p:grpSp>
      <p:sp>
        <p:nvSpPr>
          <p:cNvPr id="11" name="矩形 10"/>
          <p:cNvSpPr/>
          <p:nvPr/>
        </p:nvSpPr>
        <p:spPr>
          <a:xfrm>
            <a:off x="1187450" y="1484313"/>
            <a:ext cx="4319588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b="0" kern="0" dirty="0">
                <a:solidFill>
                  <a:srgbClr val="0000FF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What’s this in English?</a:t>
            </a:r>
          </a:p>
          <a:p>
            <a:pPr eaLnBrk="1" hangingPunct="1">
              <a:defRPr/>
            </a:pPr>
            <a:r>
              <a:rPr lang="en-US" altLang="zh-CN" b="0" kern="0" dirty="0">
                <a:solidFill>
                  <a:srgbClr val="0000FF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It’s a/an…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8888" y="4411663"/>
            <a:ext cx="2638425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852528">
            <a:off x="2757488" y="1789113"/>
            <a:ext cx="4067175" cy="288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56375" y="2276475"/>
            <a:ext cx="1912938" cy="191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6260205">
            <a:off x="957261" y="2456568"/>
            <a:ext cx="229552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59250" y="3735388"/>
            <a:ext cx="2794000" cy="279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组合 14"/>
          <p:cNvGrpSpPr/>
          <p:nvPr/>
        </p:nvGrpSpPr>
        <p:grpSpPr bwMode="auto">
          <a:xfrm>
            <a:off x="900113" y="765175"/>
            <a:ext cx="7634287" cy="504825"/>
            <a:chOff x="469032" y="908720"/>
            <a:chExt cx="7632848" cy="504056"/>
          </a:xfrm>
        </p:grpSpPr>
        <p:sp>
          <p:nvSpPr>
            <p:cNvPr id="16" name="圆角矩形 15"/>
            <p:cNvSpPr/>
            <p:nvPr/>
          </p:nvSpPr>
          <p:spPr bwMode="auto">
            <a:xfrm>
              <a:off x="469032" y="908720"/>
              <a:ext cx="7632848" cy="504056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zh-CN" altLang="en-US" sz="2400" b="0">
                <a:latin typeface="Times New Roman" panose="02020603050405020304" charset="0"/>
                <a:ea typeface="宋体" panose="02010600030101010101" pitchFamily="2" charset="-122"/>
              </a:endParaRPr>
            </a:p>
          </p:txBody>
        </p:sp>
        <p:sp>
          <p:nvSpPr>
            <p:cNvPr id="17" name="Rectangle 2"/>
            <p:cNvSpPr txBox="1">
              <a:spLocks noChangeArrowheads="1"/>
            </p:cNvSpPr>
            <p:nvPr/>
          </p:nvSpPr>
          <p:spPr>
            <a:xfrm>
              <a:off x="756315" y="934081"/>
              <a:ext cx="7345565" cy="475525"/>
            </a:xfrm>
            <a:prstGeom prst="rect">
              <a:avLst/>
            </a:prstGeom>
          </p:spPr>
          <p:txBody>
            <a:bodyPr/>
            <a:lstStyle>
              <a:lvl1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2pPr>
              <a:lvl3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3pPr>
              <a:lvl4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4pPr>
              <a:lvl5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5pPr>
              <a:lvl6pPr marL="4572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6pPr>
              <a:lvl7pPr marL="9144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7pPr>
              <a:lvl8pPr marL="13716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8pPr>
              <a:lvl9pPr marL="18288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charset="0"/>
                  <a:ea typeface="宋体" panose="02010600030101010101" pitchFamily="2" charset="-122"/>
                </a:defRPr>
              </a:lvl9pPr>
            </a:lstStyle>
            <a:p>
              <a:pPr algn="l">
                <a:defRPr/>
              </a:pPr>
              <a:r>
                <a:rPr lang="en-US" altLang="zh-CN" sz="2800" kern="0" dirty="0" smtClean="0"/>
                <a:t>Task2: </a:t>
              </a:r>
              <a:r>
                <a:rPr lang="en-US" altLang="zh-CN" sz="2800" b="0" kern="0" dirty="0" smtClean="0"/>
                <a:t>Ask and answer</a:t>
              </a:r>
              <a:endParaRPr lang="en-US" altLang="zh-CN" sz="2800" b="0" kern="0" dirty="0"/>
            </a:p>
          </p:txBody>
        </p:sp>
      </p:grpSp>
      <p:sp>
        <p:nvSpPr>
          <p:cNvPr id="18" name="矩形 17"/>
          <p:cNvSpPr/>
          <p:nvPr/>
        </p:nvSpPr>
        <p:spPr>
          <a:xfrm>
            <a:off x="900113" y="1412875"/>
            <a:ext cx="271462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b="0" kern="0" dirty="0">
                <a:solidFill>
                  <a:srgbClr val="0000FF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What color is it?</a:t>
            </a:r>
          </a:p>
        </p:txBody>
      </p:sp>
      <p:grpSp>
        <p:nvGrpSpPr>
          <p:cNvPr id="3" name="组合 1"/>
          <p:cNvGrpSpPr/>
          <p:nvPr/>
        </p:nvGrpSpPr>
        <p:grpSpPr bwMode="auto">
          <a:xfrm>
            <a:off x="528638" y="1990725"/>
            <a:ext cx="1468437" cy="1470025"/>
            <a:chOff x="528315" y="1990479"/>
            <a:chExt cx="1469504" cy="1469504"/>
          </a:xfrm>
        </p:grpSpPr>
        <p:sp>
          <p:nvSpPr>
            <p:cNvPr id="28696" name="椭圆 1"/>
            <p:cNvSpPr>
              <a:spLocks noChangeArrowheads="1"/>
            </p:cNvSpPr>
            <p:nvPr/>
          </p:nvSpPr>
          <p:spPr bwMode="auto">
            <a:xfrm>
              <a:off x="528315" y="1990479"/>
              <a:ext cx="1469504" cy="1469504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zh-CN" altLang="en-US" sz="2400"/>
            </a:p>
          </p:txBody>
        </p:sp>
        <p:sp>
          <p:nvSpPr>
            <p:cNvPr id="28697" name="椭圆 20"/>
            <p:cNvSpPr>
              <a:spLocks noChangeArrowheads="1"/>
            </p:cNvSpPr>
            <p:nvPr/>
          </p:nvSpPr>
          <p:spPr bwMode="auto">
            <a:xfrm>
              <a:off x="528315" y="1990479"/>
              <a:ext cx="1469504" cy="1469504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 eaLnBrk="1" hangingPunct="1"/>
              <a:endParaRPr kumimoji="1" lang="zh-CN" altLang="en-US" sz="2400"/>
            </a:p>
          </p:txBody>
        </p:sp>
      </p:grpSp>
      <p:grpSp>
        <p:nvGrpSpPr>
          <p:cNvPr id="4" name="组合 4"/>
          <p:cNvGrpSpPr/>
          <p:nvPr/>
        </p:nvGrpSpPr>
        <p:grpSpPr bwMode="auto">
          <a:xfrm>
            <a:off x="512763" y="4276725"/>
            <a:ext cx="1468437" cy="1470025"/>
            <a:chOff x="512440" y="4276479"/>
            <a:chExt cx="1469504" cy="1469504"/>
          </a:xfrm>
        </p:grpSpPr>
        <p:sp>
          <p:nvSpPr>
            <p:cNvPr id="28694" name="椭圆 20"/>
            <p:cNvSpPr>
              <a:spLocks noChangeArrowheads="1"/>
            </p:cNvSpPr>
            <p:nvPr/>
          </p:nvSpPr>
          <p:spPr bwMode="auto">
            <a:xfrm>
              <a:off x="512440" y="4276479"/>
              <a:ext cx="1469504" cy="1469504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zh-CN" altLang="en-US" sz="2400"/>
            </a:p>
          </p:txBody>
        </p:sp>
        <p:sp>
          <p:nvSpPr>
            <p:cNvPr id="28695" name="椭圆 22"/>
            <p:cNvSpPr>
              <a:spLocks noChangeArrowheads="1"/>
            </p:cNvSpPr>
            <p:nvPr/>
          </p:nvSpPr>
          <p:spPr bwMode="auto">
            <a:xfrm>
              <a:off x="512440" y="4276479"/>
              <a:ext cx="1469504" cy="1469504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 eaLnBrk="1" hangingPunct="1"/>
              <a:endParaRPr kumimoji="1" lang="zh-CN" altLang="en-US" sz="2400"/>
            </a:p>
          </p:txBody>
        </p:sp>
      </p:grpSp>
      <p:grpSp>
        <p:nvGrpSpPr>
          <p:cNvPr id="5" name="组合 2"/>
          <p:cNvGrpSpPr/>
          <p:nvPr/>
        </p:nvGrpSpPr>
        <p:grpSpPr bwMode="auto">
          <a:xfrm>
            <a:off x="2854325" y="2066925"/>
            <a:ext cx="1468438" cy="1470025"/>
            <a:chOff x="2854002" y="2066679"/>
            <a:chExt cx="1469504" cy="1469504"/>
          </a:xfrm>
        </p:grpSpPr>
        <p:sp>
          <p:nvSpPr>
            <p:cNvPr id="28692" name="椭圆 22"/>
            <p:cNvSpPr>
              <a:spLocks noChangeArrowheads="1"/>
            </p:cNvSpPr>
            <p:nvPr/>
          </p:nvSpPr>
          <p:spPr bwMode="auto">
            <a:xfrm>
              <a:off x="2854002" y="2066679"/>
              <a:ext cx="1469504" cy="1469504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zh-CN" altLang="en-US" sz="2400"/>
            </a:p>
          </p:txBody>
        </p:sp>
        <p:sp>
          <p:nvSpPr>
            <p:cNvPr id="28693" name="椭圆 24"/>
            <p:cNvSpPr>
              <a:spLocks noChangeArrowheads="1"/>
            </p:cNvSpPr>
            <p:nvPr/>
          </p:nvSpPr>
          <p:spPr bwMode="auto">
            <a:xfrm>
              <a:off x="2854002" y="2066679"/>
              <a:ext cx="1469504" cy="1469504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 eaLnBrk="1" hangingPunct="1"/>
              <a:endParaRPr kumimoji="1" lang="zh-CN" altLang="en-US" sz="2400"/>
            </a:p>
          </p:txBody>
        </p:sp>
      </p:grpSp>
      <p:grpSp>
        <p:nvGrpSpPr>
          <p:cNvPr id="6" name="组合 6"/>
          <p:cNvGrpSpPr/>
          <p:nvPr/>
        </p:nvGrpSpPr>
        <p:grpSpPr bwMode="auto">
          <a:xfrm>
            <a:off x="2854325" y="4249738"/>
            <a:ext cx="1468438" cy="1470025"/>
            <a:chOff x="2854002" y="4249492"/>
            <a:chExt cx="1469504" cy="1469504"/>
          </a:xfrm>
        </p:grpSpPr>
        <p:sp>
          <p:nvSpPr>
            <p:cNvPr id="28690" name="椭圆 36"/>
            <p:cNvSpPr>
              <a:spLocks noChangeArrowheads="1"/>
            </p:cNvSpPr>
            <p:nvPr/>
          </p:nvSpPr>
          <p:spPr bwMode="auto">
            <a:xfrm>
              <a:off x="2854002" y="4249492"/>
              <a:ext cx="1469504" cy="1469504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zh-CN" altLang="en-US" sz="2400"/>
            </a:p>
          </p:txBody>
        </p:sp>
        <p:sp>
          <p:nvSpPr>
            <p:cNvPr id="28691" name="椭圆 26"/>
            <p:cNvSpPr>
              <a:spLocks noChangeArrowheads="1"/>
            </p:cNvSpPr>
            <p:nvPr/>
          </p:nvSpPr>
          <p:spPr bwMode="auto">
            <a:xfrm>
              <a:off x="2854002" y="4249492"/>
              <a:ext cx="1469504" cy="1469504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 eaLnBrk="1" hangingPunct="1"/>
              <a:endParaRPr kumimoji="1" lang="zh-CN" altLang="en-US" sz="2400"/>
            </a:p>
          </p:txBody>
        </p:sp>
      </p:grpSp>
      <p:grpSp>
        <p:nvGrpSpPr>
          <p:cNvPr id="7" name="组合 3"/>
          <p:cNvGrpSpPr/>
          <p:nvPr/>
        </p:nvGrpSpPr>
        <p:grpSpPr bwMode="auto">
          <a:xfrm>
            <a:off x="5205413" y="1990725"/>
            <a:ext cx="1468437" cy="1470025"/>
            <a:chOff x="5205090" y="1990479"/>
            <a:chExt cx="1469504" cy="1469504"/>
          </a:xfrm>
        </p:grpSpPr>
        <p:sp>
          <p:nvSpPr>
            <p:cNvPr id="28688" name="椭圆 40"/>
            <p:cNvSpPr>
              <a:spLocks noChangeArrowheads="1"/>
            </p:cNvSpPr>
            <p:nvPr/>
          </p:nvSpPr>
          <p:spPr bwMode="auto">
            <a:xfrm>
              <a:off x="5205090" y="1990479"/>
              <a:ext cx="1469504" cy="1469504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zh-CN" altLang="en-US" sz="2400"/>
            </a:p>
          </p:txBody>
        </p:sp>
        <p:sp>
          <p:nvSpPr>
            <p:cNvPr id="28689" name="椭圆 28"/>
            <p:cNvSpPr>
              <a:spLocks noChangeArrowheads="1"/>
            </p:cNvSpPr>
            <p:nvPr/>
          </p:nvSpPr>
          <p:spPr bwMode="auto">
            <a:xfrm>
              <a:off x="5205090" y="1990479"/>
              <a:ext cx="1469504" cy="1469504"/>
            </a:xfrm>
            <a:prstGeom prst="ellipse">
              <a:avLst/>
            </a:prstGeom>
            <a:solidFill>
              <a:srgbClr val="CC6600"/>
            </a:solidFill>
            <a:ln w="9525" algn="ctr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 eaLnBrk="1" hangingPunct="1"/>
              <a:endParaRPr kumimoji="1" lang="zh-CN" altLang="en-US" sz="2400"/>
            </a:p>
          </p:txBody>
        </p:sp>
      </p:grpSp>
      <p:grpSp>
        <p:nvGrpSpPr>
          <p:cNvPr id="8" name="组合 7"/>
          <p:cNvGrpSpPr/>
          <p:nvPr/>
        </p:nvGrpSpPr>
        <p:grpSpPr bwMode="auto">
          <a:xfrm>
            <a:off x="5195888" y="4276725"/>
            <a:ext cx="1468437" cy="1470025"/>
            <a:chOff x="5195565" y="4276479"/>
            <a:chExt cx="1469504" cy="1469504"/>
          </a:xfrm>
        </p:grpSpPr>
        <p:sp>
          <p:nvSpPr>
            <p:cNvPr id="28686" name="椭圆 42"/>
            <p:cNvSpPr>
              <a:spLocks noChangeArrowheads="1"/>
            </p:cNvSpPr>
            <p:nvPr/>
          </p:nvSpPr>
          <p:spPr bwMode="auto">
            <a:xfrm>
              <a:off x="5195565" y="4276479"/>
              <a:ext cx="1469504" cy="1469504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zh-CN" altLang="en-US" sz="2400"/>
            </a:p>
          </p:txBody>
        </p:sp>
        <p:sp>
          <p:nvSpPr>
            <p:cNvPr id="28687" name="椭圆 30"/>
            <p:cNvSpPr>
              <a:spLocks noChangeArrowheads="1"/>
            </p:cNvSpPr>
            <p:nvPr/>
          </p:nvSpPr>
          <p:spPr bwMode="auto">
            <a:xfrm>
              <a:off x="5195565" y="4276479"/>
              <a:ext cx="1469504" cy="1469504"/>
            </a:xfrm>
            <a:prstGeom prst="ellipse">
              <a:avLst/>
            </a:prstGeom>
            <a:solidFill>
              <a:srgbClr val="7030A0"/>
            </a:solidFill>
            <a:ln w="9525" algn="ctr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 eaLnBrk="1" hangingPunct="1"/>
              <a:endParaRPr kumimoji="1" lang="zh-CN" altLang="en-US" sz="2400"/>
            </a:p>
          </p:txBody>
        </p:sp>
      </p:grpSp>
      <p:grpSp>
        <p:nvGrpSpPr>
          <p:cNvPr id="9" name="组合 8"/>
          <p:cNvGrpSpPr/>
          <p:nvPr/>
        </p:nvGrpSpPr>
        <p:grpSpPr bwMode="auto">
          <a:xfrm>
            <a:off x="7367588" y="2001838"/>
            <a:ext cx="1468437" cy="1470025"/>
            <a:chOff x="7070402" y="2981079"/>
            <a:chExt cx="1469504" cy="1469504"/>
          </a:xfrm>
        </p:grpSpPr>
        <p:sp>
          <p:nvSpPr>
            <p:cNvPr id="28684" name="椭圆 46"/>
            <p:cNvSpPr>
              <a:spLocks noChangeArrowheads="1"/>
            </p:cNvSpPr>
            <p:nvPr/>
          </p:nvSpPr>
          <p:spPr bwMode="auto">
            <a:xfrm>
              <a:off x="7070402" y="2981079"/>
              <a:ext cx="1469504" cy="1469504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zh-CN" altLang="en-US" sz="2400"/>
            </a:p>
          </p:txBody>
        </p:sp>
        <p:sp>
          <p:nvSpPr>
            <p:cNvPr id="28685" name="椭圆 32"/>
            <p:cNvSpPr>
              <a:spLocks noChangeArrowheads="1"/>
            </p:cNvSpPr>
            <p:nvPr/>
          </p:nvSpPr>
          <p:spPr bwMode="auto">
            <a:xfrm>
              <a:off x="7070402" y="2981079"/>
              <a:ext cx="1469504" cy="1469504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 eaLnBrk="1" hangingPunct="1"/>
              <a:endParaRPr kumimoji="1" lang="zh-CN" altLang="en-US" sz="2400"/>
            </a:p>
          </p:txBody>
        </p:sp>
      </p:grpSp>
      <p:grpSp>
        <p:nvGrpSpPr>
          <p:cNvPr id="10" name="组合 28"/>
          <p:cNvGrpSpPr/>
          <p:nvPr/>
        </p:nvGrpSpPr>
        <p:grpSpPr bwMode="auto">
          <a:xfrm>
            <a:off x="7308304" y="4221088"/>
            <a:ext cx="1468437" cy="1470025"/>
            <a:chOff x="7070402" y="2981079"/>
            <a:chExt cx="1469504" cy="1469504"/>
          </a:xfrm>
          <a:solidFill>
            <a:srgbClr val="00B0F0"/>
          </a:solidFill>
        </p:grpSpPr>
        <p:sp>
          <p:nvSpPr>
            <p:cNvPr id="30" name="椭圆 46"/>
            <p:cNvSpPr>
              <a:spLocks noChangeArrowheads="1"/>
            </p:cNvSpPr>
            <p:nvPr/>
          </p:nvSpPr>
          <p:spPr bwMode="auto">
            <a:xfrm>
              <a:off x="7070402" y="2981079"/>
              <a:ext cx="1469504" cy="1469504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zh-CN" altLang="en-US" sz="24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1" name="椭圆 32"/>
            <p:cNvSpPr>
              <a:spLocks noChangeArrowheads="1"/>
            </p:cNvSpPr>
            <p:nvPr/>
          </p:nvSpPr>
          <p:spPr bwMode="auto">
            <a:xfrm>
              <a:off x="7070402" y="2981079"/>
              <a:ext cx="1469504" cy="1469504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zh-CN" altLang="en-US" sz="24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文本占位符 1"/>
          <p:cNvSpPr txBox="1"/>
          <p:nvPr/>
        </p:nvSpPr>
        <p:spPr bwMode="auto">
          <a:xfrm>
            <a:off x="1258888" y="44450"/>
            <a:ext cx="31686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3600" b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</a:rPr>
              <a:t>Presentation </a:t>
            </a:r>
            <a:endParaRPr lang="zh-CN" altLang="en-US" sz="3600" b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125538"/>
            <a:ext cx="7723187" cy="1368425"/>
          </a:xfrm>
          <a:noFill/>
        </p:spPr>
        <p:txBody>
          <a:bodyPr/>
          <a:lstStyle/>
          <a:p>
            <a:pPr algn="l" eaLnBrk="1" hangingPunct="1">
              <a:lnSpc>
                <a:spcPct val="85000"/>
              </a:lnSpc>
            </a:pPr>
            <a:r>
              <a:rPr lang="en-US" altLang="zh-CN" sz="3200" dirty="0" smtClean="0">
                <a:solidFill>
                  <a:schemeClr val="tx1"/>
                </a:solidFill>
                <a:latin typeface="Times New Roman" panose="02020603050405020304" charset="0"/>
              </a:rPr>
              <a:t>Listen and check (</a:t>
            </a:r>
            <a:r>
              <a:rPr lang="en-US" altLang="zh-CN" sz="3200" dirty="0" smtClean="0">
                <a:solidFill>
                  <a:srgbClr val="FF0000"/>
                </a:solidFill>
                <a:latin typeface="Times New Roman" panose="02020603050405020304" charset="0"/>
              </a:rPr>
              <a:t>√</a:t>
            </a:r>
            <a:r>
              <a:rPr lang="en-US" altLang="zh-CN" sz="3200" dirty="0" smtClean="0">
                <a:solidFill>
                  <a:schemeClr val="tx1"/>
                </a:solidFill>
                <a:latin typeface="Times New Roman" panose="02020603050405020304" charset="0"/>
              </a:rPr>
              <a:t>) the number of speakers. </a:t>
            </a: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1042988" y="2708275"/>
            <a:ext cx="7439025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zh-CN" sz="4000" b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a) 1                b) 2                  c) 3</a:t>
            </a:r>
          </a:p>
        </p:txBody>
      </p:sp>
      <p:grpSp>
        <p:nvGrpSpPr>
          <p:cNvPr id="29701" name="组合 17"/>
          <p:cNvGrpSpPr/>
          <p:nvPr/>
        </p:nvGrpSpPr>
        <p:grpSpPr bwMode="auto">
          <a:xfrm>
            <a:off x="3708400" y="333375"/>
            <a:ext cx="5688013" cy="1096963"/>
            <a:chOff x="2987824" y="404664"/>
            <a:chExt cx="5688632" cy="1098123"/>
          </a:xfrm>
        </p:grpSpPr>
        <p:sp>
          <p:nvSpPr>
            <p:cNvPr id="29708" name="椭圆 15"/>
            <p:cNvSpPr>
              <a:spLocks noChangeArrowheads="1"/>
            </p:cNvSpPr>
            <p:nvPr/>
          </p:nvSpPr>
          <p:spPr bwMode="auto">
            <a:xfrm>
              <a:off x="2987824" y="404664"/>
              <a:ext cx="5112568" cy="79208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/>
            </a:p>
          </p:txBody>
        </p:sp>
        <p:sp>
          <p:nvSpPr>
            <p:cNvPr id="29709" name="TextBox 16"/>
            <p:cNvSpPr txBox="1">
              <a:spLocks noChangeArrowheads="1"/>
            </p:cNvSpPr>
            <p:nvPr/>
          </p:nvSpPr>
          <p:spPr bwMode="auto">
            <a:xfrm>
              <a:off x="3419872" y="548680"/>
              <a:ext cx="5256584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dirty="0"/>
                <a:t>Listening and vocabulary</a:t>
              </a:r>
              <a:endParaRPr lang="zh-CN" altLang="en-US" sz="2800" dirty="0"/>
            </a:p>
            <a:p>
              <a:endParaRPr lang="zh-CN" altLang="en-US" sz="2800" dirty="0"/>
            </a:p>
          </p:txBody>
        </p:sp>
      </p:grpSp>
      <p:grpSp>
        <p:nvGrpSpPr>
          <p:cNvPr id="29702" name="组合 8"/>
          <p:cNvGrpSpPr/>
          <p:nvPr/>
        </p:nvGrpSpPr>
        <p:grpSpPr bwMode="auto">
          <a:xfrm>
            <a:off x="395288" y="1484313"/>
            <a:ext cx="1008062" cy="649287"/>
            <a:chOff x="354499" y="1043256"/>
            <a:chExt cx="791319" cy="523735"/>
          </a:xfrm>
        </p:grpSpPr>
        <p:sp>
          <p:nvSpPr>
            <p:cNvPr id="29706" name="椭圆 9"/>
            <p:cNvSpPr>
              <a:spLocks noChangeArrowheads="1"/>
            </p:cNvSpPr>
            <p:nvPr/>
          </p:nvSpPr>
          <p:spPr bwMode="auto">
            <a:xfrm>
              <a:off x="468314" y="1052736"/>
              <a:ext cx="559110" cy="51425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ctr" eaLnBrk="1" hangingPunct="1"/>
              <a:endParaRPr kumimoji="1" lang="zh-CN" altLang="en-US">
                <a:solidFill>
                  <a:srgbClr val="7030A0"/>
                </a:solidFill>
                <a:latin typeface="Times New Roman" panose="02020603050405020304" charset="0"/>
              </a:endParaRPr>
            </a:p>
          </p:txBody>
        </p:sp>
        <p:sp>
          <p:nvSpPr>
            <p:cNvPr id="29707" name="文本框 10"/>
            <p:cNvSpPr txBox="1">
              <a:spLocks noChangeArrowheads="1"/>
            </p:cNvSpPr>
            <p:nvPr/>
          </p:nvSpPr>
          <p:spPr bwMode="auto">
            <a:xfrm>
              <a:off x="354499" y="1043256"/>
              <a:ext cx="791319" cy="472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>
                  <a:solidFill>
                    <a:srgbClr val="7030A0"/>
                  </a:solidFill>
                  <a:latin typeface="Times New Roman" panose="02020603050405020304" charset="0"/>
                </a:rPr>
                <a:t>1</a:t>
              </a:r>
              <a:endParaRPr kumimoji="1" lang="zh-CN" altLang="en-US">
                <a:solidFill>
                  <a:srgbClr val="7030A0"/>
                </a:solidFill>
                <a:latin typeface="Times New Roman" panose="02020603050405020304" charset="0"/>
              </a:endParaRPr>
            </a:p>
          </p:txBody>
        </p:sp>
      </p:grpSp>
      <p:grpSp>
        <p:nvGrpSpPr>
          <p:cNvPr id="4" name="Group 14"/>
          <p:cNvGrpSpPr/>
          <p:nvPr/>
        </p:nvGrpSpPr>
        <p:grpSpPr bwMode="auto">
          <a:xfrm>
            <a:off x="7164388" y="3500438"/>
            <a:ext cx="609600" cy="381000"/>
            <a:chOff x="0" y="0"/>
            <a:chExt cx="384" cy="288"/>
          </a:xfrm>
        </p:grpSpPr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0" y="144"/>
              <a:ext cx="144" cy="144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b="0" kern="0"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 flipV="1">
              <a:off x="144" y="0"/>
              <a:ext cx="240" cy="288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b="0" kern="0"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846138"/>
            <a:ext cx="8229600" cy="1143000"/>
          </a:xfrm>
          <a:noFill/>
        </p:spPr>
        <p:txBody>
          <a:bodyPr/>
          <a:lstStyle/>
          <a:p>
            <a:pPr algn="l" defTabSz="885825" eaLnBrk="1" hangingPunct="1">
              <a:lnSpc>
                <a:spcPct val="85000"/>
              </a:lnSpc>
            </a:pPr>
            <a:r>
              <a:rPr lang="en-US" altLang="zh-CN" sz="3200" smtClean="0">
                <a:solidFill>
                  <a:schemeClr val="tx1"/>
                </a:solidFill>
                <a:latin typeface="Times New Roman" panose="02020603050405020304" charset="0"/>
              </a:rPr>
              <a:t>Listen again and check (</a:t>
            </a:r>
            <a:r>
              <a:rPr lang="en-US" altLang="zh-CN" sz="3200" smtClean="0">
                <a:solidFill>
                  <a:srgbClr val="FF0000"/>
                </a:solidFill>
              </a:rPr>
              <a:t>√</a:t>
            </a:r>
            <a:r>
              <a:rPr lang="en-US" altLang="zh-CN" sz="3200" smtClean="0">
                <a:solidFill>
                  <a:schemeClr val="tx1"/>
                </a:solidFill>
                <a:latin typeface="Times New Roman" panose="02020603050405020304" charset="0"/>
              </a:rPr>
              <a:t>) the words you hear. 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White">
          <a:xfrm>
            <a:off x="611188" y="2133600"/>
            <a:ext cx="5400675" cy="2951163"/>
          </a:xfrm>
          <a:prstGeom prst="roundRect">
            <a:avLst>
              <a:gd name="adj" fmla="val 9583"/>
            </a:avLst>
          </a:prstGeom>
          <a:solidFill>
            <a:srgbClr val="FFFFCC"/>
          </a:solidFill>
          <a:ln w="19050">
            <a:solidFill>
              <a:srgbClr val="FFFFFF"/>
            </a:solidFill>
            <a:rou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rgbClr val="0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pic>
        <p:nvPicPr>
          <p:cNvPr id="30724" name="Picture 2" descr="C:\Users\Administrator\Desktop\QQ截图20160808155301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1463" y="4149725"/>
            <a:ext cx="3792537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755650" y="2205038"/>
            <a:ext cx="49530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b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 class                   friend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b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 hello                   name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b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teacher                too</a:t>
            </a:r>
          </a:p>
        </p:txBody>
      </p:sp>
      <p:sp>
        <p:nvSpPr>
          <p:cNvPr id="30726" name="Rectangle 16"/>
          <p:cNvSpPr>
            <a:spLocks noChangeArrowheads="1"/>
          </p:cNvSpPr>
          <p:nvPr/>
        </p:nvSpPr>
        <p:spPr bwMode="auto">
          <a:xfrm>
            <a:off x="1979613" y="2420938"/>
            <a:ext cx="647700" cy="503237"/>
          </a:xfrm>
          <a:prstGeom prst="rect">
            <a:avLst/>
          </a:prstGeom>
          <a:solidFill>
            <a:srgbClr val="FFF7E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27" name="Rectangle 16"/>
          <p:cNvSpPr>
            <a:spLocks noChangeArrowheads="1"/>
          </p:cNvSpPr>
          <p:nvPr/>
        </p:nvSpPr>
        <p:spPr bwMode="auto">
          <a:xfrm>
            <a:off x="1979613" y="3429000"/>
            <a:ext cx="647700" cy="504825"/>
          </a:xfrm>
          <a:prstGeom prst="rect">
            <a:avLst/>
          </a:prstGeom>
          <a:solidFill>
            <a:srgbClr val="FFF7E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28" name="Rectangle 16"/>
          <p:cNvSpPr>
            <a:spLocks noChangeArrowheads="1"/>
          </p:cNvSpPr>
          <p:nvPr/>
        </p:nvSpPr>
        <p:spPr bwMode="auto">
          <a:xfrm>
            <a:off x="2339975" y="4365625"/>
            <a:ext cx="647700" cy="503238"/>
          </a:xfrm>
          <a:prstGeom prst="rect">
            <a:avLst/>
          </a:prstGeom>
          <a:solidFill>
            <a:srgbClr val="FFF7E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29" name="Rectangle 16"/>
          <p:cNvSpPr>
            <a:spLocks noChangeArrowheads="1"/>
          </p:cNvSpPr>
          <p:nvPr/>
        </p:nvSpPr>
        <p:spPr bwMode="auto">
          <a:xfrm>
            <a:off x="4859338" y="2349500"/>
            <a:ext cx="649287" cy="503238"/>
          </a:xfrm>
          <a:prstGeom prst="rect">
            <a:avLst/>
          </a:prstGeom>
          <a:solidFill>
            <a:srgbClr val="FFF7E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30" name="Rectangle 16"/>
          <p:cNvSpPr>
            <a:spLocks noChangeArrowheads="1"/>
          </p:cNvSpPr>
          <p:nvPr/>
        </p:nvSpPr>
        <p:spPr bwMode="auto">
          <a:xfrm>
            <a:off x="4716463" y="3429000"/>
            <a:ext cx="647700" cy="504825"/>
          </a:xfrm>
          <a:prstGeom prst="rect">
            <a:avLst/>
          </a:prstGeom>
          <a:solidFill>
            <a:srgbClr val="FFF7E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31" name="Rectangle 16"/>
          <p:cNvSpPr>
            <a:spLocks noChangeArrowheads="1"/>
          </p:cNvSpPr>
          <p:nvPr/>
        </p:nvSpPr>
        <p:spPr bwMode="auto">
          <a:xfrm>
            <a:off x="4356100" y="4365625"/>
            <a:ext cx="647700" cy="503238"/>
          </a:xfrm>
          <a:prstGeom prst="rect">
            <a:avLst/>
          </a:prstGeom>
          <a:solidFill>
            <a:srgbClr val="FFF7E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4794250" y="3429000"/>
            <a:ext cx="641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5" name="Rectangle 23"/>
          <p:cNvSpPr>
            <a:spLocks noChangeArrowheads="1"/>
          </p:cNvSpPr>
          <p:nvPr/>
        </p:nvSpPr>
        <p:spPr bwMode="auto">
          <a:xfrm>
            <a:off x="1979613" y="2420938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6" name="Rectangle 24"/>
          <p:cNvSpPr>
            <a:spLocks noChangeArrowheads="1"/>
          </p:cNvSpPr>
          <p:nvPr/>
        </p:nvSpPr>
        <p:spPr bwMode="auto">
          <a:xfrm>
            <a:off x="2051050" y="34290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4932363" y="2349500"/>
            <a:ext cx="641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8" name="Rectangle 26"/>
          <p:cNvSpPr>
            <a:spLocks noChangeArrowheads="1"/>
          </p:cNvSpPr>
          <p:nvPr/>
        </p:nvSpPr>
        <p:spPr bwMode="auto">
          <a:xfrm>
            <a:off x="4427538" y="4429125"/>
            <a:ext cx="641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√</a:t>
            </a:r>
          </a:p>
        </p:txBody>
      </p:sp>
      <p:grpSp>
        <p:nvGrpSpPr>
          <p:cNvPr id="30737" name="组合 8"/>
          <p:cNvGrpSpPr/>
          <p:nvPr/>
        </p:nvGrpSpPr>
        <p:grpSpPr bwMode="auto">
          <a:xfrm>
            <a:off x="323850" y="1125538"/>
            <a:ext cx="1008063" cy="647700"/>
            <a:chOff x="354499" y="1043256"/>
            <a:chExt cx="791319" cy="523735"/>
          </a:xfrm>
        </p:grpSpPr>
        <p:sp>
          <p:nvSpPr>
            <p:cNvPr id="30738" name="椭圆 9"/>
            <p:cNvSpPr>
              <a:spLocks noChangeArrowheads="1"/>
            </p:cNvSpPr>
            <p:nvPr/>
          </p:nvSpPr>
          <p:spPr bwMode="auto">
            <a:xfrm>
              <a:off x="468314" y="1052736"/>
              <a:ext cx="559110" cy="51425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ctr" eaLnBrk="1" hangingPunct="1"/>
              <a:endParaRPr kumimoji="1" lang="zh-CN" altLang="en-US">
                <a:solidFill>
                  <a:srgbClr val="7030A0"/>
                </a:solidFill>
                <a:latin typeface="Times New Roman" panose="02020603050405020304" charset="0"/>
              </a:endParaRPr>
            </a:p>
          </p:txBody>
        </p:sp>
        <p:sp>
          <p:nvSpPr>
            <p:cNvPr id="30739" name="文本框 10"/>
            <p:cNvSpPr txBox="1">
              <a:spLocks noChangeArrowheads="1"/>
            </p:cNvSpPr>
            <p:nvPr/>
          </p:nvSpPr>
          <p:spPr bwMode="auto">
            <a:xfrm>
              <a:off x="354499" y="1043256"/>
              <a:ext cx="791319" cy="472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>
                  <a:solidFill>
                    <a:srgbClr val="7030A0"/>
                  </a:solidFill>
                  <a:latin typeface="Times New Roman" panose="02020603050405020304" charset="0"/>
                </a:rPr>
                <a:t>2</a:t>
              </a:r>
              <a:endParaRPr kumimoji="1" lang="zh-CN" altLang="en-US">
                <a:solidFill>
                  <a:srgbClr val="7030A0"/>
                </a:solidFill>
                <a:latin typeface="Times New Roman" panose="0202060305040502030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圆角矩形 4"/>
          <p:cNvSpPr>
            <a:spLocks noChangeArrowheads="1"/>
          </p:cNvSpPr>
          <p:nvPr/>
        </p:nvSpPr>
        <p:spPr bwMode="auto">
          <a:xfrm>
            <a:off x="1258888" y="1268413"/>
            <a:ext cx="5029200" cy="500062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kumimoji="1" lang="en-US" altLang="zh-CN" sz="2600" b="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Task1: </a:t>
            </a:r>
            <a:r>
              <a:rPr kumimoji="1" lang="zh-CN" altLang="en-US" sz="2600" b="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听第一遍对话，回答问题。</a:t>
            </a:r>
            <a:endParaRPr kumimoji="1" lang="en-US" altLang="zh-CN" sz="2600" b="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grpSp>
        <p:nvGrpSpPr>
          <p:cNvPr id="31747" name="组合 8"/>
          <p:cNvGrpSpPr/>
          <p:nvPr/>
        </p:nvGrpSpPr>
        <p:grpSpPr bwMode="auto">
          <a:xfrm>
            <a:off x="395288" y="836613"/>
            <a:ext cx="1008062" cy="647700"/>
            <a:chOff x="354499" y="1043256"/>
            <a:chExt cx="791319" cy="523735"/>
          </a:xfrm>
        </p:grpSpPr>
        <p:sp>
          <p:nvSpPr>
            <p:cNvPr id="31749" name="椭圆 9"/>
            <p:cNvSpPr>
              <a:spLocks noChangeArrowheads="1"/>
            </p:cNvSpPr>
            <p:nvPr/>
          </p:nvSpPr>
          <p:spPr bwMode="auto">
            <a:xfrm>
              <a:off x="468314" y="1052736"/>
              <a:ext cx="559110" cy="51425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ctr" eaLnBrk="1" hangingPunct="1"/>
              <a:endParaRPr kumimoji="1" lang="zh-CN" altLang="en-US">
                <a:solidFill>
                  <a:srgbClr val="7030A0"/>
                </a:solidFill>
                <a:latin typeface="Times New Roman" panose="02020603050405020304" charset="0"/>
              </a:endParaRPr>
            </a:p>
          </p:txBody>
        </p:sp>
        <p:sp>
          <p:nvSpPr>
            <p:cNvPr id="31750" name="文本框 10"/>
            <p:cNvSpPr txBox="1">
              <a:spLocks noChangeArrowheads="1"/>
            </p:cNvSpPr>
            <p:nvPr/>
          </p:nvSpPr>
          <p:spPr bwMode="auto">
            <a:xfrm>
              <a:off x="354499" y="1043256"/>
              <a:ext cx="791319" cy="472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>
                  <a:solidFill>
                    <a:srgbClr val="7030A0"/>
                  </a:solidFill>
                  <a:latin typeface="Times New Roman" panose="02020603050405020304" charset="0"/>
                </a:rPr>
                <a:t>3</a:t>
              </a:r>
              <a:endParaRPr kumimoji="1" lang="zh-CN" altLang="en-US">
                <a:solidFill>
                  <a:srgbClr val="7030A0"/>
                </a:solidFill>
                <a:latin typeface="Times New Roman" panose="02020603050405020304" charset="0"/>
              </a:endParaRPr>
            </a:p>
          </p:txBody>
        </p:sp>
      </p:grp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11188" y="1966913"/>
            <a:ext cx="7847012" cy="389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1. How many people speak in the conversation?</a:t>
            </a:r>
          </a:p>
          <a:p>
            <a:pPr>
              <a:lnSpc>
                <a:spcPct val="150000"/>
              </a:lnSpc>
            </a:pPr>
            <a:r>
              <a:rPr lang="zh-CN" altLang="en-US" sz="2800" b="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  Five.</a:t>
            </a:r>
          </a:p>
          <a:p>
            <a:pPr>
              <a:lnSpc>
                <a:spcPct val="150000"/>
              </a:lnSpc>
            </a:pPr>
            <a:r>
              <a:rPr lang="zh-CN" altLang="en-US" sz="2800" b="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2. Who are they?</a:t>
            </a:r>
          </a:p>
          <a:p>
            <a:pPr>
              <a:lnSpc>
                <a:spcPct val="150000"/>
              </a:lnSpc>
            </a:pPr>
            <a:r>
              <a:rPr lang="zh-CN" altLang="en-US" sz="2800" b="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  </a:t>
            </a:r>
            <a:r>
              <a:rPr lang="zh-CN" altLang="en-US" sz="2800" b="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Ms Li, Lingling, Daming, Tony and Betty</a:t>
            </a:r>
            <a:r>
              <a:rPr lang="zh-CN" altLang="en-US" sz="2800" b="0" dirty="0">
                <a:solidFill>
                  <a:srgbClr val="CC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800" b="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3. Are they in the same class?</a:t>
            </a:r>
          </a:p>
          <a:p>
            <a:pPr>
              <a:lnSpc>
                <a:spcPct val="150000"/>
              </a:lnSpc>
            </a:pPr>
            <a:r>
              <a:rPr lang="zh-CN" altLang="en-US" sz="2800" b="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  Yes, they 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圆角矩形 1"/>
          <p:cNvSpPr>
            <a:spLocks noChangeArrowheads="1"/>
          </p:cNvSpPr>
          <p:nvPr/>
        </p:nvSpPr>
        <p:spPr bwMode="auto">
          <a:xfrm>
            <a:off x="971550" y="1052513"/>
            <a:ext cx="5688013" cy="500062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zh-CN" b="0">
                <a:latin typeface="Times New Roman" panose="02020603050405020304" charset="0"/>
              </a:rPr>
              <a:t>Task2: Check (</a:t>
            </a:r>
            <a:r>
              <a:rPr lang="en-US" altLang="zh-CN" b="0"/>
              <a:t>√</a:t>
            </a:r>
            <a:r>
              <a:rPr lang="en-US" altLang="zh-CN" b="0">
                <a:latin typeface="Times New Roman" panose="02020603050405020304" charset="0"/>
              </a:rPr>
              <a:t>) the true sentences. </a:t>
            </a:r>
            <a:endParaRPr kumimoji="1" lang="en-US" altLang="zh-CN" b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685800" y="1860550"/>
            <a:ext cx="7391400" cy="4235450"/>
          </a:xfrm>
          <a:prstGeom prst="rect">
            <a:avLst/>
          </a:prstGeom>
          <a:noFill/>
          <a:ln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b="0" dirty="0">
                <a:latin typeface="Times New Roman" panose="02020603050405020304" charset="0"/>
                <a:ea typeface="+mn-ea"/>
              </a:rPr>
              <a:t>1.Ms Li is from Wuhan.            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zh-CN" b="0" dirty="0">
              <a:latin typeface="Times New Roman" panose="02020603050405020304" charset="0"/>
              <a:ea typeface="+mn-ea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b="0" dirty="0">
                <a:latin typeface="Times New Roman" panose="02020603050405020304" charset="0"/>
                <a:ea typeface="+mn-ea"/>
              </a:rPr>
              <a:t>2.Lingling is twelve years old.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zh-CN" b="0" dirty="0">
              <a:latin typeface="Times New Roman" panose="02020603050405020304" charset="0"/>
              <a:ea typeface="+mn-ea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b="0" dirty="0">
                <a:latin typeface="Times New Roman" panose="02020603050405020304" charset="0"/>
                <a:ea typeface="+mn-ea"/>
              </a:rPr>
              <a:t>3.Daming is thirteen years old.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zh-CN" b="0" dirty="0">
              <a:latin typeface="Times New Roman" panose="02020603050405020304" charset="0"/>
              <a:ea typeface="+mn-ea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b="0" dirty="0">
                <a:latin typeface="Times New Roman" panose="02020603050405020304" charset="0"/>
                <a:ea typeface="+mn-ea"/>
              </a:rPr>
              <a:t>4.Tony is not in Class 4.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zh-CN" b="0" dirty="0">
              <a:latin typeface="Times New Roman" panose="02020603050405020304" charset="0"/>
              <a:ea typeface="+mn-ea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b="0" dirty="0">
                <a:latin typeface="Times New Roman" panose="02020603050405020304" charset="0"/>
                <a:ea typeface="+mn-ea"/>
              </a:rPr>
              <a:t>5.Betty is from America.</a:t>
            </a:r>
            <a:endParaRPr lang="en-US" altLang="zh-CN" sz="3200" b="0" dirty="0">
              <a:latin typeface="Times New Roman" panose="02020603050405020304" charset="0"/>
              <a:ea typeface="+mn-ea"/>
            </a:endParaRP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6019800" y="1828800"/>
            <a:ext cx="6096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b="0" kern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019800" y="2819400"/>
            <a:ext cx="6096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b="0" kern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6019800" y="3733800"/>
            <a:ext cx="6096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b="0" kern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6019800" y="4648200"/>
            <a:ext cx="6096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b="0" kern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6019800" y="5562600"/>
            <a:ext cx="6096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b="0" kern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" name="Group 14"/>
          <p:cNvGrpSpPr/>
          <p:nvPr/>
        </p:nvGrpSpPr>
        <p:grpSpPr bwMode="auto">
          <a:xfrm>
            <a:off x="6083300" y="1892300"/>
            <a:ext cx="609600" cy="381000"/>
            <a:chOff x="0" y="0"/>
            <a:chExt cx="384" cy="288"/>
          </a:xfrm>
        </p:grpSpPr>
        <p:sp>
          <p:nvSpPr>
            <p:cNvPr id="37" name="Line 15"/>
            <p:cNvSpPr>
              <a:spLocks noChangeShapeType="1"/>
            </p:cNvSpPr>
            <p:nvPr/>
          </p:nvSpPr>
          <p:spPr bwMode="auto">
            <a:xfrm>
              <a:off x="0" y="144"/>
              <a:ext cx="144" cy="144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b="0" kern="0"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8" name="Line 16"/>
            <p:cNvSpPr>
              <a:spLocks noChangeShapeType="1"/>
            </p:cNvSpPr>
            <p:nvPr/>
          </p:nvSpPr>
          <p:spPr bwMode="auto">
            <a:xfrm flipV="1">
              <a:off x="144" y="0"/>
              <a:ext cx="240" cy="288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b="0" kern="0"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" name="Group 17"/>
          <p:cNvGrpSpPr/>
          <p:nvPr/>
        </p:nvGrpSpPr>
        <p:grpSpPr bwMode="auto">
          <a:xfrm>
            <a:off x="6054725" y="5638800"/>
            <a:ext cx="533400" cy="381000"/>
            <a:chOff x="0" y="0"/>
            <a:chExt cx="384" cy="288"/>
          </a:xfrm>
        </p:grpSpPr>
        <p:sp>
          <p:nvSpPr>
            <p:cNvPr id="40" name="Line 18"/>
            <p:cNvSpPr>
              <a:spLocks noChangeShapeType="1"/>
            </p:cNvSpPr>
            <p:nvPr/>
          </p:nvSpPr>
          <p:spPr bwMode="auto">
            <a:xfrm>
              <a:off x="0" y="144"/>
              <a:ext cx="144" cy="144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b="0" kern="0"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1" name="Line 19"/>
            <p:cNvSpPr>
              <a:spLocks noChangeShapeType="1"/>
            </p:cNvSpPr>
            <p:nvPr/>
          </p:nvSpPr>
          <p:spPr bwMode="auto">
            <a:xfrm flipV="1">
              <a:off x="144" y="0"/>
              <a:ext cx="240" cy="288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00" b="0" kern="0"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ed6d4fcd3d7bdb2128faa172254832d2b3b7c8"/>
</p:tagLst>
</file>

<file path=ppt/theme/theme1.xml><?xml version="1.0" encoding="utf-8"?>
<a:theme xmlns:a="http://schemas.openxmlformats.org/drawingml/2006/main" name="WWW.2PPT.COM&#10;">
  <a:themeElements>
    <a:clrScheme name="八上U4T1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八上U4T1SA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</a:spPr>
      <a:bodyPr vert="horz" wrap="squar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</a:spPr>
      <a:bodyPr vert="horz" wrap="squar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八上U4T1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八上U4T1S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八上U4T1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八上U4T1S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八上U4T1S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八上U4T1S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八上U4T1S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八上U4T1S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八上U4T1S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八上U4T1S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八上U4T1S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八上U4T1S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八上U4T1SA</Template>
  <TotalTime>0</TotalTime>
  <Words>826</Words>
  <Application>Microsoft Office PowerPoint</Application>
  <PresentationFormat>全屏显示(4:3)</PresentationFormat>
  <Paragraphs>165</Paragraphs>
  <Slides>19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Arial Unicode MS</vt:lpstr>
      <vt:lpstr>黑体</vt:lpstr>
      <vt:lpstr>宋体</vt:lpstr>
      <vt:lpstr>微软雅黑</vt:lpstr>
      <vt:lpstr>Arial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Listen and check (√) the number of speakers. </vt:lpstr>
      <vt:lpstr>Listen again and check (√) the words you hear.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2012-07-11T03:04:00Z</dcterms:created>
  <dcterms:modified xsi:type="dcterms:W3CDTF">2023-01-16T14:06:21Z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1227FF85814443B18112784B4C5C708F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