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2"/>
    <p:sldId id="410" r:id="rId3"/>
    <p:sldId id="411" r:id="rId4"/>
    <p:sldId id="413" r:id="rId5"/>
    <p:sldId id="431" r:id="rId6"/>
    <p:sldId id="412" r:id="rId7"/>
    <p:sldId id="414" r:id="rId8"/>
    <p:sldId id="432" r:id="rId9"/>
    <p:sldId id="415" r:id="rId10"/>
    <p:sldId id="416" r:id="rId11"/>
    <p:sldId id="424" r:id="rId12"/>
    <p:sldId id="418" r:id="rId13"/>
    <p:sldId id="417" r:id="rId14"/>
    <p:sldId id="419" r:id="rId15"/>
    <p:sldId id="421" r:id="rId16"/>
    <p:sldId id="422" r:id="rId17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160"/>
        <p:guide pos="384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8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0.wmf"/><Relationship Id="rId2" Type="http://schemas.openxmlformats.org/officeDocument/2006/relationships/tags" Target="../tags/tag7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10" Type="http://schemas.openxmlformats.org/officeDocument/2006/relationships/image" Target="../media/image12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70.xml"/><Relationship Id="rId7" Type="http://schemas.openxmlformats.org/officeDocument/2006/relationships/image" Target="../media/image3.wmf"/><Relationship Id="rId2" Type="http://schemas.openxmlformats.org/officeDocument/2006/relationships/tags" Target="../tags/tag6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1430655"/>
            <a:ext cx="12192000" cy="29317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青岛版九年级数学上册</a:t>
            </a:r>
          </a:p>
          <a:p>
            <a:pPr>
              <a:lnSpc>
                <a:spcPct val="150000"/>
              </a:lnSpc>
            </a:pP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怎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样判定三角形相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似</a:t>
            </a:r>
            <a:endParaRPr lang="en-US" altLang="zh-CN" sz="5400"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课时</a:t>
            </a:r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763870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330" y="238760"/>
            <a:ext cx="10968990" cy="913765"/>
          </a:xfrm>
        </p:spPr>
        <p:txBody>
          <a:bodyPr>
            <a:no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例题展示：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2125" y="1064895"/>
            <a:ext cx="10968990" cy="5176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例1、如图，已知点B,D分别是∠A的两边AC，AE上的点，连接BE,CD,相交于点O，如果∠1=∠2，图中有哪几对相似三角形？说明理由.</a:t>
            </a:r>
          </a:p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 </a:t>
            </a:r>
          </a:p>
        </p:txBody>
      </p:sp>
      <p:pic>
        <p:nvPicPr>
          <p:cNvPr id="1073742863" name="图片 62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50580" y="2771775"/>
            <a:ext cx="2603500" cy="346964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675005"/>
            <a:ext cx="10968990" cy="5574665"/>
          </a:xfrm>
        </p:spPr>
        <p:txBody>
          <a:bodyPr>
            <a:noAutofit/>
            <a:scene3d>
              <a:camera prst="orthographicFront"/>
              <a:lightRig rig="threePt" dir="t"/>
            </a:scene3d>
          </a:bodyPr>
          <a:lstStyle/>
          <a:p>
            <a:pPr marL="0" indent="0">
              <a:buNone/>
            </a:pPr>
            <a:r>
              <a:rPr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解：△ODE ∽ △OBC，△ADC ∽ △ABE，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理由:∵∠1=∠2，∠DOE=∠BOC，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∴△ODE ∽ △OBC，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∵∠1=∠2，∠DOE=∠BOC，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∴∠E=∠C，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又∵∠A=∠A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∴△ADC ∽ △ABE.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05" y="323215"/>
            <a:ext cx="10968990" cy="981075"/>
          </a:xfrm>
        </p:spPr>
        <p:txBody>
          <a:bodyPr>
            <a:normAutofit/>
          </a:bodyPr>
          <a:lstStyle/>
          <a:p>
            <a:r>
              <a:rPr sz="4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练习：</a:t>
            </a:r>
            <a:endParaRPr lang="zh-CN" altLang="en-US" sz="40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206500"/>
            <a:ext cx="10968990" cy="50431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1.如图，CD是Rt△ABC的斜边AB上的高.（1）△ABC与△ACD相似吗？为什么？（2）图中还有哪几对相似三角形？说明理由.</a:t>
            </a:r>
          </a:p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解：（1）△ABC ∽ △ACD</a:t>
            </a:r>
          </a:p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理由:∵∠ACB=∠ADC=90°，∠A=∠A</a:t>
            </a:r>
          </a:p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∴△ABC ∽ △ACD.</a:t>
            </a:r>
          </a:p>
          <a:p>
            <a:pPr marL="0" indent="0">
              <a:buNone/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073742866" name="图片 63" descr="学科网(www.zxxk.com)--教育资源门户，提供试卷、教案、课件、论文、素材及各类教学资源下载，还有大量而丰富的教学相关资讯！"/>
          <p:cNvPicPr>
            <a:picLocks noRot="1" noChangeAspect="1"/>
          </p:cNvPicPr>
          <p:nvPr/>
        </p:nvPicPr>
        <p:blipFill>
          <a:blip r:embed="rId3"/>
          <a:stretch>
            <a:fillRect/>
          </a:stretch>
        </p:blipFill>
        <p:spPr>
          <a:xfrm rot="-179545">
            <a:off x="7459345" y="3166745"/>
            <a:ext cx="2976245" cy="192151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1351" y="1045556"/>
            <a:ext cx="10969200" cy="475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（2）△ABC ∽ △CBD.△ACD∽ △CBD.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理由:∵∠ACB=∠BDC=90°，∠B=∠B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∴△ABC ∽ △CBD.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∵∠A+∠B=90°，∠A+∠ACD=90°，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∴∠ACD=∠B，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又∵∠ADC=∠BDC=90°，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∴△ACD∽ △CBD.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2. 如图，D是△ABC的边AB上一点，连接CD，若AD=2，BD=4，∠ACD=∠B，求AC的长</a:t>
            </a:r>
          </a:p>
          <a:p>
            <a:pPr marL="0" indent="0">
              <a:buNone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解：∵∠ACD=∠B，∠A=∠A</a:t>
            </a:r>
          </a:p>
          <a:p>
            <a:pPr marL="0" indent="0">
              <a:buNone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∴△ACD ∽ △ABC.</a:t>
            </a:r>
          </a:p>
          <a:p>
            <a:pPr marL="0" indent="0">
              <a:buNone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∴,</a:t>
            </a:r>
          </a:p>
          <a:p>
            <a:pPr marL="0" indent="0">
              <a:buNone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∵AD=2，BD=4，</a:t>
            </a:r>
          </a:p>
          <a:p>
            <a:pPr marL="0" indent="0">
              <a:buNone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∴,</a:t>
            </a:r>
          </a:p>
          <a:p>
            <a:pPr marL="0" indent="0">
              <a:buNone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∴AC2=12,</a:t>
            </a:r>
          </a:p>
          <a:p>
            <a:pPr marL="0" indent="0">
              <a:buNone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∴AC=.</a:t>
            </a:r>
          </a:p>
        </p:txBody>
      </p:sp>
      <p:graphicFrame>
        <p:nvGraphicFramePr>
          <p:cNvPr id="4" name="对象 -214748260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270000" y="2996248"/>
          <a:ext cx="6858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4" imgW="685800" imgH="393700" progId="Equation.3">
                  <p:embed/>
                </p:oleObj>
              </mc:Choice>
              <mc:Fallback>
                <p:oleObj r:id="rId4" imgW="6858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0000" y="2996248"/>
                        <a:ext cx="685800" cy="390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7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269683" y="4021138"/>
          <a:ext cx="7524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6" imgW="749300" imgH="393700" progId="Equation.3">
                  <p:embed/>
                </p:oleObj>
              </mc:Choice>
              <mc:Fallback>
                <p:oleObj r:id="rId6" imgW="7493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69683" y="4021138"/>
                        <a:ext cx="752475" cy="390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8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717675" y="5012690"/>
          <a:ext cx="481330" cy="36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r:id="rId8" imgW="304800" imgH="228600" progId="Equation.3">
                  <p:embed/>
                </p:oleObj>
              </mc:Choice>
              <mc:Fallback>
                <p:oleObj r:id="rId8" imgW="304800" imgH="228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17675" y="5012690"/>
                        <a:ext cx="481330" cy="3613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3742868" name="图片 64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7649210" y="2040890"/>
            <a:ext cx="1619250" cy="128016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小结：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今天学会了什么</a:t>
            </a:r>
            <a:r>
              <a:rPr lang="en-US" altLang="zh-CN" sz="360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?</a:t>
            </a:r>
          </a:p>
          <a:p>
            <a:r>
              <a:rPr sz="360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还有什么困惑？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作业：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习题：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7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题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学习目标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11246485" cy="4759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通过类比和猜想掌握两个三角形相似的判定定理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2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新宋体" panose="02010609030101010101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2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能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够运用三角形相似的判定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来解决简单问题。</a:t>
            </a:r>
          </a:p>
          <a:p>
            <a:pPr marL="0" indent="0"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3</a:t>
            </a:r>
            <a:r>
              <a:rPr 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在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探索过程过程中，进一步发展学生的探究、交流能力，以及动手、动脑的习惯。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前置补偿：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1.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什么是相似三角形？</a:t>
            </a:r>
          </a:p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2.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相似三角形的判定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1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。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cs typeface="新宋体" panose="02010609030101010101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3.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三角形全等的判定方法？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自主探究一：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讨论和思考：</a:t>
            </a:r>
          </a:p>
          <a:p>
            <a:pPr marL="0" indent="0">
              <a:buNone/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如图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ABC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分别是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AC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两边上的中点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如果那么△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ABC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AEF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相似吗？为什么？</a:t>
            </a:r>
          </a:p>
        </p:txBody>
      </p:sp>
      <p:cxnSp>
        <p:nvCxnSpPr>
          <p:cNvPr id="4" name="直接连接符 3"/>
          <p:cNvCxnSpPr>
            <a:endCxn id="11" idx="1"/>
          </p:cNvCxnSpPr>
          <p:nvPr/>
        </p:nvCxnSpPr>
        <p:spPr>
          <a:xfrm>
            <a:off x="4478655" y="1859280"/>
            <a:ext cx="1616710" cy="144843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3569335" y="1859280"/>
            <a:ext cx="918845" cy="144843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>
            <a:endCxn id="11" idx="1"/>
          </p:cNvCxnSpPr>
          <p:nvPr/>
        </p:nvCxnSpPr>
        <p:spPr>
          <a:xfrm>
            <a:off x="3569335" y="3307715"/>
            <a:ext cx="2526030" cy="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03675" y="2555875"/>
            <a:ext cx="1302385" cy="5524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392930" y="1602105"/>
            <a:ext cx="5232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147060" y="3456940"/>
            <a:ext cx="7512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95365" y="3123565"/>
            <a:ext cx="551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569335" y="2317115"/>
            <a:ext cx="4279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107305" y="2317115"/>
            <a:ext cx="541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自主探究一：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05" y="1313815"/>
            <a:ext cx="10968990" cy="5238750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如图，A，B两点被池塘隔开，为测量A，B两点间的距离，在池塘边任选一点C，连接AC，BC，并延长AC到D，使CD=   AC，延长BC到E，使CE＝  BC，连接DE，如果测量DE=20m，那么AB=2×20=40m。你知道这是为什么吗？</a:t>
            </a:r>
          </a:p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问：（1）△ABC和△A’B’C’相似吗？</a:t>
            </a:r>
          </a:p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（2）改变k值的大小，再试一试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（3）如果△ABC与△A’B’C’两边成比例，且其中一边所对的角相等，那么这两个三角形一定相似吗？由此你能得到什么结论？</a:t>
            </a:r>
          </a:p>
        </p:txBody>
      </p:sp>
      <p:pic>
        <p:nvPicPr>
          <p:cNvPr id="4" name="图片 9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9362440" y="3054985"/>
            <a:ext cx="2067560" cy="165163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对象 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0272395" y="2044065"/>
          <a:ext cx="247650" cy="42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6" imgW="152400" imgH="394335" progId="Equation.3">
                  <p:embed/>
                </p:oleObj>
              </mc:Choice>
              <mc:Fallback>
                <p:oleObj r:id="rId6" imgW="152400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272395" y="2044065"/>
                        <a:ext cx="247650" cy="4216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486910" y="2599690"/>
          <a:ext cx="2571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8" imgW="152400" imgH="394335" progId="Equation.3">
                  <p:embed/>
                </p:oleObj>
              </mc:Choice>
              <mc:Fallback>
                <p:oleObj r:id="rId8" imgW="152400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86910" y="2599690"/>
                        <a:ext cx="257175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自主探究一：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若有两个角对应相等，能否判定两个三角形相似呢？</a:t>
            </a:r>
          </a:p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任意画一个三角形，然后你能再画出一个三角形使他们有两个角对应相等吗？</a:t>
            </a:r>
          </a:p>
          <a:p>
            <a:pPr marL="0" indent="0"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这两个三角形全等吗？相似吗？</a:t>
            </a:r>
          </a:p>
          <a:p>
            <a:pPr marL="0" indent="0">
              <a:buNone/>
            </a:pP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从而发现什么？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相似三角形的判定</a:t>
            </a:r>
            <a:r>
              <a:rPr lang="en-US" altLang="zh-CN"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2</a:t>
            </a:r>
            <a:r>
              <a:rPr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 如果一个三角形的两个角分别与另一个三角形的两个角相等，那么这两个三角形相似。</a:t>
            </a:r>
          </a:p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符号语言：在△ABC和△A′B′C′中，</a:t>
            </a:r>
          </a:p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∵∠A=∠A′，∠B=∠B′</a:t>
            </a:r>
          </a:p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∴△ABC ∽ △A′B′C′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例题展示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例2：如图，D、E分别是△ABC的边AC、AB上的点。AE=1.5，AC=2，BC=3，且             ，</a:t>
            </a: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求DE的长。</a:t>
            </a:r>
          </a:p>
        </p:txBody>
      </p:sp>
      <p:graphicFrame>
        <p:nvGraphicFramePr>
          <p:cNvPr id="4" name="对象 -2147482602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0043795" y="1555115"/>
          <a:ext cx="558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4" imgW="559435" imgH="394335" progId="Equation.3">
                  <p:embed/>
                </p:oleObj>
              </mc:Choice>
              <mc:Fallback>
                <p:oleObj r:id="rId4" imgW="559435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43795" y="1555115"/>
                        <a:ext cx="5588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接连接符 4"/>
          <p:cNvCxnSpPr/>
          <p:nvPr/>
        </p:nvCxnSpPr>
        <p:spPr>
          <a:xfrm flipH="1">
            <a:off x="1527810" y="4639310"/>
            <a:ext cx="2477770" cy="4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 flipV="1">
            <a:off x="2558415" y="3169920"/>
            <a:ext cx="1447165" cy="1437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1527810" y="3198495"/>
            <a:ext cx="1040130" cy="1437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2165350" y="2604135"/>
            <a:ext cx="699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05580" y="4457065"/>
            <a:ext cx="699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</a:p>
        </p:txBody>
      </p:sp>
      <p:sp>
        <p:nvSpPr>
          <p:cNvPr id="10" name="文本框 9"/>
          <p:cNvSpPr txBox="1"/>
          <p:nvPr/>
        </p:nvSpPr>
        <p:spPr>
          <a:xfrm rot="10620000" flipV="1">
            <a:off x="1228725" y="4362450"/>
            <a:ext cx="12058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545205" y="3550920"/>
            <a:ext cx="699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938530" y="3613150"/>
            <a:ext cx="699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</a:t>
            </a:r>
          </a:p>
        </p:txBody>
      </p:sp>
      <p:sp>
        <p:nvSpPr>
          <p:cNvPr id="13" name="文本框 12"/>
          <p:cNvSpPr txBox="1"/>
          <p:nvPr/>
        </p:nvSpPr>
        <p:spPr>
          <a:xfrm rot="10800000" flipV="1">
            <a:off x="1753235" y="3535680"/>
            <a:ext cx="6902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951480" y="3244850"/>
            <a:ext cx="6997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</a:p>
        </p:txBody>
      </p:sp>
      <p:cxnSp>
        <p:nvCxnSpPr>
          <p:cNvPr id="15" name="直接连接符 14"/>
          <p:cNvCxnSpPr/>
          <p:nvPr/>
        </p:nvCxnSpPr>
        <p:spPr>
          <a:xfrm flipH="1">
            <a:off x="1894205" y="3754120"/>
            <a:ext cx="1238885" cy="307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练习：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1.如图所示，D，E分别是△ABC边AB，AC上的点，DE//BC.找出图中的相似三角形，并说明理由。</a:t>
            </a:r>
          </a:p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解：△ADE ∽ △ABC</a:t>
            </a:r>
          </a:p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证明：∵DE//BC，</a:t>
            </a:r>
          </a:p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∴∠ADE=∠B，∠AED=∠C,</a:t>
            </a:r>
          </a:p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∴△ADE ∽ △ABC</a:t>
            </a:r>
          </a:p>
        </p:txBody>
      </p:sp>
      <p:pic>
        <p:nvPicPr>
          <p:cNvPr id="1073742860" name="图片 61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9080" y="2870200"/>
            <a:ext cx="2290445" cy="320675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1771,&quot;width&quot;:2218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</Words>
  <Application>Microsoft Office PowerPoint</Application>
  <PresentationFormat>宽屏</PresentationFormat>
  <Paragraphs>90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微软雅黑</vt:lpstr>
      <vt:lpstr>新宋体</vt:lpstr>
      <vt:lpstr>Arial</vt:lpstr>
      <vt:lpstr>Wingdings</vt:lpstr>
      <vt:lpstr>WWW.2PPT.COM</vt:lpstr>
      <vt:lpstr>Equation.3</vt:lpstr>
      <vt:lpstr>PowerPoint 演示文稿</vt:lpstr>
      <vt:lpstr>学习目标：</vt:lpstr>
      <vt:lpstr>前置补偿：</vt:lpstr>
      <vt:lpstr>自主探究一：</vt:lpstr>
      <vt:lpstr>自主探究一：</vt:lpstr>
      <vt:lpstr>自主探究一：</vt:lpstr>
      <vt:lpstr>相似三角形的判定2：</vt:lpstr>
      <vt:lpstr>例题展示：</vt:lpstr>
      <vt:lpstr>练习：</vt:lpstr>
      <vt:lpstr>例题展示：</vt:lpstr>
      <vt:lpstr>PowerPoint 演示文稿</vt:lpstr>
      <vt:lpstr>练习：</vt:lpstr>
      <vt:lpstr>PowerPoint 演示文稿</vt:lpstr>
      <vt:lpstr>PowerPoint 演示文稿</vt:lpstr>
      <vt:lpstr>小结：</vt:lpstr>
      <vt:lpstr>作业：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2023-01-16T14:06:31Z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39BFC24BDDFE483197707621F58FA305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