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88" r:id="rId2"/>
    <p:sldId id="329" r:id="rId3"/>
    <p:sldId id="330" r:id="rId4"/>
    <p:sldId id="290" r:id="rId5"/>
    <p:sldId id="315" r:id="rId6"/>
    <p:sldId id="292" r:id="rId7"/>
    <p:sldId id="332" r:id="rId8"/>
    <p:sldId id="293" r:id="rId9"/>
    <p:sldId id="295" r:id="rId10"/>
    <p:sldId id="302" r:id="rId11"/>
    <p:sldId id="294" r:id="rId12"/>
    <p:sldId id="333" r:id="rId13"/>
    <p:sldId id="344" r:id="rId14"/>
    <p:sldId id="297" r:id="rId15"/>
    <p:sldId id="299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7050" initials="7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FCA34-9270-4051-8C29-D66BFBD6D107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FCA34-9270-4051-8C29-D66BFBD6D107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FCA34-9270-4051-8C29-D66BFBD6D107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FCA34-9270-4051-8C29-D66BFBD6D107}" type="slidenum">
              <a:rPr lang="zh-CN" altLang="en-US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FCA34-9270-4051-8C29-D66BFBD6D107}" type="slidenum">
              <a:rPr lang="zh-CN" altLang="en-US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FCA34-9270-4051-8C29-D66BFBD6D107}" type="slidenum">
              <a:rPr lang="zh-CN" altLang="en-US" smtClean="0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FCA34-9270-4051-8C29-D66BFBD6D107}" type="slidenum">
              <a:rPr lang="zh-CN" altLang="en-US" smtClean="0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11E35754-4551-4E38-B88F-BDED9D5727F1}" type="slidenum">
              <a:rPr lang="zh-CN" altLang="en-US" sz="1200">
                <a:latin typeface="宋体" panose="02010600030101010101" pitchFamily="2" charset="-122"/>
              </a:rPr>
              <a:t>14</a:t>
            </a:fld>
            <a:endParaRPr lang="en-US" altLang="zh-CN" sz="1200">
              <a:latin typeface="宋体" panose="02010600030101010101" pitchFamily="2" charset="-122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FCA34-9270-4051-8C29-D66BFBD6D107}" type="slidenum">
              <a:rPr lang="zh-CN" altLang="en-US" smtClean="0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722852" y="3469520"/>
            <a:ext cx="8444139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914536" y="1717913"/>
            <a:ext cx="10060772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标题</a:t>
            </a:r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24308" y="960830"/>
            <a:ext cx="8084219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92485" y="2430860"/>
            <a:ext cx="6380391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907419" y="2667020"/>
            <a:ext cx="69088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smtClean="0"/>
              <a:t>谢    谢</a:t>
            </a:r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 bwMode="auto">
          <a:xfrm>
            <a:off x="-12700" y="0"/>
            <a:ext cx="12217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4476751" y="1821180"/>
            <a:ext cx="3238500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63535" y="3381376"/>
            <a:ext cx="3064933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>
    <p:checker dir="vert"/>
  </p:transition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30.png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image" Target="../media/image16.GI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6.wmf"/><Relationship Id="rId12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0" y="1314259"/>
            <a:ext cx="12192000" cy="1325880"/>
          </a:xfrm>
        </p:spPr>
        <p:txBody>
          <a:bodyPr/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9.2 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二次根式的加减法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73517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横卷形 171010"/>
          <p:cNvSpPr/>
          <p:nvPr/>
        </p:nvSpPr>
        <p:spPr>
          <a:xfrm>
            <a:off x="4511675" y="333375"/>
            <a:ext cx="2376488" cy="1052513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精讲点拨</a:t>
            </a:r>
          </a:p>
        </p:txBody>
      </p:sp>
      <p:pic>
        <p:nvPicPr>
          <p:cNvPr id="171012" name="图片 1710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000" y="0"/>
            <a:ext cx="457200" cy="485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1013" name="文本框 171012"/>
          <p:cNvSpPr txBox="1"/>
          <p:nvPr/>
        </p:nvSpPr>
        <p:spPr>
          <a:xfrm>
            <a:off x="5004435" y="2806700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just" eaLnBrk="1" hangingPunct="1">
              <a:buFont typeface="Arial" panose="020B0604020202020204" pitchFamily="34" charset="0"/>
            </a:pPr>
            <a:endParaRPr/>
          </a:p>
        </p:txBody>
      </p:sp>
      <p:sp>
        <p:nvSpPr>
          <p:cNvPr id="171016" name="文本框 171015"/>
          <p:cNvSpPr txBox="1"/>
          <p:nvPr/>
        </p:nvSpPr>
        <p:spPr>
          <a:xfrm>
            <a:off x="3792538" y="1628775"/>
            <a:ext cx="4769485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</a:pPr>
            <a:r>
              <a:rPr lang="zh-CN" altLang="en-US" sz="3200" b="1" dirty="0">
                <a:latin typeface="隶书" panose="02010509060101010101" pitchFamily="1" charset="-122"/>
                <a:ea typeface="隶书" panose="02010509060101010101" pitchFamily="1" charset="-122"/>
              </a:rPr>
              <a:t>二次根式加减运算的步骤</a:t>
            </a:r>
            <a:r>
              <a:rPr lang="en-US" altLang="zh-CN" sz="3200" b="1" dirty="0">
                <a:latin typeface="隶书" panose="02010509060101010101" pitchFamily="1" charset="-122"/>
                <a:ea typeface="隶书" panose="02010509060101010101" pitchFamily="1" charset="-122"/>
              </a:rPr>
              <a:t>: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171017" name="文本框 171016"/>
          <p:cNvSpPr txBox="1"/>
          <p:nvPr/>
        </p:nvSpPr>
        <p:spPr>
          <a:xfrm>
            <a:off x="1833880" y="2806700"/>
            <a:ext cx="8353425" cy="132343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200" b="1" dirty="0" smtClean="0">
                <a:solidFill>
                  <a:srgbClr val="0000FF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(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1)化：把各个二次根式化成最简二次根式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200" b="1" dirty="0" smtClean="0">
                <a:solidFill>
                  <a:srgbClr val="0000FF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(</a:t>
            </a: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2)合：把各个被开方式相同的二次根式合并</a:t>
            </a:r>
            <a:r>
              <a:rPr lang="zh-CN" altLang="en-US" sz="2400" b="1" dirty="0" smtClean="0">
                <a:solidFill>
                  <a:srgbClr val="FF0000"/>
                </a:solidFill>
                <a:latin typeface="隶书" panose="02010509060101010101" pitchFamily="1" charset="-122"/>
                <a:ea typeface="隶书" panose="02010509060101010101" pitchFamily="1" charset="-122"/>
              </a:rPr>
              <a:t>.</a:t>
            </a:r>
            <a:endParaRPr lang="zh-CN" altLang="en-US" sz="2400" b="1" dirty="0">
              <a:solidFill>
                <a:srgbClr val="FF0000"/>
              </a:solidFill>
              <a:latin typeface="隶书" panose="02010509060101010101" pitchFamily="1" charset="-122"/>
              <a:ea typeface="隶书" panose="02010509060101010101" pitchFamily="1" charset="-122"/>
            </a:endParaRPr>
          </a:p>
        </p:txBody>
      </p:sp>
      <p:sp>
        <p:nvSpPr>
          <p:cNvPr id="171018" name="文本框 171017"/>
          <p:cNvSpPr txBox="1"/>
          <p:nvPr/>
        </p:nvSpPr>
        <p:spPr>
          <a:xfrm>
            <a:off x="2603500" y="4506595"/>
            <a:ext cx="6985635" cy="1568450"/>
          </a:xfrm>
          <a:prstGeom prst="rect">
            <a:avLst/>
          </a:prstGeom>
          <a:noFill/>
          <a:ln w="9525" cap="flat" cmpd="sng">
            <a:solidFill>
              <a:srgbClr val="003399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3200" b="1" dirty="0">
                <a:latin typeface="Times New Roman" panose="02020603050405020304" pitchFamily="18" charset="0"/>
              </a:rPr>
              <a:t>二次根式加减运算的实质是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合并被开方式相同的二次根式</a:t>
            </a:r>
            <a:r>
              <a:rPr lang="zh-CN" altLang="en-US" sz="3200" b="1" dirty="0">
                <a:latin typeface="Times New Roman" panose="02020603050405020304" pitchFamily="18" charset="0"/>
              </a:rPr>
              <a:t>，即</a:t>
            </a: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系数相加减，二次根式不变。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6" grpId="0"/>
      <p:bldP spid="171017" grpId="0"/>
      <p:bldP spid="1710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235"/>
          <p:cNvSpPr txBox="1">
            <a:spLocks noChangeArrowheads="1"/>
          </p:cNvSpPr>
          <p:nvPr/>
        </p:nvSpPr>
        <p:spPr bwMode="auto">
          <a:xfrm>
            <a:off x="2743200" y="1066800"/>
            <a:ext cx="2386013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  <a:ea typeface="华文新魏" panose="02010800040101010101" pitchFamily="2" charset="-122"/>
              </a:rPr>
              <a:t>例</a:t>
            </a:r>
            <a:r>
              <a:rPr lang="en-US" sz="2800" b="1" smtClean="0">
                <a:latin typeface="宋体" panose="02010600030101010101" pitchFamily="2" charset="-122"/>
              </a:rPr>
              <a:t>2</a:t>
            </a:r>
            <a:r>
              <a:rPr lang="zh-CN" altLang="en-US" sz="2800" b="1" smtClean="0">
                <a:latin typeface="宋体" panose="02010600030101010101" pitchFamily="2" charset="-122"/>
              </a:rPr>
              <a:t>：</a:t>
            </a:r>
            <a:r>
              <a:rPr lang="zh-CN" altLang="en-US" sz="2800" b="1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计算</a:t>
            </a:r>
            <a:r>
              <a:rPr lang="zh-CN" altLang="en-US" sz="2800" b="1">
                <a:latin typeface="宋体" panose="02010600030101010101" pitchFamily="2" charset="-122"/>
              </a:rPr>
              <a:t>：</a:t>
            </a:r>
          </a:p>
        </p:txBody>
      </p:sp>
      <p:sp>
        <p:nvSpPr>
          <p:cNvPr id="9226" name="Line 240"/>
          <p:cNvSpPr>
            <a:spLocks noChangeShapeType="1"/>
          </p:cNvSpPr>
          <p:nvPr/>
        </p:nvSpPr>
        <p:spPr bwMode="auto">
          <a:xfrm flipV="1">
            <a:off x="4681538" y="1441450"/>
            <a:ext cx="39687" cy="33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9227" name="Line 241"/>
          <p:cNvSpPr>
            <a:spLocks noChangeShapeType="1"/>
          </p:cNvSpPr>
          <p:nvPr/>
        </p:nvSpPr>
        <p:spPr bwMode="auto">
          <a:xfrm>
            <a:off x="4721225" y="1452563"/>
            <a:ext cx="55563" cy="149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9228" name="Line 242"/>
          <p:cNvSpPr>
            <a:spLocks noChangeShapeType="1"/>
          </p:cNvSpPr>
          <p:nvPr/>
        </p:nvSpPr>
        <p:spPr bwMode="auto">
          <a:xfrm flipV="1">
            <a:off x="4783138" y="1152525"/>
            <a:ext cx="73025" cy="449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9229" name="Line 243"/>
          <p:cNvSpPr>
            <a:spLocks noChangeShapeType="1"/>
          </p:cNvSpPr>
          <p:nvPr/>
        </p:nvSpPr>
        <p:spPr bwMode="auto">
          <a:xfrm>
            <a:off x="4856163" y="1152525"/>
            <a:ext cx="3222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9230" name="Line 244"/>
          <p:cNvSpPr>
            <a:spLocks noChangeShapeType="1"/>
          </p:cNvSpPr>
          <p:nvPr/>
        </p:nvSpPr>
        <p:spPr bwMode="auto">
          <a:xfrm flipV="1">
            <a:off x="5622925" y="1441450"/>
            <a:ext cx="36513" cy="33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9231" name="Line 245"/>
          <p:cNvSpPr>
            <a:spLocks noChangeShapeType="1"/>
          </p:cNvSpPr>
          <p:nvPr/>
        </p:nvSpPr>
        <p:spPr bwMode="auto">
          <a:xfrm>
            <a:off x="5659438" y="1452563"/>
            <a:ext cx="57150" cy="149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9232" name="Line 246"/>
          <p:cNvSpPr>
            <a:spLocks noChangeShapeType="1"/>
          </p:cNvSpPr>
          <p:nvPr/>
        </p:nvSpPr>
        <p:spPr bwMode="auto">
          <a:xfrm flipV="1">
            <a:off x="5722938" y="1152525"/>
            <a:ext cx="73025" cy="449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9233" name="Line 247"/>
          <p:cNvSpPr>
            <a:spLocks noChangeShapeType="1"/>
          </p:cNvSpPr>
          <p:nvPr/>
        </p:nvSpPr>
        <p:spPr bwMode="auto">
          <a:xfrm>
            <a:off x="5795963" y="1152525"/>
            <a:ext cx="33178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9234" name="Line 248"/>
          <p:cNvSpPr>
            <a:spLocks noChangeShapeType="1"/>
          </p:cNvSpPr>
          <p:nvPr/>
        </p:nvSpPr>
        <p:spPr bwMode="auto">
          <a:xfrm>
            <a:off x="6902450" y="1327150"/>
            <a:ext cx="2333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9235" name="Line 249"/>
          <p:cNvSpPr>
            <a:spLocks noChangeShapeType="1"/>
          </p:cNvSpPr>
          <p:nvPr/>
        </p:nvSpPr>
        <p:spPr bwMode="auto">
          <a:xfrm flipV="1">
            <a:off x="6527800" y="1449388"/>
            <a:ext cx="49213" cy="41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9236" name="Line 250"/>
          <p:cNvSpPr>
            <a:spLocks noChangeShapeType="1"/>
          </p:cNvSpPr>
          <p:nvPr/>
        </p:nvSpPr>
        <p:spPr bwMode="auto">
          <a:xfrm>
            <a:off x="6553200" y="1447800"/>
            <a:ext cx="166688" cy="249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9237" name="Line 251"/>
          <p:cNvSpPr>
            <a:spLocks noChangeShapeType="1"/>
          </p:cNvSpPr>
          <p:nvPr/>
        </p:nvSpPr>
        <p:spPr bwMode="auto">
          <a:xfrm flipV="1">
            <a:off x="6719888" y="996950"/>
            <a:ext cx="125412" cy="671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9238" name="Line 252"/>
          <p:cNvSpPr>
            <a:spLocks noChangeShapeType="1"/>
          </p:cNvSpPr>
          <p:nvPr/>
        </p:nvSpPr>
        <p:spPr bwMode="auto">
          <a:xfrm>
            <a:off x="6816725" y="992188"/>
            <a:ext cx="296863" cy="4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9244" name="Rectangle 258"/>
          <p:cNvSpPr>
            <a:spLocks noChangeArrowheads="1"/>
          </p:cNvSpPr>
          <p:nvPr/>
        </p:nvSpPr>
        <p:spPr bwMode="auto">
          <a:xfrm>
            <a:off x="5479733" y="1129983"/>
            <a:ext cx="179705" cy="4305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9246" name="Rectangle 260"/>
          <p:cNvSpPr>
            <a:spLocks noChangeArrowheads="1"/>
          </p:cNvSpPr>
          <p:nvPr/>
        </p:nvSpPr>
        <p:spPr bwMode="auto">
          <a:xfrm>
            <a:off x="6189663" y="1130300"/>
            <a:ext cx="153670" cy="3384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latin typeface="Symbol" panose="05050102010706020507" pitchFamily="18" charset="2"/>
              </a:rPr>
              <a:t>+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9247" name="Rectangle 261"/>
          <p:cNvSpPr>
            <a:spLocks noChangeArrowheads="1"/>
          </p:cNvSpPr>
          <p:nvPr/>
        </p:nvSpPr>
        <p:spPr bwMode="auto">
          <a:xfrm>
            <a:off x="5240338" y="1130300"/>
            <a:ext cx="153670" cy="3384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latin typeface="Symbol" panose="05050102010706020507" pitchFamily="18" charset="2"/>
              </a:rPr>
              <a:t>-</a:t>
            </a:r>
            <a:endParaRPr lang="en-US" b="1">
              <a:latin typeface="宋体" panose="02010600030101010101" pitchFamily="2" charset="-122"/>
            </a:endParaRPr>
          </a:p>
        </p:txBody>
      </p:sp>
      <p:graphicFrame>
        <p:nvGraphicFramePr>
          <p:cNvPr id="9248" name="Object 32"/>
          <p:cNvGraphicFramePr>
            <a:graphicFrameLocks noChangeAspect="1"/>
          </p:cNvGraphicFramePr>
          <p:nvPr/>
        </p:nvGraphicFramePr>
        <p:xfrm>
          <a:off x="2697162" y="1752600"/>
          <a:ext cx="33528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r:id="rId4" imgW="32918400" imgH="22555200" progId="Equation.3">
                  <p:embed/>
                </p:oleObj>
              </mc:Choice>
              <mc:Fallback>
                <p:oleObj r:id="rId4" imgW="32918400" imgH="22555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97162" y="1752600"/>
                        <a:ext cx="3352800" cy="2438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9" name="AutoShape 33"/>
          <p:cNvSpPr>
            <a:spLocks noChangeArrowheads="1"/>
          </p:cNvSpPr>
          <p:nvPr/>
        </p:nvSpPr>
        <p:spPr bwMode="auto">
          <a:xfrm>
            <a:off x="6553200" y="2209800"/>
            <a:ext cx="3352800" cy="2514600"/>
          </a:xfrm>
          <a:prstGeom prst="wedgeRectCallout">
            <a:avLst>
              <a:gd name="adj1" fmla="val -79435"/>
              <a:gd name="adj2" fmla="val 230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lnSpc>
                <a:spcPct val="160000"/>
              </a:lnSpc>
            </a:pPr>
            <a:r>
              <a:rPr lang="zh-CN" altLang="en-US" sz="2000" smtClean="0">
                <a:latin typeface="宋体" panose="02010600030101010101" pitchFamily="2" charset="-122"/>
              </a:rPr>
              <a:t>    由于</a:t>
            </a:r>
            <a:r>
              <a:rPr lang="zh-CN" altLang="en-US" sz="2000">
                <a:latin typeface="宋体" panose="02010600030101010101" pitchFamily="2" charset="-122"/>
              </a:rPr>
              <a:t>最简二次根式        </a:t>
            </a:r>
          </a:p>
          <a:p>
            <a:pPr>
              <a:lnSpc>
                <a:spcPct val="160000"/>
              </a:lnSpc>
            </a:pPr>
            <a:r>
              <a:rPr lang="zh-CN" altLang="en-US" sz="2000">
                <a:latin typeface="宋体" panose="02010600030101010101" pitchFamily="2" charset="-122"/>
              </a:rPr>
              <a:t>与     </a:t>
            </a:r>
            <a:r>
              <a:rPr lang="zh-CN" altLang="en-US" sz="2000" smtClean="0">
                <a:latin typeface="宋体" panose="02010600030101010101" pitchFamily="2" charset="-122"/>
              </a:rPr>
              <a:t>被</a:t>
            </a:r>
            <a:r>
              <a:rPr lang="zh-CN" altLang="en-US" sz="2000">
                <a:latin typeface="宋体" panose="02010600030101010101" pitchFamily="2" charset="-122"/>
              </a:rPr>
              <a:t>开方是不相同，</a:t>
            </a:r>
          </a:p>
          <a:p>
            <a:pPr>
              <a:lnSpc>
                <a:spcPct val="160000"/>
              </a:lnSpc>
            </a:pPr>
            <a:r>
              <a:rPr lang="zh-CN" altLang="en-US" sz="2000">
                <a:latin typeface="宋体" panose="02010600030101010101" pitchFamily="2" charset="-122"/>
              </a:rPr>
              <a:t>因此它们不能</a:t>
            </a:r>
            <a:r>
              <a:rPr lang="zh-CN" altLang="en-US" sz="2000" smtClean="0">
                <a:latin typeface="宋体" panose="02010600030101010101" pitchFamily="2" charset="-122"/>
              </a:rPr>
              <a:t>合并。</a:t>
            </a:r>
            <a:endParaRPr lang="en-US" altLang="zh-CN" sz="2800">
              <a:latin typeface="宋体" panose="02010600030101010101" pitchFamily="2" charset="-122"/>
            </a:endParaRPr>
          </a:p>
        </p:txBody>
      </p:sp>
      <p:graphicFrame>
        <p:nvGraphicFramePr>
          <p:cNvPr id="9250" name="Object 34"/>
          <p:cNvGraphicFramePr>
            <a:graphicFrameLocks noChangeAspect="1"/>
          </p:cNvGraphicFramePr>
          <p:nvPr/>
        </p:nvGraphicFramePr>
        <p:xfrm>
          <a:off x="9220200" y="2819400"/>
          <a:ext cx="609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公式" r:id="rId6" imgW="8839200" imgH="5486400" progId="Equation.3">
                  <p:embed/>
                </p:oleObj>
              </mc:Choice>
              <mc:Fallback>
                <p:oleObj name="公式" r:id="rId6" imgW="8839200" imgH="5486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20200" y="2819400"/>
                        <a:ext cx="609600" cy="381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1" name="Object 35"/>
          <p:cNvGraphicFramePr>
            <a:graphicFrameLocks noChangeAspect="1"/>
          </p:cNvGraphicFramePr>
          <p:nvPr/>
        </p:nvGraphicFramePr>
        <p:xfrm>
          <a:off x="6934200" y="3276600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8" imgW="9144000" imgH="5486400" progId="Equation.3">
                  <p:embed/>
                </p:oleObj>
              </mc:Choice>
              <mc:Fallback>
                <p:oleObj r:id="rId8" imgW="9144000" imgH="5486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34200" y="3276600"/>
                        <a:ext cx="533400" cy="381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3" name="Rectangle 256"/>
          <p:cNvSpPr>
            <a:spLocks noChangeArrowheads="1"/>
          </p:cNvSpPr>
          <p:nvPr/>
        </p:nvSpPr>
        <p:spPr bwMode="auto">
          <a:xfrm>
            <a:off x="6506210" y="1099820"/>
            <a:ext cx="339090" cy="4305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2800" b="1"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9255" name="Rectangle 259"/>
          <p:cNvSpPr>
            <a:spLocks noChangeArrowheads="1"/>
          </p:cNvSpPr>
          <p:nvPr/>
        </p:nvSpPr>
        <p:spPr bwMode="auto">
          <a:xfrm>
            <a:off x="4865688" y="1182688"/>
            <a:ext cx="307340" cy="3689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90</a:t>
            </a:r>
          </a:p>
        </p:txBody>
      </p:sp>
      <p:sp>
        <p:nvSpPr>
          <p:cNvPr id="9256" name="Rectangle 257"/>
          <p:cNvSpPr>
            <a:spLocks noChangeArrowheads="1"/>
          </p:cNvSpPr>
          <p:nvPr/>
        </p:nvSpPr>
        <p:spPr bwMode="auto">
          <a:xfrm>
            <a:off x="5815013" y="1182688"/>
            <a:ext cx="307340" cy="3689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20</a:t>
            </a:r>
          </a:p>
        </p:txBody>
      </p:sp>
      <p:sp>
        <p:nvSpPr>
          <p:cNvPr id="9257" name="Rectangle 254"/>
          <p:cNvSpPr>
            <a:spLocks noChangeArrowheads="1"/>
          </p:cNvSpPr>
          <p:nvPr/>
        </p:nvSpPr>
        <p:spPr bwMode="auto">
          <a:xfrm>
            <a:off x="6915150" y="1347788"/>
            <a:ext cx="153670" cy="3689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9258" name="Rectangle 255"/>
          <p:cNvSpPr>
            <a:spLocks noChangeArrowheads="1"/>
          </p:cNvSpPr>
          <p:nvPr/>
        </p:nvSpPr>
        <p:spPr bwMode="auto">
          <a:xfrm>
            <a:off x="6915150" y="977900"/>
            <a:ext cx="153670" cy="3689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latin typeface="宋体" panose="02010600030101010101" pitchFamily="2" charset="-122"/>
              </a:rPr>
              <a:t>4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4" name="Picture 184" descr="图片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6211"/>
          <a:stretch>
            <a:fillRect/>
          </a:stretch>
        </p:blipFill>
        <p:spPr bwMode="auto">
          <a:xfrm>
            <a:off x="553720" y="70485"/>
            <a:ext cx="3186430" cy="73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文本框 3"/>
          <p:cNvSpPr txBox="1"/>
          <p:nvPr/>
        </p:nvSpPr>
        <p:spPr>
          <a:xfrm>
            <a:off x="2364105" y="1590040"/>
            <a:ext cx="38265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/>
              <a:t>（</a:t>
            </a:r>
            <a:r>
              <a:rPr lang="en-US" altLang="zh-CN" sz="3600"/>
              <a:t>2</a:t>
            </a:r>
            <a:r>
              <a:rPr lang="zh-CN" altLang="en-US" sz="3600"/>
              <a:t>）</a:t>
            </a:r>
          </a:p>
        </p:txBody>
      </p:sp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401695" y="1590040"/>
          <a:ext cx="975995" cy="567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r:id="rId4" imgW="393700" imgH="228600" progId="Equation.KSEE3">
                  <p:embed/>
                </p:oleObj>
              </mc:Choice>
              <mc:Fallback>
                <p:oleObj r:id="rId4" imgW="3937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01695" y="1590040"/>
                        <a:ext cx="975995" cy="567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4377690" y="1689100"/>
            <a:ext cx="3282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—</a:t>
            </a:r>
          </a:p>
        </p:txBody>
      </p:sp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10125" y="1616075"/>
          <a:ext cx="908050" cy="541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r:id="rId6" imgW="316865" imgH="228600" progId="Equation.KSEE3">
                  <p:embed/>
                </p:oleObj>
              </mc:Choice>
              <mc:Fallback>
                <p:oleObj r:id="rId6" imgW="316865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10125" y="1616075"/>
                        <a:ext cx="908050" cy="541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5718175" y="1511935"/>
            <a:ext cx="4724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/>
              <a:t>+</a:t>
            </a:r>
          </a:p>
        </p:txBody>
      </p:sp>
      <p:graphicFrame>
        <p:nvGraphicFramePr>
          <p:cNvPr id="11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984240" y="1590675"/>
          <a:ext cx="974090" cy="566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r:id="rId8" imgW="393700" imgH="228600" progId="Equation.KSEE3">
                  <p:embed/>
                </p:oleObj>
              </mc:Choice>
              <mc:Fallback>
                <p:oleObj r:id="rId8" imgW="3937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84240" y="1590675"/>
                        <a:ext cx="974090" cy="566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3740150" y="3044190"/>
            <a:ext cx="34112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/>
              <a:t>10</a:t>
            </a:r>
          </a:p>
        </p:txBody>
      </p:sp>
      <p:graphicFrame>
        <p:nvGraphicFramePr>
          <p:cNvPr id="13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72585" y="3044190"/>
          <a:ext cx="737870" cy="553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r:id="rId10" imgW="304800" imgH="228600" progId="Equation.KSEE3">
                  <p:embed/>
                </p:oleObj>
              </mc:Choice>
              <mc:Fallback>
                <p:oleObj r:id="rId10" imgW="3048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172585" y="3044190"/>
                        <a:ext cx="737870" cy="553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60095" y="438150"/>
            <a:ext cx="28257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</a:rPr>
              <a:t>课堂检测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148455" y="2550795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/>
              <a:t>完成活页检测题</a:t>
            </a:r>
            <a:endParaRPr lang="en-US" altLang="zh-CN" sz="3200"/>
          </a:p>
        </p:txBody>
      </p:sp>
    </p:spTree>
  </p:cSld>
  <p:clrMapOvr>
    <a:masterClrMapping/>
  </p:clrMapOvr>
  <p:transition>
    <p:checke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09800" y="1828800"/>
            <a:ext cx="4773930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通过本课时的学习，我们学习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了：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2347595" y="2614295"/>
            <a:ext cx="7529830" cy="9772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400" b="1" dirty="0"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latin typeface="宋体" panose="02010600030101010101" pitchFamily="2" charset="-122"/>
              </a:rPr>
              <a:t>二次根式相加减，应先把各个二次根式化成最简二次根式，然后把被开方式相同的二次根式分别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合并。</a:t>
            </a:r>
            <a:endParaRPr lang="en-US" sz="2400" b="1" dirty="0">
              <a:latin typeface="宋体" panose="02010600030101010101" pitchFamily="2" charset="-122"/>
            </a:endParaRP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2346960" y="3935095"/>
            <a:ext cx="7397115" cy="9772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latin typeface="宋体" panose="02010600030101010101" pitchFamily="2" charset="-122"/>
              </a:rPr>
              <a:t>被开方数相同的最简二次根式可以像同类项那样进行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合并。</a:t>
            </a:r>
            <a:endParaRPr lang="en-US" sz="2400" b="1" dirty="0">
              <a:latin typeface="宋体" panose="02010600030101010101" pitchFamily="2" charset="-122"/>
            </a:endParaRPr>
          </a:p>
        </p:txBody>
      </p:sp>
      <p:sp>
        <p:nvSpPr>
          <p:cNvPr id="13320" name="Text Box 4"/>
          <p:cNvSpPr txBox="1">
            <a:spLocks noChangeArrowheads="1"/>
          </p:cNvSpPr>
          <p:nvPr/>
        </p:nvSpPr>
        <p:spPr bwMode="auto">
          <a:xfrm>
            <a:off x="5030787" y="685800"/>
            <a:ext cx="215265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zh-CN" altLang="en-US" sz="3600" b="1" dirty="0">
                <a:latin typeface="宋体" panose="02010600030101010101" pitchFamily="2" charset="-122"/>
              </a:rPr>
              <a:t>课堂小结</a:t>
            </a: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4591050" y="1352550"/>
            <a:ext cx="2952750" cy="36830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3322" name="Line 6"/>
          <p:cNvSpPr>
            <a:spLocks noChangeShapeType="1"/>
          </p:cNvSpPr>
          <p:nvPr/>
        </p:nvSpPr>
        <p:spPr bwMode="auto">
          <a:xfrm>
            <a:off x="4591050" y="723900"/>
            <a:ext cx="2952750" cy="36830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2612144" y="2171720"/>
            <a:ext cx="6908800" cy="1676400"/>
          </a:xfrm>
        </p:spPr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195587"/>
          <p:cNvSpPr txBox="1"/>
          <p:nvPr/>
        </p:nvSpPr>
        <p:spPr>
          <a:xfrm>
            <a:off x="1822450" y="692150"/>
            <a:ext cx="8712200" cy="39087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eaLnBrk="0" hangingPunct="0">
              <a:spcBef>
                <a:spcPct val="50000"/>
              </a:spcBef>
            </a:pP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、经历二次根式的加减运算法则的形成过程，感悟类比思想，了解二次根式加减运算法则；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、会利用二次根式的加减运算法则进行计算，掌握二次根式加减运算的技能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4" name="矩形 195606"/>
          <p:cNvSpPr/>
          <p:nvPr/>
        </p:nvSpPr>
        <p:spPr>
          <a:xfrm>
            <a:off x="-1104900" y="-1123950"/>
            <a:ext cx="4114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</a:p>
        </p:txBody>
      </p:sp>
    </p:spTree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186369"/>
          <p:cNvSpPr/>
          <p:nvPr/>
        </p:nvSpPr>
        <p:spPr>
          <a:xfrm>
            <a:off x="1524000" y="31099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eaLnBrk="0" hangingPunc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6371" name="矩形 186370"/>
          <p:cNvSpPr/>
          <p:nvPr/>
        </p:nvSpPr>
        <p:spPr>
          <a:xfrm>
            <a:off x="2733358" y="337344"/>
            <a:ext cx="630745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把下列二次根式化成最简二次根式               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endParaRPr lang="zh-CN" altLang="en-US" sz="3200" b="1"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  <p:sp>
        <p:nvSpPr>
          <p:cNvPr id="6147" name="矩形 186371"/>
          <p:cNvSpPr/>
          <p:nvPr/>
        </p:nvSpPr>
        <p:spPr>
          <a:xfrm>
            <a:off x="1524000" y="29718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eaLnBrk="0" hangingPunc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86373" name="对象 186372"/>
          <p:cNvGraphicFramePr>
            <a:graphicFrameLocks noChangeAspect="1"/>
          </p:cNvGraphicFramePr>
          <p:nvPr/>
        </p:nvGraphicFramePr>
        <p:xfrm>
          <a:off x="2351088" y="1196975"/>
          <a:ext cx="32321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r:id="rId3" imgW="889000" imgH="241300" progId="Equation.3">
                  <p:embed/>
                </p:oleObj>
              </mc:Choice>
              <mc:Fallback>
                <p:oleObj r:id="rId3" imgW="889000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51088" y="1196975"/>
                        <a:ext cx="3232150" cy="8905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4" name="对象 186373"/>
          <p:cNvGraphicFramePr>
            <a:graphicFrameLocks noChangeAspect="1"/>
          </p:cNvGraphicFramePr>
          <p:nvPr/>
        </p:nvGraphicFramePr>
        <p:xfrm>
          <a:off x="5303838" y="1196975"/>
          <a:ext cx="39624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r:id="rId5" imgW="876935" imgH="241300" progId="Equation.3">
                  <p:embed/>
                </p:oleObj>
              </mc:Choice>
              <mc:Fallback>
                <p:oleObj r:id="rId5" imgW="876935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03838" y="1196975"/>
                        <a:ext cx="3962400" cy="819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5" name="对象 186374"/>
          <p:cNvGraphicFramePr>
            <a:graphicFrameLocks noChangeAspect="1"/>
          </p:cNvGraphicFramePr>
          <p:nvPr/>
        </p:nvGraphicFramePr>
        <p:xfrm>
          <a:off x="2208213" y="2276475"/>
          <a:ext cx="70104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r:id="rId7" imgW="1842135" imgH="241300" progId="Equation.3">
                  <p:embed/>
                </p:oleObj>
              </mc:Choice>
              <mc:Fallback>
                <p:oleObj r:id="rId7" imgW="1842135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08213" y="2276475"/>
                        <a:ext cx="7010400" cy="9064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6" name="对象 186375"/>
          <p:cNvGraphicFramePr>
            <a:graphicFrameLocks noChangeAspect="1"/>
          </p:cNvGraphicFramePr>
          <p:nvPr/>
        </p:nvGraphicFramePr>
        <p:xfrm>
          <a:off x="2351088" y="3141663"/>
          <a:ext cx="6324600" cy="151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r:id="rId9" imgW="1866900" imgH="444500" progId="Equation.3">
                  <p:embed/>
                </p:oleObj>
              </mc:Choice>
              <mc:Fallback>
                <p:oleObj r:id="rId9" imgW="1866900" imgH="444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51088" y="3141663"/>
                        <a:ext cx="6324600" cy="15192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7" name="对象 186376"/>
          <p:cNvGraphicFramePr>
            <a:graphicFrameLocks noChangeAspect="1"/>
          </p:cNvGraphicFramePr>
          <p:nvPr/>
        </p:nvGraphicFramePr>
        <p:xfrm>
          <a:off x="2208213" y="4797425"/>
          <a:ext cx="32766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r:id="rId11" imgW="901700" imgH="241300" progId="Equation.3">
                  <p:embed/>
                </p:oleObj>
              </mc:Choice>
              <mc:Fallback>
                <p:oleObj r:id="rId11" imgW="901700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08213" y="4797425"/>
                        <a:ext cx="3276600" cy="862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8" name="对象 186377"/>
          <p:cNvGraphicFramePr>
            <a:graphicFrameLocks noChangeAspect="1"/>
          </p:cNvGraphicFramePr>
          <p:nvPr/>
        </p:nvGraphicFramePr>
        <p:xfrm>
          <a:off x="5303838" y="4437063"/>
          <a:ext cx="37369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r:id="rId13" imgW="1054100" imgH="444500" progId="Equation.3">
                  <p:embed/>
                </p:oleObj>
              </mc:Choice>
              <mc:Fallback>
                <p:oleObj r:id="rId13" imgW="1054100" imgH="444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03838" y="4437063"/>
                        <a:ext cx="3736975" cy="1600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矩形 186378"/>
          <p:cNvSpPr/>
          <p:nvPr/>
        </p:nvSpPr>
        <p:spPr>
          <a:xfrm>
            <a:off x="1524000" y="196532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eaLnBrk="0" hangingPunc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6380" name="矩形 186379"/>
          <p:cNvSpPr/>
          <p:nvPr/>
        </p:nvSpPr>
        <p:spPr>
          <a:xfrm>
            <a:off x="1524000" y="39290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eaLnBrk="0" hangingPunc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6" name="矩形 186380"/>
          <p:cNvSpPr/>
          <p:nvPr/>
        </p:nvSpPr>
        <p:spPr>
          <a:xfrm>
            <a:off x="1144588" y="4572000"/>
            <a:ext cx="9142412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eaLnBrk="0" hangingPunc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86382" name="对象 186381"/>
          <p:cNvGraphicFramePr>
            <a:graphicFrameLocks noChangeAspect="1"/>
          </p:cNvGraphicFramePr>
          <p:nvPr/>
        </p:nvGraphicFramePr>
        <p:xfrm>
          <a:off x="4008438" y="1052513"/>
          <a:ext cx="1066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r:id="rId15" imgW="304800" imgH="228600" progId="Equation.3">
                  <p:embed/>
                </p:oleObj>
              </mc:Choice>
              <mc:Fallback>
                <p:oleObj r:id="rId15" imgW="304800" imgH="228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008438" y="1052513"/>
                        <a:ext cx="1066800" cy="80010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83" name="对象 186382"/>
          <p:cNvGraphicFramePr>
            <a:graphicFrameLocks noChangeAspect="1"/>
          </p:cNvGraphicFramePr>
          <p:nvPr/>
        </p:nvGraphicFramePr>
        <p:xfrm>
          <a:off x="7543800" y="1066800"/>
          <a:ext cx="990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r:id="rId17" imgW="304800" imgH="228600" progId="Equation.3">
                  <p:embed/>
                </p:oleObj>
              </mc:Choice>
              <mc:Fallback>
                <p:oleObj r:id="rId17" imgW="304800" imgH="228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543800" y="1066800"/>
                        <a:ext cx="990600" cy="74295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84" name="对象 186383"/>
          <p:cNvGraphicFramePr>
            <a:graphicFrameLocks noChangeAspect="1"/>
          </p:cNvGraphicFramePr>
          <p:nvPr/>
        </p:nvGraphicFramePr>
        <p:xfrm>
          <a:off x="4079875" y="2133600"/>
          <a:ext cx="9144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r:id="rId19" imgW="317500" imgH="215900" progId="Equation.3">
                  <p:embed/>
                </p:oleObj>
              </mc:Choice>
              <mc:Fallback>
                <p:oleObj r:id="rId19" imgW="317500" imgH="215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079875" y="2133600"/>
                        <a:ext cx="914400" cy="76835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85" name="对象 186384"/>
          <p:cNvGraphicFramePr>
            <a:graphicFrameLocks noChangeAspect="1"/>
          </p:cNvGraphicFramePr>
          <p:nvPr/>
        </p:nvGraphicFramePr>
        <p:xfrm>
          <a:off x="7467600" y="2133600"/>
          <a:ext cx="8382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r:id="rId21" imgW="304800" imgH="215900" progId="Equation.3">
                  <p:embed/>
                </p:oleObj>
              </mc:Choice>
              <mc:Fallback>
                <p:oleObj r:id="rId21" imgW="304800" imgH="215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467600" y="2133600"/>
                        <a:ext cx="838200" cy="74930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 w="9525" cap="flat" cmpd="sng">
                        <a:solidFill>
                          <a:srgbClr val="33CC33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86" name="对象 186385"/>
          <p:cNvGraphicFramePr>
            <a:graphicFrameLocks noChangeAspect="1"/>
          </p:cNvGraphicFramePr>
          <p:nvPr/>
        </p:nvGraphicFramePr>
        <p:xfrm>
          <a:off x="4008438" y="2997200"/>
          <a:ext cx="990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r:id="rId23" imgW="266700" imgH="431800" progId="Equation.3">
                  <p:embed/>
                </p:oleObj>
              </mc:Choice>
              <mc:Fallback>
                <p:oleObj r:id="rId23" imgW="266700" imgH="431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008438" y="2997200"/>
                        <a:ext cx="990600" cy="152400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87" name="对象 186386"/>
          <p:cNvGraphicFramePr>
            <a:graphicFrameLocks noChangeAspect="1"/>
          </p:cNvGraphicFramePr>
          <p:nvPr/>
        </p:nvGraphicFramePr>
        <p:xfrm>
          <a:off x="7162800" y="3352800"/>
          <a:ext cx="8382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r:id="rId25" imgW="304800" imgH="215900" progId="Equation.3">
                  <p:embed/>
                </p:oleObj>
              </mc:Choice>
              <mc:Fallback>
                <p:oleObj r:id="rId25" imgW="304800" imgH="215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162800" y="3352800"/>
                        <a:ext cx="838200" cy="795338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88" name="对象 186387"/>
          <p:cNvGraphicFramePr>
            <a:graphicFrameLocks noChangeAspect="1"/>
          </p:cNvGraphicFramePr>
          <p:nvPr/>
        </p:nvGraphicFramePr>
        <p:xfrm>
          <a:off x="3962400" y="4648200"/>
          <a:ext cx="990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r:id="rId27" imgW="304800" imgH="228600" progId="Equation.3">
                  <p:embed/>
                </p:oleObj>
              </mc:Choice>
              <mc:Fallback>
                <p:oleObj r:id="rId27" imgW="304800" imgH="228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962400" y="4648200"/>
                        <a:ext cx="990600" cy="95250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89" name="对象 186388"/>
          <p:cNvGraphicFramePr>
            <a:graphicFrameLocks noChangeAspect="1"/>
          </p:cNvGraphicFramePr>
          <p:nvPr/>
        </p:nvGraphicFramePr>
        <p:xfrm>
          <a:off x="7010400" y="4267200"/>
          <a:ext cx="1209675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r:id="rId29" imgW="355600" imgH="393700" progId="Equation.3">
                  <p:embed/>
                </p:oleObj>
              </mc:Choice>
              <mc:Fallback>
                <p:oleObj r:id="rId29" imgW="3556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010400" y="4267200"/>
                        <a:ext cx="1209675" cy="1339850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65" name="图片 186389" descr="照片 046"/>
          <p:cNvPicPr>
            <a:picLocks noChangeAspect="1"/>
          </p:cNvPicPr>
          <p:nvPr/>
        </p:nvPicPr>
        <p:blipFill>
          <a:blip r:embed="rId31" cstate="email"/>
          <a:stretch>
            <a:fillRect/>
          </a:stretch>
        </p:blipFill>
        <p:spPr>
          <a:xfrm>
            <a:off x="1920875" y="188913"/>
            <a:ext cx="354013" cy="381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6391" name="横卷形 186390"/>
          <p:cNvSpPr/>
          <p:nvPr/>
        </p:nvSpPr>
        <p:spPr>
          <a:xfrm>
            <a:off x="0" y="-161925"/>
            <a:ext cx="1873885" cy="1082675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3600" b="1" i="0" u="none" strike="noStrike" kern="1200" cap="none" spc="0" normalizeH="0" baseline="0" noProof="1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复习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8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8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8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8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Text Box 12"/>
          <p:cNvSpPr txBox="1">
            <a:spLocks noChangeArrowheads="1"/>
          </p:cNvSpPr>
          <p:nvPr/>
        </p:nvSpPr>
        <p:spPr bwMode="auto">
          <a:xfrm>
            <a:off x="1987550" y="2667000"/>
            <a:ext cx="8424863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这两个正方形的边长分别为</a:t>
            </a:r>
            <a:r>
              <a:rPr 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_____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米和</a:t>
            </a:r>
            <a:r>
              <a:rPr 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_____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米，栅栏的长度为（</a:t>
            </a:r>
            <a:r>
              <a:rPr 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_____________</a:t>
            </a: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6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米。</a:t>
            </a:r>
            <a:endParaRPr lang="en-US" sz="26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pSp>
        <p:nvGrpSpPr>
          <p:cNvPr id="5122" name="Group 2"/>
          <p:cNvGrpSpPr/>
          <p:nvPr/>
        </p:nvGrpSpPr>
        <p:grpSpPr>
          <a:xfrm>
            <a:off x="3733800" y="3316288"/>
            <a:ext cx="2154238" cy="569912"/>
            <a:chOff x="0" y="0"/>
            <a:chExt cx="1357" cy="359"/>
          </a:xfrm>
        </p:grpSpPr>
        <p:sp>
          <p:nvSpPr>
            <p:cNvPr id="5123" name="AutoShape 3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357" cy="3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24" name="Line 35"/>
            <p:cNvSpPr>
              <a:spLocks noChangeShapeType="1"/>
            </p:cNvSpPr>
            <p:nvPr/>
          </p:nvSpPr>
          <p:spPr bwMode="auto">
            <a:xfrm flipV="1">
              <a:off x="153" y="207"/>
              <a:ext cx="31" cy="1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25" name="Line 36"/>
            <p:cNvSpPr>
              <a:spLocks noChangeShapeType="1"/>
            </p:cNvSpPr>
            <p:nvPr/>
          </p:nvSpPr>
          <p:spPr bwMode="auto">
            <a:xfrm>
              <a:off x="184" y="212"/>
              <a:ext cx="44" cy="8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26" name="Line 37"/>
            <p:cNvSpPr>
              <a:spLocks noChangeShapeType="1"/>
            </p:cNvSpPr>
            <p:nvPr/>
          </p:nvSpPr>
          <p:spPr bwMode="auto">
            <a:xfrm flipV="1">
              <a:off x="233" y="51"/>
              <a:ext cx="59" cy="24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27" name="Line 38"/>
            <p:cNvSpPr>
              <a:spLocks noChangeShapeType="1"/>
            </p:cNvSpPr>
            <p:nvPr/>
          </p:nvSpPr>
          <p:spPr bwMode="auto">
            <a:xfrm>
              <a:off x="292" y="51"/>
              <a:ext cx="26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28" name="Line 39"/>
            <p:cNvSpPr>
              <a:spLocks noChangeShapeType="1"/>
            </p:cNvSpPr>
            <p:nvPr/>
          </p:nvSpPr>
          <p:spPr bwMode="auto">
            <a:xfrm flipV="1">
              <a:off x="915" y="207"/>
              <a:ext cx="31" cy="1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29" name="Line 40"/>
            <p:cNvSpPr>
              <a:spLocks noChangeShapeType="1"/>
            </p:cNvSpPr>
            <p:nvPr/>
          </p:nvSpPr>
          <p:spPr bwMode="auto">
            <a:xfrm>
              <a:off x="946" y="212"/>
              <a:ext cx="44" cy="8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30" name="Line 41"/>
            <p:cNvSpPr>
              <a:spLocks noChangeShapeType="1"/>
            </p:cNvSpPr>
            <p:nvPr/>
          </p:nvSpPr>
          <p:spPr bwMode="auto">
            <a:xfrm flipV="1">
              <a:off x="995" y="51"/>
              <a:ext cx="59" cy="24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31" name="Line 42"/>
            <p:cNvSpPr>
              <a:spLocks noChangeShapeType="1"/>
            </p:cNvSpPr>
            <p:nvPr/>
          </p:nvSpPr>
          <p:spPr bwMode="auto">
            <a:xfrm>
              <a:off x="1054" y="51"/>
              <a:ext cx="259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32" name="Rectangle 43"/>
            <p:cNvSpPr>
              <a:spLocks noChangeArrowheads="1"/>
            </p:cNvSpPr>
            <p:nvPr/>
          </p:nvSpPr>
          <p:spPr bwMode="auto">
            <a:xfrm>
              <a:off x="1069" y="66"/>
              <a:ext cx="242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0" b="1">
                  <a:solidFill>
                    <a:srgbClr val="FF3300"/>
                  </a:solidFill>
                  <a:latin typeface="宋体" panose="02010600030101010101" pitchFamily="2" charset="-122"/>
                </a:rPr>
                <a:t>48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5133" name="Rectangle 44"/>
            <p:cNvSpPr>
              <a:spLocks noChangeArrowheads="1"/>
            </p:cNvSpPr>
            <p:nvPr/>
          </p:nvSpPr>
          <p:spPr bwMode="auto">
            <a:xfrm>
              <a:off x="783" y="66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0" b="1">
                  <a:solidFill>
                    <a:srgbClr val="FF3300"/>
                  </a:solidFill>
                  <a:latin typeface="宋体" panose="02010600030101010101" pitchFamily="2" charset="-122"/>
                </a:rPr>
                <a:t>4 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5134" name="Rectangle 45"/>
            <p:cNvSpPr>
              <a:spLocks noChangeArrowheads="1"/>
            </p:cNvSpPr>
            <p:nvPr/>
          </p:nvSpPr>
          <p:spPr bwMode="auto">
            <a:xfrm>
              <a:off x="307" y="66"/>
              <a:ext cx="242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0" b="1">
                  <a:solidFill>
                    <a:srgbClr val="FF3300"/>
                  </a:solidFill>
                  <a:latin typeface="宋体" panose="02010600030101010101" pitchFamily="2" charset="-122"/>
                </a:rPr>
                <a:t>27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5135" name="Rectangle 46"/>
            <p:cNvSpPr>
              <a:spLocks noChangeArrowheads="1"/>
            </p:cNvSpPr>
            <p:nvPr/>
          </p:nvSpPr>
          <p:spPr bwMode="auto">
            <a:xfrm>
              <a:off x="29" y="66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0" b="1">
                  <a:solidFill>
                    <a:srgbClr val="FF3300"/>
                  </a:solidFill>
                  <a:latin typeface="宋体" panose="02010600030101010101" pitchFamily="2" charset="-122"/>
                </a:rPr>
                <a:t>3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5136" name="Rectangle 47"/>
            <p:cNvSpPr>
              <a:spLocks noChangeArrowheads="1"/>
            </p:cNvSpPr>
            <p:nvPr/>
          </p:nvSpPr>
          <p:spPr bwMode="auto">
            <a:xfrm>
              <a:off x="607" y="38"/>
              <a:ext cx="132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5155" name="Text Box 7"/>
          <p:cNvSpPr txBox="1">
            <a:spLocks noChangeArrowheads="1"/>
          </p:cNvSpPr>
          <p:nvPr/>
        </p:nvSpPr>
        <p:spPr bwMode="auto">
          <a:xfrm>
            <a:off x="1987550" y="965200"/>
            <a:ext cx="8281988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00" b="1" dirty="0">
                <a:latin typeface="宋体" panose="02010600030101010101" pitchFamily="2" charset="-122"/>
              </a:rPr>
              <a:t>    </a:t>
            </a:r>
            <a:r>
              <a:rPr lang="zh-CN" altLang="en-US" sz="2600" b="1" dirty="0">
                <a:latin typeface="宋体" panose="02010600030101010101" pitchFamily="2" charset="-122"/>
              </a:rPr>
              <a:t>如图，要用栅栏围成两个相邻的正方形羊圈，它们的面积分别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为</a:t>
            </a:r>
            <a:r>
              <a:rPr lang="en-US" sz="2600" b="1" dirty="0" smtClean="0">
                <a:latin typeface="宋体" panose="02010600030101010101" pitchFamily="2" charset="-122"/>
              </a:rPr>
              <a:t>27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平方米和</a:t>
            </a:r>
            <a:r>
              <a:rPr lang="en-US" sz="2600" b="1" dirty="0" smtClean="0">
                <a:latin typeface="宋体" panose="02010600030101010101" pitchFamily="2" charset="-122"/>
              </a:rPr>
              <a:t>48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平方米</a:t>
            </a:r>
            <a:r>
              <a:rPr lang="zh-CN" altLang="en-US" sz="2600" b="1" dirty="0">
                <a:latin typeface="宋体" panose="02010600030101010101" pitchFamily="2" charset="-122"/>
              </a:rPr>
              <a:t>，栅栏的长度为多少米？</a:t>
            </a:r>
          </a:p>
        </p:txBody>
      </p:sp>
      <p:grpSp>
        <p:nvGrpSpPr>
          <p:cNvPr id="5156" name="Group 36"/>
          <p:cNvGrpSpPr/>
          <p:nvPr/>
        </p:nvGrpSpPr>
        <p:grpSpPr>
          <a:xfrm>
            <a:off x="7315200" y="3810000"/>
            <a:ext cx="2667000" cy="1581150"/>
            <a:chOff x="0" y="0"/>
            <a:chExt cx="2449" cy="1452"/>
          </a:xfrm>
        </p:grpSpPr>
        <p:sp>
          <p:nvSpPr>
            <p:cNvPr id="5157" name="Rectangle 8"/>
            <p:cNvSpPr>
              <a:spLocks noChangeArrowheads="1"/>
            </p:cNvSpPr>
            <p:nvPr/>
          </p:nvSpPr>
          <p:spPr bwMode="auto">
            <a:xfrm>
              <a:off x="998" y="0"/>
              <a:ext cx="1451" cy="1451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大羊圈</a:t>
              </a:r>
            </a:p>
          </p:txBody>
        </p:sp>
        <p:sp>
          <p:nvSpPr>
            <p:cNvPr id="5158" name="Rectangle 9"/>
            <p:cNvSpPr>
              <a:spLocks noChangeArrowheads="1"/>
            </p:cNvSpPr>
            <p:nvPr/>
          </p:nvSpPr>
          <p:spPr bwMode="auto">
            <a:xfrm>
              <a:off x="0" y="454"/>
              <a:ext cx="998" cy="998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pPr algn="ctr"/>
              <a:r>
                <a:rPr lang="zh-CN" altLang="en-US" sz="2000" b="1">
                  <a:solidFill>
                    <a:srgbClr val="0000FF"/>
                  </a:solidFill>
                  <a:latin typeface="宋体" panose="02010600030101010101" pitchFamily="2" charset="-122"/>
                </a:rPr>
                <a:t>小羊圈</a:t>
              </a:r>
            </a:p>
          </p:txBody>
        </p:sp>
      </p:grpSp>
      <p:grpSp>
        <p:nvGrpSpPr>
          <p:cNvPr id="5160" name="Group 40"/>
          <p:cNvGrpSpPr/>
          <p:nvPr/>
        </p:nvGrpSpPr>
        <p:grpSpPr>
          <a:xfrm>
            <a:off x="6705600" y="2667000"/>
            <a:ext cx="792163" cy="569913"/>
            <a:chOff x="0" y="0"/>
            <a:chExt cx="499" cy="359"/>
          </a:xfrm>
        </p:grpSpPr>
        <p:sp>
          <p:nvSpPr>
            <p:cNvPr id="5161" name="AutoShape 17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499" cy="3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62" name="Line 19"/>
            <p:cNvSpPr>
              <a:spLocks noChangeShapeType="1"/>
            </p:cNvSpPr>
            <p:nvPr/>
          </p:nvSpPr>
          <p:spPr bwMode="auto">
            <a:xfrm flipV="1">
              <a:off x="45" y="207"/>
              <a:ext cx="30" cy="1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63" name="Line 20"/>
            <p:cNvSpPr>
              <a:spLocks noChangeShapeType="1"/>
            </p:cNvSpPr>
            <p:nvPr/>
          </p:nvSpPr>
          <p:spPr bwMode="auto">
            <a:xfrm>
              <a:off x="75" y="212"/>
              <a:ext cx="45" cy="8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64" name="Line 21"/>
            <p:cNvSpPr>
              <a:spLocks noChangeShapeType="1"/>
            </p:cNvSpPr>
            <p:nvPr/>
          </p:nvSpPr>
          <p:spPr bwMode="auto">
            <a:xfrm flipV="1">
              <a:off x="125" y="51"/>
              <a:ext cx="58" cy="24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65" name="Line 22"/>
            <p:cNvSpPr>
              <a:spLocks noChangeShapeType="1"/>
            </p:cNvSpPr>
            <p:nvPr/>
          </p:nvSpPr>
          <p:spPr bwMode="auto">
            <a:xfrm>
              <a:off x="183" y="51"/>
              <a:ext cx="26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66" name="Rectangle 23"/>
            <p:cNvSpPr>
              <a:spLocks noChangeArrowheads="1"/>
            </p:cNvSpPr>
            <p:nvPr/>
          </p:nvSpPr>
          <p:spPr bwMode="auto">
            <a:xfrm>
              <a:off x="198" y="66"/>
              <a:ext cx="242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0" b="1">
                  <a:solidFill>
                    <a:srgbClr val="FF3300"/>
                  </a:solidFill>
                  <a:latin typeface="宋体" panose="02010600030101010101" pitchFamily="2" charset="-122"/>
                </a:rPr>
                <a:t>27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5167" name="Group 47"/>
          <p:cNvGrpSpPr/>
          <p:nvPr/>
        </p:nvGrpSpPr>
        <p:grpSpPr>
          <a:xfrm>
            <a:off x="8229600" y="2667000"/>
            <a:ext cx="792163" cy="569912"/>
            <a:chOff x="0" y="0"/>
            <a:chExt cx="499" cy="359"/>
          </a:xfrm>
        </p:grpSpPr>
        <p:sp>
          <p:nvSpPr>
            <p:cNvPr id="5168" name="AutoShape 25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499" cy="3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69" name="Line 27"/>
            <p:cNvSpPr>
              <a:spLocks noChangeShapeType="1"/>
            </p:cNvSpPr>
            <p:nvPr/>
          </p:nvSpPr>
          <p:spPr bwMode="auto">
            <a:xfrm flipV="1">
              <a:off x="45" y="207"/>
              <a:ext cx="30" cy="1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70" name="Line 28"/>
            <p:cNvSpPr>
              <a:spLocks noChangeShapeType="1"/>
            </p:cNvSpPr>
            <p:nvPr/>
          </p:nvSpPr>
          <p:spPr bwMode="auto">
            <a:xfrm>
              <a:off x="75" y="212"/>
              <a:ext cx="45" cy="8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71" name="Line 29"/>
            <p:cNvSpPr>
              <a:spLocks noChangeShapeType="1"/>
            </p:cNvSpPr>
            <p:nvPr/>
          </p:nvSpPr>
          <p:spPr bwMode="auto">
            <a:xfrm flipV="1">
              <a:off x="125" y="51"/>
              <a:ext cx="58" cy="24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72" name="Line 30"/>
            <p:cNvSpPr>
              <a:spLocks noChangeShapeType="1"/>
            </p:cNvSpPr>
            <p:nvPr/>
          </p:nvSpPr>
          <p:spPr bwMode="auto">
            <a:xfrm>
              <a:off x="183" y="51"/>
              <a:ext cx="260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5173" name="Rectangle 31"/>
            <p:cNvSpPr>
              <a:spLocks noChangeArrowheads="1"/>
            </p:cNvSpPr>
            <p:nvPr/>
          </p:nvSpPr>
          <p:spPr bwMode="auto">
            <a:xfrm>
              <a:off x="198" y="66"/>
              <a:ext cx="242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0" b="1">
                  <a:solidFill>
                    <a:srgbClr val="FF3300"/>
                  </a:solidFill>
                  <a:latin typeface="宋体" panose="02010600030101010101" pitchFamily="2" charset="-122"/>
                </a:rPr>
                <a:t>48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5175" name="Text Box 81"/>
          <p:cNvSpPr txBox="1">
            <a:spLocks noChangeArrowheads="1"/>
          </p:cNvSpPr>
          <p:nvPr/>
        </p:nvSpPr>
        <p:spPr bwMode="auto">
          <a:xfrm>
            <a:off x="2038350" y="4357688"/>
            <a:ext cx="360045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800000"/>
                </a:solidFill>
                <a:latin typeface="宋体" panose="02010600030101010101" pitchFamily="2" charset="-122"/>
                <a:ea typeface="华文新魏" panose="02010800040101010101" pitchFamily="2" charset="-122"/>
              </a:rPr>
              <a:t>还能进一步化简吗？</a:t>
            </a:r>
          </a:p>
        </p:txBody>
      </p:sp>
      <p:pic>
        <p:nvPicPr>
          <p:cNvPr id="5177" name="Picture 4" descr="新课引入（3）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16205" y="-83820"/>
            <a:ext cx="3415665" cy="104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78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2484100" y="11226800"/>
            <a:ext cx="330200" cy="2540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16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16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12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9" grpId="0"/>
      <p:bldP spid="5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62" name="组合 194561"/>
          <p:cNvGrpSpPr/>
          <p:nvPr/>
        </p:nvGrpSpPr>
        <p:grpSpPr>
          <a:xfrm>
            <a:off x="26035" y="394018"/>
            <a:ext cx="6189663" cy="800100"/>
            <a:chOff x="0" y="0"/>
            <a:chExt cx="3900" cy="504"/>
          </a:xfrm>
        </p:grpSpPr>
        <p:sp>
          <p:nvSpPr>
            <p:cNvPr id="194563" name="文本框 194562"/>
            <p:cNvSpPr txBox="1"/>
            <p:nvPr/>
          </p:nvSpPr>
          <p:spPr>
            <a:xfrm>
              <a:off x="0" y="45"/>
              <a:ext cx="3900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R="0" defTabSz="914400" eaLnBrk="0" hangingPunct="0">
                <a:spcBef>
                  <a:spcPct val="50000"/>
                </a:spcBef>
                <a:buClrTx/>
                <a:buSzTx/>
                <a:buFont typeface="Arial" panose="020B0604020202020204" pitchFamily="34" charset="0"/>
              </a:pPr>
              <a:r>
                <a:rPr kumimoji="0" lang="en-US" altLang="zh-CN" sz="3600" b="1" kern="1200" cap="none" spc="0" normalizeH="0" baseline="0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  <a:cs typeface="+mn-cs"/>
                </a:rPr>
                <a:t>   </a:t>
              </a:r>
              <a:r>
                <a:rPr kumimoji="0" lang="zh-CN" altLang="en-US" sz="3600" b="1" kern="1200" cap="none" spc="0" normalizeH="0" baseline="0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  <a:cs typeface="+mn-cs"/>
                </a:rPr>
                <a:t>                         </a:t>
              </a:r>
            </a:p>
          </p:txBody>
        </p:sp>
        <p:graphicFrame>
          <p:nvGraphicFramePr>
            <p:cNvPr id="13315" name="对象 194563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r:id="rId3" imgW="990600" imgH="228600" progId="Equation.3">
                    <p:embed/>
                  </p:oleObj>
                </mc:Choice>
                <mc:Fallback>
                  <p:oleObj r:id="rId3" imgW="990600" imgH="2286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565" name="组合 194564"/>
          <p:cNvGrpSpPr/>
          <p:nvPr/>
        </p:nvGrpSpPr>
        <p:grpSpPr>
          <a:xfrm>
            <a:off x="3071813" y="476250"/>
            <a:ext cx="6118225" cy="800100"/>
            <a:chOff x="0" y="0"/>
            <a:chExt cx="3900" cy="504"/>
          </a:xfrm>
        </p:grpSpPr>
        <p:sp>
          <p:nvSpPr>
            <p:cNvPr id="194566" name="文本框 194565"/>
            <p:cNvSpPr txBox="1"/>
            <p:nvPr/>
          </p:nvSpPr>
          <p:spPr>
            <a:xfrm>
              <a:off x="0" y="45"/>
              <a:ext cx="3900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R="0" defTabSz="914400" eaLnBrk="0" hangingPunct="0">
                <a:spcBef>
                  <a:spcPct val="50000"/>
                </a:spcBef>
                <a:buClrTx/>
                <a:buSzTx/>
                <a:buFont typeface="Arial" panose="020B0604020202020204" pitchFamily="34" charset="0"/>
              </a:pPr>
              <a:r>
                <a:rPr kumimoji="0" lang="en-US" altLang="zh-CN" sz="3600" b="1" kern="1200" cap="none" spc="0" normalizeH="0" baseline="0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  <a:cs typeface="+mn-cs"/>
                </a:rPr>
                <a:t>   </a:t>
              </a:r>
              <a:r>
                <a:rPr kumimoji="0" lang="zh-CN" altLang="en-US" sz="3600" b="1" kern="1200" cap="none" spc="0" normalizeH="0" baseline="0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  <a:cs typeface="+mn-cs"/>
                </a:rPr>
                <a:t>                         </a:t>
              </a:r>
            </a:p>
          </p:txBody>
        </p:sp>
        <p:graphicFrame>
          <p:nvGraphicFramePr>
            <p:cNvPr id="13318" name="对象 194566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" r:id="rId5" imgW="1079500" imgH="228600" progId="Equation.3">
                    <p:embed/>
                  </p:oleObj>
                </mc:Choice>
                <mc:Fallback>
                  <p:oleObj r:id="rId5" imgW="1079500" imgH="2286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568" name="组合 194567"/>
          <p:cNvGrpSpPr/>
          <p:nvPr/>
        </p:nvGrpSpPr>
        <p:grpSpPr>
          <a:xfrm>
            <a:off x="982663" y="1245553"/>
            <a:ext cx="6189662" cy="800100"/>
            <a:chOff x="0" y="0"/>
            <a:chExt cx="3900" cy="504"/>
          </a:xfrm>
        </p:grpSpPr>
        <p:sp>
          <p:nvSpPr>
            <p:cNvPr id="194569" name="文本框 194568"/>
            <p:cNvSpPr txBox="1"/>
            <p:nvPr/>
          </p:nvSpPr>
          <p:spPr>
            <a:xfrm>
              <a:off x="0" y="45"/>
              <a:ext cx="3900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R="0" defTabSz="914400" eaLnBrk="0" hangingPunct="0">
                <a:spcBef>
                  <a:spcPct val="50000"/>
                </a:spcBef>
                <a:buClrTx/>
                <a:buSzTx/>
                <a:buFont typeface="Arial" panose="020B0604020202020204" pitchFamily="34" charset="0"/>
              </a:pPr>
              <a:r>
                <a:rPr kumimoji="0" lang="en-US" altLang="zh-CN" sz="3600" b="1" kern="1200" cap="none" spc="0" normalizeH="0" baseline="0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  <a:cs typeface="+mn-cs"/>
                </a:rPr>
                <a:t>   </a:t>
              </a:r>
              <a:r>
                <a:rPr kumimoji="0" lang="zh-CN" altLang="en-US" sz="3600" b="1" kern="1200" cap="none" spc="0" normalizeH="0" baseline="0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  <a:cs typeface="+mn-cs"/>
                </a:rPr>
                <a:t>                    </a:t>
              </a:r>
            </a:p>
          </p:txBody>
        </p:sp>
        <p:graphicFrame>
          <p:nvGraphicFramePr>
            <p:cNvPr id="13321" name="对象 194569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" r:id="rId7" imgW="762000" imgH="228600" progId="Equation.3">
                    <p:embed/>
                  </p:oleObj>
                </mc:Choice>
                <mc:Fallback>
                  <p:oleObj r:id="rId7" imgW="762000" imgH="2286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571" name="文本框 194570"/>
          <p:cNvSpPr txBox="1"/>
          <p:nvPr/>
        </p:nvSpPr>
        <p:spPr>
          <a:xfrm>
            <a:off x="2330133" y="1399540"/>
            <a:ext cx="639762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</a:p>
        </p:txBody>
      </p:sp>
      <p:sp>
        <p:nvSpPr>
          <p:cNvPr id="194572" name="文本框 194571"/>
          <p:cNvSpPr txBox="1"/>
          <p:nvPr/>
        </p:nvSpPr>
        <p:spPr>
          <a:xfrm>
            <a:off x="5719445" y="1412875"/>
            <a:ext cx="26085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2800" b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zh-CN" altLang="en-US" sz="3200" b="1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9+16</a:t>
            </a:r>
            <a:r>
              <a:rPr lang="zh-CN" altLang="en-US" sz="3200" b="1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</p:txBody>
      </p:sp>
      <p:grpSp>
        <p:nvGrpSpPr>
          <p:cNvPr id="194573" name="组合 194572"/>
          <p:cNvGrpSpPr/>
          <p:nvPr/>
        </p:nvGrpSpPr>
        <p:grpSpPr>
          <a:xfrm>
            <a:off x="7248525" y="1341438"/>
            <a:ext cx="720725" cy="704245"/>
            <a:chOff x="0" y="0"/>
            <a:chExt cx="3900" cy="548"/>
          </a:xfrm>
        </p:grpSpPr>
        <p:sp>
          <p:nvSpPr>
            <p:cNvPr id="194574" name="文本框 194573"/>
            <p:cNvSpPr txBox="1"/>
            <p:nvPr/>
          </p:nvSpPr>
          <p:spPr>
            <a:xfrm>
              <a:off x="0" y="45"/>
              <a:ext cx="3900" cy="50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R="0" defTabSz="914400" eaLnBrk="0" hangingPunct="0">
                <a:spcBef>
                  <a:spcPct val="50000"/>
                </a:spcBef>
                <a:buClrTx/>
                <a:buSzTx/>
                <a:buFont typeface="Arial" panose="020B0604020202020204" pitchFamily="34" charset="0"/>
              </a:pPr>
              <a:r>
                <a:rPr kumimoji="0" lang="en-US" altLang="zh-CN" sz="3600" b="1" baseline="0" noProof="1">
                  <a:solidFill>
                    <a:schemeClr val="tx1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uFillTx/>
                  <a:latin typeface="Times New Roman" panose="02020603050405020304" pitchFamily="18" charset="0"/>
                  <a:ea typeface="华文细黑" panose="02010600040101010101" pitchFamily="2" charset="-122"/>
                  <a:cs typeface="+mn-cs"/>
                </a:rPr>
                <a:t>   </a:t>
              </a:r>
              <a:r>
                <a:rPr kumimoji="0" lang="zh-CN" altLang="en-US" sz="3600" b="1" baseline="0" noProof="1">
                  <a:solidFill>
                    <a:schemeClr val="tx1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uFillTx/>
                  <a:latin typeface="Times New Roman" panose="02020603050405020304" pitchFamily="18" charset="0"/>
                  <a:ea typeface="华文细黑" panose="02010600040101010101" pitchFamily="2" charset="-122"/>
                  <a:cs typeface="+mn-cs"/>
                </a:rPr>
                <a:t>                         </a:t>
              </a:r>
            </a:p>
          </p:txBody>
        </p:sp>
        <p:graphicFrame>
          <p:nvGraphicFramePr>
            <p:cNvPr id="13326" name="对象 194574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" r:id="rId9" imgW="229235" imgH="229235" progId="Equation.3">
                    <p:embed/>
                  </p:oleObj>
                </mc:Choice>
                <mc:Fallback>
                  <p:oleObj r:id="rId9" imgW="229235" imgH="22923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576" name="文本框 194575"/>
          <p:cNvSpPr txBox="1"/>
          <p:nvPr/>
        </p:nvSpPr>
        <p:spPr>
          <a:xfrm>
            <a:off x="7896225" y="1412875"/>
            <a:ext cx="76327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2400" b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3200" b="1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25</a:t>
            </a:r>
          </a:p>
        </p:txBody>
      </p:sp>
      <p:grpSp>
        <p:nvGrpSpPr>
          <p:cNvPr id="194577" name="组合 194576"/>
          <p:cNvGrpSpPr/>
          <p:nvPr/>
        </p:nvGrpSpPr>
        <p:grpSpPr>
          <a:xfrm>
            <a:off x="8328025" y="1341438"/>
            <a:ext cx="720725" cy="704245"/>
            <a:chOff x="0" y="0"/>
            <a:chExt cx="3900" cy="548"/>
          </a:xfrm>
        </p:grpSpPr>
        <p:sp>
          <p:nvSpPr>
            <p:cNvPr id="194578" name="文本框 194577"/>
            <p:cNvSpPr txBox="1"/>
            <p:nvPr/>
          </p:nvSpPr>
          <p:spPr>
            <a:xfrm>
              <a:off x="0" y="45"/>
              <a:ext cx="3900" cy="50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marR="0" defTabSz="914400" eaLnBrk="0" hangingPunct="0">
                <a:spcBef>
                  <a:spcPct val="50000"/>
                </a:spcBef>
                <a:buClrTx/>
                <a:buSzTx/>
                <a:buFont typeface="Arial" panose="020B0604020202020204" pitchFamily="34" charset="0"/>
              </a:pPr>
              <a:r>
                <a:rPr kumimoji="0" lang="en-US" altLang="zh-CN" sz="3600" b="1" kern="1200" cap="none" spc="0" normalizeH="0" baseline="0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  <a:cs typeface="+mn-cs"/>
                </a:rPr>
                <a:t>   </a:t>
              </a:r>
              <a:r>
                <a:rPr kumimoji="0" lang="zh-CN" altLang="en-US" sz="3600" b="1" kern="1200" cap="none" spc="0" normalizeH="0" baseline="0" noProof="1"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  <a:cs typeface="+mn-cs"/>
                </a:rPr>
                <a:t>                         </a:t>
              </a:r>
              <a:endParaRPr kumimoji="0" lang="zh-CN" altLang="en-US" sz="2400" kern="1200" cap="none" spc="0" normalizeH="0" baseline="0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graphicFrame>
          <p:nvGraphicFramePr>
            <p:cNvPr id="13330" name="对象 194578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r:id="rId11" imgW="229235" imgH="229235" progId="Equation.3">
                    <p:embed/>
                  </p:oleObj>
                </mc:Choice>
                <mc:Fallback>
                  <p:oleObj r:id="rId11" imgW="229235" imgH="22923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580" name="组合 194579"/>
          <p:cNvGrpSpPr/>
          <p:nvPr/>
        </p:nvGrpSpPr>
        <p:grpSpPr>
          <a:xfrm>
            <a:off x="2176463" y="4135120"/>
            <a:ext cx="3816350" cy="474663"/>
            <a:chOff x="0" y="0"/>
            <a:chExt cx="2404" cy="299"/>
          </a:xfrm>
        </p:grpSpPr>
        <p:sp>
          <p:nvSpPr>
            <p:cNvPr id="13332" name="矩形 194580"/>
            <p:cNvSpPr>
              <a:spLocks noChangeAspect="1" noTextEdit="1"/>
            </p:cNvSpPr>
            <p:nvPr/>
          </p:nvSpPr>
          <p:spPr>
            <a:xfrm>
              <a:off x="0" y="0"/>
              <a:ext cx="2404" cy="29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eaLnBrk="0" hangingPunc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33" name="直接连接符 194581"/>
            <p:cNvSpPr/>
            <p:nvPr/>
          </p:nvSpPr>
          <p:spPr>
            <a:xfrm flipV="1">
              <a:off x="1962" y="163"/>
              <a:ext cx="24" cy="1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34" name="直接连接符 194582"/>
            <p:cNvSpPr/>
            <p:nvPr/>
          </p:nvSpPr>
          <p:spPr>
            <a:xfrm>
              <a:off x="1986" y="167"/>
              <a:ext cx="35" cy="64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35" name="直接连接符 194583"/>
            <p:cNvSpPr/>
            <p:nvPr/>
          </p:nvSpPr>
          <p:spPr>
            <a:xfrm flipV="1">
              <a:off x="2025" y="40"/>
              <a:ext cx="46" cy="191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36" name="直接连接符 194584"/>
            <p:cNvSpPr/>
            <p:nvPr/>
          </p:nvSpPr>
          <p:spPr>
            <a:xfrm>
              <a:off x="2071" y="40"/>
              <a:ext cx="101" cy="1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37" name="矩形 194585"/>
            <p:cNvSpPr/>
            <p:nvPr/>
          </p:nvSpPr>
          <p:spPr>
            <a:xfrm>
              <a:off x="2343" y="52"/>
              <a:ext cx="48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38" name="矩形 194586"/>
            <p:cNvSpPr/>
            <p:nvPr/>
          </p:nvSpPr>
          <p:spPr>
            <a:xfrm>
              <a:off x="2077" y="52"/>
              <a:ext cx="9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39" name="矩形 194587"/>
            <p:cNvSpPr/>
            <p:nvPr/>
          </p:nvSpPr>
          <p:spPr>
            <a:xfrm>
              <a:off x="1767" y="52"/>
              <a:ext cx="192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25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40" name="矩形 194588"/>
            <p:cNvSpPr/>
            <p:nvPr/>
          </p:nvSpPr>
          <p:spPr>
            <a:xfrm>
              <a:off x="382" y="52"/>
              <a:ext cx="48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41" name="矩形 194589"/>
            <p:cNvSpPr/>
            <p:nvPr/>
          </p:nvSpPr>
          <p:spPr>
            <a:xfrm>
              <a:off x="2163" y="58"/>
              <a:ext cx="193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zh-CN" altLang="en-US" sz="2400" b="1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米</a:t>
              </a:r>
              <a:endParaRPr lang="zh-CN" altLang="en-US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42" name="矩形 194590"/>
            <p:cNvSpPr/>
            <p:nvPr/>
          </p:nvSpPr>
          <p:spPr>
            <a:xfrm>
              <a:off x="447" y="58"/>
              <a:ext cx="1351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栅栏的长度等于 </a:t>
              </a:r>
              <a:endParaRPr lang="zh-CN" altLang="en-US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43" name="矩形 194591"/>
            <p:cNvSpPr/>
            <p:nvPr/>
          </p:nvSpPr>
          <p:spPr>
            <a:xfrm>
              <a:off x="8" y="58"/>
              <a:ext cx="38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zh-CN" altLang="en-US" sz="2400" b="1">
                  <a:latin typeface="宋体" panose="02010600030101010101" pitchFamily="2" charset="-122"/>
                  <a:ea typeface="宋体" panose="02010600030101010101" pitchFamily="2" charset="-122"/>
                </a:rPr>
                <a:t>因此</a:t>
              </a:r>
              <a:endParaRPr lang="zh-CN" altLang="en-US" b="1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6248" name="Picture 104" descr="图片4"/>
          <p:cNvPicPr>
            <a:picLocks noChangeAspect="1" noChangeArrowheads="1"/>
          </p:cNvPicPr>
          <p:nvPr/>
        </p:nvPicPr>
        <p:blipFill>
          <a:blip r:embed="rId12" cstate="email"/>
          <a:stretch>
            <a:fillRect/>
          </a:stretch>
        </p:blipFill>
        <p:spPr bwMode="auto">
          <a:xfrm>
            <a:off x="-297815" y="0"/>
            <a:ext cx="2877820" cy="643255"/>
          </a:xfrm>
          <a:prstGeom prst="rect">
            <a:avLst/>
          </a:prstGeom>
          <a:noFill/>
          <a:ln w="9525">
            <a:noFill/>
            <a:bevel/>
          </a:ln>
          <a:effectLst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9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94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9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1" grpId="0"/>
      <p:bldP spid="1945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981200" y="2438400"/>
            <a:ext cx="309880" cy="1753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en-US">
              <a:latin typeface="宋体" panose="02010600030101010101" pitchFamily="2" charset="-122"/>
            </a:endParaRPr>
          </a:p>
          <a:p>
            <a:endParaRPr lang="zh-CN" altLang="en-US">
              <a:latin typeface="宋体" panose="02010600030101010101" pitchFamily="2" charset="-122"/>
            </a:endParaRPr>
          </a:p>
          <a:p>
            <a:endParaRPr lang="zh-CN" altLang="en-US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endParaRPr lang="zh-CN" altLang="en-US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endParaRPr lang="zh-CN" altLang="en-US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0" y="3657600"/>
            <a:ext cx="3919538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057400" y="2362200"/>
            <a:ext cx="8077200" cy="165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600" dirty="0" smtClean="0">
                <a:latin typeface="宋体" panose="02010600030101010101" pitchFamily="2" charset="-122"/>
              </a:rPr>
              <a:t>    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二</a:t>
            </a:r>
            <a:r>
              <a:rPr lang="zh-CN" altLang="en-US" sz="2600" b="1" dirty="0">
                <a:latin typeface="宋体" panose="02010600030101010101" pitchFamily="2" charset="-122"/>
              </a:rPr>
              <a:t>次根式相加减，应先把各个二次根式化为最简二次根式，然后把其中被开方式相同的二次根式分别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合并。</a:t>
            </a:r>
            <a:endParaRPr lang="zh-CN" altLang="en-US" sz="2600" b="1" dirty="0">
              <a:latin typeface="宋体" panose="02010600030101010101" pitchFamily="2" charset="-122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133600" y="1600200"/>
            <a:ext cx="5851525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600" b="1" dirty="0">
                <a:latin typeface="宋体" panose="02010600030101010101" pitchFamily="2" charset="-122"/>
              </a:rPr>
              <a:t>由上得到二次根式加减法法则：</a:t>
            </a:r>
          </a:p>
        </p:txBody>
      </p:sp>
    </p:spTree>
  </p:cSld>
  <p:clrMapOvr>
    <a:masterClrMapping/>
  </p:clrMapOvr>
  <p:transition>
    <p:checke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1854200" y="910590"/>
            <a:ext cx="2087245" cy="20612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宋体" panose="02010600030101010101" pitchFamily="2" charset="-122"/>
              </a:rPr>
              <a:t>1</a:t>
            </a:r>
            <a:r>
              <a:rPr lang="en-US" altLang="zh-CN" sz="3200" b="1">
                <a:latin typeface="宋体" panose="02010600030101010101" pitchFamily="2" charset="-122"/>
              </a:rPr>
              <a:t>.</a:t>
            </a:r>
            <a:r>
              <a:rPr lang="zh-CN" altLang="en-US" sz="3200" b="1">
                <a:latin typeface="宋体" panose="02010600030101010101" pitchFamily="2" charset="-122"/>
              </a:rPr>
              <a:t>计算：</a:t>
            </a:r>
          </a:p>
          <a:p>
            <a:pPr>
              <a:spcBef>
                <a:spcPct val="50000"/>
              </a:spcBef>
            </a:pPr>
            <a:endParaRPr lang="zh-CN" altLang="en-US" sz="3200" b="1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>
              <a:latin typeface="宋体" panose="02010600030101010101" pitchFamily="2" charset="-122"/>
            </a:endParaRPr>
          </a:p>
        </p:txBody>
      </p:sp>
      <p:sp>
        <p:nvSpPr>
          <p:cNvPr id="10244" name="AutoShape 12"/>
          <p:cNvSpPr>
            <a:spLocks noChangeAspect="1" noChangeArrowheads="1" noTextEdit="1"/>
          </p:cNvSpPr>
          <p:nvPr/>
        </p:nvSpPr>
        <p:spPr bwMode="auto">
          <a:xfrm>
            <a:off x="1992313" y="1747838"/>
            <a:ext cx="3381375" cy="623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45" name="Line 14"/>
          <p:cNvSpPr>
            <a:spLocks noChangeShapeType="1"/>
          </p:cNvSpPr>
          <p:nvPr/>
        </p:nvSpPr>
        <p:spPr bwMode="auto">
          <a:xfrm flipV="1">
            <a:off x="2670175" y="2084388"/>
            <a:ext cx="49213" cy="2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46" name="Line 15"/>
          <p:cNvSpPr>
            <a:spLocks noChangeShapeType="1"/>
          </p:cNvSpPr>
          <p:nvPr/>
        </p:nvSpPr>
        <p:spPr bwMode="auto">
          <a:xfrm>
            <a:off x="2719388" y="2092325"/>
            <a:ext cx="73025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47" name="Line 16"/>
          <p:cNvSpPr>
            <a:spLocks noChangeShapeType="1"/>
          </p:cNvSpPr>
          <p:nvPr/>
        </p:nvSpPr>
        <p:spPr bwMode="auto">
          <a:xfrm flipV="1">
            <a:off x="2800350" y="1831975"/>
            <a:ext cx="96838" cy="392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48" name="Line 17"/>
          <p:cNvSpPr>
            <a:spLocks noChangeShapeType="1"/>
          </p:cNvSpPr>
          <p:nvPr/>
        </p:nvSpPr>
        <p:spPr bwMode="auto">
          <a:xfrm>
            <a:off x="2897188" y="1831975"/>
            <a:ext cx="23653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49" name="Line 18"/>
          <p:cNvSpPr>
            <a:spLocks noChangeShapeType="1"/>
          </p:cNvSpPr>
          <p:nvPr/>
        </p:nvSpPr>
        <p:spPr bwMode="auto">
          <a:xfrm flipV="1">
            <a:off x="3689350" y="2084388"/>
            <a:ext cx="50800" cy="2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50" name="Line 19"/>
          <p:cNvSpPr>
            <a:spLocks noChangeShapeType="1"/>
          </p:cNvSpPr>
          <p:nvPr/>
        </p:nvSpPr>
        <p:spPr bwMode="auto">
          <a:xfrm>
            <a:off x="3740150" y="2092325"/>
            <a:ext cx="71438" cy="131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51" name="Line 20"/>
          <p:cNvSpPr>
            <a:spLocks noChangeShapeType="1"/>
          </p:cNvSpPr>
          <p:nvPr/>
        </p:nvSpPr>
        <p:spPr bwMode="auto">
          <a:xfrm flipV="1">
            <a:off x="3821113" y="1831975"/>
            <a:ext cx="95250" cy="392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52" name="Line 21"/>
          <p:cNvSpPr>
            <a:spLocks noChangeShapeType="1"/>
          </p:cNvSpPr>
          <p:nvPr/>
        </p:nvSpPr>
        <p:spPr bwMode="auto">
          <a:xfrm>
            <a:off x="3916363" y="1831975"/>
            <a:ext cx="23653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61" name="Rectangle 30"/>
          <p:cNvSpPr>
            <a:spLocks noChangeArrowheads="1"/>
          </p:cNvSpPr>
          <p:nvPr/>
        </p:nvSpPr>
        <p:spPr bwMode="auto">
          <a:xfrm>
            <a:off x="3484563" y="1857375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3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263" name="Rectangle 32"/>
          <p:cNvSpPr>
            <a:spLocks noChangeArrowheads="1"/>
          </p:cNvSpPr>
          <p:nvPr/>
        </p:nvSpPr>
        <p:spPr bwMode="auto">
          <a:xfrm>
            <a:off x="2438400" y="1811020"/>
            <a:ext cx="280670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5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264" name="Rectangle 33"/>
          <p:cNvSpPr>
            <a:spLocks noChangeArrowheads="1"/>
          </p:cNvSpPr>
          <p:nvPr/>
        </p:nvSpPr>
        <p:spPr bwMode="auto">
          <a:xfrm>
            <a:off x="2239328" y="1857375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)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265" name="Rectangle 34"/>
          <p:cNvSpPr>
            <a:spLocks noChangeArrowheads="1"/>
          </p:cNvSpPr>
          <p:nvPr/>
        </p:nvSpPr>
        <p:spPr bwMode="auto">
          <a:xfrm>
            <a:off x="2144713" y="1857375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1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266" name="Rectangle 35"/>
          <p:cNvSpPr>
            <a:spLocks noChangeArrowheads="1"/>
          </p:cNvSpPr>
          <p:nvPr/>
        </p:nvSpPr>
        <p:spPr bwMode="auto">
          <a:xfrm>
            <a:off x="2038350" y="1857375"/>
            <a:ext cx="198755" cy="7537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(</a:t>
            </a:r>
          </a:p>
          <a:p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268" name="Rectangle 37"/>
          <p:cNvSpPr>
            <a:spLocks noChangeArrowheads="1"/>
          </p:cNvSpPr>
          <p:nvPr/>
        </p:nvSpPr>
        <p:spPr bwMode="auto">
          <a:xfrm>
            <a:off x="3213100" y="1811338"/>
            <a:ext cx="21653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Symbol" panose="05050102010706020507" pitchFamily="18" charset="2"/>
              </a:rPr>
              <a:t>-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270" name="AutoShape 39"/>
          <p:cNvSpPr>
            <a:spLocks noChangeAspect="1" noChangeArrowheads="1" noTextEdit="1"/>
          </p:cNvSpPr>
          <p:nvPr/>
        </p:nvSpPr>
        <p:spPr bwMode="auto">
          <a:xfrm>
            <a:off x="6553200" y="1752600"/>
            <a:ext cx="3382963" cy="623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71" name="Line 41"/>
          <p:cNvSpPr>
            <a:spLocks noChangeShapeType="1"/>
          </p:cNvSpPr>
          <p:nvPr/>
        </p:nvSpPr>
        <p:spPr bwMode="auto">
          <a:xfrm flipV="1">
            <a:off x="7286625" y="2093913"/>
            <a:ext cx="49213" cy="2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72" name="Line 42"/>
          <p:cNvSpPr>
            <a:spLocks noChangeShapeType="1"/>
          </p:cNvSpPr>
          <p:nvPr/>
        </p:nvSpPr>
        <p:spPr bwMode="auto">
          <a:xfrm>
            <a:off x="7335838" y="2101850"/>
            <a:ext cx="73025" cy="133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73" name="Line 43"/>
          <p:cNvSpPr>
            <a:spLocks noChangeShapeType="1"/>
          </p:cNvSpPr>
          <p:nvPr/>
        </p:nvSpPr>
        <p:spPr bwMode="auto">
          <a:xfrm flipV="1">
            <a:off x="7416800" y="1836738"/>
            <a:ext cx="96838" cy="398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74" name="Line 44"/>
          <p:cNvSpPr>
            <a:spLocks noChangeShapeType="1"/>
          </p:cNvSpPr>
          <p:nvPr/>
        </p:nvSpPr>
        <p:spPr bwMode="auto">
          <a:xfrm>
            <a:off x="7513638" y="1836738"/>
            <a:ext cx="21113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75" name="Line 45"/>
          <p:cNvSpPr>
            <a:spLocks noChangeShapeType="1"/>
          </p:cNvSpPr>
          <p:nvPr/>
        </p:nvSpPr>
        <p:spPr bwMode="auto">
          <a:xfrm flipV="1">
            <a:off x="8288338" y="2093913"/>
            <a:ext cx="49212" cy="2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76" name="Line 46"/>
          <p:cNvSpPr>
            <a:spLocks noChangeShapeType="1"/>
          </p:cNvSpPr>
          <p:nvPr/>
        </p:nvSpPr>
        <p:spPr bwMode="auto">
          <a:xfrm>
            <a:off x="8337550" y="2101850"/>
            <a:ext cx="73025" cy="133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77" name="Line 47"/>
          <p:cNvSpPr>
            <a:spLocks noChangeShapeType="1"/>
          </p:cNvSpPr>
          <p:nvPr/>
        </p:nvSpPr>
        <p:spPr bwMode="auto">
          <a:xfrm flipV="1">
            <a:off x="8418513" y="1836738"/>
            <a:ext cx="96837" cy="398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78" name="Line 48"/>
          <p:cNvSpPr>
            <a:spLocks noChangeShapeType="1"/>
          </p:cNvSpPr>
          <p:nvPr/>
        </p:nvSpPr>
        <p:spPr bwMode="auto">
          <a:xfrm>
            <a:off x="8515350" y="1836738"/>
            <a:ext cx="2174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83" name="Rectangle 53"/>
          <p:cNvSpPr>
            <a:spLocks noChangeArrowheads="1"/>
          </p:cNvSpPr>
          <p:nvPr/>
        </p:nvSpPr>
        <p:spPr bwMode="auto">
          <a:xfrm>
            <a:off x="9759950" y="1862138"/>
            <a:ext cx="39560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 smtClean="0">
                <a:latin typeface="宋体" panose="02010600030101010101" pitchFamily="2" charset="-122"/>
              </a:rPr>
              <a:t>；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287" name="Rectangle 57"/>
          <p:cNvSpPr>
            <a:spLocks noChangeArrowheads="1"/>
          </p:cNvSpPr>
          <p:nvPr/>
        </p:nvSpPr>
        <p:spPr bwMode="auto">
          <a:xfrm>
            <a:off x="8081963" y="1862138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2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289" name="Rectangle 59"/>
          <p:cNvSpPr>
            <a:spLocks noChangeArrowheads="1"/>
          </p:cNvSpPr>
          <p:nvPr/>
        </p:nvSpPr>
        <p:spPr bwMode="auto">
          <a:xfrm>
            <a:off x="7061200" y="1811655"/>
            <a:ext cx="2749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7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290" name="Rectangle 60"/>
          <p:cNvSpPr>
            <a:spLocks noChangeArrowheads="1"/>
          </p:cNvSpPr>
          <p:nvPr/>
        </p:nvSpPr>
        <p:spPr bwMode="auto">
          <a:xfrm>
            <a:off x="6945313" y="1862138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)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291" name="Rectangle 61"/>
          <p:cNvSpPr>
            <a:spLocks noChangeArrowheads="1"/>
          </p:cNvSpPr>
          <p:nvPr/>
        </p:nvSpPr>
        <p:spPr bwMode="auto">
          <a:xfrm>
            <a:off x="6748463" y="1862138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2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292" name="Rectangle 62"/>
          <p:cNvSpPr>
            <a:spLocks noChangeArrowheads="1"/>
          </p:cNvSpPr>
          <p:nvPr/>
        </p:nvSpPr>
        <p:spPr bwMode="auto">
          <a:xfrm>
            <a:off x="6648450" y="1894523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(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294" name="Rectangle 64"/>
          <p:cNvSpPr>
            <a:spLocks noChangeArrowheads="1"/>
          </p:cNvSpPr>
          <p:nvPr/>
        </p:nvSpPr>
        <p:spPr bwMode="auto">
          <a:xfrm>
            <a:off x="7805738" y="1816100"/>
            <a:ext cx="21653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Symbol" panose="05050102010706020507" pitchFamily="18" charset="2"/>
              </a:rPr>
              <a:t>+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296" name="AutoShape 66"/>
          <p:cNvSpPr>
            <a:spLocks noChangeAspect="1" noChangeArrowheads="1" noTextEdit="1"/>
          </p:cNvSpPr>
          <p:nvPr/>
        </p:nvSpPr>
        <p:spPr bwMode="auto">
          <a:xfrm>
            <a:off x="1981200" y="2971800"/>
            <a:ext cx="2397125" cy="623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15" name="AutoShape 86"/>
          <p:cNvSpPr>
            <a:spLocks noChangeAspect="1" noChangeArrowheads="1" noTextEdit="1"/>
          </p:cNvSpPr>
          <p:nvPr/>
        </p:nvSpPr>
        <p:spPr bwMode="auto">
          <a:xfrm>
            <a:off x="6553200" y="3041650"/>
            <a:ext cx="2560638" cy="623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52" name="AutoShape 125"/>
          <p:cNvSpPr>
            <a:spLocks noChangeAspect="1" noChangeArrowheads="1" noTextEdit="1"/>
          </p:cNvSpPr>
          <p:nvPr/>
        </p:nvSpPr>
        <p:spPr bwMode="auto">
          <a:xfrm>
            <a:off x="6553200" y="4260850"/>
            <a:ext cx="2593975" cy="623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grpSp>
        <p:nvGrpSpPr>
          <p:cNvPr id="10370" name="Group 130"/>
          <p:cNvGrpSpPr/>
          <p:nvPr/>
        </p:nvGrpSpPr>
        <p:grpSpPr>
          <a:xfrm>
            <a:off x="3433762" y="2397125"/>
            <a:ext cx="681038" cy="501650"/>
            <a:chOff x="0" y="0"/>
            <a:chExt cx="429" cy="316"/>
          </a:xfrm>
        </p:grpSpPr>
        <p:sp>
          <p:nvSpPr>
            <p:cNvPr id="10371" name="Line 145"/>
            <p:cNvSpPr>
              <a:spLocks noChangeShapeType="1"/>
            </p:cNvSpPr>
            <p:nvPr/>
          </p:nvSpPr>
          <p:spPr bwMode="auto">
            <a:xfrm flipV="1">
              <a:off x="137" y="159"/>
              <a:ext cx="31" cy="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372" name="Line 146"/>
            <p:cNvSpPr>
              <a:spLocks noChangeShapeType="1"/>
            </p:cNvSpPr>
            <p:nvPr/>
          </p:nvSpPr>
          <p:spPr bwMode="auto">
            <a:xfrm>
              <a:off x="168" y="164"/>
              <a:ext cx="46" cy="8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373" name="Line 147"/>
            <p:cNvSpPr>
              <a:spLocks noChangeShapeType="1"/>
            </p:cNvSpPr>
            <p:nvPr/>
          </p:nvSpPr>
          <p:spPr bwMode="auto">
            <a:xfrm flipV="1">
              <a:off x="219" y="0"/>
              <a:ext cx="61" cy="24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374" name="Line 148"/>
            <p:cNvSpPr>
              <a:spLocks noChangeShapeType="1"/>
            </p:cNvSpPr>
            <p:nvPr/>
          </p:nvSpPr>
          <p:spPr bwMode="auto">
            <a:xfrm>
              <a:off x="280" y="0"/>
              <a:ext cx="149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375" name="Rectangle 150"/>
            <p:cNvSpPr>
              <a:spLocks noChangeArrowheads="1"/>
            </p:cNvSpPr>
            <p:nvPr/>
          </p:nvSpPr>
          <p:spPr bwMode="auto">
            <a:xfrm>
              <a:off x="296" y="16"/>
              <a:ext cx="125" cy="3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b="1">
                  <a:solidFill>
                    <a:srgbClr val="FF3300"/>
                  </a:solidFill>
                  <a:latin typeface="宋体" panose="02010600030101010101" pitchFamily="2" charset="-122"/>
                </a:rPr>
                <a:t>2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0376" name="Rectangle 151"/>
            <p:cNvSpPr>
              <a:spLocks noChangeArrowheads="1"/>
            </p:cNvSpPr>
            <p:nvPr/>
          </p:nvSpPr>
          <p:spPr bwMode="auto">
            <a:xfrm>
              <a:off x="0" y="16"/>
              <a:ext cx="125" cy="3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b="1">
                  <a:solidFill>
                    <a:srgbClr val="FF3300"/>
                  </a:solidFill>
                  <a:latin typeface="宋体" panose="02010600030101010101" pitchFamily="2" charset="-122"/>
                </a:rPr>
                <a:t>2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10377" name="Group 137"/>
          <p:cNvGrpSpPr/>
          <p:nvPr/>
        </p:nvGrpSpPr>
        <p:grpSpPr>
          <a:xfrm>
            <a:off x="7543800" y="2306638"/>
            <a:ext cx="650875" cy="501650"/>
            <a:chOff x="0" y="13"/>
            <a:chExt cx="410" cy="316"/>
          </a:xfrm>
        </p:grpSpPr>
        <p:sp>
          <p:nvSpPr>
            <p:cNvPr id="10378" name="Line 153"/>
            <p:cNvSpPr>
              <a:spLocks noChangeShapeType="1"/>
            </p:cNvSpPr>
            <p:nvPr/>
          </p:nvSpPr>
          <p:spPr bwMode="auto">
            <a:xfrm flipV="1">
              <a:off x="134" y="175"/>
              <a:ext cx="31" cy="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379" name="Line 154"/>
            <p:cNvSpPr>
              <a:spLocks noChangeShapeType="1"/>
            </p:cNvSpPr>
            <p:nvPr/>
          </p:nvSpPr>
          <p:spPr bwMode="auto">
            <a:xfrm>
              <a:off x="165" y="180"/>
              <a:ext cx="46" cy="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380" name="Line 155"/>
            <p:cNvSpPr>
              <a:spLocks noChangeShapeType="1"/>
            </p:cNvSpPr>
            <p:nvPr/>
          </p:nvSpPr>
          <p:spPr bwMode="auto">
            <a:xfrm flipV="1">
              <a:off x="216" y="13"/>
              <a:ext cx="61" cy="25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381" name="Line 156"/>
            <p:cNvSpPr>
              <a:spLocks noChangeShapeType="1"/>
            </p:cNvSpPr>
            <p:nvPr/>
          </p:nvSpPr>
          <p:spPr bwMode="auto">
            <a:xfrm>
              <a:off x="277" y="13"/>
              <a:ext cx="13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388" name="Rectangle 163"/>
            <p:cNvSpPr>
              <a:spLocks noChangeArrowheads="1"/>
            </p:cNvSpPr>
            <p:nvPr/>
          </p:nvSpPr>
          <p:spPr bwMode="auto">
            <a:xfrm>
              <a:off x="285" y="29"/>
              <a:ext cx="125" cy="3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b="1">
                  <a:solidFill>
                    <a:srgbClr val="FF3300"/>
                  </a:solidFill>
                  <a:latin typeface="宋体" panose="02010600030101010101" pitchFamily="2" charset="-122"/>
                </a:rPr>
                <a:t>3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0389" name="Rectangle 164"/>
            <p:cNvSpPr>
              <a:spLocks noChangeArrowheads="1"/>
            </p:cNvSpPr>
            <p:nvPr/>
          </p:nvSpPr>
          <p:spPr bwMode="auto">
            <a:xfrm>
              <a:off x="0" y="29"/>
              <a:ext cx="125" cy="3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b="1">
                  <a:solidFill>
                    <a:srgbClr val="FF3300"/>
                  </a:solidFill>
                  <a:latin typeface="宋体" panose="02010600030101010101" pitchFamily="2" charset="-122"/>
                </a:rPr>
                <a:t>9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</p:grpSp>
      <p:pic>
        <p:nvPicPr>
          <p:cNvPr id="10424" name="Picture 184" descr="图片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09675" y="93345"/>
            <a:ext cx="2668270" cy="617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425" name="Rectangle 31"/>
          <p:cNvSpPr>
            <a:spLocks noChangeArrowheads="1"/>
          </p:cNvSpPr>
          <p:nvPr/>
        </p:nvSpPr>
        <p:spPr bwMode="auto">
          <a:xfrm>
            <a:off x="2921000" y="1857375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2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426" name="Rectangle 29"/>
          <p:cNvSpPr>
            <a:spLocks noChangeArrowheads="1"/>
          </p:cNvSpPr>
          <p:nvPr/>
        </p:nvSpPr>
        <p:spPr bwMode="auto">
          <a:xfrm>
            <a:off x="3941763" y="1857375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2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434" name="Rectangle 58"/>
          <p:cNvSpPr>
            <a:spLocks noChangeArrowheads="1"/>
          </p:cNvSpPr>
          <p:nvPr/>
        </p:nvSpPr>
        <p:spPr bwMode="auto">
          <a:xfrm>
            <a:off x="7526338" y="1862138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3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435" name="Rectangle 56"/>
          <p:cNvSpPr>
            <a:spLocks noChangeArrowheads="1"/>
          </p:cNvSpPr>
          <p:nvPr/>
        </p:nvSpPr>
        <p:spPr bwMode="auto">
          <a:xfrm>
            <a:off x="8515350" y="1862138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3</a:t>
            </a:r>
            <a:endParaRPr lang="en-US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7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37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54288" y="1385887"/>
            <a:ext cx="2474912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宋体" panose="02010600030101010101" pitchFamily="2" charset="-122"/>
              </a:rPr>
              <a:t>例</a:t>
            </a:r>
            <a:r>
              <a:rPr lang="zh-CN" altLang="en-US" sz="2800" smtClean="0">
                <a:latin typeface="宋体" panose="02010600030101010101" pitchFamily="2" charset="-122"/>
              </a:rPr>
              <a:t>1：计算：</a:t>
            </a:r>
            <a:endParaRPr lang="zh-CN" altLang="en-US" sz="2800">
              <a:latin typeface="宋体" panose="02010600030101010101" pitchFamily="2" charset="-122"/>
            </a:endParaRP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7239000" y="1905000"/>
          <a:ext cx="2209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4" imgW="19202400" imgH="10668000" progId="Equation.3">
                  <p:embed/>
                </p:oleObj>
              </mc:Choice>
              <mc:Fallback>
                <p:oleObj r:id="rId4" imgW="19202400" imgH="106680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39000" y="1905000"/>
                        <a:ext cx="2209800" cy="914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200400" y="2132013"/>
          <a:ext cx="251460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6" imgW="17068800" imgH="5486400" progId="Equation.3">
                  <p:embed/>
                </p:oleObj>
              </mc:Choice>
              <mc:Fallback>
                <p:oleObj r:id="rId6" imgW="17068800" imgH="54864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00400" y="2132013"/>
                        <a:ext cx="2514600" cy="5349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363788" y="2133600"/>
            <a:ext cx="91440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宋体" panose="02010600030101010101" pitchFamily="2" charset="-122"/>
              </a:rPr>
              <a:t>（1）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324600" y="2133600"/>
            <a:ext cx="915988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latin typeface="宋体" panose="02010600030101010101" pitchFamily="2" charset="-122"/>
              </a:rPr>
              <a:t>（2）</a:t>
            </a:r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3200400" y="3200400"/>
          <a:ext cx="22860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8" imgW="25603200" imgH="24079200" progId="Equation.3">
                  <p:embed/>
                </p:oleObj>
              </mc:Choice>
              <mc:Fallback>
                <p:oleObj r:id="rId8" imgW="25603200" imgH="24079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00400" y="3200400"/>
                        <a:ext cx="2286000" cy="2438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6629400" y="2971800"/>
          <a:ext cx="2590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10" imgW="24079200" imgH="22555200" progId="Equation.3">
                  <p:embed/>
                </p:oleObj>
              </mc:Choice>
              <mc:Fallback>
                <p:oleObj r:id="rId10" imgW="24079200" imgH="22555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629400" y="2971800"/>
                        <a:ext cx="2590800" cy="2209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4" name="Picture 12" descr="典例透析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2750" y="0"/>
            <a:ext cx="2964815" cy="941705"/>
          </a:xfrm>
          <a:prstGeom prst="rect">
            <a:avLst/>
          </a:prstGeom>
          <a:noFill/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514600" y="3200400"/>
            <a:ext cx="76200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解：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553720" y="1072515"/>
            <a:ext cx="271081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宋体" panose="02010600030101010101" pitchFamily="2" charset="-122"/>
              </a:rPr>
              <a:t>  2.</a:t>
            </a:r>
            <a:r>
              <a:rPr lang="zh-CN" altLang="en-US" sz="3200" b="1">
                <a:latin typeface="宋体" panose="02010600030101010101" pitchFamily="2" charset="-122"/>
              </a:rPr>
              <a:t>计算</a:t>
            </a:r>
          </a:p>
        </p:txBody>
      </p:sp>
      <p:sp>
        <p:nvSpPr>
          <p:cNvPr id="10244" name="AutoShape 12"/>
          <p:cNvSpPr>
            <a:spLocks noChangeAspect="1" noChangeArrowheads="1" noTextEdit="1"/>
          </p:cNvSpPr>
          <p:nvPr/>
        </p:nvSpPr>
        <p:spPr bwMode="auto">
          <a:xfrm>
            <a:off x="2005013" y="1747838"/>
            <a:ext cx="3381375" cy="623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96" name="AutoShape 66"/>
          <p:cNvSpPr>
            <a:spLocks noChangeAspect="1" noChangeArrowheads="1" noTextEdit="1"/>
          </p:cNvSpPr>
          <p:nvPr/>
        </p:nvSpPr>
        <p:spPr bwMode="auto">
          <a:xfrm>
            <a:off x="2821305" y="2961640"/>
            <a:ext cx="2821305" cy="6242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97" name="Line 68"/>
          <p:cNvSpPr>
            <a:spLocks noChangeShapeType="1"/>
          </p:cNvSpPr>
          <p:nvPr/>
        </p:nvSpPr>
        <p:spPr bwMode="auto">
          <a:xfrm flipV="1">
            <a:off x="2689225" y="3313113"/>
            <a:ext cx="50800" cy="2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98" name="Line 69"/>
          <p:cNvSpPr>
            <a:spLocks noChangeShapeType="1"/>
          </p:cNvSpPr>
          <p:nvPr/>
        </p:nvSpPr>
        <p:spPr bwMode="auto">
          <a:xfrm>
            <a:off x="2740025" y="3321050"/>
            <a:ext cx="73025" cy="133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299" name="Line 70"/>
          <p:cNvSpPr>
            <a:spLocks noChangeShapeType="1"/>
          </p:cNvSpPr>
          <p:nvPr/>
        </p:nvSpPr>
        <p:spPr bwMode="auto">
          <a:xfrm flipV="1">
            <a:off x="2820988" y="3055938"/>
            <a:ext cx="96837" cy="398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00" name="Line 71"/>
          <p:cNvSpPr>
            <a:spLocks noChangeShapeType="1"/>
          </p:cNvSpPr>
          <p:nvPr/>
        </p:nvSpPr>
        <p:spPr bwMode="auto">
          <a:xfrm>
            <a:off x="2917825" y="3055938"/>
            <a:ext cx="2413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01" name="Line 72"/>
          <p:cNvSpPr>
            <a:spLocks noChangeShapeType="1"/>
          </p:cNvSpPr>
          <p:nvPr/>
        </p:nvSpPr>
        <p:spPr bwMode="auto">
          <a:xfrm flipV="1">
            <a:off x="3746500" y="3313113"/>
            <a:ext cx="49213" cy="2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02" name="Line 73"/>
          <p:cNvSpPr>
            <a:spLocks noChangeShapeType="1"/>
          </p:cNvSpPr>
          <p:nvPr/>
        </p:nvSpPr>
        <p:spPr bwMode="auto">
          <a:xfrm>
            <a:off x="3795713" y="3321050"/>
            <a:ext cx="73025" cy="133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03" name="Line 74"/>
          <p:cNvSpPr>
            <a:spLocks noChangeShapeType="1"/>
          </p:cNvSpPr>
          <p:nvPr/>
        </p:nvSpPr>
        <p:spPr bwMode="auto">
          <a:xfrm flipV="1">
            <a:off x="3878263" y="3055938"/>
            <a:ext cx="95250" cy="398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04" name="Line 75"/>
          <p:cNvSpPr>
            <a:spLocks noChangeShapeType="1"/>
          </p:cNvSpPr>
          <p:nvPr/>
        </p:nvSpPr>
        <p:spPr bwMode="auto">
          <a:xfrm>
            <a:off x="3973513" y="3055938"/>
            <a:ext cx="2428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05" name="Rectangle 76"/>
          <p:cNvSpPr>
            <a:spLocks noChangeArrowheads="1"/>
          </p:cNvSpPr>
          <p:nvPr/>
        </p:nvSpPr>
        <p:spPr bwMode="auto">
          <a:xfrm>
            <a:off x="4222750" y="3081338"/>
            <a:ext cx="39560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 smtClean="0">
                <a:latin typeface="宋体" panose="02010600030101010101" pitchFamily="2" charset="-122"/>
              </a:rPr>
              <a:t>；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308" name="Rectangle 79"/>
          <p:cNvSpPr>
            <a:spLocks noChangeArrowheads="1"/>
          </p:cNvSpPr>
          <p:nvPr/>
        </p:nvSpPr>
        <p:spPr bwMode="auto">
          <a:xfrm>
            <a:off x="2368868" y="3104833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)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309" name="Rectangle 80"/>
          <p:cNvSpPr>
            <a:spLocks noChangeArrowheads="1"/>
          </p:cNvSpPr>
          <p:nvPr/>
        </p:nvSpPr>
        <p:spPr bwMode="auto">
          <a:xfrm>
            <a:off x="2057083" y="3081338"/>
            <a:ext cx="230505" cy="5537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600" b="1"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10310" name="Rectangle 81"/>
          <p:cNvSpPr>
            <a:spLocks noChangeArrowheads="1"/>
          </p:cNvSpPr>
          <p:nvPr/>
        </p:nvSpPr>
        <p:spPr bwMode="auto">
          <a:xfrm>
            <a:off x="1750695" y="3104833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(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313" name="Rectangle 84"/>
          <p:cNvSpPr>
            <a:spLocks noChangeArrowheads="1"/>
          </p:cNvSpPr>
          <p:nvPr/>
        </p:nvSpPr>
        <p:spPr bwMode="auto">
          <a:xfrm>
            <a:off x="3347085" y="3016885"/>
            <a:ext cx="21653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Symbol" panose="05050102010706020507" pitchFamily="18" charset="2"/>
              </a:rPr>
              <a:t>+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333" name="AutoShape 105"/>
          <p:cNvSpPr>
            <a:spLocks noChangeAspect="1" noChangeArrowheads="1" noTextEdit="1"/>
          </p:cNvSpPr>
          <p:nvPr/>
        </p:nvSpPr>
        <p:spPr bwMode="auto">
          <a:xfrm>
            <a:off x="1981200" y="4114800"/>
            <a:ext cx="2068513" cy="1149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34" name="Line 107"/>
          <p:cNvSpPr>
            <a:spLocks noChangeShapeType="1"/>
          </p:cNvSpPr>
          <p:nvPr/>
        </p:nvSpPr>
        <p:spPr bwMode="auto">
          <a:xfrm flipV="1">
            <a:off x="2540000" y="4727575"/>
            <a:ext cx="49213" cy="2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35" name="Line 108"/>
          <p:cNvSpPr>
            <a:spLocks noChangeShapeType="1"/>
          </p:cNvSpPr>
          <p:nvPr/>
        </p:nvSpPr>
        <p:spPr bwMode="auto">
          <a:xfrm>
            <a:off x="2590800" y="4724400"/>
            <a:ext cx="42863" cy="134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36" name="Line 109"/>
          <p:cNvSpPr>
            <a:spLocks noChangeShapeType="1"/>
          </p:cNvSpPr>
          <p:nvPr/>
        </p:nvSpPr>
        <p:spPr bwMode="auto">
          <a:xfrm flipV="1">
            <a:off x="2641600" y="4460875"/>
            <a:ext cx="96838" cy="39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37" name="Line 110"/>
          <p:cNvSpPr>
            <a:spLocks noChangeShapeType="1"/>
          </p:cNvSpPr>
          <p:nvPr/>
        </p:nvSpPr>
        <p:spPr bwMode="auto">
          <a:xfrm>
            <a:off x="2738438" y="4460875"/>
            <a:ext cx="23018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38" name="Line 111"/>
          <p:cNvSpPr>
            <a:spLocks noChangeShapeType="1"/>
          </p:cNvSpPr>
          <p:nvPr/>
        </p:nvSpPr>
        <p:spPr bwMode="auto">
          <a:xfrm>
            <a:off x="3603625" y="4738688"/>
            <a:ext cx="2381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39" name="Line 112"/>
          <p:cNvSpPr>
            <a:spLocks noChangeShapeType="1"/>
          </p:cNvSpPr>
          <p:nvPr/>
        </p:nvSpPr>
        <p:spPr bwMode="auto">
          <a:xfrm flipV="1">
            <a:off x="3346450" y="4802188"/>
            <a:ext cx="49213" cy="2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40" name="Line 113"/>
          <p:cNvSpPr>
            <a:spLocks noChangeShapeType="1"/>
          </p:cNvSpPr>
          <p:nvPr/>
        </p:nvSpPr>
        <p:spPr bwMode="auto">
          <a:xfrm>
            <a:off x="3395663" y="4810125"/>
            <a:ext cx="73025" cy="350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41" name="Line 114"/>
          <p:cNvSpPr>
            <a:spLocks noChangeShapeType="1"/>
          </p:cNvSpPr>
          <p:nvPr/>
        </p:nvSpPr>
        <p:spPr bwMode="auto">
          <a:xfrm flipV="1">
            <a:off x="3476625" y="4213225"/>
            <a:ext cx="96838" cy="947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42" name="Line 115"/>
          <p:cNvSpPr>
            <a:spLocks noChangeShapeType="1"/>
          </p:cNvSpPr>
          <p:nvPr/>
        </p:nvSpPr>
        <p:spPr bwMode="auto">
          <a:xfrm>
            <a:off x="3573463" y="4213225"/>
            <a:ext cx="3016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10343" name="Rectangle 116"/>
          <p:cNvSpPr>
            <a:spLocks noChangeArrowheads="1"/>
          </p:cNvSpPr>
          <p:nvPr/>
        </p:nvSpPr>
        <p:spPr bwMode="auto">
          <a:xfrm>
            <a:off x="3881438" y="4486275"/>
            <a:ext cx="39560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 smtClean="0">
                <a:latin typeface="宋体" panose="02010600030101010101" pitchFamily="2" charset="-122"/>
              </a:rPr>
              <a:t>；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347" name="Rectangle 120"/>
          <p:cNvSpPr>
            <a:spLocks noChangeArrowheads="1"/>
          </p:cNvSpPr>
          <p:nvPr/>
        </p:nvSpPr>
        <p:spPr bwMode="auto">
          <a:xfrm>
            <a:off x="2340928" y="4536440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)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348" name="Rectangle 121"/>
          <p:cNvSpPr>
            <a:spLocks noChangeArrowheads="1"/>
          </p:cNvSpPr>
          <p:nvPr/>
        </p:nvSpPr>
        <p:spPr bwMode="auto">
          <a:xfrm>
            <a:off x="2057083" y="4528820"/>
            <a:ext cx="20510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200" b="1"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10349" name="Rectangle 122"/>
          <p:cNvSpPr>
            <a:spLocks noChangeArrowheads="1"/>
          </p:cNvSpPr>
          <p:nvPr/>
        </p:nvSpPr>
        <p:spPr bwMode="auto">
          <a:xfrm>
            <a:off x="1750695" y="4572000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(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350" name="Rectangle 123"/>
          <p:cNvSpPr>
            <a:spLocks noChangeArrowheads="1"/>
          </p:cNvSpPr>
          <p:nvPr/>
        </p:nvSpPr>
        <p:spPr bwMode="auto">
          <a:xfrm>
            <a:off x="3048000" y="4440238"/>
            <a:ext cx="21653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Symbol" panose="05050102010706020507" pitchFamily="18" charset="2"/>
              </a:rPr>
              <a:t>-</a:t>
            </a:r>
            <a:endParaRPr lang="en-US" b="1">
              <a:latin typeface="宋体" panose="02010600030101010101" pitchFamily="2" charset="-122"/>
            </a:endParaRPr>
          </a:p>
        </p:txBody>
      </p:sp>
      <p:grpSp>
        <p:nvGrpSpPr>
          <p:cNvPr id="10391" name="Group 151"/>
          <p:cNvGrpSpPr/>
          <p:nvPr/>
        </p:nvGrpSpPr>
        <p:grpSpPr>
          <a:xfrm>
            <a:off x="3307079" y="3635693"/>
            <a:ext cx="733426" cy="552450"/>
            <a:chOff x="-29" y="-27"/>
            <a:chExt cx="462" cy="348"/>
          </a:xfrm>
        </p:grpSpPr>
        <p:sp>
          <p:nvSpPr>
            <p:cNvPr id="10392" name="Line 167"/>
            <p:cNvSpPr>
              <a:spLocks noChangeShapeType="1"/>
            </p:cNvSpPr>
            <p:nvPr/>
          </p:nvSpPr>
          <p:spPr bwMode="auto">
            <a:xfrm flipV="1">
              <a:off x="137" y="162"/>
              <a:ext cx="31" cy="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393" name="Line 168"/>
            <p:cNvSpPr>
              <a:spLocks noChangeShapeType="1"/>
            </p:cNvSpPr>
            <p:nvPr/>
          </p:nvSpPr>
          <p:spPr bwMode="auto">
            <a:xfrm>
              <a:off x="168" y="167"/>
              <a:ext cx="46" cy="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394" name="Line 169"/>
            <p:cNvSpPr>
              <a:spLocks noChangeShapeType="1"/>
            </p:cNvSpPr>
            <p:nvPr/>
          </p:nvSpPr>
          <p:spPr bwMode="auto">
            <a:xfrm flipV="1">
              <a:off x="220" y="0"/>
              <a:ext cx="60" cy="25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395" name="Line 170"/>
            <p:cNvSpPr>
              <a:spLocks noChangeShapeType="1"/>
            </p:cNvSpPr>
            <p:nvPr/>
          </p:nvSpPr>
          <p:spPr bwMode="auto">
            <a:xfrm>
              <a:off x="280" y="0"/>
              <a:ext cx="15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396" name="Rectangle 171"/>
            <p:cNvSpPr>
              <a:spLocks noChangeArrowheads="1"/>
            </p:cNvSpPr>
            <p:nvPr/>
          </p:nvSpPr>
          <p:spPr bwMode="auto">
            <a:xfrm>
              <a:off x="-29" y="-27"/>
              <a:ext cx="154" cy="3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3200" b="1">
                  <a:solidFill>
                    <a:srgbClr val="FF3300"/>
                  </a:solidFill>
                  <a:latin typeface="宋体" panose="02010600030101010101" pitchFamily="2" charset="-122"/>
                </a:rPr>
                <a:t>6</a:t>
              </a:r>
            </a:p>
          </p:txBody>
        </p:sp>
        <p:sp>
          <p:nvSpPr>
            <p:cNvPr id="10397" name="Rectangle 172"/>
            <p:cNvSpPr>
              <a:spLocks noChangeArrowheads="1"/>
            </p:cNvSpPr>
            <p:nvPr/>
          </p:nvSpPr>
          <p:spPr bwMode="auto">
            <a:xfrm>
              <a:off x="266" y="21"/>
              <a:ext cx="125" cy="3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b="1" i="1">
                  <a:solidFill>
                    <a:srgbClr val="FF3300"/>
                  </a:solidFill>
                  <a:latin typeface="宋体" panose="02010600030101010101" pitchFamily="2" charset="-122"/>
                </a:rPr>
                <a:t>2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10405" name="Group 165"/>
          <p:cNvGrpSpPr/>
          <p:nvPr/>
        </p:nvGrpSpPr>
        <p:grpSpPr>
          <a:xfrm>
            <a:off x="3429000" y="5205412"/>
            <a:ext cx="533400" cy="893763"/>
            <a:chOff x="0" y="0"/>
            <a:chExt cx="336" cy="563"/>
          </a:xfrm>
        </p:grpSpPr>
        <p:sp>
          <p:nvSpPr>
            <p:cNvPr id="10406" name="AutoShape 186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336" cy="5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407" name="Line 188"/>
            <p:cNvSpPr>
              <a:spLocks noChangeShapeType="1"/>
            </p:cNvSpPr>
            <p:nvPr/>
          </p:nvSpPr>
          <p:spPr bwMode="auto">
            <a:xfrm flipV="1">
              <a:off x="52" y="173"/>
              <a:ext cx="25" cy="1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408" name="Line 189"/>
            <p:cNvSpPr>
              <a:spLocks noChangeShapeType="1"/>
            </p:cNvSpPr>
            <p:nvPr/>
          </p:nvSpPr>
          <p:spPr bwMode="auto">
            <a:xfrm>
              <a:off x="77" y="177"/>
              <a:ext cx="35" cy="6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409" name="Line 190"/>
            <p:cNvSpPr>
              <a:spLocks noChangeShapeType="1"/>
            </p:cNvSpPr>
            <p:nvPr/>
          </p:nvSpPr>
          <p:spPr bwMode="auto">
            <a:xfrm flipV="1">
              <a:off x="116" y="48"/>
              <a:ext cx="47" cy="19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410" name="Line 191"/>
            <p:cNvSpPr>
              <a:spLocks noChangeShapeType="1"/>
            </p:cNvSpPr>
            <p:nvPr/>
          </p:nvSpPr>
          <p:spPr bwMode="auto">
            <a:xfrm>
              <a:off x="163" y="48"/>
              <a:ext cx="112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411" name="Line 192"/>
            <p:cNvSpPr>
              <a:spLocks noChangeShapeType="1"/>
            </p:cNvSpPr>
            <p:nvPr/>
          </p:nvSpPr>
          <p:spPr bwMode="auto">
            <a:xfrm>
              <a:off x="32" y="304"/>
              <a:ext cx="259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0412" name="Rectangle 193"/>
            <p:cNvSpPr>
              <a:spLocks noChangeArrowheads="1"/>
            </p:cNvSpPr>
            <p:nvPr/>
          </p:nvSpPr>
          <p:spPr bwMode="auto">
            <a:xfrm>
              <a:off x="117" y="331"/>
              <a:ext cx="97" cy="2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FF3300"/>
                  </a:solidFill>
                  <a:latin typeface="宋体" panose="02010600030101010101" pitchFamily="2" charset="-122"/>
                </a:rPr>
                <a:t>2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0413" name="Rectangle 194"/>
            <p:cNvSpPr>
              <a:spLocks noChangeArrowheads="1"/>
            </p:cNvSpPr>
            <p:nvPr/>
          </p:nvSpPr>
          <p:spPr bwMode="auto">
            <a:xfrm>
              <a:off x="172" y="60"/>
              <a:ext cx="97" cy="2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FF3300"/>
                  </a:solidFill>
                  <a:latin typeface="宋体" panose="02010600030101010101" pitchFamily="2" charset="-122"/>
                </a:rPr>
                <a:t>6</a:t>
              </a:r>
              <a:endParaRPr lang="en-US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10428" name="Rectangle 83"/>
          <p:cNvSpPr>
            <a:spLocks noChangeArrowheads="1"/>
          </p:cNvSpPr>
          <p:nvPr/>
        </p:nvSpPr>
        <p:spPr bwMode="auto">
          <a:xfrm>
            <a:off x="2849245" y="3089275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r>
              <a:rPr lang="en-US" sz="3100" b="1" i="1">
                <a:latin typeface="宋体" panose="02010600030101010101" pitchFamily="2" charset="-122"/>
              </a:rPr>
              <a:t>8  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429" name="Rectangle 82"/>
          <p:cNvSpPr>
            <a:spLocks noChangeArrowheads="1"/>
          </p:cNvSpPr>
          <p:nvPr/>
        </p:nvSpPr>
        <p:spPr bwMode="auto">
          <a:xfrm>
            <a:off x="3902710" y="3035300"/>
            <a:ext cx="375920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r>
              <a:rPr lang="en-US" sz="2800" b="1">
                <a:latin typeface="宋体" panose="02010600030101010101" pitchFamily="2" charset="-122"/>
              </a:rPr>
              <a:t>32</a:t>
            </a:r>
          </a:p>
        </p:txBody>
      </p:sp>
      <p:sp>
        <p:nvSpPr>
          <p:cNvPr id="10430" name="Rectangle 119"/>
          <p:cNvSpPr>
            <a:spLocks noChangeArrowheads="1"/>
          </p:cNvSpPr>
          <p:nvPr/>
        </p:nvSpPr>
        <p:spPr bwMode="auto">
          <a:xfrm>
            <a:off x="2757488" y="4486275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6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431" name="Rectangle 117"/>
          <p:cNvSpPr>
            <a:spLocks noChangeArrowheads="1"/>
          </p:cNvSpPr>
          <p:nvPr/>
        </p:nvSpPr>
        <p:spPr bwMode="auto">
          <a:xfrm>
            <a:off x="3630613" y="4794250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2</a:t>
            </a:r>
            <a:endParaRPr lang="en-US" b="1">
              <a:latin typeface="宋体" panose="02010600030101010101" pitchFamily="2" charset="-122"/>
            </a:endParaRPr>
          </a:p>
        </p:txBody>
      </p:sp>
      <p:sp>
        <p:nvSpPr>
          <p:cNvPr id="10432" name="Rectangle 118"/>
          <p:cNvSpPr>
            <a:spLocks noChangeArrowheads="1"/>
          </p:cNvSpPr>
          <p:nvPr/>
        </p:nvSpPr>
        <p:spPr bwMode="auto">
          <a:xfrm>
            <a:off x="3630613" y="4238625"/>
            <a:ext cx="198755" cy="476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r>
              <a:rPr lang="en-US" sz="3100" b="1">
                <a:latin typeface="宋体" panose="02010600030101010101" pitchFamily="2" charset="-122"/>
              </a:rPr>
              <a:t>3</a:t>
            </a:r>
            <a:endParaRPr lang="en-US" b="1">
              <a:latin typeface="宋体" panose="02010600030101010101" pitchFamily="2" charset="-122"/>
            </a:endParaRPr>
          </a:p>
        </p:txBody>
      </p:sp>
      <p:pic>
        <p:nvPicPr>
          <p:cNvPr id="10424" name="Picture 184" descr="图片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6211"/>
          <a:stretch>
            <a:fillRect/>
          </a:stretch>
        </p:blipFill>
        <p:spPr bwMode="auto">
          <a:xfrm>
            <a:off x="553720" y="70485"/>
            <a:ext cx="3186430" cy="73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9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40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宽屏</PresentationFormat>
  <Paragraphs>125</Paragraphs>
  <Slides>15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华文细黑</vt:lpstr>
      <vt:lpstr>华文新魏</vt:lpstr>
      <vt:lpstr>楷体</vt:lpstr>
      <vt:lpstr>隶书</vt:lpstr>
      <vt:lpstr>宋体</vt:lpstr>
      <vt:lpstr>微软雅黑</vt:lpstr>
      <vt:lpstr>Arial</vt:lpstr>
      <vt:lpstr>Calibri</vt:lpstr>
      <vt:lpstr>Calibri Light</vt:lpstr>
      <vt:lpstr>Symbol</vt:lpstr>
      <vt:lpstr>Times New Roman</vt:lpstr>
      <vt:lpstr>WWW.2PPT.COM
</vt:lpstr>
      <vt:lpstr>Equation.3</vt:lpstr>
      <vt:lpstr>公式</vt:lpstr>
      <vt:lpstr>Equation.KSEE3</vt:lpstr>
      <vt:lpstr>9.2  二次根式的加减法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2021-07-25T16:20:00Z</cp:lastPrinted>
  <dcterms:created xsi:type="dcterms:W3CDTF">2021-07-25T16:20:00Z</dcterms:created>
  <dcterms:modified xsi:type="dcterms:W3CDTF">2023-01-16T14:06:37Z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CA1A69CAC27F45B4A5E4337E4DA1C4D3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