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61" r:id="rId2"/>
    <p:sldId id="263" r:id="rId3"/>
    <p:sldId id="301" r:id="rId4"/>
    <p:sldId id="341" r:id="rId5"/>
    <p:sldId id="345" r:id="rId6"/>
    <p:sldId id="342" r:id="rId7"/>
    <p:sldId id="346" r:id="rId8"/>
    <p:sldId id="343" r:id="rId9"/>
    <p:sldId id="348" r:id="rId10"/>
    <p:sldId id="347" r:id="rId11"/>
    <p:sldId id="344" r:id="rId12"/>
    <p:sldId id="349" r:id="rId13"/>
    <p:sldId id="350" r:id="rId14"/>
    <p:sldId id="351" r:id="rId15"/>
    <p:sldId id="352" r:id="rId16"/>
    <p:sldId id="262" r:id="rId17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6" autoAdjust="0"/>
    <p:restoredTop sz="94660"/>
  </p:normalViewPr>
  <p:slideViewPr>
    <p:cSldViewPr snapToGrid="0">
      <p:cViewPr>
        <p:scale>
          <a:sx n="100" d="100"/>
          <a:sy n="100" d="100"/>
        </p:scale>
        <p:origin x="-450" y="-804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30AEE2D6-BD8F-449D-9270-93CDD0217F56}" type="datetimeFigureOut">
              <a:rPr lang="zh-CN" altLang="en-US" smtClean="0"/>
              <a:t>2023-01-16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4FC6DFEE-4414-4E9F-A0D0-1776DDDBAD6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3196496" y="0"/>
            <a:ext cx="5947505" cy="5143500"/>
          </a:xfrm>
          <a:custGeom>
            <a:avLst/>
            <a:gdLst>
              <a:gd name="connsiteX0" fmla="*/ 3285594 w 7930007"/>
              <a:gd name="connsiteY0" fmla="*/ 0 h 6858000"/>
              <a:gd name="connsiteX1" fmla="*/ 7930007 w 7930007"/>
              <a:gd name="connsiteY1" fmla="*/ 0 h 6858000"/>
              <a:gd name="connsiteX2" fmla="*/ 7930007 w 7930007"/>
              <a:gd name="connsiteY2" fmla="*/ 6858000 h 6858000"/>
              <a:gd name="connsiteX3" fmla="*/ 0 w 7930007"/>
              <a:gd name="connsiteY3" fmla="*/ 6858000 h 6858000"/>
              <a:gd name="connsiteX4" fmla="*/ 118084 w 7930007"/>
              <a:gd name="connsiteY4" fmla="*/ 6811441 h 6858000"/>
              <a:gd name="connsiteX5" fmla="*/ 3519115 w 7930007"/>
              <a:gd name="connsiteY5" fmla="*/ 1680475 h 6858000"/>
              <a:gd name="connsiteX6" fmla="*/ 3519115 w 7930007"/>
              <a:gd name="connsiteY6" fmla="*/ 1680474 h 6858000"/>
              <a:gd name="connsiteX7" fmla="*/ 3519114 w 7930007"/>
              <a:gd name="connsiteY7" fmla="*/ 1680474 h 6858000"/>
              <a:gd name="connsiteX8" fmla="*/ 3511869 w 7930007"/>
              <a:gd name="connsiteY8" fmla="*/ 1393916 h 6858000"/>
              <a:gd name="connsiteX9" fmla="*/ 3352284 w 7930007"/>
              <a:gd name="connsiteY9" fmla="*/ 322203 h 6858000"/>
              <a:gd name="connsiteX10" fmla="*/ 3283719 w 7930007"/>
              <a:gd name="connsiteY10" fmla="*/ 74161 h 6858000"/>
              <a:gd name="connsiteX11" fmla="*/ 3285594 w 7930007"/>
              <a:gd name="connsiteY11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30007" h="6858000">
                <a:moveTo>
                  <a:pt x="3285594" y="0"/>
                </a:moveTo>
                <a:lnTo>
                  <a:pt x="7930007" y="0"/>
                </a:lnTo>
                <a:lnTo>
                  <a:pt x="7930007" y="6858000"/>
                </a:lnTo>
                <a:lnTo>
                  <a:pt x="0" y="6858000"/>
                </a:lnTo>
                <a:lnTo>
                  <a:pt x="118084" y="6811441"/>
                </a:lnTo>
                <a:cubicBezTo>
                  <a:pt x="2116727" y="5966086"/>
                  <a:pt x="3519115" y="3987053"/>
                  <a:pt x="3519115" y="1680475"/>
                </a:cubicBezTo>
                <a:lnTo>
                  <a:pt x="3519115" y="1680474"/>
                </a:lnTo>
                <a:lnTo>
                  <a:pt x="3519114" y="1680474"/>
                </a:lnTo>
                <a:lnTo>
                  <a:pt x="3511869" y="1393916"/>
                </a:lnTo>
                <a:cubicBezTo>
                  <a:pt x="3493226" y="1026133"/>
                  <a:pt x="3438900" y="667764"/>
                  <a:pt x="3352284" y="322203"/>
                </a:cubicBezTo>
                <a:lnTo>
                  <a:pt x="3283719" y="74161"/>
                </a:lnTo>
                <a:lnTo>
                  <a:pt x="3285594" y="1"/>
                </a:ln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0"/>
          <p:cNvGrpSpPr/>
          <p:nvPr userDrawn="1"/>
        </p:nvGrpSpPr>
        <p:grpSpPr>
          <a:xfrm rot="19837936">
            <a:off x="-4605160" y="-3883836"/>
            <a:ext cx="5823615" cy="5823615"/>
            <a:chOff x="-2186432" y="-5388948"/>
            <a:chExt cx="7764820" cy="7764820"/>
          </a:xfrm>
        </p:grpSpPr>
        <p:sp>
          <p:nvSpPr>
            <p:cNvPr id="7" name="Oval 51"/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8" name="Oval 52"/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5" Type="http://schemas.openxmlformats.org/officeDocument/2006/relationships/image" Target="NULL" TargetMode="Externa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占位符 18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/>
          <a:srcRect/>
          <a:stretch>
            <a:fillRect/>
          </a:stretch>
        </p:blipFill>
        <p:spPr/>
      </p:pic>
      <p:sp>
        <p:nvSpPr>
          <p:cNvPr id="23" name="Freeform: Shape 22"/>
          <p:cNvSpPr/>
          <p:nvPr/>
        </p:nvSpPr>
        <p:spPr>
          <a:xfrm>
            <a:off x="1" y="5091102"/>
            <a:ext cx="119795" cy="52398"/>
          </a:xfrm>
          <a:custGeom>
            <a:avLst/>
            <a:gdLst>
              <a:gd name="connsiteX0" fmla="*/ 0 w 159727"/>
              <a:gd name="connsiteY0" fmla="*/ 0 h 69864"/>
              <a:gd name="connsiteX1" fmla="*/ 159727 w 159727"/>
              <a:gd name="connsiteY1" fmla="*/ 69864 h 69864"/>
              <a:gd name="connsiteX2" fmla="*/ 0 w 159727"/>
              <a:gd name="connsiteY2" fmla="*/ 69864 h 69864"/>
              <a:gd name="connsiteX3" fmla="*/ 0 w 159727"/>
              <a:gd name="connsiteY3" fmla="*/ 0 h 69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727" h="69864">
                <a:moveTo>
                  <a:pt x="0" y="0"/>
                </a:moveTo>
                <a:lnTo>
                  <a:pt x="159727" y="69864"/>
                </a:lnTo>
                <a:lnTo>
                  <a:pt x="0" y="6986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" name="Freeform 233"/>
          <p:cNvSpPr>
            <a:spLocks noEditPoints="1"/>
          </p:cNvSpPr>
          <p:nvPr/>
        </p:nvSpPr>
        <p:spPr bwMode="auto">
          <a:xfrm rot="10800000" flipH="1" flipV="1">
            <a:off x="-2767671" y="-3180003"/>
            <a:ext cx="8854146" cy="8880716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7" name="Freeform: Shape 26"/>
          <p:cNvSpPr/>
          <p:nvPr/>
        </p:nvSpPr>
        <p:spPr>
          <a:xfrm>
            <a:off x="-2517025" y="-2916074"/>
            <a:ext cx="8352856" cy="8352860"/>
          </a:xfrm>
          <a:custGeom>
            <a:avLst/>
            <a:gdLst>
              <a:gd name="connsiteX0" fmla="*/ 5568570 w 11137141"/>
              <a:gd name="connsiteY0" fmla="*/ 0 h 11137146"/>
              <a:gd name="connsiteX1" fmla="*/ 10899347 w 11137141"/>
              <a:gd name="connsiteY1" fmla="*/ 3953584 h 11137146"/>
              <a:gd name="connsiteX2" fmla="*/ 10901745 w 11137141"/>
              <a:gd name="connsiteY2" fmla="*/ 3962259 h 11137146"/>
              <a:gd name="connsiteX3" fmla="*/ 10897330 w 11137141"/>
              <a:gd name="connsiteY3" fmla="*/ 4136873 h 11137146"/>
              <a:gd name="connsiteX4" fmla="*/ 6069298 w 11137141"/>
              <a:gd name="connsiteY4" fmla="*/ 8722422 h 11137146"/>
              <a:gd name="connsiteX5" fmla="*/ 3366383 w 11137141"/>
              <a:gd name="connsiteY5" fmla="*/ 7896796 h 11137146"/>
              <a:gd name="connsiteX6" fmla="*/ 3356033 w 11137141"/>
              <a:gd name="connsiteY6" fmla="*/ 7889436 h 11137146"/>
              <a:gd name="connsiteX7" fmla="*/ 3356033 w 11137141"/>
              <a:gd name="connsiteY7" fmla="*/ 7889437 h 11137146"/>
              <a:gd name="connsiteX8" fmla="*/ 3366383 w 11137141"/>
              <a:gd name="connsiteY8" fmla="*/ 7896797 h 11137146"/>
              <a:gd name="connsiteX9" fmla="*/ 6069298 w 11137141"/>
              <a:gd name="connsiteY9" fmla="*/ 8722423 h 11137146"/>
              <a:gd name="connsiteX10" fmla="*/ 10897330 w 11137141"/>
              <a:gd name="connsiteY10" fmla="*/ 4136874 h 11137146"/>
              <a:gd name="connsiteX11" fmla="*/ 10901745 w 11137141"/>
              <a:gd name="connsiteY11" fmla="*/ 3962260 h 11137146"/>
              <a:gd name="connsiteX12" fmla="*/ 10970310 w 11137141"/>
              <a:gd name="connsiteY12" fmla="*/ 4210302 h 11137146"/>
              <a:gd name="connsiteX13" fmla="*/ 11129895 w 11137141"/>
              <a:gd name="connsiteY13" fmla="*/ 5282016 h 11137146"/>
              <a:gd name="connsiteX14" fmla="*/ 11137140 w 11137141"/>
              <a:gd name="connsiteY14" fmla="*/ 5568573 h 11137146"/>
              <a:gd name="connsiteX15" fmla="*/ 11137141 w 11137141"/>
              <a:gd name="connsiteY15" fmla="*/ 5568573 h 11137146"/>
              <a:gd name="connsiteX16" fmla="*/ 11137141 w 11137141"/>
              <a:gd name="connsiteY16" fmla="*/ 5568574 h 11137146"/>
              <a:gd name="connsiteX17" fmla="*/ 7736110 w 11137141"/>
              <a:gd name="connsiteY17" fmla="*/ 10699540 h 11137146"/>
              <a:gd name="connsiteX18" fmla="*/ 7618026 w 11137141"/>
              <a:gd name="connsiteY18" fmla="*/ 10746099 h 11137146"/>
              <a:gd name="connsiteX19" fmla="*/ 7483232 w 11137141"/>
              <a:gd name="connsiteY19" fmla="*/ 10799246 h 11137146"/>
              <a:gd name="connsiteX20" fmla="*/ 5568571 w 11137141"/>
              <a:gd name="connsiteY20" fmla="*/ 11137146 h 11137146"/>
              <a:gd name="connsiteX21" fmla="*/ 3526716 w 11137141"/>
              <a:gd name="connsiteY21" fmla="*/ 10750891 h 11137146"/>
              <a:gd name="connsiteX22" fmla="*/ 3515760 w 11137141"/>
              <a:gd name="connsiteY22" fmla="*/ 10746099 h 11137146"/>
              <a:gd name="connsiteX23" fmla="*/ 3515760 w 11137141"/>
              <a:gd name="connsiteY23" fmla="*/ 10746099 h 11137146"/>
              <a:gd name="connsiteX24" fmla="*/ 3356033 w 11137141"/>
              <a:gd name="connsiteY24" fmla="*/ 10676235 h 11137146"/>
              <a:gd name="connsiteX25" fmla="*/ 3356033 w 11137141"/>
              <a:gd name="connsiteY25" fmla="*/ 10676234 h 11137146"/>
              <a:gd name="connsiteX26" fmla="*/ 3154365 w 11137141"/>
              <a:gd name="connsiteY26" fmla="*/ 10588024 h 11137146"/>
              <a:gd name="connsiteX27" fmla="*/ 2455130 w 11137141"/>
              <a:gd name="connsiteY27" fmla="*/ 10186121 h 11137146"/>
              <a:gd name="connsiteX28" fmla="*/ 2443208 w 11137141"/>
              <a:gd name="connsiteY28" fmla="*/ 10177643 h 11137146"/>
              <a:gd name="connsiteX29" fmla="*/ 2443208 w 11137141"/>
              <a:gd name="connsiteY29" fmla="*/ 5568572 h 11137146"/>
              <a:gd name="connsiteX30" fmla="*/ 2443207 w 11137141"/>
              <a:gd name="connsiteY30" fmla="*/ 5568572 h 11137146"/>
              <a:gd name="connsiteX31" fmla="*/ 2443207 w 11137141"/>
              <a:gd name="connsiteY31" fmla="*/ 10177643 h 11137146"/>
              <a:gd name="connsiteX32" fmla="*/ 2236805 w 11137141"/>
              <a:gd name="connsiteY32" fmla="*/ 10030867 h 11137146"/>
              <a:gd name="connsiteX33" fmla="*/ 0 w 11137141"/>
              <a:gd name="connsiteY33" fmla="*/ 5568573 h 11137146"/>
              <a:gd name="connsiteX34" fmla="*/ 5568570 w 11137141"/>
              <a:gd name="connsiteY34" fmla="*/ 0 h 1113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1137141" h="11137146">
                <a:moveTo>
                  <a:pt x="5568570" y="0"/>
                </a:moveTo>
                <a:cubicBezTo>
                  <a:pt x="8082378" y="0"/>
                  <a:pt x="10207143" y="1665701"/>
                  <a:pt x="10899347" y="3953584"/>
                </a:cubicBezTo>
                <a:lnTo>
                  <a:pt x="10901745" y="3962259"/>
                </a:lnTo>
                <a:lnTo>
                  <a:pt x="10897330" y="4136873"/>
                </a:lnTo>
                <a:cubicBezTo>
                  <a:pt x="10767852" y="6691183"/>
                  <a:pt x="8655785" y="8722422"/>
                  <a:pt x="6069298" y="8722422"/>
                </a:cubicBezTo>
                <a:cubicBezTo>
                  <a:pt x="5068078" y="8722422"/>
                  <a:pt x="4137946" y="8418053"/>
                  <a:pt x="3366383" y="7896796"/>
                </a:cubicBezTo>
                <a:lnTo>
                  <a:pt x="3356033" y="7889436"/>
                </a:lnTo>
                <a:lnTo>
                  <a:pt x="3356033" y="7889437"/>
                </a:lnTo>
                <a:lnTo>
                  <a:pt x="3366383" y="7896797"/>
                </a:lnTo>
                <a:cubicBezTo>
                  <a:pt x="4137946" y="8418054"/>
                  <a:pt x="5068078" y="8722423"/>
                  <a:pt x="6069298" y="8722423"/>
                </a:cubicBezTo>
                <a:cubicBezTo>
                  <a:pt x="8655785" y="8722423"/>
                  <a:pt x="10767852" y="6691184"/>
                  <a:pt x="10897330" y="4136874"/>
                </a:cubicBezTo>
                <a:lnTo>
                  <a:pt x="10901745" y="3962260"/>
                </a:lnTo>
                <a:lnTo>
                  <a:pt x="10970310" y="4210302"/>
                </a:lnTo>
                <a:cubicBezTo>
                  <a:pt x="11056926" y="4555863"/>
                  <a:pt x="11111252" y="4914232"/>
                  <a:pt x="11129895" y="5282016"/>
                </a:cubicBezTo>
                <a:lnTo>
                  <a:pt x="11137140" y="5568573"/>
                </a:lnTo>
                <a:lnTo>
                  <a:pt x="11137141" y="5568573"/>
                </a:lnTo>
                <a:lnTo>
                  <a:pt x="11137141" y="5568574"/>
                </a:lnTo>
                <a:cubicBezTo>
                  <a:pt x="11137141" y="7875152"/>
                  <a:pt x="9734753" y="9854185"/>
                  <a:pt x="7736110" y="10699540"/>
                </a:cubicBezTo>
                <a:lnTo>
                  <a:pt x="7618026" y="10746099"/>
                </a:lnTo>
                <a:lnTo>
                  <a:pt x="7483232" y="10799246"/>
                </a:lnTo>
                <a:cubicBezTo>
                  <a:pt x="6886210" y="11017846"/>
                  <a:pt x="6241323" y="11137146"/>
                  <a:pt x="5568571" y="11137146"/>
                </a:cubicBezTo>
                <a:cubicBezTo>
                  <a:pt x="4847765" y="11137146"/>
                  <a:pt x="4158947" y="11000194"/>
                  <a:pt x="3526716" y="10750891"/>
                </a:cubicBezTo>
                <a:lnTo>
                  <a:pt x="3515760" y="10746099"/>
                </a:lnTo>
                <a:lnTo>
                  <a:pt x="3515760" y="10746099"/>
                </a:lnTo>
                <a:lnTo>
                  <a:pt x="3356033" y="10676235"/>
                </a:lnTo>
                <a:lnTo>
                  <a:pt x="3356033" y="10676234"/>
                </a:lnTo>
                <a:lnTo>
                  <a:pt x="3154365" y="10588024"/>
                </a:lnTo>
                <a:cubicBezTo>
                  <a:pt x="2910921" y="10470720"/>
                  <a:pt x="2677317" y="10336228"/>
                  <a:pt x="2455130" y="10186121"/>
                </a:cubicBezTo>
                <a:lnTo>
                  <a:pt x="2443208" y="10177643"/>
                </a:lnTo>
                <a:lnTo>
                  <a:pt x="2443208" y="5568572"/>
                </a:lnTo>
                <a:lnTo>
                  <a:pt x="2443207" y="5568572"/>
                </a:lnTo>
                <a:lnTo>
                  <a:pt x="2443207" y="10177643"/>
                </a:lnTo>
                <a:lnTo>
                  <a:pt x="2236805" y="10030867"/>
                </a:lnTo>
                <a:cubicBezTo>
                  <a:pt x="878926" y="9015370"/>
                  <a:pt x="0" y="7394614"/>
                  <a:pt x="0" y="5568573"/>
                </a:cubicBezTo>
                <a:cubicBezTo>
                  <a:pt x="0" y="2493135"/>
                  <a:pt x="2493133" y="0"/>
                  <a:pt x="55685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-1910577" y="-3048923"/>
            <a:ext cx="4541380" cy="4541380"/>
            <a:chOff x="-2186432" y="-5388948"/>
            <a:chExt cx="7764820" cy="7764820"/>
          </a:xfrm>
        </p:grpSpPr>
        <p:sp>
          <p:nvSpPr>
            <p:cNvPr id="29" name="Oval 28"/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D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cs typeface="+mn-ea"/>
                <a:sym typeface="+mn-lt"/>
              </a:endParaRPr>
            </a:p>
          </p:txBody>
        </p:sp>
      </p:grpSp>
      <p:sp>
        <p:nvSpPr>
          <p:cNvPr id="38" name="Freeform 233"/>
          <p:cNvSpPr>
            <a:spLocks noEditPoints="1"/>
          </p:cNvSpPr>
          <p:nvPr/>
        </p:nvSpPr>
        <p:spPr bwMode="auto">
          <a:xfrm rot="10800000" flipH="1" flipV="1">
            <a:off x="5171560" y="387352"/>
            <a:ext cx="1389957" cy="1394128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6" name="Freeform: Shape 42"/>
          <p:cNvSpPr/>
          <p:nvPr/>
        </p:nvSpPr>
        <p:spPr bwMode="auto">
          <a:xfrm>
            <a:off x="5395954" y="917059"/>
            <a:ext cx="941168" cy="440654"/>
          </a:xfrm>
          <a:custGeom>
            <a:avLst/>
            <a:gdLst>
              <a:gd name="connsiteX0" fmla="*/ 131960 w 600029"/>
              <a:gd name="connsiteY0" fmla="*/ 74486 h 280933"/>
              <a:gd name="connsiteX1" fmla="*/ 308573 w 600029"/>
              <a:gd name="connsiteY1" fmla="*/ 101710 h 280933"/>
              <a:gd name="connsiteX2" fmla="*/ 470827 w 600029"/>
              <a:gd name="connsiteY2" fmla="*/ 74486 h 280933"/>
              <a:gd name="connsiteX3" fmla="*/ 470827 w 600029"/>
              <a:gd name="connsiteY3" fmla="*/ 164755 h 280933"/>
              <a:gd name="connsiteX4" fmla="*/ 320060 w 600029"/>
              <a:gd name="connsiteY4" fmla="*/ 197710 h 280933"/>
              <a:gd name="connsiteX5" fmla="*/ 131960 w 600029"/>
              <a:gd name="connsiteY5" fmla="*/ 169054 h 280933"/>
              <a:gd name="connsiteX6" fmla="*/ 297144 w 600029"/>
              <a:gd name="connsiteY6" fmla="*/ 0 h 280933"/>
              <a:gd name="connsiteX7" fmla="*/ 600029 w 600029"/>
              <a:gd name="connsiteY7" fmla="*/ 47300 h 280933"/>
              <a:gd name="connsiteX8" fmla="*/ 310063 w 600029"/>
              <a:gd name="connsiteY8" fmla="*/ 87433 h 280933"/>
              <a:gd name="connsiteX9" fmla="*/ 71774 w 600029"/>
              <a:gd name="connsiteY9" fmla="*/ 55900 h 280933"/>
              <a:gd name="connsiteX10" fmla="*/ 71774 w 600029"/>
              <a:gd name="connsiteY10" fmla="*/ 199233 h 280933"/>
              <a:gd name="connsiteX11" fmla="*/ 103355 w 600029"/>
              <a:gd name="connsiteY11" fmla="*/ 199233 h 280933"/>
              <a:gd name="connsiteX12" fmla="*/ 103355 w 600029"/>
              <a:gd name="connsiteY12" fmla="*/ 280933 h 280933"/>
              <a:gd name="connsiteX13" fmla="*/ 66032 w 600029"/>
              <a:gd name="connsiteY13" fmla="*/ 262300 h 280933"/>
              <a:gd name="connsiteX14" fmla="*/ 30145 w 600029"/>
              <a:gd name="connsiteY14" fmla="*/ 280933 h 280933"/>
              <a:gd name="connsiteX15" fmla="*/ 30145 w 600029"/>
              <a:gd name="connsiteY15" fmla="*/ 199233 h 280933"/>
              <a:gd name="connsiteX16" fmla="*/ 60290 w 600029"/>
              <a:gd name="connsiteY16" fmla="*/ 199233 h 280933"/>
              <a:gd name="connsiteX17" fmla="*/ 60290 w 600029"/>
              <a:gd name="connsiteY17" fmla="*/ 54467 h 280933"/>
              <a:gd name="connsiteX18" fmla="*/ 0 w 600029"/>
              <a:gd name="connsiteY18" fmla="*/ 47300 h 28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0029" h="280933">
                <a:moveTo>
                  <a:pt x="131960" y="74486"/>
                </a:moveTo>
                <a:lnTo>
                  <a:pt x="308573" y="101710"/>
                </a:lnTo>
                <a:lnTo>
                  <a:pt x="470827" y="74486"/>
                </a:lnTo>
                <a:lnTo>
                  <a:pt x="470827" y="164755"/>
                </a:lnTo>
                <a:cubicBezTo>
                  <a:pt x="470827" y="164755"/>
                  <a:pt x="410520" y="197710"/>
                  <a:pt x="320060" y="197710"/>
                </a:cubicBezTo>
                <a:cubicBezTo>
                  <a:pt x="228164" y="197710"/>
                  <a:pt x="131960" y="169054"/>
                  <a:pt x="131960" y="169054"/>
                </a:cubicBezTo>
                <a:close/>
                <a:moveTo>
                  <a:pt x="297144" y="0"/>
                </a:moveTo>
                <a:lnTo>
                  <a:pt x="600029" y="47300"/>
                </a:lnTo>
                <a:lnTo>
                  <a:pt x="310063" y="87433"/>
                </a:lnTo>
                <a:lnTo>
                  <a:pt x="71774" y="55900"/>
                </a:lnTo>
                <a:lnTo>
                  <a:pt x="71774" y="199233"/>
                </a:lnTo>
                <a:lnTo>
                  <a:pt x="103355" y="199233"/>
                </a:lnTo>
                <a:lnTo>
                  <a:pt x="103355" y="280933"/>
                </a:lnTo>
                <a:lnTo>
                  <a:pt x="66032" y="262300"/>
                </a:lnTo>
                <a:lnTo>
                  <a:pt x="30145" y="280933"/>
                </a:lnTo>
                <a:lnTo>
                  <a:pt x="30145" y="199233"/>
                </a:lnTo>
                <a:lnTo>
                  <a:pt x="60290" y="199233"/>
                </a:lnTo>
                <a:lnTo>
                  <a:pt x="60290" y="54467"/>
                </a:lnTo>
                <a:lnTo>
                  <a:pt x="0" y="47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D">
              <a:cs typeface="+mn-ea"/>
              <a:sym typeface="+mn-lt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296626" y="2100135"/>
            <a:ext cx="5390486" cy="1159683"/>
            <a:chOff x="1525091" y="2645592"/>
            <a:chExt cx="7187315" cy="1546243"/>
          </a:xfrm>
        </p:grpSpPr>
        <p:sp>
          <p:nvSpPr>
            <p:cNvPr id="39" name="矩形 38"/>
            <p:cNvSpPr/>
            <p:nvPr/>
          </p:nvSpPr>
          <p:spPr bwMode="auto">
            <a:xfrm>
              <a:off x="1525091" y="2645592"/>
              <a:ext cx="7187315" cy="902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en-US" altLang="zh-CN" sz="3800" b="1" kern="100" dirty="0">
                  <a:cs typeface="+mn-ea"/>
                  <a:sym typeface="+mn-lt"/>
                </a:rPr>
                <a:t>1.4 </a:t>
              </a:r>
              <a:r>
                <a:rPr lang="zh-CN" altLang="en-US" sz="3800" b="1" kern="100" dirty="0">
                  <a:cs typeface="+mn-ea"/>
                  <a:sym typeface="+mn-lt"/>
                </a:rPr>
                <a:t>有理数的乘除法</a:t>
              </a:r>
            </a:p>
          </p:txBody>
        </p:sp>
        <p:sp>
          <p:nvSpPr>
            <p:cNvPr id="40" name="矩形 39"/>
            <p:cNvSpPr/>
            <p:nvPr/>
          </p:nvSpPr>
          <p:spPr>
            <a:xfrm>
              <a:off x="1571360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r>
                <a:rPr lang="en-US" altLang="zh-CN" sz="2100" dirty="0">
                  <a:cs typeface="+mn-ea"/>
                  <a:sym typeface="+mn-lt"/>
                </a:rPr>
                <a:t>1.4.1 </a:t>
              </a:r>
              <a:r>
                <a:rPr lang="zh-CN" altLang="en-US" sz="2100" dirty="0">
                  <a:cs typeface="+mn-ea"/>
                  <a:sym typeface="+mn-lt"/>
                </a:rPr>
                <a:t>有理数乘法</a:t>
              </a:r>
            </a:p>
          </p:txBody>
        </p:sp>
        <p:cxnSp>
          <p:nvCxnSpPr>
            <p:cNvPr id="44" name="直接连接符 43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5" name="矩形 44"/>
          <p:cNvSpPr/>
          <p:nvPr/>
        </p:nvSpPr>
        <p:spPr bwMode="auto">
          <a:xfrm>
            <a:off x="302754" y="1630229"/>
            <a:ext cx="193226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337457" y="3254198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78954" y="4049370"/>
            <a:ext cx="2143536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1800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829118" y="941654"/>
          <a:ext cx="3599488" cy="2956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公式" r:id="rId5" imgW="2501900" imgH="2654300" progId="Equations">
                  <p:embed/>
                </p:oleObj>
              </mc:Choice>
              <mc:Fallback>
                <p:oleObj name="公式" r:id="rId5" imgW="2501900" imgH="2654300" progId="Equations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118" y="941654"/>
                        <a:ext cx="3599488" cy="29562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523185" y="938406"/>
            <a:ext cx="309219" cy="4385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400" noProof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467165" y="1746296"/>
            <a:ext cx="309219" cy="4385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400" noProof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521762" y="2495071"/>
            <a:ext cx="309219" cy="4385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400" noProof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956310" y="3218210"/>
            <a:ext cx="309219" cy="4385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400" noProof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829118" y="4156217"/>
            <a:ext cx="8640763" cy="392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  <a:defRPr/>
            </a:pPr>
            <a:r>
              <a:rPr lang="zh-CN" altLang="en-US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总结</a:t>
            </a:r>
            <a:r>
              <a:rPr lang="en-US" altLang="zh-CN" sz="2100" dirty="0">
                <a:solidFill>
                  <a:srgbClr val="000C0C"/>
                </a:solidFill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lang="zh-CN" altLang="en-US" sz="2100" dirty="0">
                <a:solidFill>
                  <a:srgbClr val="000C0C"/>
                </a:solidFill>
                <a:latin typeface="+mn-lt"/>
                <a:ea typeface="+mn-ea"/>
                <a:cs typeface="+mn-ea"/>
                <a:sym typeface="+mn-lt"/>
              </a:rPr>
              <a:t>有理数中，乘积是</a:t>
            </a:r>
            <a:r>
              <a:rPr lang="en-US" altLang="zh-CN" sz="2100" dirty="0">
                <a:solidFill>
                  <a:srgbClr val="000C0C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100" dirty="0">
                <a:solidFill>
                  <a:srgbClr val="000C0C"/>
                </a:solidFill>
                <a:latin typeface="+mn-lt"/>
                <a:ea typeface="+mn-ea"/>
                <a:cs typeface="+mn-ea"/>
                <a:sym typeface="+mn-lt"/>
              </a:rPr>
              <a:t>的两个数</a:t>
            </a:r>
            <a:r>
              <a:rPr lang="zh-CN" altLang="en-US" sz="2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互为倒数</a:t>
            </a:r>
            <a:r>
              <a:rPr lang="en-US" altLang="zh-CN" sz="2100" dirty="0">
                <a:solidFill>
                  <a:srgbClr val="000C0C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思 考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70485" y="1157288"/>
            <a:ext cx="6276975" cy="3300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just" defTabSz="914400">
              <a:lnSpc>
                <a:spcPct val="200000"/>
              </a:lnSpc>
            </a:pP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(1)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若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＜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0,b</a:t>
            </a:r>
            <a:r>
              <a:rPr lang="zh-CN" altLang="en-US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＞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0,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则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en-US" altLang="zh-CN" sz="2100" b="1" u="sng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0 ;</a:t>
            </a:r>
          </a:p>
          <a:p>
            <a:pPr algn="just" defTabSz="914400">
              <a:lnSpc>
                <a:spcPct val="200000"/>
              </a:lnSpc>
            </a:pP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(2)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若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＜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0,b</a:t>
            </a:r>
            <a:r>
              <a:rPr lang="zh-CN" altLang="en-US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＜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0,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则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en-US" altLang="zh-CN" sz="2100" b="1" u="sng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       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0 ;</a:t>
            </a:r>
          </a:p>
          <a:p>
            <a:pPr algn="just" defTabSz="914400">
              <a:lnSpc>
                <a:spcPct val="200000"/>
              </a:lnSpc>
            </a:pP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(3)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若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＞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0,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则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应满足什么条件？</a:t>
            </a:r>
          </a:p>
          <a:p>
            <a:pPr algn="just" defTabSz="914400">
              <a:lnSpc>
                <a:spcPct val="200000"/>
              </a:lnSpc>
            </a:pP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(4)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若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＜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0,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则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应满足什么条件？</a:t>
            </a:r>
            <a:endParaRPr lang="en-US" altLang="zh-CN" sz="2100" b="1" dirty="0">
              <a:solidFill>
                <a:srgbClr val="1B1B1B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 defTabSz="914400">
              <a:lnSpc>
                <a:spcPct val="200000"/>
              </a:lnSpc>
            </a:pP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(5)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若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en-US" altLang="zh-CN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= 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0,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则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应满足什么条件？</a:t>
            </a:r>
            <a:endParaRPr lang="en-US" altLang="zh-CN" sz="2100" b="1" dirty="0">
              <a:solidFill>
                <a:srgbClr val="1B1B1B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235848" y="1302781"/>
            <a:ext cx="1004887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defTabSz="914400"/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＜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344807" y="1987047"/>
            <a:ext cx="958850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defTabSz="914400"/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＞ 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372682" y="2376304"/>
            <a:ext cx="1836737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just" defTabSz="914400"/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同号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372682" y="2930302"/>
            <a:ext cx="1836738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just" defTabSz="914400"/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异号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372682" y="3534140"/>
            <a:ext cx="2353138" cy="80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just" defTabSz="914400"/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a=0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且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b=0 </a:t>
            </a:r>
          </a:p>
          <a:p>
            <a:pPr algn="just" defTabSz="914400"/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a=0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或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b=0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讨 论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/>
      <p:bldP spid="10" grpId="0" bldLvl="0"/>
      <p:bldP spid="11" grpId="0" bldLvl="0"/>
      <p:bldP spid="12" grpId="0" bldLvl="0"/>
      <p:bldP spid="13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50363" y="1119853"/>
          <a:ext cx="8065015" cy="36226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13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3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3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3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30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因数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因数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积的符号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积的绝对值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91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endParaRPr lang="zh-CN" altLang="en-US" sz="21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7</a:t>
                      </a:r>
                      <a:endParaRPr lang="zh-CN" altLang="en-US" sz="21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91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-6</a:t>
                      </a:r>
                      <a:endParaRPr lang="zh-CN" altLang="en-US" sz="21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-9</a:t>
                      </a:r>
                      <a:endParaRPr lang="zh-CN" altLang="en-US" sz="21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91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4</a:t>
                      </a:r>
                      <a:endParaRPr lang="zh-CN" altLang="en-US" sz="21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-8</a:t>
                      </a:r>
                      <a:endParaRPr lang="zh-CN" altLang="en-US" sz="21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91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-2</a:t>
                      </a:r>
                      <a:endParaRPr lang="zh-CN" altLang="en-US" sz="21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9</a:t>
                      </a:r>
                      <a:endParaRPr lang="zh-CN" altLang="en-US" sz="21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1"/>
          <p:cNvPicPr>
            <a:picLocks noChangeAspect="1" noChangeArrowheads="1"/>
          </p:cNvPicPr>
          <p:nvPr/>
        </p:nvPicPr>
        <p:blipFill rotWithShape="1">
          <a:blip r:embed="rId2" cstate="email"/>
          <a:srcRect l="6802" t="-201" r="253" b="201"/>
          <a:stretch>
            <a:fillRect/>
          </a:stretch>
        </p:blipFill>
        <p:spPr bwMode="auto">
          <a:xfrm>
            <a:off x="1146196" y="1152716"/>
            <a:ext cx="5954691" cy="3659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6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78416" y="997528"/>
            <a:ext cx="7570338" cy="228524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如果高度每增加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 km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，气温大约下降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℃，现在地面的气温是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℃，某飞机在该地上空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km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处，那么此时飞机所在的高度的气温是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℃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78416" y="3707391"/>
            <a:ext cx="5826466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3000" dirty="0">
                <a:solidFill>
                  <a:srgbClr val="FF0000"/>
                </a:solidFill>
                <a:cs typeface="+mn-ea"/>
                <a:sym typeface="+mn-lt"/>
              </a:rPr>
              <a:t>分析：</a:t>
            </a:r>
            <a:r>
              <a:rPr lang="en-US" altLang="zh-CN" sz="3000" dirty="0">
                <a:solidFill>
                  <a:srgbClr val="FF0000"/>
                </a:solidFill>
                <a:cs typeface="+mn-ea"/>
                <a:sym typeface="+mn-lt"/>
              </a:rPr>
              <a:t> 23-5×6=-7 </a:t>
            </a:r>
            <a:r>
              <a:rPr lang="zh-CN" altLang="en-US" sz="3000" dirty="0">
                <a:solidFill>
                  <a:srgbClr val="FF0000"/>
                </a:solidFill>
                <a:cs typeface="+mn-ea"/>
                <a:sym typeface="+mn-lt"/>
              </a:rPr>
              <a:t>℃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27684" y="1256092"/>
            <a:ext cx="7427638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 defTabSz="914400">
              <a:lnSpc>
                <a:spcPct val="200000"/>
              </a:lnSpc>
            </a:pPr>
            <a:r>
              <a:rPr lang="zh-CN" altLang="en-US" sz="3000" b="1" dirty="0">
                <a:solidFill>
                  <a:prstClr val="black"/>
                </a:solidFill>
                <a:cs typeface="+mn-ea"/>
                <a:sym typeface="+mn-lt"/>
              </a:rPr>
              <a:t>已知</a:t>
            </a:r>
            <a:r>
              <a:rPr lang="zh-CN" altLang="zh-CN" sz="3000" b="1" dirty="0">
                <a:solidFill>
                  <a:prstClr val="black"/>
                </a:solidFill>
                <a:cs typeface="+mn-ea"/>
                <a:sym typeface="+mn-lt"/>
              </a:rPr>
              <a:t>|x|=2</a:t>
            </a:r>
            <a:r>
              <a:rPr lang="zh-CN" altLang="en-US" sz="30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zh-CN" altLang="zh-CN" sz="3000" b="1" dirty="0">
                <a:solidFill>
                  <a:prstClr val="black"/>
                </a:solidFill>
                <a:cs typeface="+mn-ea"/>
                <a:sym typeface="+mn-lt"/>
              </a:rPr>
              <a:t>|y|=3,</a:t>
            </a:r>
            <a:r>
              <a:rPr lang="zh-CN" altLang="en-US" sz="3000" b="1" dirty="0">
                <a:solidFill>
                  <a:prstClr val="black"/>
                </a:solidFill>
                <a:cs typeface="+mn-ea"/>
                <a:sym typeface="+mn-lt"/>
              </a:rPr>
              <a:t>且</a:t>
            </a:r>
            <a:r>
              <a:rPr lang="zh-CN" altLang="zh-CN" sz="3000" b="1" dirty="0">
                <a:solidFill>
                  <a:prstClr val="black"/>
                </a:solidFill>
                <a:cs typeface="+mn-ea"/>
                <a:sym typeface="+mn-lt"/>
              </a:rPr>
              <a:t>xy&lt;0</a:t>
            </a:r>
            <a:r>
              <a:rPr lang="zh-CN" altLang="en-US" sz="3000" b="1" dirty="0">
                <a:solidFill>
                  <a:prstClr val="black"/>
                </a:solidFill>
                <a:cs typeface="+mn-ea"/>
                <a:sym typeface="+mn-lt"/>
              </a:rPr>
              <a:t>，则</a:t>
            </a:r>
            <a:r>
              <a:rPr lang="zh-CN" altLang="zh-CN" sz="3000" b="1" dirty="0">
                <a:solidFill>
                  <a:prstClr val="black"/>
                </a:solidFill>
                <a:cs typeface="+mn-ea"/>
                <a:sym typeface="+mn-lt"/>
              </a:rPr>
              <a:t>x-y=</a:t>
            </a:r>
            <a:r>
              <a:rPr lang="zh-CN" altLang="zh-CN" sz="3000" b="1" u="sng" dirty="0">
                <a:solidFill>
                  <a:prstClr val="black"/>
                </a:solidFill>
                <a:cs typeface="+mn-ea"/>
                <a:sym typeface="+mn-lt"/>
              </a:rPr>
              <a:t>            </a:t>
            </a:r>
            <a:r>
              <a:rPr lang="zh-CN" altLang="zh-CN" sz="30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en-US" sz="3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27684" y="3628993"/>
            <a:ext cx="685942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分析：</a:t>
            </a:r>
            <a:r>
              <a:rPr lang="en-US" altLang="zh-CN" sz="2400" dirty="0" err="1">
                <a:solidFill>
                  <a:prstClr val="black"/>
                </a:solidFill>
                <a:cs typeface="+mn-ea"/>
                <a:sym typeface="+mn-lt"/>
              </a:rPr>
              <a:t>xy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&lt;0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，说明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符号不同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60638" y="2352460"/>
            <a:ext cx="582646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700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  <a:r>
              <a:rPr lang="zh-CN" altLang="en-US" sz="2700" dirty="0">
                <a:solidFill>
                  <a:srgbClr val="FF0000"/>
                </a:solidFill>
                <a:cs typeface="+mn-ea"/>
                <a:sym typeface="+mn-lt"/>
              </a:rPr>
              <a:t>或</a:t>
            </a:r>
            <a:r>
              <a:rPr lang="en-US" altLang="zh-CN" sz="2700" dirty="0">
                <a:solidFill>
                  <a:srgbClr val="FF0000"/>
                </a:solidFill>
                <a:cs typeface="+mn-ea"/>
                <a:sym typeface="+mn-lt"/>
              </a:rPr>
              <a:t>-5</a:t>
            </a:r>
            <a:endParaRPr lang="zh-CN" altLang="en-US" sz="27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拓展练习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占位符 18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/>
          <a:srcRect/>
          <a:stretch>
            <a:fillRect/>
          </a:stretch>
        </p:blipFill>
        <p:spPr/>
      </p:pic>
      <p:sp>
        <p:nvSpPr>
          <p:cNvPr id="23" name="Freeform: Shape 22"/>
          <p:cNvSpPr/>
          <p:nvPr/>
        </p:nvSpPr>
        <p:spPr>
          <a:xfrm>
            <a:off x="1" y="5091102"/>
            <a:ext cx="119795" cy="52398"/>
          </a:xfrm>
          <a:custGeom>
            <a:avLst/>
            <a:gdLst>
              <a:gd name="connsiteX0" fmla="*/ 0 w 159727"/>
              <a:gd name="connsiteY0" fmla="*/ 0 h 69864"/>
              <a:gd name="connsiteX1" fmla="*/ 159727 w 159727"/>
              <a:gd name="connsiteY1" fmla="*/ 69864 h 69864"/>
              <a:gd name="connsiteX2" fmla="*/ 0 w 159727"/>
              <a:gd name="connsiteY2" fmla="*/ 69864 h 69864"/>
              <a:gd name="connsiteX3" fmla="*/ 0 w 159727"/>
              <a:gd name="connsiteY3" fmla="*/ 0 h 69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727" h="69864">
                <a:moveTo>
                  <a:pt x="0" y="0"/>
                </a:moveTo>
                <a:lnTo>
                  <a:pt x="159727" y="69864"/>
                </a:lnTo>
                <a:lnTo>
                  <a:pt x="0" y="6986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" name="Freeform 233"/>
          <p:cNvSpPr>
            <a:spLocks noEditPoints="1"/>
          </p:cNvSpPr>
          <p:nvPr/>
        </p:nvSpPr>
        <p:spPr bwMode="auto">
          <a:xfrm rot="10800000" flipH="1" flipV="1">
            <a:off x="-2767671" y="-3180003"/>
            <a:ext cx="8854146" cy="8880716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7" name="Freeform: Shape 26"/>
          <p:cNvSpPr/>
          <p:nvPr/>
        </p:nvSpPr>
        <p:spPr>
          <a:xfrm>
            <a:off x="-2517025" y="-2916074"/>
            <a:ext cx="8352856" cy="8352860"/>
          </a:xfrm>
          <a:custGeom>
            <a:avLst/>
            <a:gdLst>
              <a:gd name="connsiteX0" fmla="*/ 5568570 w 11137141"/>
              <a:gd name="connsiteY0" fmla="*/ 0 h 11137146"/>
              <a:gd name="connsiteX1" fmla="*/ 10899347 w 11137141"/>
              <a:gd name="connsiteY1" fmla="*/ 3953584 h 11137146"/>
              <a:gd name="connsiteX2" fmla="*/ 10901745 w 11137141"/>
              <a:gd name="connsiteY2" fmla="*/ 3962259 h 11137146"/>
              <a:gd name="connsiteX3" fmla="*/ 10897330 w 11137141"/>
              <a:gd name="connsiteY3" fmla="*/ 4136873 h 11137146"/>
              <a:gd name="connsiteX4" fmla="*/ 6069298 w 11137141"/>
              <a:gd name="connsiteY4" fmla="*/ 8722422 h 11137146"/>
              <a:gd name="connsiteX5" fmla="*/ 3366383 w 11137141"/>
              <a:gd name="connsiteY5" fmla="*/ 7896796 h 11137146"/>
              <a:gd name="connsiteX6" fmla="*/ 3356033 w 11137141"/>
              <a:gd name="connsiteY6" fmla="*/ 7889436 h 11137146"/>
              <a:gd name="connsiteX7" fmla="*/ 3356033 w 11137141"/>
              <a:gd name="connsiteY7" fmla="*/ 7889437 h 11137146"/>
              <a:gd name="connsiteX8" fmla="*/ 3366383 w 11137141"/>
              <a:gd name="connsiteY8" fmla="*/ 7896797 h 11137146"/>
              <a:gd name="connsiteX9" fmla="*/ 6069298 w 11137141"/>
              <a:gd name="connsiteY9" fmla="*/ 8722423 h 11137146"/>
              <a:gd name="connsiteX10" fmla="*/ 10897330 w 11137141"/>
              <a:gd name="connsiteY10" fmla="*/ 4136874 h 11137146"/>
              <a:gd name="connsiteX11" fmla="*/ 10901745 w 11137141"/>
              <a:gd name="connsiteY11" fmla="*/ 3962260 h 11137146"/>
              <a:gd name="connsiteX12" fmla="*/ 10970310 w 11137141"/>
              <a:gd name="connsiteY12" fmla="*/ 4210302 h 11137146"/>
              <a:gd name="connsiteX13" fmla="*/ 11129895 w 11137141"/>
              <a:gd name="connsiteY13" fmla="*/ 5282016 h 11137146"/>
              <a:gd name="connsiteX14" fmla="*/ 11137140 w 11137141"/>
              <a:gd name="connsiteY14" fmla="*/ 5568573 h 11137146"/>
              <a:gd name="connsiteX15" fmla="*/ 11137141 w 11137141"/>
              <a:gd name="connsiteY15" fmla="*/ 5568573 h 11137146"/>
              <a:gd name="connsiteX16" fmla="*/ 11137141 w 11137141"/>
              <a:gd name="connsiteY16" fmla="*/ 5568574 h 11137146"/>
              <a:gd name="connsiteX17" fmla="*/ 7736110 w 11137141"/>
              <a:gd name="connsiteY17" fmla="*/ 10699540 h 11137146"/>
              <a:gd name="connsiteX18" fmla="*/ 7618026 w 11137141"/>
              <a:gd name="connsiteY18" fmla="*/ 10746099 h 11137146"/>
              <a:gd name="connsiteX19" fmla="*/ 7483232 w 11137141"/>
              <a:gd name="connsiteY19" fmla="*/ 10799246 h 11137146"/>
              <a:gd name="connsiteX20" fmla="*/ 5568571 w 11137141"/>
              <a:gd name="connsiteY20" fmla="*/ 11137146 h 11137146"/>
              <a:gd name="connsiteX21" fmla="*/ 3526716 w 11137141"/>
              <a:gd name="connsiteY21" fmla="*/ 10750891 h 11137146"/>
              <a:gd name="connsiteX22" fmla="*/ 3515760 w 11137141"/>
              <a:gd name="connsiteY22" fmla="*/ 10746099 h 11137146"/>
              <a:gd name="connsiteX23" fmla="*/ 3515760 w 11137141"/>
              <a:gd name="connsiteY23" fmla="*/ 10746099 h 11137146"/>
              <a:gd name="connsiteX24" fmla="*/ 3356033 w 11137141"/>
              <a:gd name="connsiteY24" fmla="*/ 10676235 h 11137146"/>
              <a:gd name="connsiteX25" fmla="*/ 3356033 w 11137141"/>
              <a:gd name="connsiteY25" fmla="*/ 10676234 h 11137146"/>
              <a:gd name="connsiteX26" fmla="*/ 3154365 w 11137141"/>
              <a:gd name="connsiteY26" fmla="*/ 10588024 h 11137146"/>
              <a:gd name="connsiteX27" fmla="*/ 2455130 w 11137141"/>
              <a:gd name="connsiteY27" fmla="*/ 10186121 h 11137146"/>
              <a:gd name="connsiteX28" fmla="*/ 2443208 w 11137141"/>
              <a:gd name="connsiteY28" fmla="*/ 10177643 h 11137146"/>
              <a:gd name="connsiteX29" fmla="*/ 2443208 w 11137141"/>
              <a:gd name="connsiteY29" fmla="*/ 5568572 h 11137146"/>
              <a:gd name="connsiteX30" fmla="*/ 2443207 w 11137141"/>
              <a:gd name="connsiteY30" fmla="*/ 5568572 h 11137146"/>
              <a:gd name="connsiteX31" fmla="*/ 2443207 w 11137141"/>
              <a:gd name="connsiteY31" fmla="*/ 10177643 h 11137146"/>
              <a:gd name="connsiteX32" fmla="*/ 2236805 w 11137141"/>
              <a:gd name="connsiteY32" fmla="*/ 10030867 h 11137146"/>
              <a:gd name="connsiteX33" fmla="*/ 0 w 11137141"/>
              <a:gd name="connsiteY33" fmla="*/ 5568573 h 11137146"/>
              <a:gd name="connsiteX34" fmla="*/ 5568570 w 11137141"/>
              <a:gd name="connsiteY34" fmla="*/ 0 h 1113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1137141" h="11137146">
                <a:moveTo>
                  <a:pt x="5568570" y="0"/>
                </a:moveTo>
                <a:cubicBezTo>
                  <a:pt x="8082378" y="0"/>
                  <a:pt x="10207143" y="1665701"/>
                  <a:pt x="10899347" y="3953584"/>
                </a:cubicBezTo>
                <a:lnTo>
                  <a:pt x="10901745" y="3962259"/>
                </a:lnTo>
                <a:lnTo>
                  <a:pt x="10897330" y="4136873"/>
                </a:lnTo>
                <a:cubicBezTo>
                  <a:pt x="10767852" y="6691183"/>
                  <a:pt x="8655785" y="8722422"/>
                  <a:pt x="6069298" y="8722422"/>
                </a:cubicBezTo>
                <a:cubicBezTo>
                  <a:pt x="5068078" y="8722422"/>
                  <a:pt x="4137946" y="8418053"/>
                  <a:pt x="3366383" y="7896796"/>
                </a:cubicBezTo>
                <a:lnTo>
                  <a:pt x="3356033" y="7889436"/>
                </a:lnTo>
                <a:lnTo>
                  <a:pt x="3356033" y="7889437"/>
                </a:lnTo>
                <a:lnTo>
                  <a:pt x="3366383" y="7896797"/>
                </a:lnTo>
                <a:cubicBezTo>
                  <a:pt x="4137946" y="8418054"/>
                  <a:pt x="5068078" y="8722423"/>
                  <a:pt x="6069298" y="8722423"/>
                </a:cubicBezTo>
                <a:cubicBezTo>
                  <a:pt x="8655785" y="8722423"/>
                  <a:pt x="10767852" y="6691184"/>
                  <a:pt x="10897330" y="4136874"/>
                </a:cubicBezTo>
                <a:lnTo>
                  <a:pt x="10901745" y="3962260"/>
                </a:lnTo>
                <a:lnTo>
                  <a:pt x="10970310" y="4210302"/>
                </a:lnTo>
                <a:cubicBezTo>
                  <a:pt x="11056926" y="4555863"/>
                  <a:pt x="11111252" y="4914232"/>
                  <a:pt x="11129895" y="5282016"/>
                </a:cubicBezTo>
                <a:lnTo>
                  <a:pt x="11137140" y="5568573"/>
                </a:lnTo>
                <a:lnTo>
                  <a:pt x="11137141" y="5568573"/>
                </a:lnTo>
                <a:lnTo>
                  <a:pt x="11137141" y="5568574"/>
                </a:lnTo>
                <a:cubicBezTo>
                  <a:pt x="11137141" y="7875152"/>
                  <a:pt x="9734753" y="9854185"/>
                  <a:pt x="7736110" y="10699540"/>
                </a:cubicBezTo>
                <a:lnTo>
                  <a:pt x="7618026" y="10746099"/>
                </a:lnTo>
                <a:lnTo>
                  <a:pt x="7483232" y="10799246"/>
                </a:lnTo>
                <a:cubicBezTo>
                  <a:pt x="6886210" y="11017846"/>
                  <a:pt x="6241323" y="11137146"/>
                  <a:pt x="5568571" y="11137146"/>
                </a:cubicBezTo>
                <a:cubicBezTo>
                  <a:pt x="4847765" y="11137146"/>
                  <a:pt x="4158947" y="11000194"/>
                  <a:pt x="3526716" y="10750891"/>
                </a:cubicBezTo>
                <a:lnTo>
                  <a:pt x="3515760" y="10746099"/>
                </a:lnTo>
                <a:lnTo>
                  <a:pt x="3515760" y="10746099"/>
                </a:lnTo>
                <a:lnTo>
                  <a:pt x="3356033" y="10676235"/>
                </a:lnTo>
                <a:lnTo>
                  <a:pt x="3356033" y="10676234"/>
                </a:lnTo>
                <a:lnTo>
                  <a:pt x="3154365" y="10588024"/>
                </a:lnTo>
                <a:cubicBezTo>
                  <a:pt x="2910921" y="10470720"/>
                  <a:pt x="2677317" y="10336228"/>
                  <a:pt x="2455130" y="10186121"/>
                </a:cubicBezTo>
                <a:lnTo>
                  <a:pt x="2443208" y="10177643"/>
                </a:lnTo>
                <a:lnTo>
                  <a:pt x="2443208" y="5568572"/>
                </a:lnTo>
                <a:lnTo>
                  <a:pt x="2443207" y="5568572"/>
                </a:lnTo>
                <a:lnTo>
                  <a:pt x="2443207" y="10177643"/>
                </a:lnTo>
                <a:lnTo>
                  <a:pt x="2236805" y="10030867"/>
                </a:lnTo>
                <a:cubicBezTo>
                  <a:pt x="878926" y="9015370"/>
                  <a:pt x="0" y="7394614"/>
                  <a:pt x="0" y="5568573"/>
                </a:cubicBezTo>
                <a:cubicBezTo>
                  <a:pt x="0" y="2493135"/>
                  <a:pt x="2493133" y="0"/>
                  <a:pt x="55685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-1910577" y="-3048923"/>
            <a:ext cx="4541380" cy="4541380"/>
            <a:chOff x="-2186432" y="-5388948"/>
            <a:chExt cx="7764820" cy="7764820"/>
          </a:xfrm>
        </p:grpSpPr>
        <p:sp>
          <p:nvSpPr>
            <p:cNvPr id="29" name="Oval 28"/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D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cs typeface="+mn-ea"/>
                <a:sym typeface="+mn-lt"/>
              </a:endParaRPr>
            </a:p>
          </p:txBody>
        </p:sp>
      </p:grpSp>
      <p:sp>
        <p:nvSpPr>
          <p:cNvPr id="38" name="Freeform 233"/>
          <p:cNvSpPr>
            <a:spLocks noEditPoints="1"/>
          </p:cNvSpPr>
          <p:nvPr/>
        </p:nvSpPr>
        <p:spPr bwMode="auto">
          <a:xfrm rot="10800000" flipH="1" flipV="1">
            <a:off x="5171560" y="387352"/>
            <a:ext cx="1389957" cy="1394128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6" name="Freeform: Shape 42"/>
          <p:cNvSpPr/>
          <p:nvPr/>
        </p:nvSpPr>
        <p:spPr bwMode="auto">
          <a:xfrm>
            <a:off x="5395954" y="917059"/>
            <a:ext cx="941168" cy="440654"/>
          </a:xfrm>
          <a:custGeom>
            <a:avLst/>
            <a:gdLst>
              <a:gd name="connsiteX0" fmla="*/ 131960 w 600029"/>
              <a:gd name="connsiteY0" fmla="*/ 74486 h 280933"/>
              <a:gd name="connsiteX1" fmla="*/ 308573 w 600029"/>
              <a:gd name="connsiteY1" fmla="*/ 101710 h 280933"/>
              <a:gd name="connsiteX2" fmla="*/ 470827 w 600029"/>
              <a:gd name="connsiteY2" fmla="*/ 74486 h 280933"/>
              <a:gd name="connsiteX3" fmla="*/ 470827 w 600029"/>
              <a:gd name="connsiteY3" fmla="*/ 164755 h 280933"/>
              <a:gd name="connsiteX4" fmla="*/ 320060 w 600029"/>
              <a:gd name="connsiteY4" fmla="*/ 197710 h 280933"/>
              <a:gd name="connsiteX5" fmla="*/ 131960 w 600029"/>
              <a:gd name="connsiteY5" fmla="*/ 169054 h 280933"/>
              <a:gd name="connsiteX6" fmla="*/ 297144 w 600029"/>
              <a:gd name="connsiteY6" fmla="*/ 0 h 280933"/>
              <a:gd name="connsiteX7" fmla="*/ 600029 w 600029"/>
              <a:gd name="connsiteY7" fmla="*/ 47300 h 280933"/>
              <a:gd name="connsiteX8" fmla="*/ 310063 w 600029"/>
              <a:gd name="connsiteY8" fmla="*/ 87433 h 280933"/>
              <a:gd name="connsiteX9" fmla="*/ 71774 w 600029"/>
              <a:gd name="connsiteY9" fmla="*/ 55900 h 280933"/>
              <a:gd name="connsiteX10" fmla="*/ 71774 w 600029"/>
              <a:gd name="connsiteY10" fmla="*/ 199233 h 280933"/>
              <a:gd name="connsiteX11" fmla="*/ 103355 w 600029"/>
              <a:gd name="connsiteY11" fmla="*/ 199233 h 280933"/>
              <a:gd name="connsiteX12" fmla="*/ 103355 w 600029"/>
              <a:gd name="connsiteY12" fmla="*/ 280933 h 280933"/>
              <a:gd name="connsiteX13" fmla="*/ 66032 w 600029"/>
              <a:gd name="connsiteY13" fmla="*/ 262300 h 280933"/>
              <a:gd name="connsiteX14" fmla="*/ 30145 w 600029"/>
              <a:gd name="connsiteY14" fmla="*/ 280933 h 280933"/>
              <a:gd name="connsiteX15" fmla="*/ 30145 w 600029"/>
              <a:gd name="connsiteY15" fmla="*/ 199233 h 280933"/>
              <a:gd name="connsiteX16" fmla="*/ 60290 w 600029"/>
              <a:gd name="connsiteY16" fmla="*/ 199233 h 280933"/>
              <a:gd name="connsiteX17" fmla="*/ 60290 w 600029"/>
              <a:gd name="connsiteY17" fmla="*/ 54467 h 280933"/>
              <a:gd name="connsiteX18" fmla="*/ 0 w 600029"/>
              <a:gd name="connsiteY18" fmla="*/ 47300 h 28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0029" h="280933">
                <a:moveTo>
                  <a:pt x="131960" y="74486"/>
                </a:moveTo>
                <a:lnTo>
                  <a:pt x="308573" y="101710"/>
                </a:lnTo>
                <a:lnTo>
                  <a:pt x="470827" y="74486"/>
                </a:lnTo>
                <a:lnTo>
                  <a:pt x="470827" y="164755"/>
                </a:lnTo>
                <a:cubicBezTo>
                  <a:pt x="470827" y="164755"/>
                  <a:pt x="410520" y="197710"/>
                  <a:pt x="320060" y="197710"/>
                </a:cubicBezTo>
                <a:cubicBezTo>
                  <a:pt x="228164" y="197710"/>
                  <a:pt x="131960" y="169054"/>
                  <a:pt x="131960" y="169054"/>
                </a:cubicBezTo>
                <a:close/>
                <a:moveTo>
                  <a:pt x="297144" y="0"/>
                </a:moveTo>
                <a:lnTo>
                  <a:pt x="600029" y="47300"/>
                </a:lnTo>
                <a:lnTo>
                  <a:pt x="310063" y="87433"/>
                </a:lnTo>
                <a:lnTo>
                  <a:pt x="71774" y="55900"/>
                </a:lnTo>
                <a:lnTo>
                  <a:pt x="71774" y="199233"/>
                </a:lnTo>
                <a:lnTo>
                  <a:pt x="103355" y="199233"/>
                </a:lnTo>
                <a:lnTo>
                  <a:pt x="103355" y="280933"/>
                </a:lnTo>
                <a:lnTo>
                  <a:pt x="66032" y="262300"/>
                </a:lnTo>
                <a:lnTo>
                  <a:pt x="30145" y="280933"/>
                </a:lnTo>
                <a:lnTo>
                  <a:pt x="30145" y="199233"/>
                </a:lnTo>
                <a:lnTo>
                  <a:pt x="60290" y="199233"/>
                </a:lnTo>
                <a:lnTo>
                  <a:pt x="60290" y="54467"/>
                </a:lnTo>
                <a:lnTo>
                  <a:pt x="0" y="47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D">
              <a:cs typeface="+mn-ea"/>
              <a:sym typeface="+mn-lt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296626" y="2100136"/>
            <a:ext cx="5390486" cy="699189"/>
            <a:chOff x="1525091" y="2645592"/>
            <a:chExt cx="7187315" cy="932251"/>
          </a:xfrm>
        </p:grpSpPr>
        <p:sp>
          <p:nvSpPr>
            <p:cNvPr id="39" name="矩形 38"/>
            <p:cNvSpPr/>
            <p:nvPr/>
          </p:nvSpPr>
          <p:spPr bwMode="auto">
            <a:xfrm>
              <a:off x="1525091" y="2645592"/>
              <a:ext cx="7187315" cy="902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zh-CN" altLang="en-US" sz="38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cxnSp>
          <p:nvCxnSpPr>
            <p:cNvPr id="44" name="直接连接符 43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6" name="文本框 45"/>
          <p:cNvSpPr txBox="1"/>
          <p:nvPr/>
        </p:nvSpPr>
        <p:spPr>
          <a:xfrm>
            <a:off x="337457" y="3254198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87914" y="126376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87914" y="1833077"/>
            <a:ext cx="7761388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经历探索有理数乘法法则的过程，发现观察、归纳、猜测、验证等能力。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能运用法则进行简单的有理数乘法运算。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87914" y="2987258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7914" y="3664530"/>
            <a:ext cx="7533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重点：乘法法则的推导。</a:t>
            </a:r>
          </a:p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难点：会利用法则进行简单的有理数乘法运算。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文本框 102"/>
          <p:cNvSpPr txBox="1">
            <a:spLocks noChangeArrowheads="1"/>
          </p:cNvSpPr>
          <p:nvPr/>
        </p:nvSpPr>
        <p:spPr bwMode="auto">
          <a:xfrm>
            <a:off x="596784" y="879683"/>
            <a:ext cx="7655488" cy="1177245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indent="2667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266700" defTabSz="91440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zh-CN" sz="3000" dirty="0">
                <a:solidFill>
                  <a:srgbClr val="44546A">
                    <a:lumMod val="90000"/>
                    <a:lumOff val="1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1800" dirty="0">
                <a:solidFill>
                  <a:srgbClr val="44546A">
                    <a:lumMod val="90000"/>
                    <a:lumOff val="1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甲水库的水位每天升高</a:t>
            </a:r>
            <a:r>
              <a:rPr lang="en-US" altLang="zh-CN" sz="1800" dirty="0">
                <a:solidFill>
                  <a:srgbClr val="44546A">
                    <a:lumMod val="90000"/>
                    <a:lumOff val="1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1800" dirty="0">
                <a:solidFill>
                  <a:srgbClr val="44546A">
                    <a:lumMod val="90000"/>
                    <a:lumOff val="1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厘米，乙水库的水位每天下降</a:t>
            </a:r>
            <a:r>
              <a:rPr lang="en-US" altLang="zh-CN" sz="1800" dirty="0">
                <a:solidFill>
                  <a:srgbClr val="44546A">
                    <a:lumMod val="90000"/>
                    <a:lumOff val="1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1800" dirty="0">
                <a:solidFill>
                  <a:srgbClr val="44546A">
                    <a:lumMod val="90000"/>
                    <a:lumOff val="1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厘米，</a:t>
            </a:r>
            <a:r>
              <a:rPr lang="en-US" altLang="zh-CN" sz="1800" dirty="0">
                <a:solidFill>
                  <a:srgbClr val="44546A">
                    <a:lumMod val="90000"/>
                    <a:lumOff val="1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1800" dirty="0">
                <a:solidFill>
                  <a:srgbClr val="44546A">
                    <a:lumMod val="90000"/>
                    <a:lumOff val="1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天后甲、乙水库的水位的总变化量各是多少？</a:t>
            </a:r>
          </a:p>
        </p:txBody>
      </p:sp>
      <p:grpSp>
        <p:nvGrpSpPr>
          <p:cNvPr id="120" name="组合 14"/>
          <p:cNvGrpSpPr/>
          <p:nvPr/>
        </p:nvGrpSpPr>
        <p:grpSpPr bwMode="auto">
          <a:xfrm>
            <a:off x="2086684" y="2347046"/>
            <a:ext cx="4970633" cy="2233902"/>
            <a:chOff x="1799" y="5424"/>
            <a:chExt cx="10730" cy="4508"/>
          </a:xfrm>
          <a:solidFill>
            <a:schemeClr val="accent3">
              <a:lumMod val="20000"/>
              <a:lumOff val="80000"/>
            </a:schemeClr>
          </a:solidFill>
        </p:grpSpPr>
        <p:pic>
          <p:nvPicPr>
            <p:cNvPr id="123" name="Picture 2" descr="G:\教案转word\数学\7\北师七上数学新教案一校\XBS225.EPS"/>
            <p:cNvPicPr>
              <a:picLocks noChangeAspect="1" noChangeArrowheads="1"/>
            </p:cNvPicPr>
            <p:nvPr/>
          </p:nvPicPr>
          <p:blipFill>
            <a:blip r:embed="rId4" r:link="rId5" cstate="print"/>
            <a:srcRect/>
            <a:stretch>
              <a:fillRect/>
            </a:stretch>
          </p:blipFill>
          <p:spPr bwMode="auto">
            <a:xfrm>
              <a:off x="1799" y="5424"/>
              <a:ext cx="10730" cy="450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grpSp>
          <p:nvGrpSpPr>
            <p:cNvPr id="127" name="组合 12"/>
            <p:cNvGrpSpPr/>
            <p:nvPr/>
          </p:nvGrpSpPr>
          <p:grpSpPr bwMode="auto">
            <a:xfrm>
              <a:off x="8742" y="6019"/>
              <a:ext cx="1954" cy="2323"/>
              <a:chOff x="8742" y="6019"/>
              <a:chExt cx="1954" cy="2323"/>
            </a:xfrm>
            <a:grpFill/>
          </p:grpSpPr>
          <p:sp>
            <p:nvSpPr>
              <p:cNvPr id="149" name="文本框 4"/>
              <p:cNvSpPr txBox="1">
                <a:spLocks noChangeArrowheads="1"/>
              </p:cNvSpPr>
              <p:nvPr/>
            </p:nvSpPr>
            <p:spPr bwMode="auto">
              <a:xfrm>
                <a:off x="8768" y="6019"/>
                <a:ext cx="1612" cy="79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>
                  <a:lnSpc>
                    <a:spcPct val="140000"/>
                  </a:lnSpc>
                  <a:spcBef>
                    <a:spcPct val="0"/>
                  </a:spcBef>
                  <a:buNone/>
                  <a:defRPr/>
                </a:pPr>
                <a:r>
                  <a:rPr lang="zh-CN" altLang="en-US" sz="1400" dirty="0">
                    <a:solidFill>
                      <a:srgbClr val="44546A">
                        <a:lumMod val="90000"/>
                        <a:lumOff val="10000"/>
                      </a:srgbClr>
                    </a:solidFill>
                    <a:latin typeface="+mn-lt"/>
                    <a:ea typeface="+mn-ea"/>
                    <a:cs typeface="+mn-ea"/>
                    <a:sym typeface="+mn-lt"/>
                  </a:rPr>
                  <a:t>第一天</a:t>
                </a:r>
              </a:p>
            </p:txBody>
          </p:sp>
          <p:sp>
            <p:nvSpPr>
              <p:cNvPr id="150" name="文本框 5"/>
              <p:cNvSpPr txBox="1">
                <a:spLocks noChangeArrowheads="1"/>
              </p:cNvSpPr>
              <p:nvPr/>
            </p:nvSpPr>
            <p:spPr bwMode="auto">
              <a:xfrm>
                <a:off x="8742" y="6727"/>
                <a:ext cx="1928" cy="62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>
                  <a:spcBef>
                    <a:spcPct val="0"/>
                  </a:spcBef>
                  <a:buNone/>
                  <a:defRPr/>
                </a:pPr>
                <a:r>
                  <a:rPr lang="zh-CN" altLang="en-US" sz="1400" dirty="0">
                    <a:solidFill>
                      <a:srgbClr val="44546A">
                        <a:lumMod val="90000"/>
                        <a:lumOff val="10000"/>
                      </a:srgbClr>
                    </a:solidFill>
                    <a:latin typeface="+mn-lt"/>
                    <a:ea typeface="+mn-ea"/>
                    <a:cs typeface="+mn-ea"/>
                    <a:sym typeface="+mn-lt"/>
                  </a:rPr>
                  <a:t>第二天</a:t>
                </a:r>
              </a:p>
            </p:txBody>
          </p:sp>
          <p:sp>
            <p:nvSpPr>
              <p:cNvPr id="151" name="文本框 6"/>
              <p:cNvSpPr txBox="1">
                <a:spLocks noChangeArrowheads="1"/>
              </p:cNvSpPr>
              <p:nvPr/>
            </p:nvSpPr>
            <p:spPr bwMode="auto">
              <a:xfrm>
                <a:off x="8768" y="7238"/>
                <a:ext cx="1928" cy="62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>
                  <a:spcBef>
                    <a:spcPct val="0"/>
                  </a:spcBef>
                  <a:buNone/>
                  <a:defRPr/>
                </a:pPr>
                <a:r>
                  <a:rPr lang="zh-CN" altLang="en-US" sz="1400">
                    <a:solidFill>
                      <a:srgbClr val="44546A">
                        <a:lumMod val="90000"/>
                        <a:lumOff val="10000"/>
                      </a:srgbClr>
                    </a:solidFill>
                    <a:latin typeface="+mn-lt"/>
                    <a:ea typeface="+mn-ea"/>
                    <a:cs typeface="+mn-ea"/>
                    <a:sym typeface="+mn-lt"/>
                  </a:rPr>
                  <a:t>第三天</a:t>
                </a:r>
              </a:p>
            </p:txBody>
          </p:sp>
          <p:sp>
            <p:nvSpPr>
              <p:cNvPr id="152" name="文本框 7"/>
              <p:cNvSpPr txBox="1">
                <a:spLocks noChangeArrowheads="1"/>
              </p:cNvSpPr>
              <p:nvPr/>
            </p:nvSpPr>
            <p:spPr bwMode="auto">
              <a:xfrm>
                <a:off x="8742" y="7721"/>
                <a:ext cx="1928" cy="62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>
                  <a:spcBef>
                    <a:spcPct val="0"/>
                  </a:spcBef>
                  <a:buNone/>
                  <a:defRPr/>
                </a:pPr>
                <a:r>
                  <a:rPr lang="zh-CN" altLang="en-US" sz="1400" dirty="0">
                    <a:solidFill>
                      <a:srgbClr val="44546A">
                        <a:lumMod val="90000"/>
                        <a:lumOff val="10000"/>
                      </a:srgbClr>
                    </a:solidFill>
                    <a:latin typeface="+mn-lt"/>
                    <a:ea typeface="+mn-ea"/>
                    <a:cs typeface="+mn-ea"/>
                    <a:sym typeface="+mn-lt"/>
                  </a:rPr>
                  <a:t>第四天</a:t>
                </a:r>
              </a:p>
            </p:txBody>
          </p:sp>
        </p:grpSp>
      </p:grpSp>
      <p:sp>
        <p:nvSpPr>
          <p:cNvPr id="13" name="文本框 12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情景引入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28691" y="1414327"/>
          <a:ext cx="3123921" cy="226896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15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8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161"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第四天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第三天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第二天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第一天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起始位置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2759468" y="3345061"/>
            <a:ext cx="102775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3×0=0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759468" y="2945862"/>
            <a:ext cx="102775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3×1=3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759468" y="2574113"/>
            <a:ext cx="102775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3×2=6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759468" y="2179479"/>
            <a:ext cx="102775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3×3=9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759468" y="1798441"/>
            <a:ext cx="113293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3×4=12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92236" y="1107405"/>
            <a:ext cx="3623073" cy="4154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观察左侧的乘法算式，你能发现什么规律？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638939" y="1650853"/>
            <a:ext cx="3749359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规律：随着后一个乘数依次递减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，积逐渐递减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3.</a:t>
            </a:r>
            <a:endParaRPr lang="zh-CN" altLang="en-US" sz="1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3107090" y="1753628"/>
            <a:ext cx="166254" cy="2010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卷形: 水平 3"/>
          <p:cNvSpPr/>
          <p:nvPr/>
        </p:nvSpPr>
        <p:spPr>
          <a:xfrm>
            <a:off x="4710464" y="2920362"/>
            <a:ext cx="2683176" cy="648589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572000" y="3083464"/>
            <a:ext cx="3123921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sz="1600" dirty="0">
                <a:solidFill>
                  <a:prstClr val="black"/>
                </a:solidFill>
                <a:cs typeface="+mn-ea"/>
                <a:sym typeface="+mn-lt"/>
              </a:rPr>
              <a:t>引入负数后规律成立吗？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247168" y="3763928"/>
            <a:ext cx="4649489" cy="105394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3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 ×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 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=  -3</a:t>
            </a:r>
          </a:p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3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 ×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 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=  -6</a:t>
            </a:r>
          </a:p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3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 ×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 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=  -9</a:t>
            </a:r>
          </a:p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                 …</a:t>
            </a:r>
            <a:endParaRPr lang="zh-CN" altLang="en-US" sz="16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553944" y="2995717"/>
            <a:ext cx="116378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srgbClr val="00B050"/>
                </a:solidFill>
                <a:cs typeface="+mn-ea"/>
                <a:sym typeface="+mn-lt"/>
              </a:rPr>
              <a:t>成立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2" grpId="0"/>
      <p:bldP spid="20" grpId="0"/>
      <p:bldP spid="3" grpId="0" animBg="1"/>
      <p:bldP spid="4" grpId="0" animBg="1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042991" y="1414327"/>
          <a:ext cx="3123921" cy="22689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5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8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16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交换顺序</a:t>
                      </a:r>
                      <a:endParaRPr lang="zh-CN" alt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第四天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第三天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第二天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第一天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起始位置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2873768" y="3345061"/>
            <a:ext cx="102775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0×3=0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873768" y="2945862"/>
            <a:ext cx="102775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1×3=3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73768" y="2574113"/>
            <a:ext cx="102775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2×3=6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873768" y="2179479"/>
            <a:ext cx="102775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3×3=9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873768" y="1798441"/>
            <a:ext cx="113293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4×3=12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92236" y="1107405"/>
            <a:ext cx="3123921" cy="6848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观察左侧的乘法算式，你能发现什么规律？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750931" y="1863865"/>
            <a:ext cx="3123921" cy="6848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规律：随着前一个乘数依次递减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，积逐渐递减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3.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2942086" y="1753628"/>
            <a:ext cx="166254" cy="2010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卷形: 水平 3"/>
          <p:cNvSpPr/>
          <p:nvPr/>
        </p:nvSpPr>
        <p:spPr>
          <a:xfrm>
            <a:off x="4904509" y="2580399"/>
            <a:ext cx="2683176" cy="648589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750931" y="2734854"/>
            <a:ext cx="3123921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sz="1600" dirty="0">
                <a:solidFill>
                  <a:prstClr val="black"/>
                </a:solidFill>
                <a:cs typeface="+mn-ea"/>
                <a:sym typeface="+mn-lt"/>
              </a:rPr>
              <a:t>引入负数后规律成立吗？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225133" y="3389616"/>
            <a:ext cx="4649489" cy="105394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= 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 ×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=  -3</a:t>
            </a:r>
          </a:p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 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=  -6</a:t>
            </a:r>
          </a:p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 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=  -9</a:t>
            </a:r>
          </a:p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                 …</a:t>
            </a:r>
            <a:endParaRPr lang="zh-CN" altLang="en-US" sz="16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813964" y="2712612"/>
            <a:ext cx="116378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srgbClr val="00B050"/>
                </a:solidFill>
                <a:cs typeface="+mn-ea"/>
                <a:sym typeface="+mn-lt"/>
              </a:rPr>
              <a:t>成立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2" grpId="0"/>
      <p:bldP spid="20" grpId="0"/>
      <p:bldP spid="3" grpId="0" animBg="1"/>
      <p:bldP spid="4" grpId="0" animBg="1"/>
      <p:bldP spid="21" grpId="0"/>
      <p:bldP spid="22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76530" y="1118440"/>
            <a:ext cx="6897205" cy="228524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342900" indent="-342900" defTabSz="9144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正数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乘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正数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，积为</a:t>
            </a:r>
            <a:r>
              <a:rPr lang="zh-CN" altLang="en-US" sz="2400" dirty="0">
                <a:solidFill>
                  <a:srgbClr val="70AD47">
                    <a:lumMod val="75000"/>
                  </a:srgbClr>
                </a:solidFill>
                <a:cs typeface="+mn-ea"/>
                <a:sym typeface="+mn-lt"/>
              </a:rPr>
              <a:t>正数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marL="342900" indent="-342900" defTabSz="9144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正数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乘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负数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，积为</a:t>
            </a:r>
            <a:r>
              <a:rPr lang="zh-CN" altLang="en-US" sz="2400" dirty="0">
                <a:solidFill>
                  <a:srgbClr val="70AD47">
                    <a:lumMod val="75000"/>
                  </a:srgbClr>
                </a:solidFill>
                <a:cs typeface="+mn-ea"/>
                <a:sym typeface="+mn-lt"/>
              </a:rPr>
              <a:t>负数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marL="342900" indent="-342900" defTabSz="9144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负数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乘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正数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，积为</a:t>
            </a:r>
            <a:r>
              <a:rPr lang="zh-CN" altLang="en-US" sz="2400" dirty="0">
                <a:solidFill>
                  <a:srgbClr val="70AD47">
                    <a:lumMod val="75000"/>
                  </a:srgbClr>
                </a:solidFill>
                <a:cs typeface="+mn-ea"/>
                <a:sym typeface="+mn-lt"/>
              </a:rPr>
              <a:t>负数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marL="342900" indent="-342900" defTabSz="9144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积的绝对值等于各乘数绝对值的积。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归纳小结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042991" y="1414327"/>
          <a:ext cx="3123921" cy="22689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5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8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161"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第四天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第三天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第二天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第一天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起始位置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2667630" y="3345061"/>
            <a:ext cx="1233894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(-3)× 0=0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667630" y="2945862"/>
            <a:ext cx="137235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(-3)× 1=-3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667628" y="2567070"/>
            <a:ext cx="137235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(-3)× 2=-6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667631" y="2179479"/>
            <a:ext cx="1299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(-3)× 3=-9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667630" y="1798441"/>
            <a:ext cx="1557503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(-3)× 4=-12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92236" y="1107405"/>
            <a:ext cx="3123921" cy="6848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观察左侧的乘法算式，你能发现什么规律？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750931" y="1863865"/>
            <a:ext cx="3123921" cy="6848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规律：随着后一个乘数依次递减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，积逐渐递加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3.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3284575" y="1757814"/>
            <a:ext cx="332509" cy="2010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卷形: 水平 3"/>
          <p:cNvSpPr/>
          <p:nvPr/>
        </p:nvSpPr>
        <p:spPr>
          <a:xfrm>
            <a:off x="4889396" y="2571751"/>
            <a:ext cx="1647431" cy="648589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090998" y="2725978"/>
            <a:ext cx="3123921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600" dirty="0">
                <a:solidFill>
                  <a:prstClr val="black"/>
                </a:solidFill>
                <a:cs typeface="+mn-ea"/>
                <a:sym typeface="+mn-lt"/>
              </a:rPr>
              <a:t>按照规律填空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750932" y="3326884"/>
            <a:ext cx="4649489" cy="154628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1600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 ×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 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</a:p>
          <a:p>
            <a:pPr defTabSz="914400"/>
            <a:endParaRPr lang="en-US" altLang="zh-CN" sz="16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1600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 ×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 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</a:p>
          <a:p>
            <a:pPr defTabSz="914400"/>
            <a:endParaRPr lang="en-US" altLang="zh-CN" sz="16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1600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 ×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 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</a:p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                 …</a:t>
            </a:r>
            <a:endParaRPr lang="zh-CN" altLang="en-US" sz="16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997805" y="3252728"/>
            <a:ext cx="62723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997805" y="3730950"/>
            <a:ext cx="62723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6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997805" y="4224134"/>
            <a:ext cx="62723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9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2" grpId="0"/>
      <p:bldP spid="20" grpId="0"/>
      <p:bldP spid="3" grpId="0" animBg="1"/>
      <p:bldP spid="4" grpId="0" animBg="1"/>
      <p:bldP spid="21" grpId="0"/>
      <p:bldP spid="22" grpId="0"/>
      <p:bldP spid="15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3034" y="1119923"/>
            <a:ext cx="7269552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342900" indent="-342900" defTabSz="9144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800" dirty="0">
                <a:cs typeface="+mn-ea"/>
                <a:sym typeface="+mn-lt"/>
              </a:rPr>
              <a:t>两数相乘，同号得正，异号得负，并把绝对值相乘。</a:t>
            </a:r>
            <a:endParaRPr lang="en-US" altLang="zh-CN" sz="1800" dirty="0">
              <a:cs typeface="+mn-ea"/>
              <a:sym typeface="+mn-lt"/>
            </a:endParaRPr>
          </a:p>
          <a:p>
            <a:pPr marL="342900" indent="-342900" defTabSz="9144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800" dirty="0">
                <a:cs typeface="+mn-ea"/>
                <a:sym typeface="+mn-lt"/>
              </a:rPr>
              <a:t>任何数与</a:t>
            </a:r>
            <a:r>
              <a:rPr lang="en-US" altLang="zh-CN" sz="1800" dirty="0">
                <a:cs typeface="+mn-ea"/>
                <a:sym typeface="+mn-lt"/>
              </a:rPr>
              <a:t>0</a:t>
            </a:r>
            <a:r>
              <a:rPr lang="zh-CN" altLang="en-US" sz="1800" dirty="0">
                <a:cs typeface="+mn-ea"/>
                <a:sym typeface="+mn-lt"/>
              </a:rPr>
              <a:t>相乘，都得</a:t>
            </a:r>
            <a:r>
              <a:rPr lang="en-US" altLang="zh-CN" sz="1800" dirty="0">
                <a:cs typeface="+mn-ea"/>
                <a:sym typeface="+mn-lt"/>
              </a:rPr>
              <a:t>0.</a:t>
            </a:r>
            <a:endParaRPr lang="zh-CN" altLang="en-US" sz="1800" dirty="0"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95625" y="2150200"/>
            <a:ext cx="1904371" cy="4385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sz="2400" dirty="0">
                <a:cs typeface="+mn-ea"/>
                <a:sym typeface="+mn-lt"/>
              </a:rPr>
              <a:t>计算步骤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2263331" y="3045366"/>
            <a:ext cx="4202967" cy="466359"/>
            <a:chOff x="2049213" y="3388982"/>
            <a:chExt cx="4202967" cy="466358"/>
          </a:xfrm>
          <a:solidFill>
            <a:schemeClr val="bg1">
              <a:lumMod val="95000"/>
            </a:schemeClr>
          </a:solidFill>
        </p:grpSpPr>
        <p:sp>
          <p:nvSpPr>
            <p:cNvPr id="8" name="文本框 7"/>
            <p:cNvSpPr txBox="1"/>
            <p:nvPr/>
          </p:nvSpPr>
          <p:spPr>
            <a:xfrm>
              <a:off x="2049213" y="3388982"/>
              <a:ext cx="1904371" cy="46166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altLang="zh-CN" sz="2400" dirty="0">
                  <a:cs typeface="+mn-ea"/>
                  <a:sym typeface="+mn-lt"/>
                </a:rPr>
                <a:t>1.</a:t>
              </a:r>
              <a:r>
                <a:rPr lang="zh-CN" altLang="en-US" sz="2400" dirty="0">
                  <a:cs typeface="+mn-ea"/>
                  <a:sym typeface="+mn-lt"/>
                </a:rPr>
                <a:t>确定符号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4347809" y="3393676"/>
              <a:ext cx="1904371" cy="46166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altLang="zh-CN" sz="2400" dirty="0">
                  <a:cs typeface="+mn-ea"/>
                  <a:sym typeface="+mn-lt"/>
                </a:rPr>
                <a:t>2.</a:t>
              </a:r>
              <a:r>
                <a:rPr lang="zh-CN" altLang="en-US" sz="2400" dirty="0">
                  <a:cs typeface="+mn-ea"/>
                  <a:sym typeface="+mn-lt"/>
                </a:rPr>
                <a:t>计算</a:t>
              </a:r>
            </a:p>
          </p:txBody>
        </p:sp>
        <p:cxnSp>
          <p:nvCxnSpPr>
            <p:cNvPr id="11" name="直接箭头连接符 10"/>
            <p:cNvCxnSpPr/>
            <p:nvPr/>
          </p:nvCxnSpPr>
          <p:spPr>
            <a:xfrm>
              <a:off x="3831412" y="3619814"/>
              <a:ext cx="906843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713034" y="3940534"/>
            <a:ext cx="7269552" cy="90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  <a:defRPr/>
            </a:pPr>
            <a:r>
              <a:rPr lang="zh-CN" altLang="en-US" sz="1800" dirty="0">
                <a:solidFill>
                  <a:srgbClr val="000C0C"/>
                </a:solidFill>
                <a:latin typeface="+mn-lt"/>
                <a:ea typeface="+mn-ea"/>
                <a:cs typeface="+mn-ea"/>
                <a:sym typeface="+mn-lt"/>
              </a:rPr>
              <a:t>备注：在乘法计算时，遇到</a:t>
            </a:r>
            <a:r>
              <a:rPr lang="zh-CN" altLang="en-US" sz="1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带分数，</a:t>
            </a:r>
            <a:r>
              <a:rPr lang="zh-CN" altLang="en-US" sz="1800" dirty="0">
                <a:solidFill>
                  <a:srgbClr val="000C0C"/>
                </a:solidFill>
                <a:latin typeface="+mn-lt"/>
                <a:ea typeface="+mn-ea"/>
                <a:cs typeface="+mn-ea"/>
                <a:sym typeface="+mn-lt"/>
              </a:rPr>
              <a:t>应先化为</a:t>
            </a:r>
            <a:r>
              <a:rPr lang="zh-CN" altLang="en-US" sz="1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假分数</a:t>
            </a:r>
            <a:r>
              <a:rPr lang="zh-CN" altLang="en-US" sz="1800" dirty="0">
                <a:solidFill>
                  <a:srgbClr val="320476"/>
                </a:solidFill>
                <a:latin typeface="+mn-lt"/>
                <a:ea typeface="+mn-ea"/>
                <a:cs typeface="+mn-ea"/>
                <a:sym typeface="+mn-lt"/>
              </a:rPr>
              <a:t>；</a:t>
            </a:r>
            <a:r>
              <a:rPr lang="zh-CN" altLang="en-US" sz="1800" dirty="0">
                <a:solidFill>
                  <a:srgbClr val="000C0C"/>
                </a:solidFill>
                <a:latin typeface="+mn-lt"/>
                <a:ea typeface="+mn-ea"/>
                <a:cs typeface="+mn-ea"/>
                <a:sym typeface="+mn-lt"/>
              </a:rPr>
              <a:t>遇到</a:t>
            </a:r>
            <a:r>
              <a:rPr lang="zh-CN" altLang="en-US" sz="1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小数</a:t>
            </a:r>
            <a:r>
              <a:rPr lang="zh-CN" altLang="en-US" sz="1800" dirty="0">
                <a:solidFill>
                  <a:srgbClr val="000C0C"/>
                </a:solidFill>
                <a:latin typeface="+mn-lt"/>
                <a:ea typeface="+mn-ea"/>
                <a:cs typeface="+mn-ea"/>
                <a:sym typeface="+mn-lt"/>
              </a:rPr>
              <a:t>，应先化成</a:t>
            </a:r>
            <a:r>
              <a:rPr lang="zh-CN" altLang="en-US" sz="1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分数</a:t>
            </a:r>
            <a:r>
              <a:rPr lang="zh-CN" altLang="en-US" sz="1800" dirty="0">
                <a:solidFill>
                  <a:srgbClr val="000C0C"/>
                </a:solidFill>
                <a:latin typeface="+mn-lt"/>
                <a:ea typeface="+mn-ea"/>
                <a:cs typeface="+mn-ea"/>
                <a:sym typeface="+mn-lt"/>
              </a:rPr>
              <a:t>，再进行计算。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乘法法则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86395" y="1009858"/>
            <a:ext cx="5075962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例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计算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3×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-7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-8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×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585458" y="2358143"/>
            <a:ext cx="7523789" cy="2378178"/>
            <a:chOff x="-278119" y="2665795"/>
            <a:chExt cx="12310799" cy="3891294"/>
          </a:xfrm>
        </p:grpSpPr>
        <p:sp>
          <p:nvSpPr>
            <p:cNvPr id="6" name="矩形 5"/>
            <p:cNvSpPr/>
            <p:nvPr/>
          </p:nvSpPr>
          <p:spPr>
            <a:xfrm>
              <a:off x="-278119" y="3784187"/>
              <a:ext cx="3103431" cy="604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1800" dirty="0">
                  <a:solidFill>
                    <a:prstClr val="black"/>
                  </a:solidFill>
                  <a:cs typeface="+mn-ea"/>
                  <a:sym typeface="+mn-lt"/>
                </a:rPr>
                <a:t>   1</a:t>
              </a:r>
              <a:r>
                <a:rPr lang="zh-CN" altLang="en-US" sz="18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r>
                <a:rPr lang="en-US" altLang="zh-CN" sz="1800" dirty="0">
                  <a:solidFill>
                    <a:prstClr val="black"/>
                  </a:solidFill>
                  <a:cs typeface="+mn-ea"/>
                  <a:sym typeface="+mn-lt"/>
                </a:rPr>
                <a:t>3×</a:t>
              </a:r>
              <a:r>
                <a:rPr lang="zh-CN" altLang="en-US" sz="1800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sz="1800" dirty="0">
                  <a:solidFill>
                    <a:prstClr val="black"/>
                  </a:solidFill>
                  <a:cs typeface="+mn-ea"/>
                  <a:sym typeface="+mn-lt"/>
                </a:rPr>
                <a:t>-7</a:t>
              </a:r>
              <a:r>
                <a:rPr lang="zh-CN" altLang="en-US" sz="18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r>
                <a:rPr lang="en-US" altLang="zh-CN" sz="1800" dirty="0">
                  <a:solidFill>
                    <a:prstClr val="black"/>
                  </a:solidFill>
                  <a:cs typeface="+mn-ea"/>
                  <a:sym typeface="+mn-lt"/>
                </a:rPr>
                <a:t>=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547555" y="3717125"/>
              <a:ext cx="548628" cy="679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2100" b="1" dirty="0">
                  <a:solidFill>
                    <a:srgbClr val="FF0000"/>
                  </a:solidFill>
                  <a:cs typeface="+mn-ea"/>
                  <a:sym typeface="+mn-lt"/>
                </a:rPr>
                <a:t>-</a:t>
              </a:r>
              <a:endParaRPr lang="zh-CN" altLang="en-US" sz="2100" b="1" dirty="0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911168" y="3702114"/>
              <a:ext cx="1920424" cy="679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zh-CN" altLang="en-US" sz="2100" b="1" dirty="0">
                  <a:solidFill>
                    <a:srgbClr val="FF0000"/>
                  </a:solidFill>
                  <a:cs typeface="+mn-ea"/>
                  <a:sym typeface="+mn-lt"/>
                </a:rPr>
                <a:t>（</a:t>
              </a:r>
              <a:r>
                <a:rPr lang="en-US" altLang="zh-CN" sz="2100" b="1" dirty="0">
                  <a:solidFill>
                    <a:srgbClr val="FF0000"/>
                  </a:solidFill>
                  <a:cs typeface="+mn-ea"/>
                  <a:sym typeface="+mn-lt"/>
                </a:rPr>
                <a:t>3 × 7</a:t>
              </a:r>
              <a:r>
                <a:rPr lang="zh-CN" altLang="en-US" sz="2100" b="1" dirty="0">
                  <a:solidFill>
                    <a:srgbClr val="FF0000"/>
                  </a:solidFill>
                  <a:cs typeface="+mn-ea"/>
                  <a:sym typeface="+mn-lt"/>
                </a:rPr>
                <a:t>）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1937142" y="4715581"/>
              <a:ext cx="3675018" cy="1296484"/>
              <a:chOff x="1275159" y="2780985"/>
              <a:chExt cx="2756263" cy="972363"/>
            </a:xfrm>
          </p:grpSpPr>
          <p:cxnSp>
            <p:nvCxnSpPr>
              <p:cNvPr id="12" name="直接箭头连接符 11"/>
              <p:cNvCxnSpPr/>
              <p:nvPr/>
            </p:nvCxnSpPr>
            <p:spPr>
              <a:xfrm flipV="1">
                <a:off x="2399216" y="2780985"/>
                <a:ext cx="0" cy="53654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文本框 12"/>
              <p:cNvSpPr txBox="1"/>
              <p:nvPr/>
            </p:nvSpPr>
            <p:spPr>
              <a:xfrm>
                <a:off x="1275159" y="3356764"/>
                <a:ext cx="2756263" cy="396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zh-CN" altLang="en-US" sz="1500" dirty="0">
                    <a:solidFill>
                      <a:srgbClr val="44546A">
                        <a:lumMod val="90000"/>
                        <a:lumOff val="10000"/>
                      </a:srgbClr>
                    </a:solidFill>
                    <a:cs typeface="+mn-ea"/>
                    <a:sym typeface="+mn-lt"/>
                  </a:rPr>
                  <a:t>异号相乘结果符号为负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 flipV="1">
              <a:off x="3609519" y="2665795"/>
              <a:ext cx="3040879" cy="1118393"/>
              <a:chOff x="-615124" y="2634337"/>
              <a:chExt cx="2280659" cy="838795"/>
            </a:xfrm>
          </p:grpSpPr>
          <p:cxnSp>
            <p:nvCxnSpPr>
              <p:cNvPr id="16" name="直接箭头连接符 15"/>
              <p:cNvCxnSpPr/>
              <p:nvPr/>
            </p:nvCxnSpPr>
            <p:spPr>
              <a:xfrm flipV="1">
                <a:off x="-49260" y="2634337"/>
                <a:ext cx="0" cy="53654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文本框 16"/>
              <p:cNvSpPr txBox="1"/>
              <p:nvPr/>
            </p:nvSpPr>
            <p:spPr>
              <a:xfrm rot="10800000">
                <a:off x="-615124" y="3076548"/>
                <a:ext cx="2280659" cy="396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zh-CN" altLang="en-US" sz="1500" dirty="0">
                    <a:solidFill>
                      <a:srgbClr val="44546A">
                        <a:lumMod val="90000"/>
                        <a:lumOff val="10000"/>
                      </a:srgbClr>
                    </a:solidFill>
                    <a:cs typeface="+mn-ea"/>
                    <a:sym typeface="+mn-lt"/>
                  </a:rPr>
                  <a:t>绝对值相乘</a:t>
                </a:r>
              </a:p>
            </p:txBody>
          </p:sp>
        </p:grpSp>
        <p:sp>
          <p:nvSpPr>
            <p:cNvPr id="18" name="文本框 17"/>
            <p:cNvSpPr txBox="1"/>
            <p:nvPr/>
          </p:nvSpPr>
          <p:spPr>
            <a:xfrm>
              <a:off x="5038865" y="3690943"/>
              <a:ext cx="1920424" cy="679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2100" b="1" dirty="0">
                  <a:solidFill>
                    <a:srgbClr val="FF0000"/>
                  </a:solidFill>
                  <a:cs typeface="+mn-ea"/>
                  <a:sym typeface="+mn-lt"/>
                </a:rPr>
                <a:t>=21</a:t>
              </a:r>
              <a:endParaRPr lang="zh-CN" altLang="en-US" sz="2100" b="1" dirty="0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148078" y="4489103"/>
              <a:ext cx="4475215" cy="67985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2100" dirty="0">
                  <a:solidFill>
                    <a:prstClr val="black"/>
                  </a:solidFill>
                  <a:cs typeface="+mn-ea"/>
                  <a:sym typeface="+mn-lt"/>
                </a:rPr>
                <a:t>2</a:t>
              </a:r>
              <a:r>
                <a:rPr lang="zh-CN" altLang="en-US" sz="2100" dirty="0">
                  <a:solidFill>
                    <a:prstClr val="black"/>
                  </a:solidFill>
                  <a:cs typeface="+mn-ea"/>
                  <a:sym typeface="+mn-lt"/>
                </a:rPr>
                <a:t>）（</a:t>
              </a:r>
              <a:r>
                <a:rPr lang="en-US" altLang="zh-CN" sz="2100" dirty="0">
                  <a:solidFill>
                    <a:prstClr val="black"/>
                  </a:solidFill>
                  <a:cs typeface="+mn-ea"/>
                  <a:sym typeface="+mn-lt"/>
                </a:rPr>
                <a:t>-8</a:t>
              </a:r>
              <a:r>
                <a:rPr lang="zh-CN" altLang="en-US" sz="21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r>
                <a:rPr lang="en-US" altLang="zh-CN" sz="2100" dirty="0">
                  <a:solidFill>
                    <a:prstClr val="black"/>
                  </a:solidFill>
                  <a:cs typeface="+mn-ea"/>
                  <a:sym typeface="+mn-lt"/>
                </a:rPr>
                <a:t> × </a:t>
              </a:r>
              <a:r>
                <a:rPr lang="zh-CN" altLang="en-US" sz="2100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sz="2100" dirty="0">
                  <a:solidFill>
                    <a:prstClr val="black"/>
                  </a:solidFill>
                  <a:cs typeface="+mn-ea"/>
                  <a:sym typeface="+mn-lt"/>
                </a:rPr>
                <a:t>-2</a:t>
              </a:r>
              <a:r>
                <a:rPr lang="zh-CN" altLang="en-US" sz="21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r>
                <a:rPr lang="en-US" altLang="zh-CN" sz="2100" dirty="0">
                  <a:solidFill>
                    <a:prstClr val="black"/>
                  </a:solidFill>
                  <a:cs typeface="+mn-ea"/>
                  <a:sym typeface="+mn-lt"/>
                </a:rPr>
                <a:t>=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8260041" y="4473621"/>
              <a:ext cx="3397928" cy="679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2100" b="1" dirty="0">
                  <a:solidFill>
                    <a:srgbClr val="FF0000"/>
                  </a:solidFill>
                  <a:cs typeface="+mn-ea"/>
                  <a:sym typeface="+mn-lt"/>
                </a:rPr>
                <a:t>+</a:t>
              </a:r>
              <a:r>
                <a:rPr lang="zh-CN" altLang="en-US" sz="2100" b="1" dirty="0">
                  <a:solidFill>
                    <a:srgbClr val="FF0000"/>
                  </a:solidFill>
                  <a:cs typeface="+mn-ea"/>
                  <a:sym typeface="+mn-lt"/>
                </a:rPr>
                <a:t>（</a:t>
              </a:r>
              <a:r>
                <a:rPr lang="en-US" altLang="zh-CN" sz="2100" b="1" dirty="0">
                  <a:solidFill>
                    <a:srgbClr val="FF0000"/>
                  </a:solidFill>
                  <a:cs typeface="+mn-ea"/>
                  <a:sym typeface="+mn-lt"/>
                </a:rPr>
                <a:t>8 × 2</a:t>
              </a:r>
              <a:r>
                <a:rPr lang="zh-CN" altLang="en-US" sz="2100" b="1" dirty="0">
                  <a:solidFill>
                    <a:srgbClr val="FF0000"/>
                  </a:solidFill>
                  <a:cs typeface="+mn-ea"/>
                  <a:sym typeface="+mn-lt"/>
                </a:rPr>
                <a:t>）</a:t>
              </a:r>
              <a:r>
                <a:rPr lang="en-US" altLang="zh-CN" sz="2100" b="1" dirty="0">
                  <a:solidFill>
                    <a:srgbClr val="FF0000"/>
                  </a:solidFill>
                  <a:cs typeface="+mn-ea"/>
                  <a:sym typeface="+mn-lt"/>
                </a:rPr>
                <a:t>=16</a:t>
              </a:r>
              <a:endParaRPr lang="zh-CN" altLang="en-US" sz="2100" b="1" dirty="0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7034614" y="5260605"/>
              <a:ext cx="3720684" cy="1296484"/>
              <a:chOff x="1258034" y="2780985"/>
              <a:chExt cx="2790513" cy="972363"/>
            </a:xfrm>
          </p:grpSpPr>
          <p:cxnSp>
            <p:nvCxnSpPr>
              <p:cNvPr id="22" name="直接箭头连接符 21"/>
              <p:cNvCxnSpPr/>
              <p:nvPr/>
            </p:nvCxnSpPr>
            <p:spPr>
              <a:xfrm flipV="1">
                <a:off x="2399216" y="2780985"/>
                <a:ext cx="0" cy="53654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文本框 22"/>
              <p:cNvSpPr txBox="1"/>
              <p:nvPr/>
            </p:nvSpPr>
            <p:spPr>
              <a:xfrm>
                <a:off x="1258034" y="3356764"/>
                <a:ext cx="2790513" cy="396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zh-CN" altLang="en-US" sz="1500" dirty="0">
                    <a:solidFill>
                      <a:srgbClr val="44546A">
                        <a:lumMod val="90000"/>
                        <a:lumOff val="10000"/>
                      </a:srgbClr>
                    </a:solidFill>
                    <a:cs typeface="+mn-ea"/>
                    <a:sym typeface="+mn-lt"/>
                  </a:rPr>
                  <a:t>同号相乘结果符号为正</a:t>
                </a: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 flipV="1">
              <a:off x="8991801" y="3329074"/>
              <a:ext cx="3040879" cy="1118393"/>
              <a:chOff x="-615124" y="2634337"/>
              <a:chExt cx="2280659" cy="838795"/>
            </a:xfrm>
          </p:grpSpPr>
          <p:cxnSp>
            <p:nvCxnSpPr>
              <p:cNvPr id="26" name="直接箭头连接符 25"/>
              <p:cNvCxnSpPr/>
              <p:nvPr/>
            </p:nvCxnSpPr>
            <p:spPr>
              <a:xfrm flipV="1">
                <a:off x="-49260" y="2634337"/>
                <a:ext cx="0" cy="53654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文本框 26"/>
              <p:cNvSpPr txBox="1"/>
              <p:nvPr/>
            </p:nvSpPr>
            <p:spPr>
              <a:xfrm rot="10800000">
                <a:off x="-615124" y="3076548"/>
                <a:ext cx="2280659" cy="396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zh-CN" altLang="en-US" sz="1500" dirty="0">
                    <a:solidFill>
                      <a:srgbClr val="44546A">
                        <a:lumMod val="90000"/>
                        <a:lumOff val="10000"/>
                      </a:srgbClr>
                    </a:solidFill>
                    <a:cs typeface="+mn-ea"/>
                    <a:sym typeface="+mn-lt"/>
                  </a:rPr>
                  <a:t>绝对值相乘</a:t>
                </a:r>
              </a:p>
            </p:txBody>
          </p:sp>
        </p:grpSp>
      </p:grpSp>
      <p:sp>
        <p:nvSpPr>
          <p:cNvPr id="24" name="文本框 23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xc4umwk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962</Words>
  <Application>Microsoft Office PowerPoint</Application>
  <PresentationFormat>全屏显示(16:9)</PresentationFormat>
  <Paragraphs>159</Paragraphs>
  <Slides>16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阿里巴巴普惠体 R</vt:lpstr>
      <vt:lpstr>思源黑体 CN Regular</vt:lpstr>
      <vt:lpstr>宋体</vt:lpstr>
      <vt:lpstr>微软雅黑</vt:lpstr>
      <vt:lpstr>Arial</vt:lpstr>
      <vt:lpstr>Wingdings</vt:lpstr>
      <vt:lpstr>www.2ppt.com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2021-06-01T23:20:55Z</dcterms:created>
  <dcterms:modified xsi:type="dcterms:W3CDTF">2023-01-16T14:06:42Z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4E2B843BC2E047C9B26CFF66C2F7728F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