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0E386-D5B0-41F2-91E2-234963ABAD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4E3F8-274D-4161-B406-A96630DFA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AC6179-0404-4690-A241-FE8094FC9A8A}" type="slidenum">
              <a:rPr lang="en-US" altLang="zh-CN" sz="1200">
                <a:solidFill>
                  <a:prstClr val="black"/>
                </a:solidFill>
              </a:rPr>
              <a:t>7</a:t>
            </a:fld>
            <a:endParaRPr lang="en-US" altLang="zh-CN" sz="120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0" y="275759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标题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D379D6A-DB9D-4E18-A25D-3CC0FC79C80D}" type="slidenum">
              <a:rPr lang="en-US" altLang="zh-CN">
                <a:solidFill>
                  <a:prstClr val="black"/>
                </a:solidFill>
                <a:latin typeface="Arial" panose="020B0604020202020204" pitchFamily="34" charset="0"/>
              </a:rPr>
              <a:t>‹#›</a:t>
            </a:fld>
            <a:endParaRPr lang="en-US" altLang="zh-CN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/>
              <a:t>谢    谢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325880"/>
          </a:xfrm>
        </p:spPr>
        <p:txBody>
          <a:bodyPr/>
          <a:lstStyle/>
          <a:p>
            <a:r>
              <a:rPr lang="zh-CN" altLang="en-US" sz="5400" dirty="0"/>
              <a:t>线段、射线和直线</a:t>
            </a:r>
          </a:p>
        </p:txBody>
      </p:sp>
      <p:sp>
        <p:nvSpPr>
          <p:cNvPr id="3" name="矩形 2"/>
          <p:cNvSpPr/>
          <p:nvPr/>
        </p:nvSpPr>
        <p:spPr>
          <a:xfrm>
            <a:off x="3069500" y="527253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2764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8229600" cy="1143000"/>
          </a:xfrm>
        </p:spPr>
        <p:txBody>
          <a:bodyPr/>
          <a:lstStyle/>
          <a:p>
            <a:pPr algn="l"/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探究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3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：</a:t>
            </a:r>
            <a:r>
              <a:rPr lang="zh-CN" altLang="en-US" sz="4000" b="1" dirty="0">
                <a:solidFill>
                  <a:srgbClr val="000000"/>
                </a:solidFill>
              </a:rPr>
              <a:t/>
            </a:r>
            <a:br>
              <a:rPr lang="zh-CN" altLang="en-US" sz="4000" b="1" dirty="0">
                <a:solidFill>
                  <a:srgbClr val="000000"/>
                </a:solidFill>
              </a:rPr>
            </a:b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直线、射线、线段的表示方法</a:t>
            </a:r>
            <a:r>
              <a:rPr lang="zh-CN" altLang="en-US" sz="4000" b="1" dirty="0">
                <a:solidFill>
                  <a:srgbClr val="000000"/>
                </a:solidFill>
              </a:rPr>
              <a:t/>
            </a:r>
            <a:br>
              <a:rPr lang="zh-CN" altLang="en-US" sz="4000" b="1" dirty="0">
                <a:solidFill>
                  <a:srgbClr val="000000"/>
                </a:solidFill>
              </a:rPr>
            </a:b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及注意事项</a:t>
            </a:r>
          </a:p>
        </p:txBody>
      </p:sp>
      <p:sp>
        <p:nvSpPr>
          <p:cNvPr id="12291" name="文本框 27652"/>
          <p:cNvSpPr txBox="1">
            <a:spLocks noChangeArrowheads="1"/>
          </p:cNvSpPr>
          <p:nvPr/>
        </p:nvSpPr>
        <p:spPr bwMode="auto">
          <a:xfrm>
            <a:off x="939800" y="2452688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直线</a:t>
            </a:r>
          </a:p>
        </p:txBody>
      </p:sp>
      <p:sp>
        <p:nvSpPr>
          <p:cNvPr id="12292" name="文本框 27655"/>
          <p:cNvSpPr txBox="1">
            <a:spLocks noChangeArrowheads="1"/>
          </p:cNvSpPr>
          <p:nvPr/>
        </p:nvSpPr>
        <p:spPr bwMode="auto">
          <a:xfrm>
            <a:off x="900113" y="381793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射线</a:t>
            </a:r>
          </a:p>
        </p:txBody>
      </p:sp>
      <p:sp>
        <p:nvSpPr>
          <p:cNvPr id="12293" name="文本框 27658"/>
          <p:cNvSpPr txBox="1">
            <a:spLocks noChangeArrowheads="1"/>
          </p:cNvSpPr>
          <p:nvPr/>
        </p:nvSpPr>
        <p:spPr bwMode="auto">
          <a:xfrm>
            <a:off x="939800" y="518795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线段</a:t>
            </a:r>
          </a:p>
        </p:txBody>
      </p:sp>
      <p:pic>
        <p:nvPicPr>
          <p:cNvPr id="12294" name="图片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36738" y="2038350"/>
            <a:ext cx="6410325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124075" y="44450"/>
            <a:ext cx="7019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latin typeface="Times New Roman" panose="02020603050405020304"/>
                <a:ea typeface="楷体" panose="02010609060101010101" pitchFamily="49" charset="-122"/>
              </a:rPr>
              <a:t>基础达标</a:t>
            </a:r>
            <a:r>
              <a:rPr lang="zh-CN" altLang="en-US" sz="4000" b="1">
                <a:latin typeface="Times New Roman" panose="02020603050405020304"/>
                <a:ea typeface="楷体" panose="02010609060101010101" pitchFamily="49" charset="-122"/>
              </a:rPr>
              <a:t>之眼疾手快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5288" y="1149350"/>
            <a:ext cx="8748712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．判断题（抢答）：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和直线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BA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是两条直线。     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    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（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）射线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和射线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BA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是两条射线。     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    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）线段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和线段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BA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不是同一条线段。 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    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（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和直线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不能是同一条直线 。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    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5000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24075" y="44450"/>
            <a:ext cx="7019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latin typeface="Times New Roman" panose="02020603050405020304"/>
                <a:ea typeface="楷体" panose="02010609060101010101" pitchFamily="49" charset="-122"/>
              </a:rPr>
              <a:t>基础达标</a:t>
            </a:r>
            <a:r>
              <a:rPr lang="zh-CN" altLang="en-US" sz="4000" b="1">
                <a:latin typeface="Times New Roman" panose="02020603050405020304"/>
                <a:ea typeface="楷体" panose="02010609060101010101" pitchFamily="49" charset="-122"/>
              </a:rPr>
              <a:t>之眼疾手快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5288" y="1149350"/>
            <a:ext cx="8748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．选择题：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5288" y="1843088"/>
            <a:ext cx="8929687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下列各直线的表示方法中，正确的是（    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A.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     B.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 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  C.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          D.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sz="28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6564313" y="1843088"/>
            <a:ext cx="86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22529"/>
          <p:cNvSpPr txBox="1">
            <a:spLocks noChangeArrowheads="1"/>
          </p:cNvSpPr>
          <p:nvPr/>
        </p:nvSpPr>
        <p:spPr bwMode="auto">
          <a:xfrm>
            <a:off x="179388" y="0"/>
            <a:ext cx="82153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3200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、分别用两种方式表示图</a:t>
            </a:r>
            <a:r>
              <a:rPr lang="en-US" altLang="zh-CN" sz="3200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中的线段和图</a:t>
            </a:r>
            <a:r>
              <a:rPr lang="en-US" altLang="zh-CN" sz="3200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中的直线。</a:t>
            </a:r>
          </a:p>
        </p:txBody>
      </p:sp>
      <p:grpSp>
        <p:nvGrpSpPr>
          <p:cNvPr id="15363" name="组合 22530"/>
          <p:cNvGrpSpPr/>
          <p:nvPr/>
        </p:nvGrpSpPr>
        <p:grpSpPr>
          <a:xfrm>
            <a:off x="323850" y="1196975"/>
            <a:ext cx="2619375" cy="1981200"/>
            <a:chOff x="0" y="0"/>
            <a:chExt cx="1650" cy="1248"/>
          </a:xfrm>
        </p:grpSpPr>
        <p:sp>
          <p:nvSpPr>
            <p:cNvPr id="15380" name="等腰三角形 22531"/>
            <p:cNvSpPr>
              <a:spLocks noChangeArrowheads="1"/>
            </p:cNvSpPr>
            <p:nvPr/>
          </p:nvSpPr>
          <p:spPr bwMode="auto">
            <a:xfrm rot="-1064398">
              <a:off x="162" y="144"/>
              <a:ext cx="1104" cy="720"/>
            </a:xfrm>
            <a:prstGeom prst="triangle">
              <a:avLst>
                <a:gd name="adj" fmla="val 2898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5381" name="文本框 22532"/>
            <p:cNvSpPr txBox="1">
              <a:spLocks noChangeArrowheads="1"/>
            </p:cNvSpPr>
            <p:nvPr/>
          </p:nvSpPr>
          <p:spPr bwMode="auto">
            <a:xfrm>
              <a:off x="210" y="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5382" name="文本框 22533"/>
            <p:cNvSpPr txBox="1">
              <a:spLocks noChangeArrowheads="1"/>
            </p:cNvSpPr>
            <p:nvPr/>
          </p:nvSpPr>
          <p:spPr bwMode="auto">
            <a:xfrm>
              <a:off x="0" y="892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5383" name="文本框 22534"/>
            <p:cNvSpPr txBox="1">
              <a:spLocks noChangeArrowheads="1"/>
            </p:cNvSpPr>
            <p:nvPr/>
          </p:nvSpPr>
          <p:spPr bwMode="auto">
            <a:xfrm>
              <a:off x="1362" y="55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15384" name="椭圆 22535"/>
            <p:cNvSpPr>
              <a:spLocks noChangeArrowheads="1"/>
            </p:cNvSpPr>
            <p:nvPr/>
          </p:nvSpPr>
          <p:spPr bwMode="auto">
            <a:xfrm>
              <a:off x="366" y="2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5385" name="椭圆 22536"/>
            <p:cNvSpPr>
              <a:spLocks noChangeArrowheads="1"/>
            </p:cNvSpPr>
            <p:nvPr/>
          </p:nvSpPr>
          <p:spPr bwMode="auto">
            <a:xfrm>
              <a:off x="282" y="9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latin typeface="Tahoma" panose="020B0604030504040204" pitchFamily="34" charset="0"/>
              </a:endParaRPr>
            </a:p>
          </p:txBody>
        </p:sp>
        <p:sp>
          <p:nvSpPr>
            <p:cNvPr id="15386" name="椭圆 22537"/>
            <p:cNvSpPr>
              <a:spLocks noChangeArrowheads="1"/>
            </p:cNvSpPr>
            <p:nvPr/>
          </p:nvSpPr>
          <p:spPr bwMode="auto">
            <a:xfrm>
              <a:off x="1334" y="65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5387" name="文本框 22538"/>
            <p:cNvSpPr txBox="1">
              <a:spLocks noChangeArrowheads="1"/>
            </p:cNvSpPr>
            <p:nvPr/>
          </p:nvSpPr>
          <p:spPr bwMode="auto">
            <a:xfrm>
              <a:off x="770" y="78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5388" name="文本框 22539"/>
            <p:cNvSpPr txBox="1">
              <a:spLocks noChangeArrowheads="1"/>
            </p:cNvSpPr>
            <p:nvPr/>
          </p:nvSpPr>
          <p:spPr bwMode="auto">
            <a:xfrm>
              <a:off x="180" y="47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15389" name="文本框 22540"/>
            <p:cNvSpPr txBox="1">
              <a:spLocks noChangeArrowheads="1"/>
            </p:cNvSpPr>
            <p:nvPr/>
          </p:nvSpPr>
          <p:spPr bwMode="auto">
            <a:xfrm>
              <a:off x="838" y="24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5390" name="文本框 22541"/>
            <p:cNvSpPr txBox="1">
              <a:spLocks noChangeArrowheads="1"/>
            </p:cNvSpPr>
            <p:nvPr/>
          </p:nvSpPr>
          <p:spPr bwMode="auto">
            <a:xfrm>
              <a:off x="594" y="99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latin typeface="Tahoma" panose="020B0604030504040204" pitchFamily="34" charset="0"/>
                </a:rPr>
                <a:t>图</a:t>
              </a:r>
              <a:r>
                <a:rPr lang="en-US" altLang="zh-CN" sz="2000">
                  <a:latin typeface="Tahoma" panose="020B0604030504040204" pitchFamily="34" charset="0"/>
                </a:rPr>
                <a:t>1</a:t>
              </a:r>
            </a:p>
          </p:txBody>
        </p:sp>
      </p:grpSp>
      <p:grpSp>
        <p:nvGrpSpPr>
          <p:cNvPr id="15364" name="组合 22542"/>
          <p:cNvGrpSpPr/>
          <p:nvPr/>
        </p:nvGrpSpPr>
        <p:grpSpPr>
          <a:xfrm>
            <a:off x="0" y="4005263"/>
            <a:ext cx="3276600" cy="1863725"/>
            <a:chOff x="0" y="0"/>
            <a:chExt cx="2064" cy="1174"/>
          </a:xfrm>
        </p:grpSpPr>
        <p:sp>
          <p:nvSpPr>
            <p:cNvPr id="15369" name="直接连接符 22543"/>
            <p:cNvSpPr>
              <a:spLocks noChangeShapeType="1"/>
            </p:cNvSpPr>
            <p:nvPr/>
          </p:nvSpPr>
          <p:spPr bwMode="auto">
            <a:xfrm rot="143263">
              <a:off x="41" y="311"/>
              <a:ext cx="1922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0" name="直接连接符 22544"/>
            <p:cNvSpPr>
              <a:spLocks noChangeShapeType="1"/>
            </p:cNvSpPr>
            <p:nvPr/>
          </p:nvSpPr>
          <p:spPr bwMode="auto">
            <a:xfrm rot="143318" flipV="1">
              <a:off x="144" y="148"/>
              <a:ext cx="1681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1" name="椭圆 22545"/>
            <p:cNvSpPr>
              <a:spLocks noChangeArrowheads="1"/>
            </p:cNvSpPr>
            <p:nvPr/>
          </p:nvSpPr>
          <p:spPr bwMode="auto">
            <a:xfrm>
              <a:off x="950" y="53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5372" name="椭圆 22546"/>
            <p:cNvSpPr>
              <a:spLocks noChangeArrowheads="1"/>
            </p:cNvSpPr>
            <p:nvPr/>
          </p:nvSpPr>
          <p:spPr bwMode="auto">
            <a:xfrm>
              <a:off x="240" y="85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5373" name="椭圆 22547"/>
            <p:cNvSpPr>
              <a:spLocks noChangeArrowheads="1"/>
            </p:cNvSpPr>
            <p:nvPr/>
          </p:nvSpPr>
          <p:spPr bwMode="auto">
            <a:xfrm>
              <a:off x="1584" y="7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5374" name="文本框 22548"/>
            <p:cNvSpPr txBox="1">
              <a:spLocks noChangeArrowheads="1"/>
            </p:cNvSpPr>
            <p:nvPr/>
          </p:nvSpPr>
          <p:spPr bwMode="auto">
            <a:xfrm>
              <a:off x="0" y="63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5375" name="文本框 22549"/>
            <p:cNvSpPr txBox="1">
              <a:spLocks noChangeArrowheads="1"/>
            </p:cNvSpPr>
            <p:nvPr/>
          </p:nvSpPr>
          <p:spPr bwMode="auto">
            <a:xfrm>
              <a:off x="1776" y="58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5376" name="文本框 22550"/>
            <p:cNvSpPr txBox="1">
              <a:spLocks noChangeArrowheads="1"/>
            </p:cNvSpPr>
            <p:nvPr/>
          </p:nvSpPr>
          <p:spPr bwMode="auto">
            <a:xfrm>
              <a:off x="864" y="300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latin typeface="Tahoma" panose="020B0604030504040204" pitchFamily="34" charset="0"/>
                </a:rPr>
                <a:t>O</a:t>
              </a:r>
            </a:p>
          </p:txBody>
        </p:sp>
        <p:sp>
          <p:nvSpPr>
            <p:cNvPr id="15377" name="文本框 22551"/>
            <p:cNvSpPr txBox="1">
              <a:spLocks noChangeArrowheads="1"/>
            </p:cNvSpPr>
            <p:nvPr/>
          </p:nvSpPr>
          <p:spPr bwMode="auto">
            <a:xfrm>
              <a:off x="96" y="12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>
                  <a:latin typeface="Tahoma" panose="020B0604030504040204" pitchFamily="34" charset="0"/>
                </a:rPr>
                <a:t>m</a:t>
              </a:r>
            </a:p>
          </p:txBody>
        </p:sp>
        <p:sp>
          <p:nvSpPr>
            <p:cNvPr id="15378" name="文本框 22552"/>
            <p:cNvSpPr txBox="1">
              <a:spLocks noChangeArrowheads="1"/>
            </p:cNvSpPr>
            <p:nvPr/>
          </p:nvSpPr>
          <p:spPr bwMode="auto">
            <a:xfrm>
              <a:off x="1488" y="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>
                  <a:latin typeface="Tahoma" panose="020B0604030504040204" pitchFamily="34" charset="0"/>
                </a:rPr>
                <a:t>n</a:t>
              </a:r>
            </a:p>
          </p:txBody>
        </p:sp>
        <p:sp>
          <p:nvSpPr>
            <p:cNvPr id="15379" name="文本框 22553"/>
            <p:cNvSpPr txBox="1">
              <a:spLocks noChangeArrowheads="1"/>
            </p:cNvSpPr>
            <p:nvPr/>
          </p:nvSpPr>
          <p:spPr bwMode="auto">
            <a:xfrm>
              <a:off x="576" y="92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latin typeface="Tahoma" panose="020B0604030504040204" pitchFamily="34" charset="0"/>
                </a:rPr>
                <a:t>图</a:t>
              </a:r>
              <a:r>
                <a:rPr lang="en-US" altLang="zh-CN" sz="2000">
                  <a:latin typeface="Tahoma" panose="020B0604030504040204" pitchFamily="34" charset="0"/>
                </a:rPr>
                <a:t>2</a:t>
              </a:r>
            </a:p>
          </p:txBody>
        </p:sp>
      </p:grpSp>
      <p:sp>
        <p:nvSpPr>
          <p:cNvPr id="15365" name="文本框 22554"/>
          <p:cNvSpPr txBox="1">
            <a:spLocks noChangeArrowheads="1"/>
          </p:cNvSpPr>
          <p:nvPr/>
        </p:nvSpPr>
        <p:spPr bwMode="auto">
          <a:xfrm>
            <a:off x="2987675" y="1125538"/>
            <a:ext cx="6156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954F72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第一种</a:t>
            </a:r>
            <a:r>
              <a:rPr lang="zh-CN" altLang="en-US" sz="2800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：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线段 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、线段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 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     线段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_____ </a:t>
            </a:r>
          </a:p>
        </p:txBody>
      </p:sp>
      <p:sp>
        <p:nvSpPr>
          <p:cNvPr id="15366" name="文本框 22555"/>
          <p:cNvSpPr txBox="1">
            <a:spLocks noChangeArrowheads="1"/>
          </p:cNvSpPr>
          <p:nvPr/>
        </p:nvSpPr>
        <p:spPr bwMode="auto">
          <a:xfrm>
            <a:off x="2922588" y="2574925"/>
            <a:ext cx="6221412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954F72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第二种</a:t>
            </a:r>
            <a:r>
              <a:rPr lang="zh-CN" altLang="en-US" sz="2800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：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/>
                <a:ea typeface="楷体" panose="02010609060101010101" pitchFamily="49" charset="-122"/>
              </a:rPr>
              <a:t>线段 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/>
                <a:ea typeface="楷体" panose="02010609060101010101" pitchFamily="49" charset="-122"/>
              </a:rPr>
              <a:t>____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/>
                <a:ea typeface="楷体" panose="02010609060101010101" pitchFamily="49" charset="-122"/>
              </a:rPr>
              <a:t>、线段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/>
                <a:ea typeface="楷体" panose="02010609060101010101" pitchFamily="49" charset="-122"/>
              </a:rPr>
              <a:t>____ 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/>
                <a:ea typeface="楷体" panose="02010609060101010101" pitchFamily="49" charset="-122"/>
              </a:rPr>
              <a:t>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2A2B01"/>
                </a:solidFill>
                <a:latin typeface="Times New Roman" panose="02020603050405020304"/>
                <a:ea typeface="楷体" panose="02010609060101010101" pitchFamily="49" charset="-122"/>
              </a:rPr>
              <a:t>                线段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/>
                <a:ea typeface="楷体" panose="02010609060101010101" pitchFamily="49" charset="-122"/>
              </a:rPr>
              <a:t>_____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 b="1">
              <a:solidFill>
                <a:srgbClr val="2A2B01"/>
              </a:solidFill>
              <a:latin typeface="宋体" panose="02010600030101010101" pitchFamily="2" charset="-122"/>
            </a:endParaRPr>
          </a:p>
        </p:txBody>
      </p:sp>
      <p:sp>
        <p:nvSpPr>
          <p:cNvPr id="15367" name="文本框 22556"/>
          <p:cNvSpPr txBox="1">
            <a:spLocks noChangeArrowheads="1"/>
          </p:cNvSpPr>
          <p:nvPr/>
        </p:nvSpPr>
        <p:spPr bwMode="auto">
          <a:xfrm>
            <a:off x="3203575" y="4076700"/>
            <a:ext cx="6084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954F72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第一种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 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、直线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 </a:t>
            </a:r>
          </a:p>
        </p:txBody>
      </p:sp>
      <p:sp>
        <p:nvSpPr>
          <p:cNvPr id="15368" name="文本框 22557"/>
          <p:cNvSpPr txBox="1">
            <a:spLocks noChangeArrowheads="1"/>
          </p:cNvSpPr>
          <p:nvPr/>
        </p:nvSpPr>
        <p:spPr bwMode="auto">
          <a:xfrm>
            <a:off x="3203575" y="5084763"/>
            <a:ext cx="5940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954F72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第二种</a:t>
            </a:r>
            <a:r>
              <a:rPr lang="zh-CN" altLang="en-US" sz="3200" b="1">
                <a:latin typeface="Times New Roman" panose="02020603050405020304" pitchFamily="49" charset="-122"/>
                <a:ea typeface="楷体" panose="02010609060101010101" pitchFamily="49" charset="-122"/>
              </a:rPr>
              <a:t>：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 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_____</a:t>
            </a:r>
            <a:r>
              <a:rPr lang="zh-CN" altLang="en-US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、直线 </a:t>
            </a:r>
            <a:r>
              <a:rPr lang="en-US" altLang="zh-CN" b="1">
                <a:solidFill>
                  <a:srgbClr val="2A2B01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</a:t>
            </a:r>
          </a:p>
        </p:txBody>
      </p:sp>
    </p:spTree>
  </p:cSld>
  <p:clrMapOvr>
    <a:masterClrMapping/>
  </p:clrMapOvr>
  <p:transition spd="med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gradFill rotWithShape="0">
          <a:gsLst>
            <a:gs pos="0">
              <a:srgbClr val="FFFFCC"/>
            </a:gs>
            <a:gs pos="50000">
              <a:srgbClr val="CCEC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5"/>
          <p:cNvSpPr txBox="1">
            <a:spLocks noChangeArrowheads="1"/>
          </p:cNvSpPr>
          <p:nvPr/>
        </p:nvSpPr>
        <p:spPr bwMode="auto">
          <a:xfrm>
            <a:off x="250825" y="2060575"/>
            <a:ext cx="5688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latin typeface="Times New Roman" panose="02020603050405020304"/>
                <a:ea typeface="楷体" panose="02010609060101010101" pitchFamily="49" charset="-122"/>
              </a:rPr>
              <a:t>点与直线的位置关系</a:t>
            </a:r>
          </a:p>
        </p:txBody>
      </p:sp>
      <p:sp>
        <p:nvSpPr>
          <p:cNvPr id="16387" name="Text Box 36"/>
          <p:cNvSpPr txBox="1">
            <a:spLocks noChangeArrowheads="1"/>
          </p:cNvSpPr>
          <p:nvPr/>
        </p:nvSpPr>
        <p:spPr bwMode="auto">
          <a:xfrm>
            <a:off x="403225" y="3867150"/>
            <a:ext cx="5915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latin typeface="Times New Roman" panose="02020603050405020304"/>
                <a:ea typeface="楷体" panose="02010609060101010101" pitchFamily="49" charset="-122"/>
              </a:rPr>
              <a:t>直线与直线的位置关系</a:t>
            </a:r>
          </a:p>
        </p:txBody>
      </p:sp>
      <p:sp>
        <p:nvSpPr>
          <p:cNvPr id="16388" name="矩形 18435"/>
          <p:cNvSpPr>
            <a:spLocks noChangeArrowheads="1"/>
          </p:cNvSpPr>
          <p:nvPr/>
        </p:nvSpPr>
        <p:spPr bwMode="auto">
          <a:xfrm>
            <a:off x="250825" y="476250"/>
            <a:ext cx="83439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探究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4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点和直线的位置关系，直线和直线的位置关系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FFCC"/>
            </a:gs>
            <a:gs pos="50000">
              <a:srgbClr val="FFCC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24075" y="44450"/>
            <a:ext cx="70199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latin typeface="Times New Roman" panose="02020603050405020304"/>
                <a:ea typeface="楷体" panose="02010609060101010101" pitchFamily="49" charset="-122"/>
              </a:rPr>
              <a:t>巩固新知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7487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请用合适的几何语言叙述下列图形：</a:t>
            </a:r>
          </a:p>
        </p:txBody>
      </p:sp>
      <p:grpSp>
        <p:nvGrpSpPr>
          <p:cNvPr id="17412" name="Group 5"/>
          <p:cNvGrpSpPr/>
          <p:nvPr/>
        </p:nvGrpSpPr>
        <p:grpSpPr>
          <a:xfrm>
            <a:off x="971550" y="1916113"/>
            <a:ext cx="1871663" cy="879475"/>
            <a:chOff x="113" y="1389"/>
            <a:chExt cx="1179" cy="554"/>
          </a:xfrm>
        </p:grpSpPr>
        <p:sp>
          <p:nvSpPr>
            <p:cNvPr id="17437" name="Line 6"/>
            <p:cNvSpPr>
              <a:spLocks noChangeShapeType="1"/>
            </p:cNvSpPr>
            <p:nvPr/>
          </p:nvSpPr>
          <p:spPr bwMode="auto">
            <a:xfrm>
              <a:off x="113" y="1888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38" name="Rectangle 7"/>
            <p:cNvSpPr>
              <a:spLocks noChangeArrowheads="1"/>
            </p:cNvSpPr>
            <p:nvPr/>
          </p:nvSpPr>
          <p:spPr bwMode="auto">
            <a:xfrm>
              <a:off x="476" y="1480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>
                  <a:solidFill>
                    <a:prstClr val="black"/>
                  </a:solidFill>
                </a:rPr>
                <a:t>●</a:t>
              </a:r>
            </a:p>
          </p:txBody>
        </p:sp>
        <p:sp>
          <p:nvSpPr>
            <p:cNvPr id="17439" name="Text Box 8"/>
            <p:cNvSpPr txBox="1">
              <a:spLocks noChangeArrowheads="1"/>
            </p:cNvSpPr>
            <p:nvPr/>
          </p:nvSpPr>
          <p:spPr bwMode="auto">
            <a:xfrm>
              <a:off x="612" y="1389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40" name="Text Box 9"/>
            <p:cNvSpPr txBox="1">
              <a:spLocks noChangeArrowheads="1"/>
            </p:cNvSpPr>
            <p:nvPr/>
          </p:nvSpPr>
          <p:spPr bwMode="auto">
            <a:xfrm>
              <a:off x="793" y="1616"/>
              <a:ext cx="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900113" y="2997200"/>
            <a:ext cx="255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点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A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在直线 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m 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外</a:t>
            </a:r>
            <a:endParaRPr lang="zh-CN" altLang="en-US" b="1"/>
          </a:p>
        </p:txBody>
      </p:sp>
      <p:grpSp>
        <p:nvGrpSpPr>
          <p:cNvPr id="17414" name="Group 11"/>
          <p:cNvGrpSpPr/>
          <p:nvPr/>
        </p:nvGrpSpPr>
        <p:grpSpPr>
          <a:xfrm>
            <a:off x="5435600" y="1989138"/>
            <a:ext cx="1654175" cy="679450"/>
            <a:chOff x="1611" y="1561"/>
            <a:chExt cx="1042" cy="428"/>
          </a:xfrm>
        </p:grpSpPr>
        <p:sp>
          <p:nvSpPr>
            <p:cNvPr id="17433" name="Line 12"/>
            <p:cNvSpPr>
              <a:spLocks noChangeShapeType="1"/>
            </p:cNvSpPr>
            <p:nvPr/>
          </p:nvSpPr>
          <p:spPr bwMode="auto">
            <a:xfrm>
              <a:off x="1611" y="1888"/>
              <a:ext cx="9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34" name="Rectangle 13"/>
            <p:cNvSpPr>
              <a:spLocks noChangeArrowheads="1"/>
            </p:cNvSpPr>
            <p:nvPr/>
          </p:nvSpPr>
          <p:spPr bwMode="auto">
            <a:xfrm>
              <a:off x="1791" y="1797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>
                  <a:solidFill>
                    <a:prstClr val="black"/>
                  </a:solidFill>
                </a:rPr>
                <a:t>●</a:t>
              </a:r>
            </a:p>
          </p:txBody>
        </p:sp>
        <p:sp>
          <p:nvSpPr>
            <p:cNvPr id="17435" name="Text Box 14"/>
            <p:cNvSpPr txBox="1">
              <a:spLocks noChangeArrowheads="1"/>
            </p:cNvSpPr>
            <p:nvPr/>
          </p:nvSpPr>
          <p:spPr bwMode="auto">
            <a:xfrm>
              <a:off x="1791" y="1561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7436" name="Text Box 15"/>
            <p:cNvSpPr txBox="1">
              <a:spLocks noChangeArrowheads="1"/>
            </p:cNvSpPr>
            <p:nvPr/>
          </p:nvSpPr>
          <p:spPr bwMode="auto">
            <a:xfrm>
              <a:off x="2426" y="1616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219700" y="2997200"/>
            <a:ext cx="255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n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经过点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</a:p>
        </p:txBody>
      </p:sp>
      <p:grpSp>
        <p:nvGrpSpPr>
          <p:cNvPr id="17416" name="Group 17"/>
          <p:cNvGrpSpPr/>
          <p:nvPr/>
        </p:nvGrpSpPr>
        <p:grpSpPr>
          <a:xfrm>
            <a:off x="901700" y="3605213"/>
            <a:ext cx="1728788" cy="1254125"/>
            <a:chOff x="3152" y="1334"/>
            <a:chExt cx="1089" cy="790"/>
          </a:xfrm>
        </p:grpSpPr>
        <p:sp>
          <p:nvSpPr>
            <p:cNvPr id="17428" name="Line 18"/>
            <p:cNvSpPr>
              <a:spLocks noChangeShapeType="1"/>
            </p:cNvSpPr>
            <p:nvPr/>
          </p:nvSpPr>
          <p:spPr bwMode="auto">
            <a:xfrm flipV="1">
              <a:off x="3152" y="1616"/>
              <a:ext cx="998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3152" y="1661"/>
              <a:ext cx="1043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30" name="Text Box 20"/>
            <p:cNvSpPr txBox="1">
              <a:spLocks noChangeArrowheads="1"/>
            </p:cNvSpPr>
            <p:nvPr/>
          </p:nvSpPr>
          <p:spPr bwMode="auto">
            <a:xfrm>
              <a:off x="3515" y="1561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7431" name="Text Box 21"/>
            <p:cNvSpPr txBox="1">
              <a:spLocks noChangeArrowheads="1"/>
            </p:cNvSpPr>
            <p:nvPr/>
          </p:nvSpPr>
          <p:spPr bwMode="auto">
            <a:xfrm>
              <a:off x="4014" y="1797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32" name="Text Box 22"/>
            <p:cNvSpPr txBox="1">
              <a:spLocks noChangeArrowheads="1"/>
            </p:cNvSpPr>
            <p:nvPr/>
          </p:nvSpPr>
          <p:spPr bwMode="auto">
            <a:xfrm>
              <a:off x="3969" y="1334"/>
              <a:ext cx="1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042988" y="5229225"/>
            <a:ext cx="2305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直线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与直线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相交于点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</a:p>
        </p:txBody>
      </p:sp>
      <p:grpSp>
        <p:nvGrpSpPr>
          <p:cNvPr id="17418" name="组合 19491"/>
          <p:cNvGrpSpPr/>
          <p:nvPr/>
        </p:nvGrpSpPr>
        <p:grpSpPr>
          <a:xfrm>
            <a:off x="5165725" y="3600450"/>
            <a:ext cx="2592388" cy="1136650"/>
            <a:chOff x="3254" y="2268"/>
            <a:chExt cx="1633" cy="716"/>
          </a:xfrm>
        </p:grpSpPr>
        <p:grpSp>
          <p:nvGrpSpPr>
            <p:cNvPr id="17420" name="组合 19490"/>
            <p:cNvGrpSpPr/>
            <p:nvPr/>
          </p:nvGrpSpPr>
          <p:grpSpPr>
            <a:xfrm>
              <a:off x="3254" y="2566"/>
              <a:ext cx="1520" cy="418"/>
              <a:chOff x="3254" y="2566"/>
              <a:chExt cx="1520" cy="418"/>
            </a:xfrm>
          </p:grpSpPr>
          <p:grpSp>
            <p:nvGrpSpPr>
              <p:cNvPr id="17422" name="Group 33"/>
              <p:cNvGrpSpPr/>
              <p:nvPr/>
            </p:nvGrpSpPr>
            <p:grpSpPr>
              <a:xfrm>
                <a:off x="3254" y="2566"/>
                <a:ext cx="1520" cy="192"/>
                <a:chOff x="4332" y="1832"/>
                <a:chExt cx="1382" cy="203"/>
              </a:xfrm>
            </p:grpSpPr>
            <p:sp>
              <p:nvSpPr>
                <p:cNvPr id="1742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332" y="1933"/>
                  <a:ext cx="13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25" name="Rectangle 35"/>
                <p:cNvSpPr>
                  <a:spLocks noChangeArrowheads="1"/>
                </p:cNvSpPr>
                <p:nvPr/>
              </p:nvSpPr>
              <p:spPr bwMode="auto">
                <a:xfrm>
                  <a:off x="4431" y="1832"/>
                  <a:ext cx="207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400">
                      <a:solidFill>
                        <a:prstClr val="black"/>
                      </a:solidFill>
                    </a:rPr>
                    <a:t>●</a:t>
                  </a:r>
                </a:p>
              </p:txBody>
            </p:sp>
            <p:sp>
              <p:nvSpPr>
                <p:cNvPr id="17426" name="Rectangle 36"/>
                <p:cNvSpPr>
                  <a:spLocks noChangeArrowheads="1"/>
                </p:cNvSpPr>
                <p:nvPr/>
              </p:nvSpPr>
              <p:spPr bwMode="auto">
                <a:xfrm>
                  <a:off x="4976" y="1832"/>
                  <a:ext cx="207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400">
                      <a:solidFill>
                        <a:prstClr val="black"/>
                      </a:solidFill>
                    </a:rPr>
                    <a:t>●</a:t>
                  </a:r>
                </a:p>
              </p:txBody>
            </p:sp>
            <p:sp>
              <p:nvSpPr>
                <p:cNvPr id="17427" name="Rectangle 37"/>
                <p:cNvSpPr>
                  <a:spLocks noChangeArrowheads="1"/>
                </p:cNvSpPr>
                <p:nvPr/>
              </p:nvSpPr>
              <p:spPr bwMode="auto">
                <a:xfrm>
                  <a:off x="5385" y="1832"/>
                  <a:ext cx="207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>
                      <a:solidFill>
                        <a:srgbClr val="0000CC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400">
                      <a:solidFill>
                        <a:prstClr val="black"/>
                      </a:solidFill>
                    </a:rPr>
                    <a:t>●</a:t>
                  </a:r>
                </a:p>
              </p:txBody>
            </p:sp>
          </p:grpSp>
          <p:sp>
            <p:nvSpPr>
              <p:cNvPr id="17423" name="Text Box 38"/>
              <p:cNvSpPr txBox="1">
                <a:spLocks noChangeArrowheads="1"/>
              </p:cNvSpPr>
              <p:nvPr/>
            </p:nvSpPr>
            <p:spPr bwMode="auto">
              <a:xfrm>
                <a:off x="3345" y="2657"/>
                <a:ext cx="13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800" b="1" i="1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A        B      C</a:t>
                </a:r>
              </a:p>
            </p:txBody>
          </p:sp>
        </p:grpSp>
        <p:sp>
          <p:nvSpPr>
            <p:cNvPr id="17421" name="Text Box 39"/>
            <p:cNvSpPr txBox="1">
              <a:spLocks noChangeArrowheads="1"/>
            </p:cNvSpPr>
            <p:nvPr/>
          </p:nvSpPr>
          <p:spPr bwMode="auto">
            <a:xfrm>
              <a:off x="4524" y="2268"/>
              <a:ext cx="36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ι</a:t>
              </a:r>
            </a:p>
          </p:txBody>
        </p:sp>
      </p:grpSp>
      <p:sp>
        <p:nvSpPr>
          <p:cNvPr id="19489" name="Text Box 40"/>
          <p:cNvSpPr txBox="1">
            <a:spLocks noChangeArrowheads="1"/>
          </p:cNvSpPr>
          <p:nvPr/>
        </p:nvSpPr>
        <p:spPr bwMode="auto">
          <a:xfrm>
            <a:off x="4284663" y="5445125"/>
            <a:ext cx="46085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点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在直线</a:t>
            </a:r>
            <a:r>
              <a:rPr lang="en-US" altLang="zh-CN" sz="36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ι</a:t>
            </a:r>
            <a:r>
              <a:rPr lang="zh-CN" altLang="en-US" b="1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上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72" grpId="0"/>
      <p:bldP spid="19479" grpId="0"/>
      <p:bldP spid="194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48799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、按下列语句画出图形：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827088" y="2232025"/>
            <a:ext cx="446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）直线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EF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经过点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27088" y="2636838"/>
            <a:ext cx="44846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）点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在直线</a:t>
            </a:r>
            <a:r>
              <a:rPr lang="en-US" altLang="zh-CN" sz="4400" b="1" i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ι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外；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827088" y="3381375"/>
            <a:ext cx="6573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）经过点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的三条线段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827088" y="3960813"/>
            <a:ext cx="58483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）线段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AD</a:t>
            </a:r>
            <a:r>
              <a:rPr lang="zh-CN" altLang="en-US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BC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相交于点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（5）射线AB不经过点P.</a:t>
            </a:r>
          </a:p>
        </p:txBody>
      </p:sp>
      <p:sp>
        <p:nvSpPr>
          <p:cNvPr id="18439" name="矩形 20487"/>
          <p:cNvSpPr>
            <a:spLocks noChangeArrowheads="1"/>
          </p:cNvSpPr>
          <p:nvPr/>
        </p:nvSpPr>
        <p:spPr bwMode="auto">
          <a:xfrm>
            <a:off x="468313" y="549275"/>
            <a:ext cx="752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文字语言和几何语言之间的互相转化</a:t>
            </a:r>
          </a:p>
        </p:txBody>
      </p:sp>
    </p:spTree>
  </p:cSld>
  <p:clrMapOvr>
    <a:masterClrMapping/>
  </p:clrMapOvr>
  <p:transition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</p:spPr>
        <p:txBody>
          <a:bodyPr/>
          <a:lstStyle/>
          <a:p>
            <a:r>
              <a:rPr lang="en-US" altLang="zh-CN" sz="3200">
                <a:latin typeface="Times New Roman" panose="02020603050405020304"/>
                <a:ea typeface="楷体" panose="02010609060101010101" pitchFamily="49" charset="-122"/>
              </a:rPr>
              <a:t>3.</a:t>
            </a:r>
            <a:r>
              <a:rPr lang="zh-CN" altLang="en-US" sz="3200">
                <a:latin typeface="Times New Roman" panose="02020603050405020304"/>
                <a:ea typeface="楷体" panose="02010609060101010101" pitchFamily="49" charset="-122"/>
              </a:rPr>
              <a:t>用适当的语句表述图中点与直线的关系</a:t>
            </a:r>
          </a:p>
        </p:txBody>
      </p:sp>
      <p:grpSp>
        <p:nvGrpSpPr>
          <p:cNvPr id="19459" name="组合 21509"/>
          <p:cNvGrpSpPr/>
          <p:nvPr/>
        </p:nvGrpSpPr>
        <p:grpSpPr>
          <a:xfrm>
            <a:off x="468313" y="1989138"/>
            <a:ext cx="4816475" cy="2616200"/>
            <a:chOff x="295" y="1253"/>
            <a:chExt cx="3034" cy="1648"/>
          </a:xfrm>
        </p:grpSpPr>
        <p:sp>
          <p:nvSpPr>
            <p:cNvPr id="19462" name="文本框 21508"/>
            <p:cNvSpPr txBox="1">
              <a:spLocks noChangeArrowheads="1"/>
            </p:cNvSpPr>
            <p:nvPr/>
          </p:nvSpPr>
          <p:spPr bwMode="auto">
            <a:xfrm>
              <a:off x="2562" y="1933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/>
                <a:t>a</a:t>
              </a:r>
            </a:p>
          </p:txBody>
        </p:sp>
      </p:grpSp>
      <p:pic>
        <p:nvPicPr>
          <p:cNvPr id="19461" name="内容占位符 4" descr="课件1"/>
          <p:cNvPicPr>
            <a:picLocks noGrp="1"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68313" y="1989138"/>
            <a:ext cx="48164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CECFF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0" y="1349375"/>
            <a:ext cx="8893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过平面内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sz="3200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三点可以做几条直线？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</a:t>
            </a:r>
          </a:p>
        </p:txBody>
      </p:sp>
      <p:sp>
        <p:nvSpPr>
          <p:cNvPr id="20483" name="Text Box 13"/>
          <p:cNvSpPr txBox="1">
            <a:spLocks noChangeArrowheads="1"/>
          </p:cNvSpPr>
          <p:nvPr/>
        </p:nvSpPr>
        <p:spPr bwMode="auto">
          <a:xfrm>
            <a:off x="2124075" y="44450"/>
            <a:ext cx="7019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latin typeface="Times New Roman" panose="02020603050405020304"/>
                <a:ea typeface="楷体" panose="02010609060101010101" pitchFamily="49" charset="-122"/>
              </a:rPr>
              <a:t>能力提升</a:t>
            </a:r>
            <a:r>
              <a:rPr lang="zh-CN" altLang="en-US" sz="4000" b="1">
                <a:latin typeface="Times New Roman" panose="02020603050405020304"/>
                <a:ea typeface="楷体" panose="02010609060101010101" pitchFamily="49" charset="-122"/>
              </a:rPr>
              <a:t>之拓展延伸</a:t>
            </a:r>
          </a:p>
        </p:txBody>
      </p:sp>
    </p:spTree>
  </p:cSld>
  <p:clrMapOvr>
    <a:masterClrMapping/>
  </p:clrMapOvr>
  <p:transition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FFCC"/>
            </a:gs>
            <a:gs pos="50000">
              <a:srgbClr val="FFCCCC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-73025" y="1143000"/>
            <a:ext cx="9540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   (1)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如图，共有几条射线、几条线段？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299200" y="2584450"/>
            <a:ext cx="295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FF3300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4      </a:t>
            </a:r>
            <a:r>
              <a:rPr lang="en-US" altLang="zh-CN" sz="4400">
                <a:solidFill>
                  <a:srgbClr val="FF3300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300788" y="3808413"/>
            <a:ext cx="28082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FF3300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6      3</a:t>
            </a:r>
          </a:p>
        </p:txBody>
      </p:sp>
      <p:sp>
        <p:nvSpPr>
          <p:cNvPr id="21509" name="Text Box 15"/>
          <p:cNvSpPr txBox="1">
            <a:spLocks noChangeArrowheads="1"/>
          </p:cNvSpPr>
          <p:nvPr/>
        </p:nvSpPr>
        <p:spPr bwMode="auto">
          <a:xfrm>
            <a:off x="576263" y="2136775"/>
            <a:ext cx="9396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(2)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如图，共有几条射线、几条线段？</a:t>
            </a:r>
          </a:p>
        </p:txBody>
      </p:sp>
      <p:sp>
        <p:nvSpPr>
          <p:cNvPr id="21510" name="Text Box 16"/>
          <p:cNvSpPr txBox="1">
            <a:spLocks noChangeArrowheads="1"/>
          </p:cNvSpPr>
          <p:nvPr/>
        </p:nvSpPr>
        <p:spPr bwMode="auto">
          <a:xfrm>
            <a:off x="539750" y="3357563"/>
            <a:ext cx="9109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 (3)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如图，共有几条射线、几条线段？</a:t>
            </a:r>
          </a:p>
        </p:txBody>
      </p:sp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503238" y="3716338"/>
            <a:ext cx="8748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2800" b="1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2" name="Rectangle 25"/>
          <p:cNvSpPr>
            <a:spLocks noChangeArrowheads="1"/>
          </p:cNvSpPr>
          <p:nvPr/>
        </p:nvSpPr>
        <p:spPr bwMode="auto">
          <a:xfrm>
            <a:off x="1763713" y="4348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●</a:t>
            </a:r>
          </a:p>
        </p:txBody>
      </p:sp>
      <p:grpSp>
        <p:nvGrpSpPr>
          <p:cNvPr id="21513" name="Group 41"/>
          <p:cNvGrpSpPr/>
          <p:nvPr/>
        </p:nvGrpSpPr>
        <p:grpSpPr>
          <a:xfrm>
            <a:off x="1187450" y="1647825"/>
            <a:ext cx="4392613" cy="606425"/>
            <a:chOff x="1519" y="834"/>
            <a:chExt cx="3120" cy="349"/>
          </a:xfrm>
        </p:grpSpPr>
        <p:sp>
          <p:nvSpPr>
            <p:cNvPr id="21529" name="Line 21"/>
            <p:cNvSpPr>
              <a:spLocks noChangeShapeType="1"/>
            </p:cNvSpPr>
            <p:nvPr/>
          </p:nvSpPr>
          <p:spPr bwMode="auto">
            <a:xfrm>
              <a:off x="1519" y="935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2699" y="834"/>
              <a:ext cx="480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>
                  <a:solidFill>
                    <a:prstClr val="black"/>
                  </a:solidFill>
                  <a:latin typeface="宋体" panose="02010600030101010101" pitchFamily="2" charset="-122"/>
                </a:rPr>
                <a:t>●</a:t>
              </a:r>
            </a:p>
          </p:txBody>
        </p:sp>
        <p:sp>
          <p:nvSpPr>
            <p:cNvPr id="21531" name="Rectangle 28"/>
            <p:cNvSpPr>
              <a:spLocks noChangeArrowheads="1"/>
            </p:cNvSpPr>
            <p:nvPr/>
          </p:nvSpPr>
          <p:spPr bwMode="auto">
            <a:xfrm>
              <a:off x="2698" y="920"/>
              <a:ext cx="276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21514" name="Line 31"/>
          <p:cNvSpPr>
            <a:spLocks noChangeShapeType="1"/>
          </p:cNvSpPr>
          <p:nvPr/>
        </p:nvSpPr>
        <p:spPr bwMode="auto">
          <a:xfrm>
            <a:off x="1116013" y="4508500"/>
            <a:ext cx="4464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515" name="Rectangle 32"/>
          <p:cNvSpPr>
            <a:spLocks noChangeArrowheads="1"/>
          </p:cNvSpPr>
          <p:nvPr/>
        </p:nvSpPr>
        <p:spPr bwMode="auto">
          <a:xfrm>
            <a:off x="2946400" y="4348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●</a:t>
            </a:r>
          </a:p>
        </p:txBody>
      </p:sp>
      <p:sp>
        <p:nvSpPr>
          <p:cNvPr id="21516" name="Rectangle 33"/>
          <p:cNvSpPr>
            <a:spLocks noChangeArrowheads="1"/>
          </p:cNvSpPr>
          <p:nvPr/>
        </p:nvSpPr>
        <p:spPr bwMode="auto">
          <a:xfrm>
            <a:off x="4025900" y="43481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●</a:t>
            </a:r>
          </a:p>
        </p:txBody>
      </p:sp>
      <p:sp>
        <p:nvSpPr>
          <p:cNvPr id="21517" name="Text Box 39"/>
          <p:cNvSpPr txBox="1">
            <a:spLocks noChangeArrowheads="1"/>
          </p:cNvSpPr>
          <p:nvPr/>
        </p:nvSpPr>
        <p:spPr bwMode="auto">
          <a:xfrm>
            <a:off x="1692275" y="4456113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            B            C</a:t>
            </a:r>
            <a:r>
              <a:rPr lang="en-US" altLang="zh-CN" b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      </a:t>
            </a:r>
          </a:p>
        </p:txBody>
      </p:sp>
      <p:sp>
        <p:nvSpPr>
          <p:cNvPr id="21518" name="Rectangle 22"/>
          <p:cNvSpPr>
            <a:spLocks noChangeArrowheads="1"/>
          </p:cNvSpPr>
          <p:nvPr/>
        </p:nvSpPr>
        <p:spPr bwMode="auto">
          <a:xfrm>
            <a:off x="2201863" y="2879725"/>
            <a:ext cx="692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●</a:t>
            </a:r>
          </a:p>
        </p:txBody>
      </p:sp>
      <p:sp>
        <p:nvSpPr>
          <p:cNvPr id="21519" name="Rectangle 24"/>
          <p:cNvSpPr>
            <a:spLocks noChangeArrowheads="1"/>
          </p:cNvSpPr>
          <p:nvPr/>
        </p:nvSpPr>
        <p:spPr bwMode="auto">
          <a:xfrm>
            <a:off x="3619500" y="2879725"/>
            <a:ext cx="690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●</a:t>
            </a:r>
          </a:p>
        </p:txBody>
      </p:sp>
      <p:sp>
        <p:nvSpPr>
          <p:cNvPr id="21520" name="Line 29"/>
          <p:cNvSpPr>
            <a:spLocks noChangeShapeType="1"/>
          </p:cNvSpPr>
          <p:nvPr/>
        </p:nvSpPr>
        <p:spPr bwMode="auto">
          <a:xfrm>
            <a:off x="1187450" y="3052763"/>
            <a:ext cx="4492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299200" y="1431925"/>
            <a:ext cx="33131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2     0</a:t>
            </a:r>
          </a:p>
        </p:txBody>
      </p:sp>
      <p:sp>
        <p:nvSpPr>
          <p:cNvPr id="17460" name="Arc 52"/>
          <p:cNvSpPr>
            <a:spLocks noChangeArrowheads="1"/>
          </p:cNvSpPr>
          <p:nvPr/>
        </p:nvSpPr>
        <p:spPr bwMode="auto">
          <a:xfrm rot="-1672495">
            <a:off x="2425700" y="2687638"/>
            <a:ext cx="1285875" cy="720725"/>
          </a:xfrm>
          <a:custGeom>
            <a:avLst/>
            <a:gdLst>
              <a:gd name="T0" fmla="*/ -60 w 21446"/>
              <a:gd name="T1" fmla="*/ 0 h 21600"/>
              <a:gd name="T2" fmla="*/ 1285815 w 21446"/>
              <a:gd name="T3" fmla="*/ 634772 h 21600"/>
              <a:gd name="T4" fmla="*/ -60 w 21446"/>
              <a:gd name="T5" fmla="*/ 0 h 21600"/>
              <a:gd name="T6" fmla="*/ 1285815 w 21446"/>
              <a:gd name="T7" fmla="*/ 634772 h 21600"/>
              <a:gd name="T8" fmla="*/ 0 w 21446"/>
              <a:gd name="T9" fmla="*/ 720725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6" h="21600" fill="none">
                <a:moveTo>
                  <a:pt x="-1" y="0"/>
                </a:moveTo>
                <a:cubicBezTo>
                  <a:pt x="10933" y="0"/>
                  <a:pt x="20141" y="8169"/>
                  <a:pt x="21445" y="19024"/>
                </a:cubicBezTo>
              </a:path>
              <a:path w="21446" h="21600" stroke="0">
                <a:moveTo>
                  <a:pt x="-1" y="0"/>
                </a:moveTo>
                <a:cubicBezTo>
                  <a:pt x="10933" y="0"/>
                  <a:pt x="20141" y="8169"/>
                  <a:pt x="21445" y="1902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61" name="Arc 53"/>
          <p:cNvSpPr>
            <a:spLocks noChangeArrowheads="1"/>
          </p:cNvSpPr>
          <p:nvPr/>
        </p:nvSpPr>
        <p:spPr bwMode="auto">
          <a:xfrm rot="-1430320">
            <a:off x="1989138" y="4167188"/>
            <a:ext cx="1138237" cy="720725"/>
          </a:xfrm>
          <a:custGeom>
            <a:avLst/>
            <a:gdLst>
              <a:gd name="T0" fmla="*/ -55 w 20566"/>
              <a:gd name="T1" fmla="*/ 0 h 21600"/>
              <a:gd name="T2" fmla="*/ 1138237 w 20566"/>
              <a:gd name="T3" fmla="*/ 500403 h 21600"/>
              <a:gd name="T4" fmla="*/ -55 w 20566"/>
              <a:gd name="T5" fmla="*/ 0 h 21600"/>
              <a:gd name="T6" fmla="*/ 1138237 w 20566"/>
              <a:gd name="T7" fmla="*/ 500403 h 21600"/>
              <a:gd name="T8" fmla="*/ 0 w 20566"/>
              <a:gd name="T9" fmla="*/ 720725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66" h="21600" fill="none">
                <a:moveTo>
                  <a:pt x="-1" y="0"/>
                </a:moveTo>
                <a:cubicBezTo>
                  <a:pt x="9385" y="0"/>
                  <a:pt x="17697" y="6061"/>
                  <a:pt x="20566" y="14997"/>
                </a:cubicBezTo>
              </a:path>
              <a:path w="20566" h="21600" stroke="0">
                <a:moveTo>
                  <a:pt x="-1" y="0"/>
                </a:moveTo>
                <a:cubicBezTo>
                  <a:pt x="9385" y="0"/>
                  <a:pt x="17697" y="6061"/>
                  <a:pt x="20566" y="149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62" name="Arc 54"/>
          <p:cNvSpPr>
            <a:spLocks noChangeArrowheads="1"/>
          </p:cNvSpPr>
          <p:nvPr/>
        </p:nvSpPr>
        <p:spPr bwMode="auto">
          <a:xfrm rot="-1672495">
            <a:off x="2259013" y="3795713"/>
            <a:ext cx="1982787" cy="1938337"/>
          </a:xfrm>
          <a:custGeom>
            <a:avLst/>
            <a:gdLst>
              <a:gd name="T0" fmla="*/ -101 w 19553"/>
              <a:gd name="T1" fmla="*/ 0 h 21600"/>
              <a:gd name="T2" fmla="*/ 1982686 w 19553"/>
              <a:gd name="T3" fmla="*/ 1114634 h 21600"/>
              <a:gd name="T4" fmla="*/ -101 w 19553"/>
              <a:gd name="T5" fmla="*/ 0 h 21600"/>
              <a:gd name="T6" fmla="*/ 1982686 w 19553"/>
              <a:gd name="T7" fmla="*/ 1114634 h 21600"/>
              <a:gd name="T8" fmla="*/ 0 w 19553"/>
              <a:gd name="T9" fmla="*/ 1938337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53" h="21600" fill="none">
                <a:moveTo>
                  <a:pt x="-1" y="0"/>
                </a:moveTo>
                <a:cubicBezTo>
                  <a:pt x="8374" y="0"/>
                  <a:pt x="15994" y="4840"/>
                  <a:pt x="19552" y="12421"/>
                </a:cubicBezTo>
              </a:path>
              <a:path w="19553" h="21600" stroke="0">
                <a:moveTo>
                  <a:pt x="-1" y="0"/>
                </a:moveTo>
                <a:cubicBezTo>
                  <a:pt x="8374" y="0"/>
                  <a:pt x="15994" y="4840"/>
                  <a:pt x="19552" y="1242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63" name="Arc 55"/>
          <p:cNvSpPr>
            <a:spLocks noChangeArrowheads="1"/>
          </p:cNvSpPr>
          <p:nvPr/>
        </p:nvSpPr>
        <p:spPr bwMode="auto">
          <a:xfrm rot="1672495" flipV="1">
            <a:off x="3200400" y="4217988"/>
            <a:ext cx="925513" cy="576262"/>
          </a:xfrm>
          <a:custGeom>
            <a:avLst/>
            <a:gdLst>
              <a:gd name="T0" fmla="*/ -43 w 21446"/>
              <a:gd name="T1" fmla="*/ 0 h 21600"/>
              <a:gd name="T2" fmla="*/ 925470 w 21446"/>
              <a:gd name="T3" fmla="*/ 507537 h 21600"/>
              <a:gd name="T4" fmla="*/ -43 w 21446"/>
              <a:gd name="T5" fmla="*/ 0 h 21600"/>
              <a:gd name="T6" fmla="*/ 925470 w 21446"/>
              <a:gd name="T7" fmla="*/ 507537 h 21600"/>
              <a:gd name="T8" fmla="*/ 0 w 21446"/>
              <a:gd name="T9" fmla="*/ 576262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6" h="21600" fill="none">
                <a:moveTo>
                  <a:pt x="-1" y="0"/>
                </a:moveTo>
                <a:cubicBezTo>
                  <a:pt x="10933" y="0"/>
                  <a:pt x="20141" y="8169"/>
                  <a:pt x="21445" y="19024"/>
                </a:cubicBezTo>
              </a:path>
              <a:path w="21446" h="21600" stroke="0">
                <a:moveTo>
                  <a:pt x="-1" y="0"/>
                </a:moveTo>
                <a:cubicBezTo>
                  <a:pt x="10933" y="0"/>
                  <a:pt x="20141" y="8169"/>
                  <a:pt x="21445" y="1902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526" name="Text Box 65"/>
          <p:cNvSpPr txBox="1">
            <a:spLocks noChangeArrowheads="1"/>
          </p:cNvSpPr>
          <p:nvPr/>
        </p:nvSpPr>
        <p:spPr bwMode="auto">
          <a:xfrm>
            <a:off x="2124075" y="44450"/>
            <a:ext cx="7019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latin typeface="Times New Roman" panose="02020603050405020304"/>
                <a:ea typeface="楷体" panose="02010609060101010101" pitchFamily="49" charset="-122"/>
              </a:rPr>
              <a:t>能力提升</a:t>
            </a:r>
            <a:r>
              <a:rPr lang="zh-CN" altLang="en-US" sz="4000" b="1">
                <a:latin typeface="Times New Roman" panose="02020603050405020304"/>
                <a:ea typeface="楷体" panose="02010609060101010101" pitchFamily="49" charset="-122"/>
              </a:rPr>
              <a:t>之规律探究</a:t>
            </a:r>
          </a:p>
        </p:txBody>
      </p:sp>
      <p:sp>
        <p:nvSpPr>
          <p:cNvPr id="21527" name="Text Box 66"/>
          <p:cNvSpPr txBox="1">
            <a:spLocks noChangeArrowheads="1"/>
          </p:cNvSpPr>
          <p:nvPr/>
        </p:nvSpPr>
        <p:spPr bwMode="auto">
          <a:xfrm>
            <a:off x="2122488" y="2997200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i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               B            </a:t>
            </a:r>
            <a:r>
              <a:rPr lang="en-US" altLang="zh-CN" b="1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  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zh-CN" altLang="en-US" sz="4000" dirty="0">
                <a:solidFill>
                  <a:schemeClr val="tx1"/>
                </a:solidFill>
                <a:latin typeface="Times New Roman" panose="02020603050405020304"/>
                <a:ea typeface="楷体" panose="02010609060101010101" pitchFamily="49" charset="-122"/>
              </a:rPr>
              <a:t>思考？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/>
                <a:ea typeface="楷体" panose="02010609060101010101" pitchFamily="49" charset="-122"/>
              </a:rPr>
              <a:t>蚂蚁爬行的路线是什么几何图形呢？</a:t>
            </a:r>
          </a:p>
        </p:txBody>
      </p:sp>
      <p:sp>
        <p:nvSpPr>
          <p:cNvPr id="3075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112838"/>
            <a:ext cx="8229600" cy="5395912"/>
          </a:xfrm>
        </p:spPr>
        <p:txBody>
          <a:bodyPr/>
          <a:lstStyle/>
          <a:p>
            <a:r>
              <a:rPr lang="en-US" altLang="zh-CN">
                <a:latin typeface="Times New Roman" panose="02020603050405020304"/>
                <a:ea typeface="楷体" panose="02010609060101010101" pitchFamily="49" charset="-122"/>
              </a:rPr>
              <a:t>1.</a:t>
            </a: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一只蚂蚁从一个点出发，沿着一个方向爬行</a:t>
            </a:r>
            <a:r>
              <a:rPr lang="en-US" altLang="zh-CN">
                <a:latin typeface="Times New Roman" panose="02020603050405020304"/>
                <a:ea typeface="楷体" panose="02010609060101010101" pitchFamily="49" charset="-122"/>
              </a:rPr>
              <a:t>10</a:t>
            </a: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米。</a:t>
            </a:r>
          </a:p>
          <a:p>
            <a:endParaRPr lang="en-US" altLang="zh-CN"/>
          </a:p>
          <a:p>
            <a:r>
              <a:rPr lang="en-US" altLang="zh-CN">
                <a:latin typeface="Times New Roman" panose="02020603050405020304"/>
                <a:ea typeface="楷体" panose="02010609060101010101" pitchFamily="49" charset="-122"/>
              </a:rPr>
              <a:t>2.</a:t>
            </a: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一只蚂蚁从一个点出发，沿着一个方向一直爬下去。</a:t>
            </a:r>
          </a:p>
          <a:p>
            <a:endParaRPr lang="en-US" altLang="zh-CN"/>
          </a:p>
          <a:p>
            <a:r>
              <a:rPr lang="en-US" altLang="zh-CN">
                <a:latin typeface="Times New Roman" panose="02020603050405020304"/>
                <a:ea typeface="楷体" panose="02010609060101010101" pitchFamily="49" charset="-122"/>
              </a:rPr>
              <a:t>3.</a:t>
            </a: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两只蚂蚁从同一个点沿着两个相反的方向一直爬下去。</a:t>
            </a: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279900" y="5356225"/>
            <a:ext cx="5842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3892550" y="2035175"/>
            <a:ext cx="709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746625" y="5356225"/>
            <a:ext cx="55086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4127500" y="3541713"/>
            <a:ext cx="7366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80" name="直接连接符 7"/>
          <p:cNvCxnSpPr>
            <a:cxnSpLocks noChangeShapeType="1"/>
          </p:cNvCxnSpPr>
          <p:nvPr/>
        </p:nvCxnSpPr>
        <p:spPr bwMode="auto">
          <a:xfrm>
            <a:off x="4692650" y="2343150"/>
            <a:ext cx="2759075" cy="63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cxnSp>
      <p:cxnSp>
        <p:nvCxnSpPr>
          <p:cNvPr id="9" name="直接连接符 8"/>
          <p:cNvCxnSpPr/>
          <p:nvPr/>
        </p:nvCxnSpPr>
        <p:spPr>
          <a:xfrm>
            <a:off x="1116013" y="5949950"/>
            <a:ext cx="7329487" cy="666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548188" y="2628900"/>
            <a:ext cx="3303587" cy="444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746625" y="4060825"/>
            <a:ext cx="4235450" cy="952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7451725" y="2171700"/>
            <a:ext cx="7112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270625" y="1908175"/>
            <a:ext cx="1109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线段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451725" y="3541713"/>
            <a:ext cx="892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射线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7261225" y="5356225"/>
            <a:ext cx="1090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latin typeface="Times New Roman" panose="02020603050405020304"/>
                <a:ea typeface="楷体" panose="02010609060101010101" pitchFamily="49" charset="-122"/>
              </a:rPr>
              <a:t>直线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5" grpId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755650" y="1052513"/>
            <a:ext cx="7561263" cy="5184775"/>
          </a:xfrm>
          <a:prstGeom prst="ellipse">
            <a:avLst/>
          </a:prstGeom>
          <a:solidFill>
            <a:srgbClr val="FBE7E5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33400" y="601663"/>
            <a:ext cx="3657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7848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4000" dirty="0">
              <a:solidFill>
                <a:srgbClr val="FF33CC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ED7D3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课堂小结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835150" y="22050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）直线的基本性质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124075" y="2781300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( 2 )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点与直线的位置关系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692275" y="3429000"/>
            <a:ext cx="58324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）用字母表示直线、射线、线段，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并理解简单的几何语言画出图形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835150" y="4508500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）直线、射线、线段的联系与区别。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381000" y="0"/>
            <a:ext cx="8763000" cy="597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latin typeface="Times New Roman" panose="02020603050405020304" pitchFamily="18" charset="0"/>
                <a:ea typeface="楷体" panose="02010609060101010101" pitchFamily="49" charset="-122"/>
              </a:rPr>
              <a:t>小测验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根据几何语言做图形：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线段</a:t>
            </a: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a  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相交于点</a:t>
            </a: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O.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点</a:t>
            </a: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在直线    外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A 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、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四个点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）画直线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）画射线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AC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</a:rPr>
              <a:t>）连结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</a:rPr>
              <a:t>DC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3555" name="Object 52"/>
          <p:cNvGraphicFramePr>
            <a:graphicFrameLocks noChangeAspect="1"/>
          </p:cNvGraphicFramePr>
          <p:nvPr/>
        </p:nvGraphicFramePr>
        <p:xfrm>
          <a:off x="2700338" y="2060575"/>
          <a:ext cx="21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88265" imgH="177165" progId="Equation.3">
                  <p:embed/>
                </p:oleObj>
              </mc:Choice>
              <mc:Fallback>
                <p:oleObj r:id="rId4" imgW="88265" imgH="177165" progId="Equation.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00338" y="2060575"/>
                        <a:ext cx="21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6" name="组合 25612"/>
          <p:cNvGrpSpPr/>
          <p:nvPr/>
        </p:nvGrpSpPr>
        <p:grpSpPr>
          <a:xfrm>
            <a:off x="4932363" y="2852738"/>
            <a:ext cx="2808287" cy="2690812"/>
            <a:chOff x="2608" y="1842"/>
            <a:chExt cx="1769" cy="1695"/>
          </a:xfrm>
        </p:grpSpPr>
        <p:sp>
          <p:nvSpPr>
            <p:cNvPr id="23557" name="矩形 25604"/>
            <p:cNvSpPr>
              <a:spLocks noChangeArrowheads="1"/>
            </p:cNvSpPr>
            <p:nvPr/>
          </p:nvSpPr>
          <p:spPr bwMode="auto">
            <a:xfrm>
              <a:off x="2971" y="2931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/>
                <a:t>▪</a:t>
              </a:r>
            </a:p>
          </p:txBody>
        </p:sp>
        <p:sp>
          <p:nvSpPr>
            <p:cNvPr id="23558" name="矩形 25605"/>
            <p:cNvSpPr>
              <a:spLocks noChangeArrowheads="1"/>
            </p:cNvSpPr>
            <p:nvPr/>
          </p:nvSpPr>
          <p:spPr bwMode="auto">
            <a:xfrm>
              <a:off x="3606" y="1979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/>
                <a:t>▪</a:t>
              </a:r>
            </a:p>
          </p:txBody>
        </p:sp>
        <p:sp>
          <p:nvSpPr>
            <p:cNvPr id="23559" name="矩形 25606"/>
            <p:cNvSpPr>
              <a:spLocks noChangeArrowheads="1"/>
            </p:cNvSpPr>
            <p:nvPr/>
          </p:nvSpPr>
          <p:spPr bwMode="auto">
            <a:xfrm>
              <a:off x="3878" y="2840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/>
                <a:t>▪</a:t>
              </a:r>
            </a:p>
          </p:txBody>
        </p:sp>
        <p:sp>
          <p:nvSpPr>
            <p:cNvPr id="23560" name="矩形 25607"/>
            <p:cNvSpPr>
              <a:spLocks noChangeArrowheads="1"/>
            </p:cNvSpPr>
            <p:nvPr/>
          </p:nvSpPr>
          <p:spPr bwMode="auto">
            <a:xfrm>
              <a:off x="2925" y="2251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/>
                <a:t>▪</a:t>
              </a:r>
            </a:p>
          </p:txBody>
        </p:sp>
        <p:sp>
          <p:nvSpPr>
            <p:cNvPr id="23561" name="文本框 25608"/>
            <p:cNvSpPr txBox="1">
              <a:spLocks noChangeArrowheads="1"/>
            </p:cNvSpPr>
            <p:nvPr/>
          </p:nvSpPr>
          <p:spPr bwMode="auto">
            <a:xfrm>
              <a:off x="2608" y="2296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/>
                <a:t>A</a:t>
              </a:r>
            </a:p>
          </p:txBody>
        </p:sp>
        <p:sp>
          <p:nvSpPr>
            <p:cNvPr id="23562" name="文本框 25609"/>
            <p:cNvSpPr txBox="1">
              <a:spLocks noChangeArrowheads="1"/>
            </p:cNvSpPr>
            <p:nvPr/>
          </p:nvSpPr>
          <p:spPr bwMode="auto">
            <a:xfrm>
              <a:off x="3833" y="1842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/>
                <a:t>B</a:t>
              </a:r>
            </a:p>
          </p:txBody>
        </p:sp>
        <p:sp>
          <p:nvSpPr>
            <p:cNvPr id="23563" name="文本框 25610"/>
            <p:cNvSpPr txBox="1">
              <a:spLocks noChangeArrowheads="1"/>
            </p:cNvSpPr>
            <p:nvPr/>
          </p:nvSpPr>
          <p:spPr bwMode="auto">
            <a:xfrm>
              <a:off x="2699" y="3249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/>
                <a:t>C</a:t>
              </a:r>
            </a:p>
          </p:txBody>
        </p:sp>
        <p:sp>
          <p:nvSpPr>
            <p:cNvPr id="23564" name="文本框 25611"/>
            <p:cNvSpPr txBox="1">
              <a:spLocks noChangeArrowheads="1"/>
            </p:cNvSpPr>
            <p:nvPr/>
          </p:nvSpPr>
          <p:spPr bwMode="auto">
            <a:xfrm>
              <a:off x="3969" y="3203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/>
                <a:t>D</a:t>
              </a:r>
            </a:p>
          </p:txBody>
        </p:sp>
      </p:grpSp>
    </p:spTree>
  </p:cSld>
  <p:clrMapOvr>
    <a:masterClrMapping/>
  </p:clrMapOvr>
  <p:transition>
    <p:checke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/>
              <a:t>谢    谢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655300" y="106172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409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123" name="矩形 409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124" name="矩形 409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125" name="矩形 40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126" name="矩形 40967"/>
          <p:cNvSpPr>
            <a:spLocks noChangeArrowheads="1"/>
          </p:cNvSpPr>
          <p:nvPr/>
        </p:nvSpPr>
        <p:spPr bwMode="auto">
          <a:xfrm>
            <a:off x="276225" y="701675"/>
            <a:ext cx="812165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学习目标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1.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了解直线、射线、线段的联系和区别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2.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掌握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直线、射线、线段的表示方法及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“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两点确定一条直线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的基本事实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3.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会用几何语言描述点和直线的位置关系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 spd="med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476672"/>
            <a:ext cx="6062663" cy="132556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/>
                <a:ea typeface="楷体" panose="02010609060101010101" pitchFamily="49" charset="-122"/>
              </a:rPr>
              <a:t>知识梳理</a:t>
            </a:r>
            <a:r>
              <a:rPr lang="zh-CN" altLang="en-US" sz="3200" dirty="0">
                <a:latin typeface="Times New Roman" panose="02020603050405020304"/>
                <a:ea typeface="楷体" panose="02010609060101010101" pitchFamily="49" charset="-122"/>
              </a:rPr>
              <a:t>（小组合作探究）</a:t>
            </a:r>
            <a:r>
              <a:rPr lang="zh-CN" altLang="en-US" dirty="0">
                <a:latin typeface="Times New Roman" panose="02020603050405020304"/>
                <a:ea typeface="楷体" panose="02010609060101010101" pitchFamily="49" charset="-122"/>
              </a:rPr>
              <a:t>：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179512" y="1916832"/>
            <a:ext cx="8964488" cy="823912"/>
          </a:xfrm>
        </p:spPr>
        <p:txBody>
          <a:bodyPr/>
          <a:lstStyle/>
          <a:p>
            <a:pPr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说一说直线、射线、线段的联系和区别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  <a:p>
            <a:pPr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经过一点可以画几条直线，经过两点可以画几条直线？归纳直线的公理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  <a:p>
            <a:pPr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阅读教材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  <a:r>
              <a:rPr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125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-P</a:t>
            </a:r>
            <a:r>
              <a:rPr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126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总结直线、射线、线段的表示方法，给他们命名时分别要注意什么？ </a:t>
            </a:r>
          </a:p>
          <a:p>
            <a:pPr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点、直线的位置关系以及直线和直线的位置关系？请结合图形说明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  <a:p>
            <a:pPr algn="l">
              <a:buFontTx/>
              <a:buNone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8196"/>
          <p:cNvSpPr>
            <a:spLocks noChangeArrowheads="1"/>
          </p:cNvSpPr>
          <p:nvPr/>
        </p:nvSpPr>
        <p:spPr bwMode="auto">
          <a:xfrm>
            <a:off x="395288" y="476250"/>
            <a:ext cx="87487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探究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说一说直线、射线、线段的联系和区别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.</a:t>
            </a:r>
            <a:endParaRPr lang="zh-CN" altLang="en-US" sz="3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4819650" y="4048125"/>
            <a:ext cx="3352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5"/>
          <p:cNvSpPr>
            <a:spLocks noChangeArrowheads="1"/>
          </p:cNvSpPr>
          <p:nvPr/>
        </p:nvSpPr>
        <p:spPr bwMode="auto">
          <a:xfrm>
            <a:off x="2124075" y="39338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800">
                <a:solidFill>
                  <a:srgbClr val="000099"/>
                </a:solidFill>
                <a:latin typeface="Times New Roman" panose="02020603050405020304"/>
                <a:ea typeface="楷体" panose="02010609060101010101" pitchFamily="49" charset="-122"/>
              </a:rPr>
              <a:t>●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925513" y="4119563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V="1">
            <a:off x="911225" y="3502025"/>
            <a:ext cx="26638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flipV="1">
            <a:off x="2019300" y="2854325"/>
            <a:ext cx="619125" cy="2678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1763713" y="2708275"/>
            <a:ext cx="1008062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1116013" y="3141663"/>
            <a:ext cx="2447925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Text Box 37"/>
          <p:cNvSpPr txBox="1">
            <a:spLocks noChangeArrowheads="1"/>
          </p:cNvSpPr>
          <p:nvPr/>
        </p:nvSpPr>
        <p:spPr bwMode="auto">
          <a:xfrm>
            <a:off x="1919288" y="4078288"/>
            <a:ext cx="360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i="1"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</a:p>
        </p:txBody>
      </p:sp>
      <p:grpSp>
        <p:nvGrpSpPr>
          <p:cNvPr id="8202" name="Group 39"/>
          <p:cNvGrpSpPr/>
          <p:nvPr/>
        </p:nvGrpSpPr>
        <p:grpSpPr>
          <a:xfrm>
            <a:off x="5364163" y="3857625"/>
            <a:ext cx="2808287" cy="795338"/>
            <a:chOff x="3515" y="1253"/>
            <a:chExt cx="1769" cy="501"/>
          </a:xfrm>
        </p:grpSpPr>
        <p:grpSp>
          <p:nvGrpSpPr>
            <p:cNvPr id="8204" name="Group 36"/>
            <p:cNvGrpSpPr/>
            <p:nvPr/>
          </p:nvGrpSpPr>
          <p:grpSpPr>
            <a:xfrm>
              <a:off x="3560" y="1253"/>
              <a:ext cx="1361" cy="231"/>
              <a:chOff x="3560" y="1570"/>
              <a:chExt cx="1361" cy="231"/>
            </a:xfrm>
          </p:grpSpPr>
          <p:sp>
            <p:nvSpPr>
              <p:cNvPr id="8206" name="Text Box 22"/>
              <p:cNvSpPr txBox="1">
                <a:spLocks noChangeArrowheads="1"/>
              </p:cNvSpPr>
              <p:nvPr/>
            </p:nvSpPr>
            <p:spPr bwMode="auto">
              <a:xfrm>
                <a:off x="3560" y="1570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>
                    <a:solidFill>
                      <a:srgbClr val="FF0000"/>
                    </a:solidFill>
                  </a:rPr>
                  <a:t>●</a:t>
                </a:r>
              </a:p>
            </p:txBody>
          </p:sp>
          <p:sp>
            <p:nvSpPr>
              <p:cNvPr id="8207" name="Text Box 23"/>
              <p:cNvSpPr txBox="1">
                <a:spLocks noChangeArrowheads="1"/>
              </p:cNvSpPr>
              <p:nvPr/>
            </p:nvSpPr>
            <p:spPr bwMode="auto">
              <a:xfrm>
                <a:off x="4603" y="1570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rgbClr val="0000CC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>
                    <a:solidFill>
                      <a:srgbClr val="FF0000"/>
                    </a:solidFill>
                  </a:rPr>
                  <a:t>●</a:t>
                </a:r>
              </a:p>
            </p:txBody>
          </p:sp>
        </p:grpSp>
        <p:sp>
          <p:nvSpPr>
            <p:cNvPr id="8205" name="Text Box 38"/>
            <p:cNvSpPr txBox="1">
              <a:spLocks noChangeArrowheads="1"/>
            </p:cNvSpPr>
            <p:nvPr/>
          </p:nvSpPr>
          <p:spPr bwMode="auto">
            <a:xfrm>
              <a:off x="3515" y="1389"/>
              <a:ext cx="17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 </a:t>
              </a:r>
              <a:r>
                <a:rPr lang="en-US" altLang="zh-CN" sz="3200" b="1" i="1">
                  <a:latin typeface="Times New Roman" panose="02020603050405020304" pitchFamily="18" charset="0"/>
                </a:rPr>
                <a:t>             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8203" name="矩形 9231"/>
          <p:cNvSpPr>
            <a:spLocks noChangeArrowheads="1"/>
          </p:cNvSpPr>
          <p:nvPr/>
        </p:nvSpPr>
        <p:spPr bwMode="auto">
          <a:xfrm>
            <a:off x="90488" y="377825"/>
            <a:ext cx="87566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探究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经过一点可以画几条直线，经过两点可以画几条直线？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FFCC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7"/>
          <p:cNvGrpSpPr/>
          <p:nvPr/>
        </p:nvGrpSpPr>
        <p:grpSpPr>
          <a:xfrm>
            <a:off x="323850" y="2492375"/>
            <a:ext cx="9361488" cy="2190750"/>
            <a:chOff x="204" y="1570"/>
            <a:chExt cx="5897" cy="1380"/>
          </a:xfrm>
        </p:grpSpPr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204" y="1570"/>
              <a:ext cx="5897" cy="369"/>
            </a:xfrm>
            <a:prstGeom prst="rect">
              <a:avLst/>
            </a:prstGeom>
            <a:noFill/>
            <a:ln w="2540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黑体" panose="02010609060101010101" pitchFamily="49" charset="-122"/>
                  <a:sym typeface="+mn-ea"/>
                </a:rPr>
                <a:t>经过两点</a:t>
              </a:r>
              <a:r>
                <a:rPr lang="zh-CN" alt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华文中宋" panose="02010600040101010101" pitchFamily="2" charset="-122"/>
                  <a:ea typeface="黑体" panose="02010609060101010101" pitchFamily="49" charset="-122"/>
                  <a:sym typeface="+mn-ea"/>
                </a:rPr>
                <a:t>有</a:t>
              </a:r>
              <a:r>
                <a:rPr lang="zh-CN" altLang="en-US" sz="3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黑体" panose="02010609060101010101" pitchFamily="49" charset="-122"/>
                  <a:sym typeface="+mn-ea"/>
                </a:rPr>
                <a:t>一条直线，并且</a:t>
              </a:r>
              <a:r>
                <a:rPr lang="zh-CN" altLang="en-US" sz="3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华文中宋" panose="02010600040101010101" pitchFamily="2" charset="-122"/>
                  <a:ea typeface="黑体" panose="02010609060101010101" pitchFamily="49" charset="-122"/>
                  <a:sym typeface="+mn-ea"/>
                </a:rPr>
                <a:t>只有一条</a:t>
              </a:r>
              <a:r>
                <a:rPr lang="zh-CN" altLang="en-US" sz="3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黑体" panose="02010609060101010101" pitchFamily="49" charset="-122"/>
                  <a:sym typeface="+mn-ea"/>
                </a:rPr>
                <a:t>直线。</a:t>
              </a:r>
              <a:endParaRPr lang="zh-CN" altLang="en-US" sz="36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sym typeface="+mn-ea"/>
              </a:endParaRPr>
            </a:p>
          </p:txBody>
        </p:sp>
        <p:grpSp>
          <p:nvGrpSpPr>
            <p:cNvPr id="9227" name="Group 17"/>
            <p:cNvGrpSpPr/>
            <p:nvPr/>
          </p:nvGrpSpPr>
          <p:grpSpPr>
            <a:xfrm>
              <a:off x="204" y="2115"/>
              <a:ext cx="3356" cy="835"/>
              <a:chOff x="204" y="2115"/>
              <a:chExt cx="3356" cy="835"/>
            </a:xfrm>
          </p:grpSpPr>
          <p:sp>
            <p:nvSpPr>
              <p:cNvPr id="61451" name="Rectangle 11"/>
              <p:cNvSpPr>
                <a:spLocks noChangeArrowheads="1"/>
              </p:cNvSpPr>
              <p:nvPr/>
            </p:nvSpPr>
            <p:spPr bwMode="auto">
              <a:xfrm>
                <a:off x="204" y="2115"/>
                <a:ext cx="177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28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  <a:sym typeface="+mn-ea"/>
                  </a:rPr>
                  <a:t>简述为</a:t>
                </a:r>
                <a:r>
                  <a:rPr lang="zh-CN" altLang="en-US" sz="28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宋体" panose="02010600030101010101" pitchFamily="2" charset="-122"/>
                    <a:sym typeface="+mn-ea"/>
                  </a:rPr>
                  <a:t>：</a:t>
                </a:r>
              </a:p>
            </p:txBody>
          </p:sp>
          <p:sp>
            <p:nvSpPr>
              <p:cNvPr id="61452" name="Text Box 12"/>
              <p:cNvSpPr txBox="1">
                <a:spLocks noChangeArrowheads="1"/>
              </p:cNvSpPr>
              <p:nvPr/>
            </p:nvSpPr>
            <p:spPr bwMode="auto">
              <a:xfrm>
                <a:off x="204" y="2581"/>
                <a:ext cx="3356" cy="369"/>
              </a:xfrm>
              <a:prstGeom prst="rect">
                <a:avLst/>
              </a:prstGeom>
              <a:noFill/>
              <a:ln w="254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36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sym typeface="+mn-ea"/>
                  </a:rPr>
                  <a:t>两点</a:t>
                </a:r>
                <a:r>
                  <a:rPr lang="zh-CN" altLang="en-US" sz="3600" b="1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sym typeface="+mn-ea"/>
                  </a:rPr>
                  <a:t>确定</a:t>
                </a:r>
                <a:r>
                  <a:rPr lang="zh-CN" altLang="en-US" sz="36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sym typeface="+mn-ea"/>
                  </a:rPr>
                  <a:t>一条</a:t>
                </a:r>
                <a:r>
                  <a:rPr lang="zh-CN" altLang="en-US" sz="36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sym typeface="+mn-ea"/>
                  </a:rPr>
                  <a:t>直线。</a:t>
                </a:r>
              </a:p>
            </p:txBody>
          </p:sp>
        </p:grpSp>
      </p:grpSp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3203575" y="404813"/>
            <a:ext cx="3384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直 线 公 理</a:t>
            </a:r>
          </a:p>
        </p:txBody>
      </p:sp>
      <p:grpSp>
        <p:nvGrpSpPr>
          <p:cNvPr id="9220" name="Group 26"/>
          <p:cNvGrpSpPr/>
          <p:nvPr/>
        </p:nvGrpSpPr>
        <p:grpSpPr>
          <a:xfrm>
            <a:off x="2947988" y="765175"/>
            <a:ext cx="3352800" cy="1905000"/>
            <a:chOff x="729" y="482"/>
            <a:chExt cx="2112" cy="1200"/>
          </a:xfrm>
        </p:grpSpPr>
        <p:sp>
          <p:nvSpPr>
            <p:cNvPr id="9221" name="Line 3"/>
            <p:cNvSpPr>
              <a:spLocks noChangeShapeType="1"/>
            </p:cNvSpPr>
            <p:nvPr/>
          </p:nvSpPr>
          <p:spPr bwMode="auto">
            <a:xfrm rot="-1776267">
              <a:off x="729" y="482"/>
              <a:ext cx="2112" cy="120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1073" y="1071"/>
              <a:ext cx="265" cy="327"/>
            </a:xfrm>
            <a:prstGeom prst="rect">
              <a:avLst/>
            </a:prstGeom>
            <a:noFill/>
            <a:ln w="381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800" b="1" i="1" noProof="1">
                  <a:solidFill>
                    <a:prstClr val="black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  <a:sym typeface="+mn-ea"/>
                </a:rPr>
                <a:t>A</a:t>
              </a: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1973" y="1071"/>
              <a:ext cx="404" cy="327"/>
            </a:xfrm>
            <a:prstGeom prst="rect">
              <a:avLst/>
            </a:prstGeom>
            <a:noFill/>
            <a:ln w="3810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b="1" i="1">
                  <a:solidFill>
                    <a:prstClr val="black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  <a:sym typeface="+mn-ea"/>
                </a:rPr>
                <a:t>Ｂ</a:t>
              </a:r>
            </a:p>
          </p:txBody>
        </p:sp>
        <p:sp>
          <p:nvSpPr>
            <p:cNvPr id="9224" name="Rectangle 15"/>
            <p:cNvSpPr>
              <a:spLocks noChangeArrowheads="1"/>
            </p:cNvSpPr>
            <p:nvPr/>
          </p:nvSpPr>
          <p:spPr bwMode="auto">
            <a:xfrm>
              <a:off x="1066" y="954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00"/>
                <a:t>●</a:t>
              </a:r>
            </a:p>
          </p:txBody>
        </p:sp>
        <p:sp>
          <p:nvSpPr>
            <p:cNvPr id="9225" name="Rectangle 16"/>
            <p:cNvSpPr>
              <a:spLocks noChangeArrowheads="1"/>
            </p:cNvSpPr>
            <p:nvPr/>
          </p:nvSpPr>
          <p:spPr bwMode="auto">
            <a:xfrm>
              <a:off x="2121" y="963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00"/>
                <a:t>●</a:t>
              </a: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381000" y="2895600"/>
            <a:ext cx="8763000" cy="3962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8" name="Rectangle 19"/>
          <p:cNvSpPr>
            <a:spLocks noChangeArrowheads="1"/>
          </p:cNvSpPr>
          <p:nvPr/>
        </p:nvSpPr>
        <p:spPr bwMode="auto">
          <a:xfrm>
            <a:off x="323850" y="908050"/>
            <a:ext cx="8820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latin typeface="Times New Roman" panose="02020603050405020304" pitchFamily="18" charset="0"/>
                <a:ea typeface="楷体" panose="02010609060101010101" pitchFamily="49" charset="-122"/>
              </a:rPr>
              <a:t>我要把树栽成笔直的一排，应该怎么种植树呢？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1550" y="1988329"/>
            <a:ext cx="5813425" cy="5835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3200" noProof="1"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sym typeface="+mn-ea"/>
              </a:rPr>
              <a:t>两点确定一条直线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331913" y="4076700"/>
            <a:ext cx="6934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295400" y="1143000"/>
            <a:ext cx="63087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</a:rPr>
              <a:t>、建筑工人在砌墙时会在墙的两头分别固定两枚钉子，然后在钉子之间拉一条绳子，定出一条直的参照线，这样砌出的墙就是直的。这是因为 </a:t>
            </a:r>
            <a:r>
              <a:rPr lang="en-US" altLang="zh-CN">
                <a:latin typeface="Times New Roman" panose="02020603050405020304" pitchFamily="18" charset="0"/>
                <a:ea typeface="楷体" panose="02010609060101010101" pitchFamily="49" charset="-122"/>
              </a:rPr>
              <a:t>_____________________________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971800" y="2225040"/>
            <a:ext cx="4298315" cy="52197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800" noProof="1"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sym typeface="+mn-ea"/>
              </a:rPr>
              <a:t>两点确定一条直线</a:t>
            </a: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全屏显示(4:3)</PresentationFormat>
  <Paragraphs>157</Paragraphs>
  <Slides>22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黑体</vt:lpstr>
      <vt:lpstr>华文中宋</vt:lpstr>
      <vt:lpstr>楷体</vt:lpstr>
      <vt:lpstr>宋体</vt:lpstr>
      <vt:lpstr>微软雅黑</vt:lpstr>
      <vt:lpstr>Arial</vt:lpstr>
      <vt:lpstr>Calibri</vt:lpstr>
      <vt:lpstr>Calibri Light</vt:lpstr>
      <vt:lpstr>Tahoma</vt:lpstr>
      <vt:lpstr>Times New Roman</vt:lpstr>
      <vt:lpstr>Wingdings</vt:lpstr>
      <vt:lpstr>WWW.2PPT.COM
</vt:lpstr>
      <vt:lpstr>Equation.3</vt:lpstr>
      <vt:lpstr>线段、射线和直线</vt:lpstr>
      <vt:lpstr>思考？蚂蚁爬行的路线是什么几何图形呢？</vt:lpstr>
      <vt:lpstr>PowerPoint 演示文稿</vt:lpstr>
      <vt:lpstr>知识梳理（小组合作探究）：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探究3： 直线、射线、线段的表示方法 及注意事项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3.用适当的语句表述图中点与直线的关系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2021-10-03T02:20:00Z</dcterms:created>
  <dcterms:modified xsi:type="dcterms:W3CDTF">2023-01-16T14:06:48Z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F5B5721D0D2B4A2F946D52C080EEC52E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