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464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463" r:id="rId17"/>
  </p:sldIdLst>
  <p:sldSz cx="12192000" cy="6858000"/>
  <p:notesSz cx="6858000" cy="9144000"/>
  <p:embeddedFontLst>
    <p:embeddedFont>
      <p:font typeface="Roboto Bold" pitchFamily="2" charset="0"/>
      <p:bold r:id="rId19"/>
    </p:embeddedFont>
    <p:embeddedFont>
      <p:font typeface="OPPOSans R" panose="02010600030101010101" charset="-122"/>
      <p:regular r:id="rId20"/>
    </p:embeddedFont>
    <p:embeddedFont>
      <p:font typeface="Roboto Regular" pitchFamily="2" charset="0"/>
      <p:regular r:id="rId21"/>
    </p:embeddedFont>
    <p:embeddedFont>
      <p:font typeface="楷体" panose="02010609060101010101" pitchFamily="49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223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orient="horz" pos="3725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5282" autoAdjust="0"/>
  </p:normalViewPr>
  <p:slideViewPr>
    <p:cSldViewPr snapToGrid="0" showGuides="1">
      <p:cViewPr>
        <p:scale>
          <a:sx n="50" d="100"/>
          <a:sy n="50" d="100"/>
        </p:scale>
        <p:origin x="2016" y="1224"/>
      </p:cViewPr>
      <p:guideLst>
        <p:guide pos="5223"/>
        <p:guide orient="horz" pos="2047"/>
        <p:guide orient="horz" pos="3725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2329274" y="2328877"/>
            <a:ext cx="73082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en-US" altLang="zh-CN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《</a:t>
            </a:r>
            <a:r>
              <a:rPr kumimoji="1" lang="zh-CN" altLang="en-US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故事二则</a:t>
            </a:r>
            <a:r>
              <a:rPr kumimoji="1" lang="en-US" altLang="zh-CN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》</a:t>
            </a:r>
            <a:endParaRPr kumimoji="1" lang="zh-CN" altLang="en-US" sz="88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44645" y="5229225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四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66"/>
          <p:cNvSpPr txBox="1">
            <a:spLocks noChangeArrowheads="1"/>
          </p:cNvSpPr>
          <p:nvPr/>
        </p:nvSpPr>
        <p:spPr bwMode="auto">
          <a:xfrm>
            <a:off x="4755362" y="3869793"/>
            <a:ext cx="43396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en-US" altLang="zh-CN" sz="44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——</a:t>
            </a:r>
            <a:r>
              <a:rPr lang="zh-CN" altLang="en-US" sz="4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纪昌学射</a:t>
            </a:r>
            <a:endParaRPr kumimoji="1" lang="zh-CN" altLang="en-US" sz="44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929971" y="1575707"/>
            <a:ext cx="9982200" cy="114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　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假如纪昌没跟飞卫学射，而跟一个普通箭手学射，会成为射箭能手吗？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87134" y="3642632"/>
            <a:ext cx="4975225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学习本领和好老师的指导与自己的努力是分不开的。</a:t>
            </a:r>
          </a:p>
        </p:txBody>
      </p:sp>
      <p:pic>
        <p:nvPicPr>
          <p:cNvPr id="41988" name="Picture 4" descr="D:\四语上课件 陈晓梦 6.6\27 故事二则\图片\153122942256493d1b7c775.jpg153122942256493d1b7c775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5772" r="5460" b="6606"/>
          <a:stretch>
            <a:fillRect/>
          </a:stretch>
        </p:blipFill>
        <p:spPr bwMode="auto">
          <a:xfrm>
            <a:off x="6633029" y="2554420"/>
            <a:ext cx="3667352" cy="335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93788" y="1401188"/>
            <a:ext cx="9521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假如纪昌不先练眼力，他会百发百中吗？</a:t>
            </a:r>
          </a:p>
        </p:txBody>
      </p:sp>
      <p:sp>
        <p:nvSpPr>
          <p:cNvPr id="29699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358927" y="2705998"/>
            <a:ext cx="4376737" cy="24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学任何一项本领，都要有扎实的基本功。要想掌握射箭本领，就要先练眼力。 </a:t>
            </a:r>
          </a:p>
        </p:txBody>
      </p:sp>
      <p:pic>
        <p:nvPicPr>
          <p:cNvPr id="43012" name="Picture 4" descr="D:\四语上课件 陈晓梦 6.6\27 故事二则\图片\1531229423276126f445877.jpg1531229423276126f445877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9314" r="7045" b="7864"/>
          <a:stretch>
            <a:fillRect/>
          </a:stretch>
        </p:blipFill>
        <p:spPr bwMode="auto">
          <a:xfrm>
            <a:off x="1456336" y="2260024"/>
            <a:ext cx="418722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29971" y="1462415"/>
            <a:ext cx="869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读了这个故事，你懂得了什么道理？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495330" y="2749221"/>
            <a:ext cx="5346700" cy="212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纪昌学射的故事，告诉我们学任何一项本领，都要有扎实的基本功。要想掌握射箭本领，就要先练眼力。</a:t>
            </a:r>
          </a:p>
        </p:txBody>
      </p:sp>
      <p:pic>
        <p:nvPicPr>
          <p:cNvPr id="44036" name="Picture 4" descr="D:\四语上课件 陈晓梦 6.6\27 故事二则\图片\15312294209581b637cf469.jpg15312294209581b637cf469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8807" r="15359" b="7565"/>
          <a:stretch>
            <a:fillRect/>
          </a:stretch>
        </p:blipFill>
        <p:spPr bwMode="auto">
          <a:xfrm>
            <a:off x="1349970" y="2302908"/>
            <a:ext cx="3148273" cy="309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2"/>
          <p:cNvSpPr txBox="1">
            <a:spLocks noChangeArrowheads="1"/>
          </p:cNvSpPr>
          <p:nvPr/>
        </p:nvSpPr>
        <p:spPr bwMode="auto">
          <a:xfrm>
            <a:off x="5873297" y="2151983"/>
            <a:ext cx="5157788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故事以生动的事例阐明了无论学什么技艺，都要从学习这门技艺的基本功入手。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5059" name="Picture 4" descr="D:\四语上课件 陈晓梦 6.6\27 故事二则\图片\1531229420725093f2dacac.jpg1531229420725093f2dacac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8510" r="5815" b="6625"/>
          <a:stretch>
            <a:fillRect/>
          </a:stretch>
        </p:blipFill>
        <p:spPr bwMode="auto">
          <a:xfrm>
            <a:off x="1016000" y="1889504"/>
            <a:ext cx="4122057" cy="372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1261156" y="1730073"/>
            <a:ext cx="2292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练好基本功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813481" y="2519060"/>
            <a:ext cx="3944937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“万丈高楼平地起”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“建筑之道贵基地”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“磨刀不误砍柴工”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331506" y="1730073"/>
            <a:ext cx="3978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坚持不懈，刻苦努力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4869543" y="2519060"/>
            <a:ext cx="5416868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“绳锯木断，水滴石穿”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“路漫漫其修远兮，吾将上下而求索”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“宝剑锋从磨砺出，梅花香自苦寒来”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4" grpId="0"/>
      <p:bldP spid="460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占位符 31746"/>
          <p:cNvSpPr>
            <a:spLocks noGrp="1"/>
          </p:cNvSpPr>
          <p:nvPr>
            <p:ph type="body" idx="4294967295"/>
          </p:nvPr>
        </p:nvSpPr>
        <p:spPr>
          <a:xfrm>
            <a:off x="660400" y="1549400"/>
            <a:ext cx="10858500" cy="4584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eaLnBrk="1" fontAlgn="auto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</a:t>
            </a:r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纪昌学射和扁鹊治病这两则寓言，使我们明白了学习、做事、做人的道理。</a:t>
            </a:r>
          </a:p>
          <a:p>
            <a:pPr marL="0" indent="0" algn="just" eaLnBrk="1" fontAlgn="auto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这样优秀的寓言故事还有很多，请同学们课余时间读一读“郑人买履”“买椟还珠”“自相矛盾”等寓言故事，相信你一定能得到更多有益启示。</a:t>
            </a:r>
            <a:endParaRPr lang="zh-CN" altLang="en-US" noProof="1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 descr="D:\四语上课件 陈晓梦 6.6\27 故事二则\图片\153122942208191ca54f66b.jpg153122942208191ca54f66b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6412" r="5411" b="7895"/>
          <a:stretch>
            <a:fillRect/>
          </a:stretch>
        </p:blipFill>
        <p:spPr bwMode="auto">
          <a:xfrm>
            <a:off x="2058761" y="1248056"/>
            <a:ext cx="7586435" cy="48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纪昌学射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1047296" y="1557355"/>
            <a:ext cx="8430533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识记生字、词语，熟读课文。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感悟文中的道理，学习纪昌精神，从中受到启发。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6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1253821" y="4068536"/>
            <a:ext cx="9131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绑住  目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标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聚精会神    百发百中 </a:t>
            </a: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7618344" y="1765074"/>
            <a:ext cx="985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</a:p>
        </p:txBody>
      </p:sp>
      <p:sp>
        <p:nvSpPr>
          <p:cNvPr id="114" name="TextBox 36"/>
          <p:cNvSpPr txBox="1">
            <a:spLocks noChangeArrowheads="1"/>
          </p:cNvSpPr>
          <p:nvPr/>
        </p:nvSpPr>
        <p:spPr bwMode="auto">
          <a:xfrm>
            <a:off x="3547305" y="1765074"/>
            <a:ext cx="76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qī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Box 36"/>
          <p:cNvSpPr txBox="1">
            <a:spLocks noChangeArrowheads="1"/>
          </p:cNvSpPr>
          <p:nvPr/>
        </p:nvSpPr>
        <p:spPr bwMode="auto">
          <a:xfrm>
            <a:off x="5819471" y="1765074"/>
            <a:ext cx="1017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shī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TextBox 36"/>
          <p:cNvSpPr txBox="1">
            <a:spLocks noChangeArrowheads="1"/>
          </p:cNvSpPr>
          <p:nvPr/>
        </p:nvSpPr>
        <p:spPr bwMode="auto">
          <a:xfrm>
            <a:off x="929971" y="3514499"/>
            <a:ext cx="128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bǎnɡ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93242" y="3516086"/>
            <a:ext cx="1253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biāo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35848" name="文本框 3"/>
          <p:cNvSpPr txBox="1">
            <a:spLocks noChangeArrowheads="1"/>
          </p:cNvSpPr>
          <p:nvPr/>
        </p:nvSpPr>
        <p:spPr bwMode="auto">
          <a:xfrm>
            <a:off x="4545266" y="1765074"/>
            <a:ext cx="1503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shuān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5849" name="TextBox 36"/>
          <p:cNvSpPr txBox="1">
            <a:spLocks noChangeArrowheads="1"/>
          </p:cNvSpPr>
          <p:nvPr/>
        </p:nvSpPr>
        <p:spPr bwMode="auto">
          <a:xfrm>
            <a:off x="1268108" y="1765074"/>
            <a:ext cx="739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</a:p>
        </p:txBody>
      </p:sp>
      <p:sp>
        <p:nvSpPr>
          <p:cNvPr id="35851" name="文本框 2"/>
          <p:cNvSpPr txBox="1">
            <a:spLocks noChangeArrowheads="1"/>
          </p:cNvSpPr>
          <p:nvPr/>
        </p:nvSpPr>
        <p:spPr bwMode="auto">
          <a:xfrm>
            <a:off x="1253821" y="2355624"/>
            <a:ext cx="9358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纪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昌  射箭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妻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子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拴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住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虱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子  成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绩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6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2" grpId="1"/>
      <p:bldP spid="32" grpId="2"/>
      <p:bldP spid="114" grpId="0"/>
      <p:bldP spid="117" grpId="1"/>
      <p:bldP spid="117" grpId="2"/>
      <p:bldP spid="116" grpId="1"/>
      <p:bldP spid="116" grpId="2"/>
      <p:bldP spid="3" grpId="1"/>
      <p:bldP spid="3" grpId="2"/>
      <p:bldP spid="35848" grpId="0"/>
      <p:bldP spid="35849" grpId="0"/>
      <p:bldP spid="358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2"/>
          <p:cNvSpPr txBox="1">
            <a:spLocks noChangeArrowheads="1"/>
          </p:cNvSpPr>
          <p:nvPr/>
        </p:nvSpPr>
        <p:spPr bwMode="auto">
          <a:xfrm>
            <a:off x="929971" y="2558135"/>
            <a:ext cx="989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集中精神；集中注意力。（                ）</a:t>
            </a:r>
          </a:p>
        </p:txBody>
      </p:sp>
      <p:sp>
        <p:nvSpPr>
          <p:cNvPr id="36867" name="文本框 3"/>
          <p:cNvSpPr txBox="1">
            <a:spLocks noChangeArrowheads="1"/>
          </p:cNvSpPr>
          <p:nvPr/>
        </p:nvSpPr>
        <p:spPr bwMode="auto">
          <a:xfrm>
            <a:off x="929971" y="1587241"/>
            <a:ext cx="4400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写出解释对应的词语：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574167" y="2543816"/>
            <a:ext cx="1659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聚精会神</a:t>
            </a:r>
          </a:p>
        </p:txBody>
      </p:sp>
      <p:sp>
        <p:nvSpPr>
          <p:cNvPr id="36869" name="文本框 5"/>
          <p:cNvSpPr txBox="1">
            <a:spLocks noChangeArrowheads="1"/>
          </p:cNvSpPr>
          <p:nvPr/>
        </p:nvSpPr>
        <p:spPr bwMode="auto">
          <a:xfrm>
            <a:off x="929971" y="3615087"/>
            <a:ext cx="9898063" cy="108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每次都命中目标，形容射箭或射击准。也比喻做事有充分把握，决不落空。（              ）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700134" y="4162481"/>
            <a:ext cx="1659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百发百中</a:t>
            </a:r>
          </a:p>
        </p:txBody>
      </p:sp>
      <p:sp>
        <p:nvSpPr>
          <p:cNvPr id="36871" name="文本框 7"/>
          <p:cNvSpPr txBox="1">
            <a:spLocks noChangeArrowheads="1"/>
          </p:cNvSpPr>
          <p:nvPr/>
        </p:nvSpPr>
        <p:spPr bwMode="auto">
          <a:xfrm>
            <a:off x="929971" y="5237835"/>
            <a:ext cx="989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用绳子系住，引申为打结。（           ）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066972" y="5229225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拴住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4"/>
          <p:cNvSpPr txBox="1">
            <a:spLocks noChangeArrowheads="1"/>
          </p:cNvSpPr>
          <p:nvPr/>
        </p:nvSpPr>
        <p:spPr bwMode="auto">
          <a:xfrm>
            <a:off x="929971" y="1921996"/>
            <a:ext cx="886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轻声读课文，读准字音，读通句子。</a:t>
            </a:r>
          </a:p>
        </p:txBody>
      </p:sp>
      <p:sp>
        <p:nvSpPr>
          <p:cNvPr id="37892" name="文本框 4"/>
          <p:cNvSpPr txBox="1">
            <a:spLocks noChangeArrowheads="1"/>
          </p:cNvSpPr>
          <p:nvPr/>
        </p:nvSpPr>
        <p:spPr bwMode="auto">
          <a:xfrm>
            <a:off x="929970" y="2824732"/>
            <a:ext cx="9244543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3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思考：课文分为几部分，课文写了一件什么事？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6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2"/>
          <p:cNvSpPr txBox="1">
            <a:spLocks noChangeArrowheads="1"/>
          </p:cNvSpPr>
          <p:nvPr/>
        </p:nvSpPr>
        <p:spPr bwMode="auto">
          <a:xfrm>
            <a:off x="555625" y="1478870"/>
            <a:ext cx="11080750" cy="36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纪昌向飞卫请教（         ），飞卫让他先（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一是练（                                                                                     ），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二是练（                                                                                     ）。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纪昌都做到之后，飞卫才教他开弓放箭。后来，纪昌成了（             ）的射箭能手。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358924" y="1880944"/>
            <a:ext cx="116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射箭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643008" y="1866430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练眼力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314898" y="2813907"/>
            <a:ext cx="4653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用眼睛牢牢地盯住一个目标，不能眨眼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180998" y="3746870"/>
            <a:ext cx="5705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用眼睛能够把极小的东西，看成意见很大的东西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8517256" y="4643766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百发百中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4" grpId="0"/>
      <p:bldP spid="4105" grpId="0"/>
      <p:bldP spid="4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9971" y="1762542"/>
            <a:ext cx="8820150" cy="677862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飞卫要求纪昌怎样做？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9971" y="2808626"/>
            <a:ext cx="9513887" cy="8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纪昌是怎么练习眼力的？假如纪昌不先练眼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力，他会百发百中吗？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29971" y="5309017"/>
            <a:ext cx="951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读了这个故事，你懂得了什么道理？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29971" y="4058821"/>
            <a:ext cx="9512300" cy="8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假如纪昌没跟飞卫学射，而跟一个普通箭手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学射，会成为射箭能手吗？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6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824593" y="2225508"/>
            <a:ext cx="10694307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你要想学会射箭，首先应该下功夫练眼力。眼睛要牢牢地盯住一个目标，不能眨一眨。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0400" y="3889955"/>
            <a:ext cx="10858500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虽然你已经取得了不小的成绩，但你的眼力还不够。你要练到把极小的东西看得很大，把模糊难辨的东西看得很清楚，那时候再来见我。</a:t>
            </a:r>
          </a:p>
        </p:txBody>
      </p:sp>
      <p:sp>
        <p:nvSpPr>
          <p:cNvPr id="40964" name="文本框 3"/>
          <p:cNvSpPr txBox="1">
            <a:spLocks noChangeArrowheads="1"/>
          </p:cNvSpPr>
          <p:nvPr/>
        </p:nvSpPr>
        <p:spPr bwMode="auto">
          <a:xfrm>
            <a:off x="824593" y="1504375"/>
            <a:ext cx="549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飞卫要求纪昌怎么做？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/>
    </p:bldLst>
  </p:timing>
</p:sld>
</file>

<file path=ppt/theme/theme1.xml><?xml version="1.0" encoding="utf-8"?>
<a:theme xmlns:a="http://schemas.openxmlformats.org/drawingml/2006/main" name=" 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宽屏</PresentationFormat>
  <Paragraphs>92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Roboto Bold</vt:lpstr>
      <vt:lpstr>OPPOSans R</vt:lpstr>
      <vt:lpstr>Roboto Regular</vt:lpstr>
      <vt:lpstr>楷体</vt:lpstr>
      <vt:lpstr>思源黑体 CN Regular</vt:lpstr>
      <vt:lpstr>思源宋体 Heavy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2021-05-10T01:16:28Z</dcterms:created>
  <dcterms:modified xsi:type="dcterms:W3CDTF">2023-01-10T05:06:06Z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89DAB91CD5FF4D9ABB128EEB417D6875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