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2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3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4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5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heme" Target="../theme/theme2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defTabSz="685800">
              <a:defRPr sz="1200"/>
            </a:lvl1pPr>
          </a:lstStyle>
          <a:p>
            <a:endParaRPr lang="en-US" altLang="zh-C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2"/>
            <p:custDataLst>
              <p:tags r:id="rId3"/>
            </p:custDataLst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5"/>
            <p:custDataLst>
              <p:tags r:id="rId4"/>
            </p:custDataLst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1"/>
            <p:custDataLst>
              <p:tags r:id="rId5"/>
            </p:custDataLst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  <p:custDataLst>
              <p:tags r:id="rId6"/>
            </p:custDataLst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  <p:custDataLst>
              <p:tags r:id="rId7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66A05EC-ACAA-4931-8280-1680C406180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slide" Target="../slides/slide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notesMaster" Target="../notesMasters/notes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slide" Target="../slides/slide4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notesMaster" Target="../notesMasters/notesMaster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7" Type="http://schemas.openxmlformats.org/officeDocument/2006/relationships/slide" Target="../slides/slide8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notesMaster" Target="../notesMasters/notesMaster1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7" Type="http://schemas.openxmlformats.org/officeDocument/2006/relationships/slide" Target="../slides/slide10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notesMaster" Target="../notesMasters/notesMaster1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7" Type="http://schemas.openxmlformats.org/officeDocument/2006/relationships/slide" Target="../slides/slide11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6" Type="http://schemas.openxmlformats.org/officeDocument/2006/relationships/notesMaster" Target="../notesMasters/notesMaster1.xml"/><Relationship Id="rId5" Type="http://schemas.openxmlformats.org/officeDocument/2006/relationships/tags" Target="../tags/tag231.xml"/><Relationship Id="rId4" Type="http://schemas.openxmlformats.org/officeDocument/2006/relationships/tags" Target="../tags/tag2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0" hangingPunct="0">
              <a:buSzTx/>
            </a:pPr>
            <a:fld id="{C3643163-8767-4DBD-9111-C877CCA7222D}" type="slidenum"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en-US" altLang="zh-CN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9699" name="Rectangle 7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5EE63261-4FE7-404E-BF41-5D5D852492D5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9700" name="Rectangle 7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0F6B0F0C-9150-40A8-8535-FEE054E87313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4"/>
            </p:custDataLst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0" hangingPunct="0">
              <a:buSzTx/>
            </a:pPr>
            <a:fld id="{B9453645-EE72-4AEA-B6B7-5B5B19245172}" type="slidenum"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en-US" altLang="zh-CN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723" name="Rectangle 7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FDC4B258-5341-4BCD-8A90-B0AB3645B94C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724" name="Rectangle 7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DCF65195-718B-41F6-8211-842E8886CC8A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4"/>
            </p:custDataLst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0" hangingPunct="0">
              <a:buSzTx/>
            </a:pPr>
            <a:fld id="{1F6CBD20-9B19-42FB-B05A-E4D1D5EB32F3}" type="slidenum"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en-US" altLang="zh-CN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1747" name="Rectangle 7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9B57F994-0DB6-4F9C-8619-B3A5E83FCFD6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1748" name="Rectangle 7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369B46E5-919F-4AC5-BED5-657FB779FEC3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4"/>
            </p:custDataLst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0" hangingPunct="0">
              <a:buSzTx/>
            </a:pPr>
            <a:fld id="{D7EACC94-2C48-49C7-A246-8869032B4818}" type="slidenum"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en-US" altLang="zh-CN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2771" name="Rectangle 7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2C56F482-29E8-4387-B7B9-68381AC17D27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2772" name="Rectangle 7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26A2CE8D-9425-4BB0-8FDA-9FC5F7B5411E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4"/>
            </p:custDataLst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0" hangingPunct="0">
              <a:buSzTx/>
            </a:pPr>
            <a:fld id="{88E6E3CE-89A1-47B0-A007-FF9513B34065}" type="slidenum">
              <a:rPr lang="en-US" altLang="zh-CN"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en-US" altLang="zh-CN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3795" name="Rectangle 7"/>
          <p:cNvSpPr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308C99E9-C189-4837-87BF-695B31B5274A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3796" name="Rectangle 7"/>
          <p:cNvSpPr>
            <a:spLocks noGrp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>
              <a:buSzTx/>
            </a:pPr>
            <a:fld id="{11382324-0371-4553-B612-37DD6DA8D7C8}" type="slidenum">
              <a:rPr lang="en-US" altLang="zh-CN" sz="1200"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en-US" altLang="zh-CN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4"/>
            </p:custDataLst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defTabSz="914400"/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45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100" y="3560400"/>
            <a:ext cx="7349400" cy="14724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14E7D1A-C38E-4C24-8457-48A29FE3974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F5F3A98-D527-4C56-83BA-6CF06E19692C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774000"/>
            <a:ext cx="8229600" cy="54828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BD4086D-9D11-409C-ACF8-9E48ECF7D95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777A351-AD3E-409C-926C-4D0C84676C1C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100" y="2484000"/>
            <a:ext cx="7349400" cy="1018800"/>
          </a:xfrm>
        </p:spPr>
        <p:txBody>
          <a:bodyPr lIns="90000" tIns="46800" rIns="90000" bIns="46800" rtlCol="0" anchor="t">
            <a:norm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3560400"/>
            <a:ext cx="7349400" cy="4716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B5BE333-B687-410A-86D6-E24FB0978B1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481A1EA-7C03-46FB-BEF5-903C92C57160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490400"/>
            <a:ext cx="8226900" cy="47592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7BCE5D4-3AE1-428B-AA3E-EEC7A2D8440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A65A342-32A4-4CB5-9E9E-7DAFE0D99F92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131D98C-4445-4B37-8E2A-27582DDD25F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3681E0F-68BF-4405-80DE-3BEF6970D2D6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501200"/>
            <a:ext cx="3882600" cy="474840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501200"/>
            <a:ext cx="3882600" cy="4748400"/>
          </a:xfrm>
        </p:spPr>
        <p:txBody>
          <a:bodyPr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207135" algn="l"/>
              </a:tabLst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60647D0-4FFF-4EE3-9AB1-6EC09A03BF4C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5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76813" y="1421729"/>
            <a:ext cx="4006800" cy="381600"/>
          </a:xfrm>
        </p:spPr>
        <p:txBody>
          <a:bodyPr lIns="101600" tIns="38100" rIns="76200" bIns="38100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854000"/>
            <a:ext cx="4006800" cy="4395600"/>
          </a:xfrm>
        </p:spPr>
        <p:txBody>
          <a:bodyPr lIns="101600" tIns="0" rIns="82550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225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二级</a:t>
            </a:r>
          </a:p>
          <a:p>
            <a:pPr lvl="2"/>
            <a:r>
              <a:rPr lang="zh-CN" altLang="en-US" noProof="1">
                <a:sym typeface="+mn-ea"/>
              </a:rPr>
              <a:t>三级</a:t>
            </a:r>
          </a:p>
          <a:p>
            <a:pPr lvl="3"/>
            <a:r>
              <a:rPr lang="zh-CN" altLang="en-US" noProof="1">
                <a:sym typeface="+mn-ea"/>
              </a:rPr>
              <a:t>四级</a:t>
            </a:r>
          </a:p>
          <a:p>
            <a:pPr lvl="4"/>
            <a:r>
              <a:rPr lang="zh-CN" altLang="en-US" noProof="1">
                <a:sym typeface="+mn-ea"/>
              </a:rPr>
              <a:t>五级</a:t>
            </a: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1E97F03-AC6E-400F-A497-169435BE2F3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0D7CE6-B201-46FD-A680-C43DE353E5E5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9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608400"/>
            <a:ext cx="8226900" cy="705600"/>
          </a:xfrm>
        </p:spPr>
        <p:txBody>
          <a:bodyPr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4AD1AA0-F940-4D24-AD84-FB6D4F22249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EBC564F-5AB4-4324-BE91-1FDFEB595EB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B284425-D8AC-4A4E-A7E0-19ECBADDBFCA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12F954A-3212-4EC9-B6B9-5414FD2997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555200"/>
            <a:ext cx="3924808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555200"/>
            <a:ext cx="3920400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4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685800" eaLnBrk="1" fontAlgn="auto" latinLnBrk="0" hangingPunct="1">
              <a:buFont typeface="Arial" panose="020B0604020202020204" pitchFamily="34" charset="0"/>
              <a:buNone/>
              <a:tabLst>
                <a:tab pos="1207135" algn="l"/>
              </a:tabLst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13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>
          <a:xfrm>
            <a:off x="455613" y="608013"/>
            <a:ext cx="8228012" cy="7064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0E4C55D-7F21-498A-9635-5F3AC488ED9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144FB429-FA5A-4A3D-B893-F9128F7D5FC3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1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6876900" cy="5029200"/>
          </a:xfrm>
        </p:spPr>
        <p:txBody>
          <a:bodyPr vert="eaVert" lIns="46800" r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7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68580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tabLst>
                <a:tab pos="1207135" algn="l"/>
              </a:tabLst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450"/>
              </a:spcAft>
              <a:buFont typeface="Arial" panose="020B0604020202020204" pitchFamily="34" charset="0"/>
              <a:buChar char="●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Wingdings" panose="05000000000000000000" charset="0"/>
              <a:buChar char="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225"/>
              </a:spcAft>
              <a:buFont typeface="Arial" panose="020B0604020202020204" pitchFamily="34" charset="0"/>
              <a:buChar char="•"/>
              <a:defRPr u="none" strike="noStrike" kern="1200" cap="none" spc="113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169779E-2DF9-4618-A47E-78DA58CD8C5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801634C-0CF6-4C22-8113-DD3887BC322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5613" y="608013"/>
            <a:ext cx="822801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70" tIns="46990" rIns="90170" bIns="4699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5613" y="1490663"/>
            <a:ext cx="8228012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458788" y="6315075"/>
            <a:ext cx="20256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700">
                <a:solidFill>
                  <a:srgbClr val="898989"/>
                </a:solidFill>
              </a:defRPr>
            </a:lvl1pPr>
          </a:lstStyle>
          <a:p>
            <a:fld id="{64F372EA-2711-4C03-9252-250EDF6F5380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087688" y="6315075"/>
            <a:ext cx="29686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7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657975" y="6315075"/>
            <a:ext cx="20256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700">
                <a:solidFill>
                  <a:srgbClr val="898989"/>
                </a:solidFill>
              </a:defRPr>
            </a:lvl1pPr>
          </a:lstStyle>
          <a:p>
            <a:fld id="{21D895C8-815B-454A-972B-CEB2F84DC9AA}" type="slidenum">
              <a:rPr lang="zh-CN" altLang="en-US"/>
              <a:t>‹#›</a:t>
            </a:fld>
            <a:endParaRPr lang="zh-CN" altLang="en-US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SzPct val="100000"/>
        <a:defRPr sz="2700" b="1" kern="1200" spc="225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SzPct val="100000"/>
        <a:defRPr sz="2700" b="1">
          <a:solidFill>
            <a:srgbClr val="262626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SzPct val="100000"/>
        <a:buFont typeface="Arial" panose="020B0604020202020204" pitchFamily="34" charset="0"/>
        <a:buChar char="●"/>
        <a:defRPr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rtl="0" eaLnBrk="0" fontAlgn="base" hangingPunct="0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6500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rtl="0" eaLnBrk="0" fontAlgn="base" hangingPunct="0">
        <a:lnSpc>
          <a:spcPct val="120000"/>
        </a:lnSpc>
        <a:spcBef>
          <a:spcPct val="0"/>
        </a:spcBef>
        <a:spcAft>
          <a:spcPts val="450"/>
        </a:spcAft>
        <a:buSzPct val="100000"/>
        <a:buFont typeface="Arial" panose="020B0604020202020204" pitchFamily="34" charset="0"/>
        <a:buChar char="●"/>
        <a:tabLst>
          <a:tab pos="1206500" algn="l"/>
        </a:tabLst>
        <a:defRPr sz="12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rtl="0" eaLnBrk="0" fontAlgn="base" hangingPunct="0">
        <a:lnSpc>
          <a:spcPct val="120000"/>
        </a:lnSpc>
        <a:spcBef>
          <a:spcPct val="0"/>
        </a:spcBef>
        <a:spcAft>
          <a:spcPts val="225"/>
        </a:spcAft>
        <a:buSzPct val="100000"/>
        <a:buFont typeface="Wingdings" panose="05000000000000000000" pitchFamily="2" charset="2"/>
        <a:buChar char=""/>
        <a:tabLst>
          <a:tab pos="1206500" algn="l"/>
        </a:tabLst>
        <a:defRPr sz="10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rtl="0" eaLnBrk="0" fontAlgn="base" hangingPunct="0">
        <a:lnSpc>
          <a:spcPct val="120000"/>
        </a:lnSpc>
        <a:spcBef>
          <a:spcPct val="0"/>
        </a:spcBef>
        <a:spcAft>
          <a:spcPts val="225"/>
        </a:spcAft>
        <a:buSzPct val="100000"/>
        <a:buFont typeface="Arial" panose="020B0604020202020204" pitchFamily="34" charset="0"/>
        <a:buChar char="•"/>
        <a:tabLst>
          <a:tab pos="1206500" algn="l"/>
        </a:tabLst>
        <a:defRPr sz="1000" kern="1200" spc="113">
          <a:solidFill>
            <a:srgbClr val="595959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hyperlink" Target="file:///C:\Documents%20and%20Settings\Administrator\&#26700;&#38754;\&#35282;&#24615;&#36136;2.gsp" TargetMode="External"/><Relationship Id="rId5" Type="http://schemas.openxmlformats.org/officeDocument/2006/relationships/tags" Target="../tags/tag187.xml"/><Relationship Id="rId10" Type="http://schemas.openxmlformats.org/officeDocument/2006/relationships/image" Target="../media/image8.png"/><Relationship Id="rId4" Type="http://schemas.openxmlformats.org/officeDocument/2006/relationships/tags" Target="../tags/tag186.xml"/><Relationship Id="rId9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06.xml"/><Relationship Id="rId18" Type="http://schemas.openxmlformats.org/officeDocument/2006/relationships/tags" Target="../tags/tag211.xml"/><Relationship Id="rId26" Type="http://schemas.openxmlformats.org/officeDocument/2006/relationships/tags" Target="../tags/tag219.xml"/><Relationship Id="rId21" Type="http://schemas.openxmlformats.org/officeDocument/2006/relationships/tags" Target="../tags/tag214.xml"/><Relationship Id="rId34" Type="http://schemas.openxmlformats.org/officeDocument/2006/relationships/slideLayout" Target="../slideLayouts/slideLayout7.xml"/><Relationship Id="rId7" Type="http://schemas.openxmlformats.org/officeDocument/2006/relationships/tags" Target="../tags/tag200.xml"/><Relationship Id="rId12" Type="http://schemas.openxmlformats.org/officeDocument/2006/relationships/tags" Target="../tags/tag205.xml"/><Relationship Id="rId17" Type="http://schemas.openxmlformats.org/officeDocument/2006/relationships/tags" Target="../tags/tag210.xml"/><Relationship Id="rId25" Type="http://schemas.openxmlformats.org/officeDocument/2006/relationships/tags" Target="../tags/tag218.xml"/><Relationship Id="rId33" Type="http://schemas.openxmlformats.org/officeDocument/2006/relationships/tags" Target="../tags/tag226.xml"/><Relationship Id="rId2" Type="http://schemas.openxmlformats.org/officeDocument/2006/relationships/tags" Target="../tags/tag195.xml"/><Relationship Id="rId16" Type="http://schemas.openxmlformats.org/officeDocument/2006/relationships/tags" Target="../tags/tag209.xml"/><Relationship Id="rId20" Type="http://schemas.openxmlformats.org/officeDocument/2006/relationships/tags" Target="../tags/tag213.xml"/><Relationship Id="rId29" Type="http://schemas.openxmlformats.org/officeDocument/2006/relationships/tags" Target="../tags/tag222.xml"/><Relationship Id="rId1" Type="http://schemas.openxmlformats.org/officeDocument/2006/relationships/vmlDrawing" Target="../drawings/vmlDrawing4.v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24" Type="http://schemas.openxmlformats.org/officeDocument/2006/relationships/tags" Target="../tags/tag217.xml"/><Relationship Id="rId32" Type="http://schemas.openxmlformats.org/officeDocument/2006/relationships/tags" Target="../tags/tag225.xml"/><Relationship Id="rId37" Type="http://schemas.openxmlformats.org/officeDocument/2006/relationships/image" Target="../media/image5.wmf"/><Relationship Id="rId5" Type="http://schemas.openxmlformats.org/officeDocument/2006/relationships/tags" Target="../tags/tag198.xml"/><Relationship Id="rId15" Type="http://schemas.openxmlformats.org/officeDocument/2006/relationships/tags" Target="../tags/tag208.xml"/><Relationship Id="rId23" Type="http://schemas.openxmlformats.org/officeDocument/2006/relationships/tags" Target="../tags/tag216.xml"/><Relationship Id="rId28" Type="http://schemas.openxmlformats.org/officeDocument/2006/relationships/tags" Target="../tags/tag221.xml"/><Relationship Id="rId36" Type="http://schemas.openxmlformats.org/officeDocument/2006/relationships/oleObject" Target="../embeddings/oleObject4.bin"/><Relationship Id="rId10" Type="http://schemas.openxmlformats.org/officeDocument/2006/relationships/tags" Target="../tags/tag203.xml"/><Relationship Id="rId19" Type="http://schemas.openxmlformats.org/officeDocument/2006/relationships/tags" Target="../tags/tag212.xml"/><Relationship Id="rId31" Type="http://schemas.openxmlformats.org/officeDocument/2006/relationships/tags" Target="../tags/tag224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tags" Target="../tags/tag207.xml"/><Relationship Id="rId22" Type="http://schemas.openxmlformats.org/officeDocument/2006/relationships/tags" Target="../tags/tag215.xml"/><Relationship Id="rId27" Type="http://schemas.openxmlformats.org/officeDocument/2006/relationships/tags" Target="../tags/tag220.xml"/><Relationship Id="rId30" Type="http://schemas.openxmlformats.org/officeDocument/2006/relationships/tags" Target="../tags/tag223.xml"/><Relationship Id="rId35" Type="http://schemas.openxmlformats.org/officeDocument/2006/relationships/notesSlide" Target="../notesSlides/notesSlide5.xml"/><Relationship Id="rId8" Type="http://schemas.openxmlformats.org/officeDocument/2006/relationships/tags" Target="../tags/tag201.xml"/><Relationship Id="rId3" Type="http://schemas.openxmlformats.org/officeDocument/2006/relationships/tags" Target="../tags/tag19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7" Type="http://schemas.openxmlformats.org/officeDocument/2006/relationships/image" Target="../media/image9.emf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36.xml"/><Relationship Id="rId4" Type="http://schemas.openxmlformats.org/officeDocument/2006/relationships/tags" Target="../tags/tag23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tags" Target="../tags/tag249.xml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12" Type="http://schemas.openxmlformats.org/officeDocument/2006/relationships/tags" Target="../tags/tag248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5" Type="http://schemas.openxmlformats.org/officeDocument/2006/relationships/tags" Target="../tags/tag241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246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tags" Target="../tags/tag25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53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58.xml"/><Relationship Id="rId4" Type="http://schemas.openxmlformats.org/officeDocument/2006/relationships/tags" Target="../tags/tag25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image" Target="../media/image10.png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5" Type="http://schemas.openxmlformats.org/officeDocument/2006/relationships/tags" Target="../tags/tag263.xml"/><Relationship Id="rId15" Type="http://schemas.openxmlformats.org/officeDocument/2006/relationships/image" Target="../media/image12.png"/><Relationship Id="rId10" Type="http://schemas.openxmlformats.org/officeDocument/2006/relationships/tags" Target="../tags/tag268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2" Type="http://schemas.openxmlformats.org/officeDocument/2006/relationships/tags" Target="../tags/tag53.xml"/><Relationship Id="rId16" Type="http://schemas.openxmlformats.org/officeDocument/2006/relationships/notesSlide" Target="../notesSlides/notesSlide2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61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tags" Target="../tags/tag83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" Type="http://schemas.openxmlformats.org/officeDocument/2006/relationships/tags" Target="../tags/tag72.xml"/><Relationship Id="rId16" Type="http://schemas.openxmlformats.org/officeDocument/2006/relationships/tags" Target="../tags/tag86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5" Type="http://schemas.openxmlformats.org/officeDocument/2006/relationships/tags" Target="../tags/tag75.xml"/><Relationship Id="rId15" Type="http://schemas.openxmlformats.org/officeDocument/2006/relationships/tags" Target="../tags/tag85.xml"/><Relationship Id="rId10" Type="http://schemas.openxmlformats.org/officeDocument/2006/relationships/tags" Target="../tags/tag80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tags" Target="../tags/tag8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slideLayout" Target="../slideLayouts/slideLayout7.xml"/><Relationship Id="rId3" Type="http://schemas.openxmlformats.org/officeDocument/2006/relationships/tags" Target="../tags/tag89.xml"/><Relationship Id="rId21" Type="http://schemas.openxmlformats.org/officeDocument/2006/relationships/tags" Target="../tags/tag107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1" Type="http://schemas.openxmlformats.org/officeDocument/2006/relationships/vmlDrawing" Target="../drawings/vmlDrawing1.v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image" Target="../media/image5.wmf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29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oleObject" Target="../embeddings/oleObject2.bin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26" Type="http://schemas.openxmlformats.org/officeDocument/2006/relationships/tags" Target="../tags/tag161.xml"/><Relationship Id="rId3" Type="http://schemas.openxmlformats.org/officeDocument/2006/relationships/tags" Target="../tags/tag138.xml"/><Relationship Id="rId21" Type="http://schemas.openxmlformats.org/officeDocument/2006/relationships/tags" Target="../tags/tag156.xml"/><Relationship Id="rId34" Type="http://schemas.openxmlformats.org/officeDocument/2006/relationships/oleObject" Target="../embeddings/oleObject3.bin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5" Type="http://schemas.openxmlformats.org/officeDocument/2006/relationships/tags" Target="../tags/tag160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137.xml"/><Relationship Id="rId16" Type="http://schemas.openxmlformats.org/officeDocument/2006/relationships/tags" Target="../tags/tag151.xml"/><Relationship Id="rId20" Type="http://schemas.openxmlformats.org/officeDocument/2006/relationships/tags" Target="../tags/tag155.xml"/><Relationship Id="rId29" Type="http://schemas.openxmlformats.org/officeDocument/2006/relationships/tags" Target="../tags/tag164.xml"/><Relationship Id="rId1" Type="http://schemas.openxmlformats.org/officeDocument/2006/relationships/vmlDrawing" Target="../drawings/vmlDrawing3.vml"/><Relationship Id="rId6" Type="http://schemas.openxmlformats.org/officeDocument/2006/relationships/tags" Target="../tags/tag141.xml"/><Relationship Id="rId11" Type="http://schemas.openxmlformats.org/officeDocument/2006/relationships/tags" Target="../tags/tag146.xml"/><Relationship Id="rId24" Type="http://schemas.openxmlformats.org/officeDocument/2006/relationships/tags" Target="../tags/tag159.xml"/><Relationship Id="rId32" Type="http://schemas.openxmlformats.org/officeDocument/2006/relationships/slideLayout" Target="../slideLayouts/slideLayout7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23" Type="http://schemas.openxmlformats.org/officeDocument/2006/relationships/tags" Target="../tags/tag158.xml"/><Relationship Id="rId28" Type="http://schemas.openxmlformats.org/officeDocument/2006/relationships/tags" Target="../tags/tag163.xml"/><Relationship Id="rId10" Type="http://schemas.openxmlformats.org/officeDocument/2006/relationships/tags" Target="../tags/tag145.xml"/><Relationship Id="rId19" Type="http://schemas.openxmlformats.org/officeDocument/2006/relationships/tags" Target="../tags/tag154.xml"/><Relationship Id="rId31" Type="http://schemas.openxmlformats.org/officeDocument/2006/relationships/tags" Target="../tags/tag166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Relationship Id="rId22" Type="http://schemas.openxmlformats.org/officeDocument/2006/relationships/tags" Target="../tags/tag157.xml"/><Relationship Id="rId27" Type="http://schemas.openxmlformats.org/officeDocument/2006/relationships/tags" Target="../tags/tag162.xml"/><Relationship Id="rId30" Type="http://schemas.openxmlformats.org/officeDocument/2006/relationships/tags" Target="../tags/tag165.xml"/><Relationship Id="rId35" Type="http://schemas.openxmlformats.org/officeDocument/2006/relationships/image" Target="../media/image5.wmf"/><Relationship Id="rId8" Type="http://schemas.openxmlformats.org/officeDocument/2006/relationships/tags" Target="../tags/tag14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13" Type="http://schemas.openxmlformats.org/officeDocument/2006/relationships/image" Target="../media/image6.wmf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11" Type="http://schemas.openxmlformats.org/officeDocument/2006/relationships/tags" Target="../tags/tag182.xml"/><Relationship Id="rId5" Type="http://schemas.openxmlformats.org/officeDocument/2006/relationships/tags" Target="../tags/tag176.xml"/><Relationship Id="rId10" Type="http://schemas.openxmlformats.org/officeDocument/2006/relationships/tags" Target="../tags/tag181.xml"/><Relationship Id="rId4" Type="http://schemas.openxmlformats.org/officeDocument/2006/relationships/tags" Target="../tags/tag175.xml"/><Relationship Id="rId9" Type="http://schemas.openxmlformats.org/officeDocument/2006/relationships/tags" Target="../tags/tag180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52688" y="3140968"/>
            <a:ext cx="4206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7"/>
          <p:cNvSpPr>
            <a:spLocks noChangeArrowheads="1"/>
          </p:cNvSpPr>
          <p:nvPr/>
        </p:nvSpPr>
        <p:spPr bwMode="auto">
          <a:xfrm>
            <a:off x="451345" y="836712"/>
            <a:ext cx="8245475" cy="16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章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F60A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图形的轴对称</a:t>
            </a:r>
            <a:endParaRPr lang="en-US" altLang="zh-CN" sz="3600" b="1" dirty="0">
              <a:solidFill>
                <a:srgbClr val="F60A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46850" y="1328738"/>
            <a:ext cx="95408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8"/>
          <p:cNvSpPr>
            <a:spLocks noChangeArrowheads="1"/>
          </p:cNvSpPr>
          <p:nvPr/>
        </p:nvSpPr>
        <p:spPr bwMode="auto">
          <a:xfrm>
            <a:off x="2473093" y="3572445"/>
            <a:ext cx="41864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rgbClr val="000000"/>
                </a:solidFill>
                <a:latin typeface="微软雅黑" panose="020B0503020204020204" pitchFamily="34" charset="-122"/>
              </a:rPr>
              <a:t>角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</a:rPr>
              <a:t>平分线的性质</a:t>
            </a:r>
            <a:endParaRPr lang="en-US" altLang="zh-CN" sz="4000" b="1" dirty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9492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2160588" y="1028700"/>
            <a:ext cx="6983412" cy="9223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zh-CN" altLang="en-US" sz="2400" smtClean="0">
                <a:latin typeface="黑体" panose="02010609060101010101" pitchFamily="49" charset="-122"/>
                <a:ea typeface="黑体" panose="02010609060101010101" pitchFamily="49" charset="-122"/>
              </a:rPr>
              <a:t>反过来，角的内部到角的两边距离相等的点是否一定在这个角的平分线上呢？ </a:t>
            </a:r>
          </a:p>
        </p:txBody>
      </p:sp>
      <p:sp>
        <p:nvSpPr>
          <p:cNvPr id="21507" name="WordArt 5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468313" y="908050"/>
            <a:ext cx="914400" cy="592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kern="10">
                <a:latin typeface="微软雅黑" panose="020B0503020204020204" pitchFamily="34" charset="-122"/>
                <a:ea typeface="微软雅黑" panose="020B0503020204020204" pitchFamily="34" charset="-122"/>
              </a:rPr>
              <a:t>思考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email">
            <a:lum bright="12000"/>
          </a:blip>
          <a:srcRect/>
          <a:stretch>
            <a:fillRect/>
          </a:stretch>
        </p:blipFill>
        <p:spPr bwMode="auto">
          <a:xfrm>
            <a:off x="3024188" y="2100263"/>
            <a:ext cx="5111750" cy="302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9" name="Text Box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80063" y="19891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1510" name="AutoShape 11">
            <a:hlinkClick r:id="rId11" action="ppaction://hlinkfile"/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01013" y="6308725"/>
            <a:ext cx="1042987" cy="549275"/>
          </a:xfrm>
          <a:prstGeom prst="actionButtonInformati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1" name="Rectangle 13"/>
          <p:cNvSpPr/>
          <p:nvPr>
            <p:custDataLst>
              <p:tags r:id="rId6"/>
            </p:custDataLst>
          </p:nvPr>
        </p:nvSpPr>
        <p:spPr>
          <a:xfrm>
            <a:off x="385763" y="5559425"/>
            <a:ext cx="8235950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</a:t>
            </a:r>
            <a:r>
              <a:rPr lang="zh-CN" altLang="en-US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角的内部到角的两边距离相等的点在角的平分线上</a:t>
            </a: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1512" name="TextBox 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4675" y="2006600"/>
            <a:ext cx="203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自学探究三：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2125" y="908050"/>
            <a:ext cx="2570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角平分线的性质</a:t>
            </a:r>
            <a:r>
              <a:rPr kumimoji="1" lang="en-US" altLang="zh-CN" sz="2400" dirty="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8435" name="Text Box 3"/>
          <p:cNvSpPr/>
          <p:nvPr>
            <p:custDataLst>
              <p:tags r:id="rId3"/>
            </p:custDataLst>
          </p:nvPr>
        </p:nvSpPr>
        <p:spPr>
          <a:xfrm>
            <a:off x="393700" y="1382713"/>
            <a:ext cx="70945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角的内部到角的两边距离相等的点在角的平分线上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6" name="Text Box 27"/>
          <p:cNvSpPr/>
          <p:nvPr>
            <p:custDataLst>
              <p:tags r:id="rId4"/>
            </p:custDataLst>
          </p:nvPr>
        </p:nvSpPr>
        <p:spPr>
          <a:xfrm>
            <a:off x="395288" y="1844675"/>
            <a:ext cx="302418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应用所具备的条件：</a:t>
            </a:r>
          </a:p>
        </p:txBody>
      </p:sp>
      <p:sp>
        <p:nvSpPr>
          <p:cNvPr id="18437" name="Text Box 32"/>
          <p:cNvSpPr/>
          <p:nvPr>
            <p:custDataLst>
              <p:tags r:id="rId5"/>
            </p:custDataLst>
          </p:nvPr>
        </p:nvSpPr>
        <p:spPr>
          <a:xfrm>
            <a:off x="487363" y="5911850"/>
            <a:ext cx="120491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kumimoji="1" lang="zh-CN" altLang="en-US" sz="240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作用：</a:t>
            </a:r>
          </a:p>
        </p:txBody>
      </p:sp>
      <p:sp>
        <p:nvSpPr>
          <p:cNvPr id="18438" name="Text Box 33"/>
          <p:cNvSpPr/>
          <p:nvPr>
            <p:custDataLst>
              <p:tags r:id="rId6"/>
            </p:custDataLst>
          </p:nvPr>
        </p:nvSpPr>
        <p:spPr>
          <a:xfrm>
            <a:off x="1347788" y="5876925"/>
            <a:ext cx="459263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判断点是否在角平分线上的依据</a:t>
            </a:r>
            <a:r>
              <a:rPr kumimoji="1"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9" name="TextBox 2"/>
          <p:cNvSpPr/>
          <p:nvPr>
            <p:custDataLst>
              <p:tags r:id="rId7"/>
            </p:custDataLst>
          </p:nvPr>
        </p:nvSpPr>
        <p:spPr>
          <a:xfrm>
            <a:off x="320675" y="3644900"/>
            <a:ext cx="17303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符号语言：</a:t>
            </a:r>
          </a:p>
        </p:txBody>
      </p:sp>
      <p:sp>
        <p:nvSpPr>
          <p:cNvPr id="18440" name="TextBox 3"/>
          <p:cNvSpPr/>
          <p:nvPr>
            <p:custDataLst>
              <p:tags r:id="rId8"/>
            </p:custDataLst>
          </p:nvPr>
        </p:nvSpPr>
        <p:spPr>
          <a:xfrm>
            <a:off x="323850" y="4149725"/>
            <a:ext cx="5449888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PM</a:t>
            </a:r>
            <a:r>
              <a:rPr kumimoji="1"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⊥AB  PN⊥AC   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PM=PN</a:t>
            </a: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  <a:endParaRPr kumimoji="1"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41" name="TextBox 4"/>
          <p:cNvSpPr/>
          <p:nvPr>
            <p:custDataLst>
              <p:tags r:id="rId9"/>
            </p:custDataLst>
          </p:nvPr>
        </p:nvSpPr>
        <p:spPr>
          <a:xfrm>
            <a:off x="323850" y="4629150"/>
            <a:ext cx="6122988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在∠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BAC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的角平分线上（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角的内部到角的两边距离相等的点在角的平分线上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∴∠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1=∠2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（角的平分线的定义）</a:t>
            </a:r>
          </a:p>
        </p:txBody>
      </p:sp>
      <p:grpSp>
        <p:nvGrpSpPr>
          <p:cNvPr id="22538" name="组合 9"/>
          <p:cNvGrpSpPr/>
          <p:nvPr/>
        </p:nvGrpSpPr>
        <p:grpSpPr bwMode="auto">
          <a:xfrm>
            <a:off x="4467225" y="1341438"/>
            <a:ext cx="4151313" cy="4060825"/>
            <a:chOff x="4467226" y="1341438"/>
            <a:chExt cx="4151313" cy="4060825"/>
          </a:xfrm>
        </p:grpSpPr>
        <p:grpSp>
          <p:nvGrpSpPr>
            <p:cNvPr id="22539" name="组合 8"/>
            <p:cNvGrpSpPr/>
            <p:nvPr/>
          </p:nvGrpSpPr>
          <p:grpSpPr bwMode="auto">
            <a:xfrm>
              <a:off x="4467226" y="1341438"/>
              <a:ext cx="4151313" cy="4060825"/>
              <a:chOff x="4467226" y="1341438"/>
              <a:chExt cx="4151313" cy="4060825"/>
            </a:xfrm>
          </p:grpSpPr>
          <p:grpSp>
            <p:nvGrpSpPr>
              <p:cNvPr id="22540" name="Group 4"/>
              <p:cNvGrpSpPr/>
              <p:nvPr/>
            </p:nvGrpSpPr>
            <p:grpSpPr bwMode="auto">
              <a:xfrm>
                <a:off x="4467226" y="1341438"/>
                <a:ext cx="4151313" cy="4060825"/>
                <a:chOff x="2905" y="1200"/>
                <a:chExt cx="2615" cy="1785"/>
              </a:xfrm>
            </p:grpSpPr>
            <p:sp>
              <p:nvSpPr>
                <p:cNvPr id="22541" name="Line 5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4416" y="1584"/>
                  <a:ext cx="48" cy="96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42" name="Line 6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 flipV="1">
                  <a:off x="4464" y="1632"/>
                  <a:ext cx="96" cy="48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2543" name="Group 7"/>
                <p:cNvGrpSpPr/>
                <p:nvPr/>
              </p:nvGrpSpPr>
              <p:grpSpPr bwMode="auto">
                <a:xfrm>
                  <a:off x="2905" y="1200"/>
                  <a:ext cx="2615" cy="1785"/>
                  <a:chOff x="2905" y="1200"/>
                  <a:chExt cx="2615" cy="1785"/>
                </a:xfrm>
              </p:grpSpPr>
              <p:sp>
                <p:nvSpPr>
                  <p:cNvPr id="22544" name="Line 8"/>
                  <p:cNvSpPr>
                    <a:spLocks noChangeShapeType="1"/>
                  </p:cNvSpPr>
                  <p:nvPr>
                    <p:custDataLst>
                      <p:tags r:id="rId17"/>
                    </p:custDataLst>
                  </p:nvPr>
                </p:nvSpPr>
                <p:spPr bwMode="auto">
                  <a:xfrm flipV="1">
                    <a:off x="3120" y="1296"/>
                    <a:ext cx="1872" cy="96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45" name="Line 9"/>
                  <p:cNvSpPr>
                    <a:spLocks noChangeShapeType="1"/>
                  </p:cNvSpPr>
                  <p:nvPr>
                    <p:custDataLst>
                      <p:tags r:id="rId18"/>
                    </p:custDataLst>
                  </p:nvPr>
                </p:nvSpPr>
                <p:spPr bwMode="auto">
                  <a:xfrm>
                    <a:off x="3120" y="2256"/>
                    <a:ext cx="2112" cy="576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46" name="Line 10"/>
                  <p:cNvSpPr>
                    <a:spLocks noChangeShapeType="1"/>
                  </p:cNvSpPr>
                  <p:nvPr>
                    <p:custDataLst>
                      <p:tags r:id="rId19"/>
                    </p:custDataLst>
                  </p:nvPr>
                </p:nvSpPr>
                <p:spPr bwMode="auto">
                  <a:xfrm flipV="1">
                    <a:off x="3120" y="2016"/>
                    <a:ext cx="2064" cy="24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prstDash val="dashDot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47" name="Line 11"/>
                  <p:cNvSpPr>
                    <a:spLocks noChangeShapeType="1"/>
                  </p:cNvSpPr>
                  <p:nvPr>
                    <p:custDataLst>
                      <p:tags r:id="rId20"/>
                    </p:custDataLst>
                  </p:nvPr>
                </p:nvSpPr>
                <p:spPr bwMode="auto">
                  <a:xfrm flipH="1">
                    <a:off x="4616" y="2048"/>
                    <a:ext cx="192" cy="624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48" name="Line 12"/>
                  <p:cNvSpPr>
                    <a:spLocks noChangeShapeType="1"/>
                  </p:cNvSpPr>
                  <p:nvPr>
                    <p:custDataLst>
                      <p:tags r:id="rId21"/>
                    </p:custDataLst>
                  </p:nvPr>
                </p:nvSpPr>
                <p:spPr bwMode="auto">
                  <a:xfrm flipH="1" flipV="1">
                    <a:off x="4512" y="1536"/>
                    <a:ext cx="288" cy="528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49" name="Line 13"/>
                  <p:cNvSpPr>
                    <a:spLocks noChangeShapeType="1"/>
                  </p:cNvSpPr>
                  <p:nvPr>
                    <p:custDataLst>
                      <p:tags r:id="rId22"/>
                    </p:custDataLst>
                  </p:nvPr>
                </p:nvSpPr>
                <p:spPr bwMode="auto">
                  <a:xfrm rot="20760000" flipV="1">
                    <a:off x="4496" y="2544"/>
                    <a:ext cx="48" cy="96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50" name="Line 14"/>
                  <p:cNvSpPr>
                    <a:spLocks noChangeShapeType="1"/>
                  </p:cNvSpPr>
                  <p:nvPr>
                    <p:custDataLst>
                      <p:tags r:id="rId23"/>
                    </p:custDataLst>
                  </p:nvPr>
                </p:nvSpPr>
                <p:spPr bwMode="auto">
                  <a:xfrm rot="1320000">
                    <a:off x="4544" y="2560"/>
                    <a:ext cx="96" cy="0"/>
                  </a:xfrm>
                  <a:prstGeom prst="line">
                    <a:avLst/>
                  </a:prstGeom>
                  <a:noFill/>
                  <a:ln w="38100" algn="ctr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2551" name="Group 15"/>
                  <p:cNvGrpSpPr/>
                  <p:nvPr/>
                </p:nvGrpSpPr>
                <p:grpSpPr bwMode="auto">
                  <a:xfrm>
                    <a:off x="2905" y="1200"/>
                    <a:ext cx="2615" cy="1785"/>
                    <a:chOff x="2905" y="1200"/>
                    <a:chExt cx="2615" cy="1785"/>
                  </a:xfrm>
                </p:grpSpPr>
                <p:sp>
                  <p:nvSpPr>
                    <p:cNvPr id="22552" name="Text Box 16"/>
                    <p:cNvSpPr>
                      <a:spLocks noChangeArrowheads="1"/>
                    </p:cNvSpPr>
                    <p:nvPr>
                      <p:custDataLst>
                        <p:tags r:id="rId24"/>
                      </p:custDataLst>
                    </p:nvPr>
                  </p:nvSpPr>
                  <p:spPr bwMode="auto">
                    <a:xfrm>
                      <a:off x="5088" y="2784"/>
                      <a:ext cx="432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C</a:t>
                      </a:r>
                    </a:p>
                  </p:txBody>
                </p:sp>
                <p:sp>
                  <p:nvSpPr>
                    <p:cNvPr id="22553" name="Text Box 17"/>
                    <p:cNvSpPr>
                      <a:spLocks noChangeArrowheads="1"/>
                    </p:cNvSpPr>
                    <p:nvPr>
                      <p:custDataLst>
                        <p:tags r:id="rId25"/>
                      </p:custDataLst>
                    </p:nvPr>
                  </p:nvSpPr>
                  <p:spPr bwMode="auto">
                    <a:xfrm>
                      <a:off x="4944" y="1200"/>
                      <a:ext cx="288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B</a:t>
                      </a:r>
                    </a:p>
                  </p:txBody>
                </p:sp>
                <p:sp>
                  <p:nvSpPr>
                    <p:cNvPr id="22554" name="Text Box 18"/>
                    <p:cNvSpPr>
                      <a:spLocks noChangeArrowheads="1"/>
                    </p:cNvSpPr>
                    <p:nvPr>
                      <p:custDataLst>
                        <p:tags r:id="rId26"/>
                      </p:custDataLst>
                    </p:nvPr>
                  </p:nvSpPr>
                  <p:spPr bwMode="auto">
                    <a:xfrm>
                      <a:off x="4361" y="1347"/>
                      <a:ext cx="288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M</a:t>
                      </a:r>
                    </a:p>
                  </p:txBody>
                </p:sp>
                <p:sp>
                  <p:nvSpPr>
                    <p:cNvPr id="22555" name="Text Box 19"/>
                    <p:cNvSpPr>
                      <a:spLocks noChangeArrowheads="1"/>
                    </p:cNvSpPr>
                    <p:nvPr>
                      <p:custDataLst>
                        <p:tags r:id="rId27"/>
                      </p:custDataLst>
                    </p:nvPr>
                  </p:nvSpPr>
                  <p:spPr bwMode="auto">
                    <a:xfrm>
                      <a:off x="2905" y="2112"/>
                      <a:ext cx="384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A</a:t>
                      </a:r>
                    </a:p>
                  </p:txBody>
                </p:sp>
                <p:sp>
                  <p:nvSpPr>
                    <p:cNvPr id="22556" name="Text Box 20"/>
                    <p:cNvSpPr>
                      <a:spLocks noChangeArrowheads="1"/>
                    </p:cNvSpPr>
                    <p:nvPr>
                      <p:custDataLst>
                        <p:tags r:id="rId28"/>
                      </p:custDataLst>
                    </p:nvPr>
                  </p:nvSpPr>
                  <p:spPr bwMode="auto">
                    <a:xfrm>
                      <a:off x="4752" y="2016"/>
                      <a:ext cx="384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</a:t>
                      </a:r>
                    </a:p>
                  </p:txBody>
                </p:sp>
                <p:sp>
                  <p:nvSpPr>
                    <p:cNvPr id="22557" name="Text Box 21"/>
                    <p:cNvSpPr>
                      <a:spLocks noChangeArrowheads="1"/>
                    </p:cNvSpPr>
                    <p:nvPr>
                      <p:custDataLst>
                        <p:tags r:id="rId29"/>
                      </p:custDataLst>
                    </p:nvPr>
                  </p:nvSpPr>
                  <p:spPr bwMode="auto">
                    <a:xfrm>
                      <a:off x="4416" y="2640"/>
                      <a:ext cx="384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N</a:t>
                      </a:r>
                    </a:p>
                  </p:txBody>
                </p:sp>
                <p:sp>
                  <p:nvSpPr>
                    <p:cNvPr id="22558" name="Text Box 22"/>
                    <p:cNvSpPr>
                      <a:spLocks noChangeArrowheads="1"/>
                    </p:cNvSpPr>
                    <p:nvPr>
                      <p:custDataLst>
                        <p:tags r:id="rId30"/>
                      </p:custDataLst>
                    </p:nvPr>
                  </p:nvSpPr>
                  <p:spPr bwMode="auto">
                    <a:xfrm>
                      <a:off x="5136" y="1872"/>
                      <a:ext cx="288" cy="20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D</a:t>
                      </a:r>
                    </a:p>
                  </p:txBody>
                </p:sp>
                <p:grpSp>
                  <p:nvGrpSpPr>
                    <p:cNvPr id="22559" name="Group 23"/>
                    <p:cNvGrpSpPr/>
                    <p:nvPr/>
                  </p:nvGrpSpPr>
                  <p:grpSpPr bwMode="auto">
                    <a:xfrm>
                      <a:off x="3084" y="2001"/>
                      <a:ext cx="708" cy="414"/>
                      <a:chOff x="2844" y="2049"/>
                      <a:chExt cx="708" cy="414"/>
                    </a:xfrm>
                  </p:grpSpPr>
                  <p:graphicFrame>
                    <p:nvGraphicFramePr>
                      <p:cNvPr id="22560" name="Object 24"/>
                      <p:cNvGraphicFramePr>
                        <a:graphicFrameLocks noChangeAspect="1"/>
                      </p:cNvGraphicFramePr>
                      <p:nvPr>
                        <p:custDataLst>
                          <p:tags r:id="rId31"/>
                        </p:custDataLst>
                      </p:nvPr>
                    </p:nvGraphicFramePr>
                    <p:xfrm>
                      <a:off x="2844" y="2092"/>
                      <a:ext cx="72" cy="136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22573" name="Equation" r:id="rId36" imgW="114300" imgH="215900" progId="Equation.3">
                              <p:embed/>
                            </p:oleObj>
                          </mc:Choice>
                          <mc:Fallback>
                            <p:oleObj name="Equation" r:id="rId36" imgW="114300" imgH="215900" progId="Equation.3">
                              <p:embed/>
                              <p:pic>
                                <p:nvPicPr>
                                  <p:cNvPr id="0" name="Object 24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37">
                                    <a:extLs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2844" y="2092"/>
                                    <a:ext cx="72" cy="136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ffectLst/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38100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  <a:ext uri="{AF507438-7753-43E0-B8FC-AC1667EBCBE1}">
                                      <a14:hiddenEffects xmlns:a14="http://schemas.microsoft.com/office/drawing/2010/main">
                                        <a:effectLst>
                                          <a:outerShdw dist="35921" dir="2700000" algn="ctr" rotWithShape="0">
                                            <a:srgbClr val="808080"/>
                                          </a:outerShdw>
                                        </a:effectLst>
                                      </a14:hiddenEffects>
                                    </a:ext>
                                  </a:extLst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sp>
                    <p:nvSpPr>
                      <p:cNvPr id="22561" name="Text Box 25"/>
                      <p:cNvSpPr>
                        <a:spLocks noChangeArrowheads="1"/>
                      </p:cNvSpPr>
                      <p:nvPr>
                        <p:custDataLst>
                          <p:tags r:id="rId32"/>
                        </p:custDataLst>
                      </p:nvPr>
                    </p:nvSpPr>
                    <p:spPr bwMode="auto">
                      <a:xfrm>
                        <a:off x="3264" y="2049"/>
                        <a:ext cx="288" cy="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kumimoji="1" lang="en-US" altLang="zh-CN" sz="2400">
                            <a:latin typeface="黑体" panose="02010609060101010101" pitchFamily="49" charset="-122"/>
                            <a:ea typeface="黑体" panose="02010609060101010101" pitchFamily="49" charset="-122"/>
                          </a:rPr>
                          <a:t>1</a:t>
                        </a:r>
                        <a:endParaRPr kumimoji="1" lang="zh-CN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endParaRPr>
                      </a:p>
                    </p:txBody>
                  </p:sp>
                  <p:sp>
                    <p:nvSpPr>
                      <p:cNvPr id="22562" name="Text Box 26"/>
                      <p:cNvSpPr>
                        <a:spLocks noChangeArrowheads="1"/>
                      </p:cNvSpPr>
                      <p:nvPr>
                        <p:custDataLst>
                          <p:tags r:id="rId33"/>
                        </p:custDataLst>
                      </p:nvPr>
                    </p:nvSpPr>
                    <p:spPr bwMode="auto">
                      <a:xfrm>
                        <a:off x="3296" y="2260"/>
                        <a:ext cx="192" cy="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kumimoji="1" lang="en-US" altLang="zh-CN" sz="2400">
                            <a:latin typeface="黑体" panose="02010609060101010101" pitchFamily="49" charset="-122"/>
                            <a:ea typeface="黑体" panose="02010609060101010101" pitchFamily="49" charset="-122"/>
                          </a:rPr>
                          <a:t>2</a:t>
                        </a:r>
                        <a:endParaRPr kumimoji="1" lang="zh-CN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18449" name="任意多边形 6"/>
              <p:cNvSpPr/>
              <p:nvPr>
                <p:custDataLst>
                  <p:tags r:id="rId14"/>
                </p:custDataLst>
              </p:nvPr>
            </p:nvSpPr>
            <p:spPr>
              <a:xfrm>
                <a:off x="5294314" y="3386138"/>
                <a:ext cx="169862" cy="461962"/>
              </a:xfrm>
              <a:custGeom>
                <a:avLst/>
                <a:gdLst>
                  <a:gd name="connsiteX0" fmla="*/ 0 w 169333"/>
                  <a:gd name="connsiteY0" fmla="*/ 0 h 248355"/>
                  <a:gd name="connsiteX1" fmla="*/ 56444 w 169333"/>
                  <a:gd name="connsiteY1" fmla="*/ 22577 h 248355"/>
                  <a:gd name="connsiteX2" fmla="*/ 67733 w 169333"/>
                  <a:gd name="connsiteY2" fmla="*/ 67733 h 248355"/>
                  <a:gd name="connsiteX3" fmla="*/ 135467 w 169333"/>
                  <a:gd name="connsiteY3" fmla="*/ 112889 h 248355"/>
                  <a:gd name="connsiteX4" fmla="*/ 158044 w 169333"/>
                  <a:gd name="connsiteY4" fmla="*/ 180622 h 248355"/>
                  <a:gd name="connsiteX5" fmla="*/ 169333 w 169333"/>
                  <a:gd name="connsiteY5" fmla="*/ 214489 h 248355"/>
                  <a:gd name="connsiteX6" fmla="*/ 169333 w 169333"/>
                  <a:gd name="connsiteY6" fmla="*/ 248355 h 248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333" h="248354">
                    <a:moveTo>
                      <a:pt x="0" y="0"/>
                    </a:moveTo>
                    <a:cubicBezTo>
                      <a:pt x="18815" y="7526"/>
                      <a:pt x="42115" y="8248"/>
                      <a:pt x="56444" y="22577"/>
                    </a:cubicBezTo>
                    <a:cubicBezTo>
                      <a:pt x="67415" y="33548"/>
                      <a:pt x="57516" y="56057"/>
                      <a:pt x="67733" y="67733"/>
                    </a:cubicBezTo>
                    <a:cubicBezTo>
                      <a:pt x="85602" y="88154"/>
                      <a:pt x="135467" y="112889"/>
                      <a:pt x="135467" y="112889"/>
                    </a:cubicBezTo>
                    <a:lnTo>
                      <a:pt x="158044" y="180622"/>
                    </a:lnTo>
                    <a:cubicBezTo>
                      <a:pt x="161807" y="191911"/>
                      <a:pt x="169333" y="202589"/>
                      <a:pt x="169333" y="214489"/>
                    </a:cubicBezTo>
                    <a:lnTo>
                      <a:pt x="169333" y="248355"/>
                    </a:lnTo>
                  </a:path>
                </a:pathLst>
              </a:custGeom>
              <a:noFill/>
              <a:ln w="28575" cap="flat" cmpd="sng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lstStyle/>
              <a:p>
                <a:endParaRPr lang="zh-CN" altLang="en-US" sz="2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22564" name="任意多边形 7"/>
            <p:cNvSpPr/>
            <p:nvPr>
              <p:custDataLst>
                <p:tags r:id="rId13"/>
              </p:custDataLst>
            </p:nvPr>
          </p:nvSpPr>
          <p:spPr bwMode="auto">
            <a:xfrm>
              <a:off x="5418667" y="3668889"/>
              <a:ext cx="101600" cy="461665"/>
            </a:xfrm>
            <a:custGeom>
              <a:avLst/>
              <a:gdLst>
                <a:gd name="T0" fmla="*/ 0 w 101600"/>
                <a:gd name="T1" fmla="*/ 0 h 327378"/>
                <a:gd name="T2" fmla="*/ 90311 w 101600"/>
                <a:gd name="T3" fmla="*/ 135467 h 327378"/>
                <a:gd name="T4" fmla="*/ 101600 w 101600"/>
                <a:gd name="T5" fmla="*/ 180622 h 327378"/>
                <a:gd name="T6" fmla="*/ 90311 w 101600"/>
                <a:gd name="T7" fmla="*/ 327378 h 327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00" h="327378">
                  <a:moveTo>
                    <a:pt x="0" y="0"/>
                  </a:moveTo>
                  <a:cubicBezTo>
                    <a:pt x="66092" y="84976"/>
                    <a:pt x="71067" y="68113"/>
                    <a:pt x="90311" y="135467"/>
                  </a:cubicBezTo>
                  <a:cubicBezTo>
                    <a:pt x="94573" y="150385"/>
                    <a:pt x="97837" y="165570"/>
                    <a:pt x="101600" y="180622"/>
                  </a:cubicBezTo>
                  <a:lnTo>
                    <a:pt x="90311" y="327378"/>
                  </a:lnTo>
                </a:path>
              </a:pathLst>
            </a:custGeom>
            <a:noFill/>
            <a:ln w="1905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8443" name="Text Box 29"/>
          <p:cNvSpPr/>
          <p:nvPr>
            <p:custDataLst>
              <p:tags r:id="rId10"/>
            </p:custDataLst>
          </p:nvPr>
        </p:nvSpPr>
        <p:spPr>
          <a:xfrm>
            <a:off x="487363" y="2276475"/>
            <a:ext cx="38957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）点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kumimoji="1"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kumimoji="1"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BAC</a:t>
            </a:r>
            <a:r>
              <a:rPr kumimoji="1"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的内部；</a:t>
            </a:r>
          </a:p>
        </p:txBody>
      </p:sp>
      <p:sp>
        <p:nvSpPr>
          <p:cNvPr id="18444" name="Text Box 30"/>
          <p:cNvSpPr/>
          <p:nvPr>
            <p:custDataLst>
              <p:tags r:id="rId11"/>
            </p:custDataLst>
          </p:nvPr>
        </p:nvSpPr>
        <p:spPr>
          <a:xfrm>
            <a:off x="468313" y="2781300"/>
            <a:ext cx="4465637" cy="4587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PM</a:t>
            </a:r>
            <a:r>
              <a:rPr kumimoji="1"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⊥AB  PN⊥AC</a:t>
            </a: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22567" name="Text Box 3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2125" y="3213100"/>
            <a:ext cx="3514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PM=PN</a:t>
            </a:r>
            <a:endParaRPr kumimoji="1"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/>
          <p:nvPr>
            <p:custDataLst>
              <p:tags r:id="rId1"/>
            </p:custDataLst>
          </p:nvPr>
        </p:nvSpPr>
        <p:spPr>
          <a:xfrm>
            <a:off x="323850" y="1350963"/>
            <a:ext cx="8208963" cy="12001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是∠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AOB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内部的一点，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PE⊥OA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PF⊥OB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，垂足分别为点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，且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PE = PF . Q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是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OP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上的任意一点，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QM⊥OA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QN⊥OB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，垂足分别为点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M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和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N . QM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QN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相等吗？为什么？</a:t>
            </a:r>
          </a:p>
        </p:txBody>
      </p:sp>
      <p:pic>
        <p:nvPicPr>
          <p:cNvPr id="23555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27538" y="2420938"/>
            <a:ext cx="424815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2438" y="893763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测试二</a:t>
            </a:r>
            <a:r>
              <a:rPr lang="en-US" altLang="zh-CN" sz="240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20485" name="Text Box 9"/>
          <p:cNvSpPr/>
          <p:nvPr>
            <p:custDataLst>
              <p:tags r:id="rId4"/>
            </p:custDataLst>
          </p:nvPr>
        </p:nvSpPr>
        <p:spPr>
          <a:xfrm>
            <a:off x="452438" y="2838450"/>
            <a:ext cx="3168650" cy="4603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解：相等</a:t>
            </a:r>
          </a:p>
        </p:txBody>
      </p:sp>
      <p:sp>
        <p:nvSpPr>
          <p:cNvPr id="20486" name="Text Box 10"/>
          <p:cNvSpPr/>
          <p:nvPr>
            <p:custDataLst>
              <p:tags r:id="rId5"/>
            </p:custDataLst>
          </p:nvPr>
        </p:nvSpPr>
        <p:spPr>
          <a:xfrm>
            <a:off x="395288" y="3284538"/>
            <a:ext cx="5400675" cy="3048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证明：∵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PE⊥OA,PF⊥OB,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           PE=PF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∴OP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为∠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AOB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的平分线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角平分线的性质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∵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QM⊥OA,QN⊥OB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∴QM=QN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（角平分线的性质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7"/>
          <p:cNvSpPr/>
          <p:nvPr>
            <p:custDataLst>
              <p:tags r:id="rId2"/>
            </p:custDataLst>
          </p:nvPr>
        </p:nvSpPr>
        <p:spPr>
          <a:xfrm>
            <a:off x="323850" y="3200400"/>
            <a:ext cx="1219200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作法</a:t>
            </a: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21507" name="Rectangle 40"/>
          <p:cNvSpPr/>
          <p:nvPr>
            <p:custDataLst>
              <p:tags r:id="rId3"/>
            </p:custDataLst>
          </p:nvPr>
        </p:nvSpPr>
        <p:spPr>
          <a:xfrm>
            <a:off x="1331913" y="3200400"/>
            <a:ext cx="6985000" cy="8318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１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为圆心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适当长为半径作弧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分别交这个角的两边于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E,F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两点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21508" name="Text Box 41"/>
          <p:cNvSpPr/>
          <p:nvPr>
            <p:custDataLst>
              <p:tags r:id="rId4"/>
            </p:custDataLst>
          </p:nvPr>
        </p:nvSpPr>
        <p:spPr>
          <a:xfrm>
            <a:off x="1258888" y="5073650"/>
            <a:ext cx="2667000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３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.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作射线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AP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09" name="Text Box 44"/>
          <p:cNvSpPr/>
          <p:nvPr>
            <p:custDataLst>
              <p:tags r:id="rId5"/>
            </p:custDataLst>
          </p:nvPr>
        </p:nvSpPr>
        <p:spPr>
          <a:xfrm>
            <a:off x="466725" y="2114550"/>
            <a:ext cx="3600450" cy="10144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已知：∠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BAC    </a:t>
            </a:r>
          </a:p>
          <a:p>
            <a:pPr eaLnBrk="1" hangingPunct="1">
              <a:spcBef>
                <a:spcPct val="50000"/>
              </a:spcBef>
            </a:pP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求作：∠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BAC 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的平分线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. 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10" name="Text Box 49"/>
          <p:cNvSpPr/>
          <p:nvPr>
            <p:custDataLst>
              <p:tags r:id="rId6"/>
            </p:custDataLst>
          </p:nvPr>
        </p:nvSpPr>
        <p:spPr>
          <a:xfrm>
            <a:off x="1258888" y="5559425"/>
            <a:ext cx="5184775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射线</a:t>
            </a: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AP</a:t>
            </a:r>
            <a:r>
              <a:rPr lang="zh-CN" altLang="en-US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就是所求作的∠</a:t>
            </a:r>
            <a:r>
              <a:rPr lang="en-US" altLang="zh-CN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BAC</a:t>
            </a:r>
            <a:r>
              <a:rPr lang="zh-CN" altLang="en-US" sz="240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的平分线</a:t>
            </a:r>
          </a:p>
        </p:txBody>
      </p:sp>
      <p:sp>
        <p:nvSpPr>
          <p:cNvPr id="24583" name="Text Box 5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3" y="960438"/>
            <a:ext cx="26066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（二）探究新知</a:t>
            </a:r>
          </a:p>
        </p:txBody>
      </p:sp>
      <p:sp>
        <p:nvSpPr>
          <p:cNvPr id="24584" name="Text Box 5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8950" y="1552575"/>
            <a:ext cx="42973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活动四</a:t>
            </a:r>
            <a:r>
              <a:rPr lang="en-US" altLang="zh-CN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  <a:r>
              <a:rPr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用尺规作角的平分线</a:t>
            </a:r>
          </a:p>
        </p:txBody>
      </p:sp>
      <p:sp>
        <p:nvSpPr>
          <p:cNvPr id="21513" name="Rectangle 53"/>
          <p:cNvSpPr/>
          <p:nvPr>
            <p:custDataLst>
              <p:tags r:id="rId9"/>
            </p:custDataLst>
          </p:nvPr>
        </p:nvSpPr>
        <p:spPr>
          <a:xfrm>
            <a:off x="1258888" y="4065588"/>
            <a:ext cx="6337300" cy="9794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２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分别以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E,F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为圆心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大于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EF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一半的长为半径</a:t>
            </a:r>
          </a:p>
          <a:p>
            <a:pPr>
              <a:lnSpc>
                <a:spcPct val="12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   作弧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两弧交于点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P;</a:t>
            </a:r>
          </a:p>
        </p:txBody>
      </p:sp>
      <p:grpSp>
        <p:nvGrpSpPr>
          <p:cNvPr id="24586" name="Group 60"/>
          <p:cNvGrpSpPr/>
          <p:nvPr/>
        </p:nvGrpSpPr>
        <p:grpSpPr bwMode="auto">
          <a:xfrm>
            <a:off x="4427538" y="1089025"/>
            <a:ext cx="2879725" cy="2184400"/>
            <a:chOff x="3334" y="346"/>
            <a:chExt cx="1814" cy="1376"/>
          </a:xfrm>
        </p:grpSpPr>
        <p:grpSp>
          <p:nvGrpSpPr>
            <p:cNvPr id="24587" name="Group 56"/>
            <p:cNvGrpSpPr/>
            <p:nvPr/>
          </p:nvGrpSpPr>
          <p:grpSpPr bwMode="auto">
            <a:xfrm>
              <a:off x="3560" y="436"/>
              <a:ext cx="1452" cy="1044"/>
              <a:chOff x="3560" y="436"/>
              <a:chExt cx="1452" cy="1044"/>
            </a:xfrm>
          </p:grpSpPr>
          <p:sp>
            <p:nvSpPr>
              <p:cNvPr id="24588" name="Line 54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560" y="1480"/>
                <a:ext cx="1452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9" name="Line 55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 flipV="1">
                <a:off x="3560" y="436"/>
                <a:ext cx="1044" cy="1044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4590" name="Text Box 5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334" y="134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4591" name="Text Box 5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41" y="346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4592" name="Text Box 5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85" y="143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nimBg="1"/>
      <p:bldP spid="21510" grpId="0" animBg="1"/>
      <p:bldP spid="215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/>
          <p:nvPr>
            <p:custDataLst>
              <p:tags r:id="rId1"/>
            </p:custDataLst>
          </p:nvPr>
        </p:nvSpPr>
        <p:spPr>
          <a:xfrm>
            <a:off x="360363" y="1631950"/>
            <a:ext cx="8172450" cy="345281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用直尺和圆规作一个角的平分线，如上图所示，则能说明∠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EAP=∠FAP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的依据（  ）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A.SSS  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B.ASA  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C.AAS  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D.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角平分线上的点到角的两边相等</a:t>
            </a:r>
          </a:p>
        </p:txBody>
      </p:sp>
      <p:sp>
        <p:nvSpPr>
          <p:cNvPr id="25603" name="Text Box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2775" y="919163"/>
            <a:ext cx="13684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22532" name="Text Box 8"/>
          <p:cNvSpPr/>
          <p:nvPr>
            <p:custDataLst>
              <p:tags r:id="rId3"/>
            </p:custDataLst>
          </p:nvPr>
        </p:nvSpPr>
        <p:spPr>
          <a:xfrm>
            <a:off x="4859338" y="2205038"/>
            <a:ext cx="576262" cy="522287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</a:t>
            </a:r>
            <a:endParaRPr lang="en-US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962025"/>
            <a:ext cx="17287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课堂小结</a:t>
            </a:r>
          </a:p>
        </p:txBody>
      </p:sp>
      <p:sp>
        <p:nvSpPr>
          <p:cNvPr id="26627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6238" y="1576388"/>
            <a:ext cx="76676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、角是轴对称图形</a:t>
            </a:r>
            <a:r>
              <a:rPr lang="en-US" altLang="zh-CN" sz="28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角的平分线所在的直线是它的对称轴</a:t>
            </a:r>
            <a:r>
              <a:rPr lang="en-US" altLang="zh-CN" sz="28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6628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6238" y="2816225"/>
            <a:ext cx="8043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、角平分线上的点，到这个角的两边的距离相等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662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6238" y="3744913"/>
            <a:ext cx="779621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、角的内部到角的两边距离相等的点在角的平分线上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6630" name="Text Box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8300" y="4997450"/>
            <a:ext cx="612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、如何用尺规作一个角的平分线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363" y="806450"/>
            <a:ext cx="2663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（四）达标测试</a:t>
            </a:r>
          </a:p>
        </p:txBody>
      </p:sp>
      <p:sp>
        <p:nvSpPr>
          <p:cNvPr id="24579" name="Text Box 13"/>
          <p:cNvSpPr/>
          <p:nvPr>
            <p:custDataLst>
              <p:tags r:id="rId2"/>
            </p:custDataLst>
          </p:nvPr>
        </p:nvSpPr>
        <p:spPr>
          <a:xfrm>
            <a:off x="358775" y="1257300"/>
            <a:ext cx="8137525" cy="8302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1.∠AOB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的平分线上一点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OA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的距离为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1.5㎝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，则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OB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的距离为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　　　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㎝。</a:t>
            </a:r>
          </a:p>
        </p:txBody>
      </p:sp>
      <p:pic>
        <p:nvPicPr>
          <p:cNvPr id="27652" name="Picture 8" descr="p18-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5249863" y="1846263"/>
            <a:ext cx="2811462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15"/>
          <p:cNvSpPr/>
          <p:nvPr>
            <p:custDataLst>
              <p:tags r:id="rId4"/>
            </p:custDataLst>
          </p:nvPr>
        </p:nvSpPr>
        <p:spPr>
          <a:xfrm>
            <a:off x="468313" y="4321175"/>
            <a:ext cx="6300787" cy="17907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3.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OP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平分∠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MON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PA⊥ON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 </a:t>
            </a:r>
          </a:p>
          <a:p>
            <a:pPr>
              <a:lnSpc>
                <a:spcPct val="115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垂足为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PA = 2. Q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是边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OM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上的  </a:t>
            </a:r>
          </a:p>
          <a:p>
            <a:pPr>
              <a:lnSpc>
                <a:spcPct val="115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一个动点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则线段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PQ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的最小值（  ）</a:t>
            </a:r>
          </a:p>
          <a:p>
            <a:pPr>
              <a:lnSpc>
                <a:spcPct val="115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     B.2      C.3      D.4</a:t>
            </a:r>
          </a:p>
        </p:txBody>
      </p:sp>
      <p:pic>
        <p:nvPicPr>
          <p:cNvPr id="27654" name="Picture 16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364163" y="4032250"/>
            <a:ext cx="3132137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17"/>
          <p:cNvSpPr/>
          <p:nvPr>
            <p:custDataLst>
              <p:tags r:id="rId6"/>
            </p:custDataLst>
          </p:nvPr>
        </p:nvSpPr>
        <p:spPr>
          <a:xfrm>
            <a:off x="365125" y="2192338"/>
            <a:ext cx="6011863" cy="18637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2.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如图，在△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中，∠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C=90°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 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DE⊥AB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1=∠2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，且  </a:t>
            </a:r>
          </a:p>
          <a:p>
            <a:pPr>
              <a:lnSpc>
                <a:spcPct val="12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AC=6cm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，那么线段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BE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ABC </a:t>
            </a:r>
          </a:p>
          <a:p>
            <a:pPr>
              <a:lnSpc>
                <a:spcPct val="12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　　   　  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AE+DE=</a:t>
            </a:r>
            <a:r>
              <a:rPr lang="zh-CN" altLang="en-US" sz="2400" u="sng">
                <a:latin typeface="黑体" panose="02010609060101010101" pitchFamily="49" charset="-122"/>
                <a:ea typeface="黑体" panose="02010609060101010101" pitchFamily="49" charset="-122"/>
              </a:rPr>
              <a:t>　　　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4584" name="Text Box 18"/>
          <p:cNvSpPr/>
          <p:nvPr>
            <p:custDataLst>
              <p:tags r:id="rId7"/>
            </p:custDataLst>
          </p:nvPr>
        </p:nvSpPr>
        <p:spPr>
          <a:xfrm>
            <a:off x="1763713" y="1627188"/>
            <a:ext cx="936625" cy="4603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1.5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85" name="Text Box 20"/>
          <p:cNvSpPr/>
          <p:nvPr>
            <p:custDataLst>
              <p:tags r:id="rId8"/>
            </p:custDataLst>
          </p:nvPr>
        </p:nvSpPr>
        <p:spPr>
          <a:xfrm>
            <a:off x="828675" y="3455988"/>
            <a:ext cx="1871663" cy="4619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角平分线</a:t>
            </a:r>
          </a:p>
        </p:txBody>
      </p:sp>
      <p:sp>
        <p:nvSpPr>
          <p:cNvPr id="24586" name="Text Box 21"/>
          <p:cNvSpPr/>
          <p:nvPr>
            <p:custDataLst>
              <p:tags r:id="rId9"/>
            </p:custDataLst>
          </p:nvPr>
        </p:nvSpPr>
        <p:spPr>
          <a:xfrm>
            <a:off x="4284663" y="3529013"/>
            <a:ext cx="1584325" cy="4603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6cm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87" name="Text Box 22"/>
          <p:cNvSpPr/>
          <p:nvPr>
            <p:custDataLst>
              <p:tags r:id="rId10"/>
            </p:custDataLst>
          </p:nvPr>
        </p:nvSpPr>
        <p:spPr>
          <a:xfrm>
            <a:off x="4787900" y="5184775"/>
            <a:ext cx="865188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B</a:t>
            </a:r>
            <a:endParaRPr lang="en-US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7660" name="New picture" hidden="1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0" y="11925300"/>
            <a:ext cx="36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  <p:bldP spid="24586" grpId="0" animBg="1"/>
      <p:bldP spid="245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2204864"/>
            <a:ext cx="8229600" cy="29019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marL="0" indent="0" fontAlgn="base"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595959"/>
                </a:solidFill>
                <a:sym typeface="微软雅黑" panose="020B0503020204020204" pitchFamily="34" charset="-122"/>
              </a:rPr>
              <a:t>1</a:t>
            </a:r>
            <a:r>
              <a:rPr lang="en-US" sz="2000" dirty="0" smtClean="0">
                <a:solidFill>
                  <a:srgbClr val="595959"/>
                </a:solidFill>
                <a:sym typeface="微软雅黑" panose="020B0503020204020204" pitchFamily="34" charset="-122"/>
              </a:rPr>
              <a:t>、探索角的轴对称性质，丰富学生的数学活动经验，发展空间观念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595959"/>
                </a:solidFill>
                <a:sym typeface="微软雅黑" panose="020B0503020204020204" pitchFamily="34" charset="-122"/>
              </a:rPr>
              <a:t>2</a:t>
            </a:r>
            <a:r>
              <a:rPr lang="en-US" sz="2000" dirty="0" smtClean="0">
                <a:solidFill>
                  <a:srgbClr val="595959"/>
                </a:solidFill>
                <a:sym typeface="微软雅黑" panose="020B0503020204020204" pitchFamily="34" charset="-122"/>
              </a:rPr>
              <a:t>、探索并理解角平分线的性质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altLang="zh-CN" sz="2000" dirty="0" smtClean="0">
                <a:solidFill>
                  <a:srgbClr val="595959"/>
                </a:solidFill>
                <a:sym typeface="微软雅黑" panose="020B0503020204020204" pitchFamily="34" charset="-122"/>
              </a:rPr>
              <a:t>3</a:t>
            </a:r>
            <a:r>
              <a:rPr lang="en-US" sz="2000" dirty="0" smtClean="0">
                <a:solidFill>
                  <a:srgbClr val="595959"/>
                </a:solidFill>
                <a:sym typeface="微软雅黑" panose="020B0503020204020204" pitchFamily="34" charset="-122"/>
              </a:rPr>
              <a:t>、能用尺规完成基本作图：作一个角的平分线</a:t>
            </a:r>
          </a:p>
        </p:txBody>
      </p:sp>
      <p:sp>
        <p:nvSpPr>
          <p:cNvPr id="13315" name="Text Box 2"/>
          <p:cNvSpPr>
            <a:spLocks noChangeArrowheads="1"/>
          </p:cNvSpPr>
          <p:nvPr/>
        </p:nvSpPr>
        <p:spPr bwMode="auto">
          <a:xfrm>
            <a:off x="3203848" y="1052736"/>
            <a:ext cx="215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教学目标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>
            <a:spLocks noChangeArrowheads="1"/>
          </p:cNvSpPr>
          <p:nvPr/>
        </p:nvSpPr>
        <p:spPr bwMode="auto">
          <a:xfrm>
            <a:off x="587375" y="908050"/>
            <a:ext cx="3744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（一）知识回顾</a:t>
            </a:r>
          </a:p>
        </p:txBody>
      </p:sp>
      <p:sp>
        <p:nvSpPr>
          <p:cNvPr id="14339" name="Text Box 3"/>
          <p:cNvSpPr>
            <a:spLocks noChangeArrowheads="1"/>
          </p:cNvSpPr>
          <p:nvPr/>
        </p:nvSpPr>
        <p:spPr bwMode="auto">
          <a:xfrm>
            <a:off x="596900" y="1628775"/>
            <a:ext cx="4752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、角平分线的概念</a:t>
            </a:r>
          </a:p>
        </p:txBody>
      </p:sp>
      <p:sp>
        <p:nvSpPr>
          <p:cNvPr id="6148" name="Text Box 5"/>
          <p:cNvSpPr/>
          <p:nvPr/>
        </p:nvSpPr>
        <p:spPr>
          <a:xfrm>
            <a:off x="563563" y="2246313"/>
            <a:ext cx="8208962" cy="1127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一条射线把</a:t>
            </a:r>
            <a:r>
              <a:rPr kumimoji="1"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一个角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分成两个相等的角，这条</a:t>
            </a:r>
            <a:r>
              <a:rPr kumimoji="1"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射线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叫做这个角的平分线</a:t>
            </a: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4341" name="Group 21"/>
          <p:cNvGrpSpPr/>
          <p:nvPr/>
        </p:nvGrpSpPr>
        <p:grpSpPr bwMode="auto">
          <a:xfrm>
            <a:off x="1403350" y="3336925"/>
            <a:ext cx="5688013" cy="2971800"/>
            <a:chOff x="975" y="2024"/>
            <a:chExt cx="3583" cy="1872"/>
          </a:xfrm>
        </p:grpSpPr>
        <p:sp>
          <p:nvSpPr>
            <p:cNvPr id="14342" name="Line 32"/>
            <p:cNvSpPr>
              <a:spLocks noChangeShapeType="1"/>
            </p:cNvSpPr>
            <p:nvPr/>
          </p:nvSpPr>
          <p:spPr bwMode="auto">
            <a:xfrm flipH="1">
              <a:off x="1338" y="2342"/>
              <a:ext cx="1814" cy="1406"/>
            </a:xfrm>
            <a:prstGeom prst="line">
              <a:avLst/>
            </a:prstGeom>
            <a:noFill/>
            <a:ln w="38100" algn="ctr">
              <a:solidFill>
                <a:srgbClr val="33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3" name="Line 33"/>
            <p:cNvSpPr>
              <a:spLocks noChangeShapeType="1"/>
            </p:cNvSpPr>
            <p:nvPr/>
          </p:nvSpPr>
          <p:spPr bwMode="auto">
            <a:xfrm flipV="1">
              <a:off x="1338" y="3703"/>
              <a:ext cx="2404" cy="45"/>
            </a:xfrm>
            <a:prstGeom prst="line">
              <a:avLst/>
            </a:prstGeom>
            <a:noFill/>
            <a:ln w="38100" algn="ctr">
              <a:solidFill>
                <a:srgbClr val="33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Line 34"/>
            <p:cNvSpPr>
              <a:spLocks noChangeShapeType="1"/>
            </p:cNvSpPr>
            <p:nvPr/>
          </p:nvSpPr>
          <p:spPr bwMode="auto">
            <a:xfrm flipV="1">
              <a:off x="1338" y="2977"/>
              <a:ext cx="2132" cy="771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Arc 35"/>
            <p:cNvSpPr/>
            <p:nvPr/>
          </p:nvSpPr>
          <p:spPr bwMode="auto">
            <a:xfrm>
              <a:off x="1973" y="3249"/>
              <a:ext cx="91" cy="233"/>
            </a:xfrm>
            <a:custGeom>
              <a:avLst/>
              <a:gdLst>
                <a:gd name="T0" fmla="*/ -1 w 21600"/>
                <a:gd name="T1" fmla="*/ 0 h 27775"/>
                <a:gd name="T2" fmla="*/ 21600 w 21600"/>
                <a:gd name="T3" fmla="*/ 21600 h 27775"/>
                <a:gd name="T4" fmla="*/ 20698 w 21600"/>
                <a:gd name="T5" fmla="*/ 27774 h 27775"/>
                <a:gd name="T6" fmla="*/ -1 w 21600"/>
                <a:gd name="T7" fmla="*/ 0 h 27775"/>
                <a:gd name="T8" fmla="*/ 21600 w 21600"/>
                <a:gd name="T9" fmla="*/ 21600 h 27775"/>
                <a:gd name="T10" fmla="*/ 20698 w 21600"/>
                <a:gd name="T11" fmla="*/ 27774 h 27775"/>
                <a:gd name="T12" fmla="*/ 0 w 21600"/>
                <a:gd name="T13" fmla="*/ 21600 h 27775"/>
                <a:gd name="T14" fmla="*/ -1 w 21600"/>
                <a:gd name="T15" fmla="*/ 0 h 27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7775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91"/>
                    <a:pt x="21296" y="25771"/>
                    <a:pt x="20698" y="27774"/>
                  </a:cubicBezTo>
                </a:path>
                <a:path w="21600" h="27775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91"/>
                    <a:pt x="21296" y="25771"/>
                    <a:pt x="20698" y="2777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46" name="Arc 36"/>
            <p:cNvSpPr/>
            <p:nvPr/>
          </p:nvSpPr>
          <p:spPr bwMode="auto">
            <a:xfrm>
              <a:off x="2064" y="3503"/>
              <a:ext cx="46" cy="220"/>
            </a:xfrm>
            <a:custGeom>
              <a:avLst/>
              <a:gdLst>
                <a:gd name="T0" fmla="*/ -1 w 21600"/>
                <a:gd name="T1" fmla="*/ 0 h 34878"/>
                <a:gd name="T2" fmla="*/ 21600 w 21600"/>
                <a:gd name="T3" fmla="*/ 21600 h 34878"/>
                <a:gd name="T4" fmla="*/ 17036 w 21600"/>
                <a:gd name="T5" fmla="*/ 34877 h 34878"/>
                <a:gd name="T6" fmla="*/ -1 w 21600"/>
                <a:gd name="T7" fmla="*/ 0 h 34878"/>
                <a:gd name="T8" fmla="*/ 21600 w 21600"/>
                <a:gd name="T9" fmla="*/ 21600 h 34878"/>
                <a:gd name="T10" fmla="*/ 17036 w 21600"/>
                <a:gd name="T11" fmla="*/ 34877 h 34878"/>
                <a:gd name="T12" fmla="*/ 0 w 21600"/>
                <a:gd name="T13" fmla="*/ 21600 h 34878"/>
                <a:gd name="T14" fmla="*/ -1 w 21600"/>
                <a:gd name="T15" fmla="*/ 0 h 34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34878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410"/>
                    <a:pt x="19994" y="31083"/>
                    <a:pt x="17036" y="34877"/>
                  </a:cubicBezTo>
                </a:path>
                <a:path w="21600" h="34878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6410"/>
                    <a:pt x="19994" y="31083"/>
                    <a:pt x="17036" y="34877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347" name="Text Box 37"/>
            <p:cNvSpPr>
              <a:spLocks noChangeArrowheads="1"/>
            </p:cNvSpPr>
            <p:nvPr/>
          </p:nvSpPr>
          <p:spPr bwMode="auto">
            <a:xfrm>
              <a:off x="975" y="3566"/>
              <a:ext cx="7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14348" name="Text Box 38"/>
            <p:cNvSpPr>
              <a:spLocks noChangeArrowheads="1"/>
            </p:cNvSpPr>
            <p:nvPr/>
          </p:nvSpPr>
          <p:spPr bwMode="auto">
            <a:xfrm>
              <a:off x="3833" y="3521"/>
              <a:ext cx="7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4349" name="Text Box 39"/>
            <p:cNvSpPr>
              <a:spLocks noChangeArrowheads="1"/>
            </p:cNvSpPr>
            <p:nvPr/>
          </p:nvSpPr>
          <p:spPr bwMode="auto">
            <a:xfrm>
              <a:off x="3560" y="2659"/>
              <a:ext cx="7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4350" name="Text Box 40"/>
            <p:cNvSpPr>
              <a:spLocks noChangeArrowheads="1"/>
            </p:cNvSpPr>
            <p:nvPr/>
          </p:nvSpPr>
          <p:spPr bwMode="auto">
            <a:xfrm>
              <a:off x="3197" y="2024"/>
              <a:ext cx="7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4351" name="Text Box 41"/>
            <p:cNvSpPr>
              <a:spLocks noChangeArrowheads="1"/>
            </p:cNvSpPr>
            <p:nvPr/>
          </p:nvSpPr>
          <p:spPr bwMode="auto">
            <a:xfrm>
              <a:off x="2038" y="3058"/>
              <a:ext cx="7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4352" name="Text Box 42"/>
            <p:cNvSpPr>
              <a:spLocks noChangeArrowheads="1"/>
            </p:cNvSpPr>
            <p:nvPr/>
          </p:nvSpPr>
          <p:spPr bwMode="auto">
            <a:xfrm>
              <a:off x="2111" y="3375"/>
              <a:ext cx="7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9750" y="836613"/>
            <a:ext cx="3851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（一）知识回顾</a:t>
            </a:r>
          </a:p>
        </p:txBody>
      </p:sp>
      <p:sp>
        <p:nvSpPr>
          <p:cNvPr id="15363" name="Text Box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5150" y="1503363"/>
            <a:ext cx="3406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、点到直线距离</a:t>
            </a: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8196" name="Rectangle 10"/>
          <p:cNvSpPr/>
          <p:nvPr>
            <p:custDataLst>
              <p:tags r:id="rId3"/>
            </p:custDataLst>
          </p:nvPr>
        </p:nvSpPr>
        <p:spPr>
          <a:xfrm>
            <a:off x="539750" y="2060575"/>
            <a:ext cx="8135938" cy="1127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fontAlgn="t"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从直线</a:t>
            </a:r>
            <a:r>
              <a:rPr kumimoji="1"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一点到这条直线的</a:t>
            </a:r>
            <a:r>
              <a:rPr kumimoji="1"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垂线段的长度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，叫做这个点到直线的距离</a:t>
            </a: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5365" name="Group 27"/>
          <p:cNvGrpSpPr/>
          <p:nvPr/>
        </p:nvGrpSpPr>
        <p:grpSpPr bwMode="auto">
          <a:xfrm>
            <a:off x="3746500" y="4337050"/>
            <a:ext cx="609600" cy="1944688"/>
            <a:chOff x="2541" y="2976"/>
            <a:chExt cx="384" cy="1225"/>
          </a:xfrm>
        </p:grpSpPr>
        <p:grpSp>
          <p:nvGrpSpPr>
            <p:cNvPr id="15366" name="Group 15"/>
            <p:cNvGrpSpPr/>
            <p:nvPr/>
          </p:nvGrpSpPr>
          <p:grpSpPr bwMode="auto">
            <a:xfrm>
              <a:off x="2699" y="2976"/>
              <a:ext cx="114" cy="912"/>
              <a:chOff x="2661" y="2091"/>
              <a:chExt cx="114" cy="912"/>
            </a:xfrm>
          </p:grpSpPr>
          <p:sp>
            <p:nvSpPr>
              <p:cNvPr id="15367" name="Line 16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661" y="2091"/>
                <a:ext cx="0" cy="912"/>
              </a:xfrm>
              <a:prstGeom prst="line">
                <a:avLst/>
              </a:prstGeom>
              <a:noFill/>
              <a:ln w="38100" algn="ctr">
                <a:solidFill>
                  <a:srgbClr val="CC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8" name="Line 17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70" y="2859"/>
                <a:ext cx="96" cy="0"/>
              </a:xfrm>
              <a:prstGeom prst="line">
                <a:avLst/>
              </a:prstGeom>
              <a:noFill/>
              <a:ln w="28575" algn="ctr">
                <a:solidFill>
                  <a:srgbClr val="CC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9" name="Line 18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775" y="2850"/>
                <a:ext cx="0" cy="144"/>
              </a:xfrm>
              <a:prstGeom prst="line">
                <a:avLst/>
              </a:prstGeom>
              <a:noFill/>
              <a:ln w="28575" algn="ctr">
                <a:solidFill>
                  <a:srgbClr val="CC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370" name="Text Box 1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41" y="3874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</a:p>
          </p:txBody>
        </p:sp>
      </p:grpSp>
      <p:grpSp>
        <p:nvGrpSpPr>
          <p:cNvPr id="15371" name="Group 26"/>
          <p:cNvGrpSpPr/>
          <p:nvPr/>
        </p:nvGrpSpPr>
        <p:grpSpPr bwMode="auto">
          <a:xfrm>
            <a:off x="3606800" y="3905250"/>
            <a:ext cx="457200" cy="519113"/>
            <a:chOff x="2245" y="2432"/>
            <a:chExt cx="288" cy="327"/>
          </a:xfrm>
        </p:grpSpPr>
        <p:sp>
          <p:nvSpPr>
            <p:cNvPr id="15372" name="Oval 2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475" y="2674"/>
              <a:ext cx="44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zh-CN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5373" name="Text Box 2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245" y="2432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P</a:t>
              </a:r>
            </a:p>
          </p:txBody>
        </p:sp>
      </p:grpSp>
      <p:grpSp>
        <p:nvGrpSpPr>
          <p:cNvPr id="15374" name="Group 28"/>
          <p:cNvGrpSpPr/>
          <p:nvPr/>
        </p:nvGrpSpPr>
        <p:grpSpPr bwMode="auto">
          <a:xfrm>
            <a:off x="1260475" y="5686425"/>
            <a:ext cx="5791200" cy="595313"/>
            <a:chOff x="975" y="3826"/>
            <a:chExt cx="3648" cy="375"/>
          </a:xfrm>
        </p:grpSpPr>
        <p:sp>
          <p:nvSpPr>
            <p:cNvPr id="15375" name="Line 2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21540000">
              <a:off x="975" y="3874"/>
              <a:ext cx="3648" cy="4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Text Box 2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67" y="3826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5377" name="Text Box 2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47" y="3874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</p:grpSp>
      <p:grpSp>
        <p:nvGrpSpPr>
          <p:cNvPr id="15378" name="Group 28"/>
          <p:cNvGrpSpPr/>
          <p:nvPr/>
        </p:nvGrpSpPr>
        <p:grpSpPr bwMode="auto">
          <a:xfrm>
            <a:off x="5005388" y="3762375"/>
            <a:ext cx="3671887" cy="1368425"/>
            <a:chOff x="3216" y="1776"/>
            <a:chExt cx="2256" cy="672"/>
          </a:xfrm>
        </p:grpSpPr>
        <p:sp>
          <p:nvSpPr>
            <p:cNvPr id="15379" name="AutoShape 29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16" y="1776"/>
              <a:ext cx="2256" cy="672"/>
            </a:xfrm>
            <a:prstGeom prst="cloudCallout">
              <a:avLst>
                <a:gd name="adj1" fmla="val -72384"/>
                <a:gd name="adj2" fmla="val 63986"/>
              </a:avLst>
            </a:prstGeom>
            <a:solidFill>
              <a:srgbClr val="CCFFFF"/>
            </a:solidFill>
            <a:ln w="19050" algn="ctr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algn="ctr" fontAlgn="t">
                <a:spcBef>
                  <a:spcPct val="50000"/>
                </a:spcBef>
              </a:pPr>
              <a:endParaRPr kumimoji="1" lang="zh-CN" altLang="zh-CN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5380" name="Text Box 3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456" y="1968"/>
              <a:ext cx="1642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t"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垂线段</a:t>
              </a:r>
              <a:r>
                <a:rPr kumimoji="1" lang="en-US" altLang="zh-CN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PO</a:t>
              </a:r>
              <a:r>
                <a:rPr kumimoji="1"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</a:t>
              </a:r>
              <a:r>
                <a:rPr kumimoji="1"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长度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/>
          <p:nvPr>
            <p:custDataLst>
              <p:tags r:id="rId2"/>
            </p:custDataLst>
          </p:nvPr>
        </p:nvSpPr>
        <p:spPr>
          <a:xfrm>
            <a:off x="431800" y="1927225"/>
            <a:ext cx="8316913" cy="17176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lnSpc>
                <a:spcPct val="110000"/>
              </a:lnSpc>
            </a:pP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在纸上任意画一个∠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BAC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，把它沿经过点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 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的某条直线对折，使角的两边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AB 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与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AC 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重合，</a:t>
            </a:r>
            <a:r>
              <a:rPr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然后把纸展开后铺平，记折痕为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AD.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你发现∠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BAC 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是轴对称图形吗？如果是，它的对称轴是什么？  </a:t>
            </a:r>
            <a:endParaRPr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6387" name="Line 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2133600" y="4191000"/>
            <a:ext cx="5257800" cy="0"/>
          </a:xfrm>
          <a:prstGeom prst="line">
            <a:avLst/>
          </a:prstGeom>
          <a:noFill/>
          <a:ln w="38100" cap="rnd" algn="ctr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88" name="Line 6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V="1">
            <a:off x="2667000" y="3276600"/>
            <a:ext cx="1676400" cy="9144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16389" name="Group 8"/>
          <p:cNvGrpSpPr/>
          <p:nvPr/>
        </p:nvGrpSpPr>
        <p:grpSpPr bwMode="auto">
          <a:xfrm>
            <a:off x="2667000" y="3276600"/>
            <a:ext cx="2057400" cy="1828800"/>
            <a:chOff x="2688" y="-96"/>
            <a:chExt cx="1296" cy="1152"/>
          </a:xfrm>
        </p:grpSpPr>
        <p:grpSp>
          <p:nvGrpSpPr>
            <p:cNvPr id="16390" name="Group 9"/>
            <p:cNvGrpSpPr/>
            <p:nvPr/>
          </p:nvGrpSpPr>
          <p:grpSpPr bwMode="auto">
            <a:xfrm>
              <a:off x="2688" y="-96"/>
              <a:ext cx="1074" cy="1152"/>
              <a:chOff x="1344" y="-240"/>
              <a:chExt cx="1074" cy="1152"/>
            </a:xfrm>
          </p:grpSpPr>
          <p:sp>
            <p:nvSpPr>
              <p:cNvPr id="16391" name="Line 10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V="1">
                <a:off x="1364" y="-240"/>
                <a:ext cx="1054" cy="57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2" name="Line 11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44" y="336"/>
                <a:ext cx="1074" cy="576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393" name="Group 12"/>
            <p:cNvGrpSpPr/>
            <p:nvPr/>
          </p:nvGrpSpPr>
          <p:grpSpPr bwMode="auto">
            <a:xfrm>
              <a:off x="2688" y="144"/>
              <a:ext cx="1296" cy="912"/>
              <a:chOff x="2256" y="288"/>
              <a:chExt cx="1296" cy="912"/>
            </a:xfrm>
          </p:grpSpPr>
          <p:sp>
            <p:nvSpPr>
              <p:cNvPr id="16394" name="AutoShape 13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 rot="12600000" flipV="1">
                <a:off x="2352" y="288"/>
                <a:ext cx="1200" cy="672"/>
              </a:xfrm>
              <a:prstGeom prst="rtTriangle">
                <a:avLst/>
              </a:pr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zh-CN" sz="2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6395" name="Line 1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H="1" flipV="1">
                <a:off x="2256" y="624"/>
                <a:ext cx="1056" cy="576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16396" name="Line 1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2667000" y="4191000"/>
            <a:ext cx="1752600" cy="9144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397" name="Text Box 1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5105400"/>
            <a:ext cx="990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6398" name="Text Box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3200400"/>
            <a:ext cx="457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6399" name="Text Box 2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4419600"/>
            <a:ext cx="53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6400" name="Text Box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4419600"/>
            <a:ext cx="53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6401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1800" y="1382713"/>
            <a:ext cx="23399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活动一：</a:t>
            </a:r>
          </a:p>
        </p:txBody>
      </p:sp>
      <p:sp>
        <p:nvSpPr>
          <p:cNvPr id="10252" name="Text Box 24"/>
          <p:cNvSpPr/>
          <p:nvPr>
            <p:custDataLst>
              <p:tags r:id="rId11"/>
            </p:custDataLst>
          </p:nvPr>
        </p:nvSpPr>
        <p:spPr>
          <a:xfrm>
            <a:off x="466725" y="5516563"/>
            <a:ext cx="7921625" cy="8318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</a:t>
            </a:r>
            <a:r>
              <a:rPr lang="zh-CN" altLang="en-US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角是轴对称图形，角的平分线所在的直线是它的对称轴</a:t>
            </a:r>
            <a:r>
              <a:rPr lang="en-US" altLang="zh-CN" sz="24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403" name="Text Box 2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63713" y="1382713"/>
            <a:ext cx="33845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探究角的轴对称性</a:t>
            </a:r>
          </a:p>
        </p:txBody>
      </p:sp>
      <p:sp>
        <p:nvSpPr>
          <p:cNvPr id="16404" name="Text Box 3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6725" y="879475"/>
            <a:ext cx="38512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（二）探究新知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/>
          <p:nvPr>
            <p:custDataLst>
              <p:tags r:id="rId2"/>
            </p:custDataLst>
          </p:nvPr>
        </p:nvSpPr>
        <p:spPr>
          <a:xfrm>
            <a:off x="325438" y="1857375"/>
            <a:ext cx="8494712" cy="13112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请同学们在刚才折出的角平分线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AD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上，任意取一点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，通过尺规作图，过点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 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作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PM⊥AB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PN⊥AC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，垂足分别是点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M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N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，用圆规比较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PM 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与 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PN </a:t>
            </a:r>
            <a:r>
              <a:rPr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的大小，你有什么发现？说明你的理由</a:t>
            </a:r>
            <a:r>
              <a:rPr lang="en-US" altLang="zh-CN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.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1" name="Text Box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6738" y="1382713"/>
            <a:ext cx="48958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探索角平分线的第一个性质</a:t>
            </a:r>
          </a:p>
        </p:txBody>
      </p:sp>
      <p:sp>
        <p:nvSpPr>
          <p:cNvPr id="17412" name="Text Box 1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8313" y="879475"/>
            <a:ext cx="2501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（二）探究新知</a:t>
            </a:r>
          </a:p>
        </p:txBody>
      </p:sp>
      <p:sp>
        <p:nvSpPr>
          <p:cNvPr id="17413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8313" y="1411288"/>
            <a:ext cx="23399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活动二：</a:t>
            </a:r>
          </a:p>
        </p:txBody>
      </p:sp>
      <p:grpSp>
        <p:nvGrpSpPr>
          <p:cNvPr id="17414" name="Group 4"/>
          <p:cNvGrpSpPr/>
          <p:nvPr/>
        </p:nvGrpSpPr>
        <p:grpSpPr bwMode="auto">
          <a:xfrm>
            <a:off x="2017713" y="3200400"/>
            <a:ext cx="4152900" cy="2976563"/>
            <a:chOff x="2904" y="1200"/>
            <a:chExt cx="2616" cy="1875"/>
          </a:xfrm>
        </p:grpSpPr>
        <p:sp>
          <p:nvSpPr>
            <p:cNvPr id="17415" name="Line 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416" y="1584"/>
              <a:ext cx="48" cy="96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6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4464" y="1632"/>
              <a:ext cx="96" cy="4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417" name="Group 7"/>
            <p:cNvGrpSpPr/>
            <p:nvPr/>
          </p:nvGrpSpPr>
          <p:grpSpPr bwMode="auto">
            <a:xfrm>
              <a:off x="2904" y="1200"/>
              <a:ext cx="2616" cy="1875"/>
              <a:chOff x="2904" y="1200"/>
              <a:chExt cx="2616" cy="1875"/>
            </a:xfrm>
          </p:grpSpPr>
          <p:sp>
            <p:nvSpPr>
              <p:cNvPr id="17418" name="Line 8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V="1">
                <a:off x="3120" y="1296"/>
                <a:ext cx="1872" cy="96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19" name="Line 9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120" y="2256"/>
                <a:ext cx="2112" cy="576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0" name="Line 10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 flipV="1">
                <a:off x="3120" y="2016"/>
                <a:ext cx="2064" cy="24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1" name="Line 11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 flipH="1">
                <a:off x="4616" y="2048"/>
                <a:ext cx="192" cy="62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2" name="Line 12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 flipH="1" flipV="1">
                <a:off x="4512" y="1536"/>
                <a:ext cx="288" cy="52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3" name="Line 13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 rot="20760000" flipV="1">
                <a:off x="4496" y="2544"/>
                <a:ext cx="48" cy="96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4" name="Line 14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rot="1320000">
                <a:off x="4544" y="2560"/>
                <a:ext cx="96" cy="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7425" name="Group 15"/>
              <p:cNvGrpSpPr/>
              <p:nvPr/>
            </p:nvGrpSpPr>
            <p:grpSpPr bwMode="auto">
              <a:xfrm>
                <a:off x="2904" y="1200"/>
                <a:ext cx="2616" cy="1875"/>
                <a:chOff x="2904" y="1200"/>
                <a:chExt cx="2616" cy="1875"/>
              </a:xfrm>
            </p:grpSpPr>
            <p:sp>
              <p:nvSpPr>
                <p:cNvPr id="17426" name="Text Box 16"/>
                <p:cNvSpPr>
                  <a:spLocks noChangeArrowheads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5088" y="2784"/>
                  <a:ext cx="43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  <p:sp>
              <p:nvSpPr>
                <p:cNvPr id="17427" name="Text Box 17"/>
                <p:cNvSpPr>
                  <a:spLocks noChangeArrowheads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4944" y="1200"/>
                  <a:ext cx="288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  <p:sp>
              <p:nvSpPr>
                <p:cNvPr id="17428" name="Text Box 18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4406" y="1253"/>
                  <a:ext cx="288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M</a:t>
                  </a:r>
                </a:p>
              </p:txBody>
            </p:sp>
            <p:sp>
              <p:nvSpPr>
                <p:cNvPr id="17429" name="Text Box 19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2904" y="2112"/>
                  <a:ext cx="38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17430" name="Text Box 20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752" y="2016"/>
                  <a:ext cx="38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P</a:t>
                  </a:r>
                </a:p>
              </p:txBody>
            </p:sp>
            <p:sp>
              <p:nvSpPr>
                <p:cNvPr id="17431" name="Text Box 21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4416" y="2640"/>
                  <a:ext cx="38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N</a:t>
                  </a:r>
                </a:p>
              </p:txBody>
            </p:sp>
            <p:sp>
              <p:nvSpPr>
                <p:cNvPr id="17432" name="Text Box 22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5136" y="1872"/>
                  <a:ext cx="288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D</a:t>
                  </a:r>
                </a:p>
              </p:txBody>
            </p:sp>
            <p:grpSp>
              <p:nvGrpSpPr>
                <p:cNvPr id="17433" name="Group 23"/>
                <p:cNvGrpSpPr/>
                <p:nvPr/>
              </p:nvGrpSpPr>
              <p:grpSpPr bwMode="auto">
                <a:xfrm>
                  <a:off x="3084" y="2016"/>
                  <a:ext cx="612" cy="483"/>
                  <a:chOff x="2844" y="2064"/>
                  <a:chExt cx="612" cy="483"/>
                </a:xfrm>
              </p:grpSpPr>
              <p:graphicFrame>
                <p:nvGraphicFramePr>
                  <p:cNvPr id="17434" name="Object 24"/>
                  <p:cNvGraphicFramePr>
                    <a:graphicFrameLocks noChangeAspect="1"/>
                  </p:cNvGraphicFramePr>
                  <p:nvPr>
                    <p:custDataLst>
                      <p:tags r:id="rId23"/>
                    </p:custDataLst>
                  </p:nvPr>
                </p:nvGraphicFramePr>
                <p:xfrm>
                  <a:off x="2844" y="2092"/>
                  <a:ext cx="72" cy="13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7443" name="Equation" r:id="rId27" imgW="114300" imgH="215900" progId="Equation.3">
                          <p:embed/>
                        </p:oleObj>
                      </mc:Choice>
                      <mc:Fallback>
                        <p:oleObj name="Equation" r:id="rId27" imgW="114300" imgH="215900" progId="Equation.3">
                          <p:embed/>
                          <p:pic>
                            <p:nvPicPr>
                              <p:cNvPr id="0" name="Object 2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44" y="2092"/>
                                <a:ext cx="72" cy="1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381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7435" name="Text Box 25"/>
                  <p:cNvSpPr>
                    <a:spLocks noChangeArrowheads="1"/>
                  </p:cNvSpPr>
                  <p:nvPr>
                    <p:custDataLst>
                      <p:tags r:id="rId24"/>
                    </p:custDataLst>
                  </p:nvPr>
                </p:nvSpPr>
                <p:spPr bwMode="auto">
                  <a:xfrm>
                    <a:off x="3168" y="2064"/>
                    <a:ext cx="288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kumimoji="1" lang="zh-CN" altLang="zh-CN" sz="2400">
                      <a:solidFill>
                        <a:srgbClr val="FF66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17436" name="Text Box 26"/>
                  <p:cNvSpPr>
                    <a:spLocks noChangeArrowheads="1"/>
                  </p:cNvSpPr>
                  <p:nvPr>
                    <p:custDataLst>
                      <p:tags r:id="rId25"/>
                    </p:custDataLst>
                  </p:nvPr>
                </p:nvSpPr>
                <p:spPr bwMode="auto">
                  <a:xfrm>
                    <a:off x="3168" y="2256"/>
                    <a:ext cx="192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kumimoji="1" lang="zh-CN" altLang="zh-CN" sz="2400">
                      <a:solidFill>
                        <a:srgbClr val="FF66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</p:grpSp>
          </p:grpSp>
        </p:grpSp>
      </p:grpSp>
      <p:cxnSp>
        <p:nvCxnSpPr>
          <p:cNvPr id="17437" name="Line 79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H="1">
            <a:off x="4716463" y="4968875"/>
            <a:ext cx="287337" cy="10080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4"/>
          <p:cNvSpPr/>
          <p:nvPr>
            <p:custDataLst>
              <p:tags r:id="rId2"/>
            </p:custDataLst>
          </p:nvPr>
        </p:nvSpPr>
        <p:spPr>
          <a:xfrm>
            <a:off x="525463" y="1030288"/>
            <a:ext cx="4032250" cy="1568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已知：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是∠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BAC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的角平分线</a:t>
            </a:r>
          </a:p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上任意一点，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PM⊥AB</a:t>
            </a:r>
          </a:p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PN⊥AC</a:t>
            </a:r>
          </a:p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求证：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PM=PN</a:t>
            </a:r>
          </a:p>
        </p:txBody>
      </p:sp>
      <p:sp>
        <p:nvSpPr>
          <p:cNvPr id="18435" name="任意多边形 27"/>
          <p:cNvSpPr/>
          <p:nvPr>
            <p:custDataLst>
              <p:tags r:id="rId3"/>
            </p:custDataLst>
          </p:nvPr>
        </p:nvSpPr>
        <p:spPr bwMode="auto">
          <a:xfrm>
            <a:off x="5356225" y="2368550"/>
            <a:ext cx="92075" cy="461963"/>
          </a:xfrm>
          <a:custGeom>
            <a:avLst/>
            <a:gdLst>
              <a:gd name="T0" fmla="*/ 0 w 91475"/>
              <a:gd name="T1" fmla="*/ 0 h 203200"/>
              <a:gd name="T2" fmla="*/ 45155 w 91475"/>
              <a:gd name="T3" fmla="*/ 56445 h 203200"/>
              <a:gd name="T4" fmla="*/ 90311 w 91475"/>
              <a:gd name="T5" fmla="*/ 124178 h 203200"/>
              <a:gd name="T6" fmla="*/ 90311 w 91475"/>
              <a:gd name="T7" fmla="*/ 203200 h 20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475" h="203200">
                <a:moveTo>
                  <a:pt x="0" y="0"/>
                </a:moveTo>
                <a:cubicBezTo>
                  <a:pt x="15052" y="18815"/>
                  <a:pt x="29289" y="38312"/>
                  <a:pt x="45155" y="56445"/>
                </a:cubicBezTo>
                <a:cubicBezTo>
                  <a:pt x="70794" y="85747"/>
                  <a:pt x="86377" y="84840"/>
                  <a:pt x="90311" y="124178"/>
                </a:cubicBezTo>
                <a:cubicBezTo>
                  <a:pt x="92932" y="150388"/>
                  <a:pt x="90311" y="176859"/>
                  <a:pt x="90311" y="203200"/>
                </a:cubicBezTo>
              </a:path>
            </a:pathLst>
          </a:cu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36" name="任意多边形 29"/>
          <p:cNvSpPr/>
          <p:nvPr>
            <p:custDataLst>
              <p:tags r:id="rId4"/>
            </p:custDataLst>
          </p:nvPr>
        </p:nvSpPr>
        <p:spPr bwMode="auto">
          <a:xfrm>
            <a:off x="5311775" y="2141538"/>
            <a:ext cx="142875" cy="461962"/>
          </a:xfrm>
          <a:custGeom>
            <a:avLst/>
            <a:gdLst>
              <a:gd name="T0" fmla="*/ 0 w 90311"/>
              <a:gd name="T1" fmla="*/ 0 h 180622"/>
              <a:gd name="T2" fmla="*/ 56444 w 90311"/>
              <a:gd name="T3" fmla="*/ 22577 h 180622"/>
              <a:gd name="T4" fmla="*/ 90311 w 90311"/>
              <a:gd name="T5" fmla="*/ 90311 h 180622"/>
              <a:gd name="T6" fmla="*/ 79022 w 90311"/>
              <a:gd name="T7" fmla="*/ 180622 h 180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311" h="180622">
                <a:moveTo>
                  <a:pt x="0" y="0"/>
                </a:moveTo>
                <a:cubicBezTo>
                  <a:pt x="18815" y="7526"/>
                  <a:pt x="39955" y="10799"/>
                  <a:pt x="56444" y="22577"/>
                </a:cubicBezTo>
                <a:cubicBezTo>
                  <a:pt x="75593" y="36254"/>
                  <a:pt x="83529" y="69964"/>
                  <a:pt x="90311" y="90311"/>
                </a:cubicBezTo>
                <a:lnTo>
                  <a:pt x="79022" y="180622"/>
                </a:lnTo>
              </a:path>
            </a:pathLst>
          </a:cu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18437" name="组合 31"/>
          <p:cNvGrpSpPr/>
          <p:nvPr/>
        </p:nvGrpSpPr>
        <p:grpSpPr bwMode="auto">
          <a:xfrm>
            <a:off x="4413250" y="692150"/>
            <a:ext cx="4191000" cy="2971800"/>
            <a:chOff x="4258391" y="552450"/>
            <a:chExt cx="4191000" cy="2971800"/>
          </a:xfrm>
        </p:grpSpPr>
        <p:grpSp>
          <p:nvGrpSpPr>
            <p:cNvPr id="18438" name="Group 4"/>
            <p:cNvGrpSpPr/>
            <p:nvPr/>
          </p:nvGrpSpPr>
          <p:grpSpPr bwMode="auto">
            <a:xfrm>
              <a:off x="4258391" y="552450"/>
              <a:ext cx="4191000" cy="2971800"/>
              <a:chOff x="2880" y="1200"/>
              <a:chExt cx="2640" cy="1872"/>
            </a:xfrm>
          </p:grpSpPr>
          <p:sp>
            <p:nvSpPr>
              <p:cNvPr id="18439" name="Line 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416" y="1584"/>
                <a:ext cx="48" cy="96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0" name="Line 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V="1">
                <a:off x="4464" y="1632"/>
                <a:ext cx="96" cy="4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8441" name="Group 7"/>
              <p:cNvGrpSpPr/>
              <p:nvPr/>
            </p:nvGrpSpPr>
            <p:grpSpPr bwMode="auto">
              <a:xfrm>
                <a:off x="2880" y="1200"/>
                <a:ext cx="2640" cy="1872"/>
                <a:chOff x="2880" y="1200"/>
                <a:chExt cx="2640" cy="1872"/>
              </a:xfrm>
            </p:grpSpPr>
            <p:sp>
              <p:nvSpPr>
                <p:cNvPr id="18442" name="Line 8"/>
                <p:cNvSpPr>
                  <a:spLocks noChangeShapeType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 flipV="1">
                  <a:off x="3120" y="1296"/>
                  <a:ext cx="1872" cy="96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3" name="Line 9"/>
                <p:cNvSpPr>
                  <a:spLocks noChangeShapeType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3120" y="2256"/>
                  <a:ext cx="2112" cy="576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4" name="Line 10"/>
                <p:cNvSpPr>
                  <a:spLocks noChangeShapeType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 flipV="1">
                  <a:off x="3120" y="2016"/>
                  <a:ext cx="2064" cy="24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5" name="Line 11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 flipH="1">
                  <a:off x="4616" y="2048"/>
                  <a:ext cx="192" cy="624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6" name="Line 12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 flipH="1" flipV="1">
                  <a:off x="4512" y="1536"/>
                  <a:ext cx="288" cy="528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7" name="Line 13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 rot="20760000" flipV="1">
                  <a:off x="4496" y="2544"/>
                  <a:ext cx="48" cy="96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8" name="Line 14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 rot="1320000">
                  <a:off x="4544" y="2560"/>
                  <a:ext cx="96" cy="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8449" name="Group 15"/>
                <p:cNvGrpSpPr/>
                <p:nvPr/>
              </p:nvGrpSpPr>
              <p:grpSpPr bwMode="auto">
                <a:xfrm>
                  <a:off x="2880" y="1200"/>
                  <a:ext cx="2640" cy="1872"/>
                  <a:chOff x="2880" y="1200"/>
                  <a:chExt cx="2640" cy="1872"/>
                </a:xfrm>
              </p:grpSpPr>
              <p:sp>
                <p:nvSpPr>
                  <p:cNvPr id="18450" name="Text Box 16"/>
                  <p:cNvSpPr>
                    <a:spLocks noChangeArrowheads="1"/>
                  </p:cNvSpPr>
                  <p:nvPr>
                    <p:custDataLst>
                      <p:tags r:id="rId17"/>
                    </p:custDataLst>
                  </p:nvPr>
                </p:nvSpPr>
                <p:spPr bwMode="auto">
                  <a:xfrm>
                    <a:off x="5088" y="2784"/>
                    <a:ext cx="43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18451" name="Text Box 17"/>
                  <p:cNvSpPr>
                    <a:spLocks noChangeArrowheads="1"/>
                  </p:cNvSpPr>
                  <p:nvPr>
                    <p:custDataLst>
                      <p:tags r:id="rId18"/>
                    </p:custDataLst>
                  </p:nvPr>
                </p:nvSpPr>
                <p:spPr bwMode="auto">
                  <a:xfrm>
                    <a:off x="4944" y="1200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B</a:t>
                    </a:r>
                  </a:p>
                </p:txBody>
              </p:sp>
              <p:sp>
                <p:nvSpPr>
                  <p:cNvPr id="18452" name="Text Box 18"/>
                  <p:cNvSpPr>
                    <a:spLocks noChangeArrowheads="1"/>
                  </p:cNvSpPr>
                  <p:nvPr>
                    <p:custDataLst>
                      <p:tags r:id="rId19"/>
                    </p:custDataLst>
                  </p:nvPr>
                </p:nvSpPr>
                <p:spPr bwMode="auto">
                  <a:xfrm>
                    <a:off x="4224" y="1296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M</a:t>
                    </a:r>
                  </a:p>
                </p:txBody>
              </p:sp>
              <p:sp>
                <p:nvSpPr>
                  <p:cNvPr id="18453" name="Text Box 19"/>
                  <p:cNvSpPr>
                    <a:spLocks noChangeArrowheads="1"/>
                  </p:cNvSpPr>
                  <p:nvPr>
                    <p:custDataLst>
                      <p:tags r:id="rId20"/>
                    </p:custDataLst>
                  </p:nvPr>
                </p:nvSpPr>
                <p:spPr bwMode="auto">
                  <a:xfrm>
                    <a:off x="2880" y="2112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A</a:t>
                    </a:r>
                  </a:p>
                </p:txBody>
              </p:sp>
              <p:sp>
                <p:nvSpPr>
                  <p:cNvPr id="18454" name="Text Box 20"/>
                  <p:cNvSpPr>
                    <a:spLocks noChangeArrowheads="1"/>
                  </p:cNvSpPr>
                  <p:nvPr>
                    <p:custDataLst>
                      <p:tags r:id="rId21"/>
                    </p:custDataLst>
                  </p:nvPr>
                </p:nvSpPr>
                <p:spPr bwMode="auto">
                  <a:xfrm>
                    <a:off x="4752" y="2016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P</a:t>
                    </a:r>
                  </a:p>
                </p:txBody>
              </p:sp>
              <p:sp>
                <p:nvSpPr>
                  <p:cNvPr id="18455" name="Text Box 21"/>
                  <p:cNvSpPr>
                    <a:spLocks noChangeArrowheads="1"/>
                  </p:cNvSpPr>
                  <p:nvPr>
                    <p:custDataLst>
                      <p:tags r:id="rId22"/>
                    </p:custDataLst>
                  </p:nvPr>
                </p:nvSpPr>
                <p:spPr bwMode="auto">
                  <a:xfrm>
                    <a:off x="4416" y="2640"/>
                    <a:ext cx="38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N</a:t>
                    </a:r>
                  </a:p>
                </p:txBody>
              </p:sp>
              <p:sp>
                <p:nvSpPr>
                  <p:cNvPr id="18456" name="Text Box 22"/>
                  <p:cNvSpPr>
                    <a:spLocks noChangeArrowheads="1"/>
                  </p:cNvSpPr>
                  <p:nvPr>
                    <p:custDataLst>
                      <p:tags r:id="rId23"/>
                    </p:custDataLst>
                  </p:nvPr>
                </p:nvSpPr>
                <p:spPr bwMode="auto">
                  <a:xfrm>
                    <a:off x="5136" y="1872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D</a:t>
                    </a:r>
                  </a:p>
                </p:txBody>
              </p:sp>
              <p:grpSp>
                <p:nvGrpSpPr>
                  <p:cNvPr id="18457" name="Group 23"/>
                  <p:cNvGrpSpPr/>
                  <p:nvPr/>
                </p:nvGrpSpPr>
                <p:grpSpPr bwMode="auto">
                  <a:xfrm>
                    <a:off x="3084" y="1958"/>
                    <a:ext cx="740" cy="541"/>
                    <a:chOff x="2844" y="2006"/>
                    <a:chExt cx="740" cy="541"/>
                  </a:xfrm>
                </p:grpSpPr>
                <p:graphicFrame>
                  <p:nvGraphicFramePr>
                    <p:cNvPr id="18458" name="Object 24"/>
                    <p:cNvGraphicFramePr>
                      <a:graphicFrameLocks noChangeAspect="1"/>
                    </p:cNvGraphicFramePr>
                    <p:nvPr>
                      <p:custDataLst>
                        <p:tags r:id="rId24"/>
                      </p:custDataLst>
                    </p:nvPr>
                  </p:nvGraphicFramePr>
                  <p:xfrm>
                    <a:off x="2844" y="2092"/>
                    <a:ext cx="72" cy="136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8470" name="Equation" r:id="rId28" imgW="114300" imgH="215900" progId="Equation.3">
                            <p:embed/>
                          </p:oleObj>
                        </mc:Choice>
                        <mc:Fallback>
                          <p:oleObj name="Equation" r:id="rId28" imgW="114300" imgH="215900" progId="Equation.3">
                            <p:embed/>
                            <p:pic>
                              <p:nvPicPr>
                                <p:cNvPr id="0" name="Object 24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9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844" y="2092"/>
                                  <a:ext cx="72" cy="136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38100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18459" name="Text Box 25"/>
                    <p:cNvSpPr>
                      <a:spLocks noChangeArrowheads="1"/>
                    </p:cNvSpPr>
                    <p:nvPr>
                      <p:custDataLst>
                        <p:tags r:id="rId25"/>
                      </p:custDataLst>
                    </p:nvPr>
                  </p:nvSpPr>
                  <p:spPr bwMode="auto">
                    <a:xfrm>
                      <a:off x="3296" y="2006"/>
                      <a:ext cx="288" cy="2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kumimoji="1" lang="en-US" altLang="zh-CN" sz="24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kumimoji="1" lang="zh-CN" altLang="zh-CN" sz="240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p:txBody>
                </p:sp>
                <p:sp>
                  <p:nvSpPr>
                    <p:cNvPr id="18460" name="Text Box 26"/>
                    <p:cNvSpPr>
                      <a:spLocks noChangeArrowheads="1"/>
                    </p:cNvSpPr>
                    <p:nvPr>
                      <p:custDataLst>
                        <p:tags r:id="rId26"/>
                      </p:custDataLst>
                    </p:nvPr>
                  </p:nvSpPr>
                  <p:spPr bwMode="auto">
                    <a:xfrm>
                      <a:off x="3168" y="2256"/>
                      <a:ext cx="192" cy="29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endParaRPr kumimoji="1" lang="zh-CN" altLang="zh-CN" sz="2400">
                        <a:solidFill>
                          <a:srgbClr val="FF66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p:txBody>
                </p:sp>
              </p:grpSp>
            </p:grpSp>
          </p:grpSp>
        </p:grpSp>
        <p:sp>
          <p:nvSpPr>
            <p:cNvPr id="18461" name="TextBox 3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18231" y="2120384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  <p:grpSp>
        <p:nvGrpSpPr>
          <p:cNvPr id="18462" name="组合 34"/>
          <p:cNvGrpSpPr/>
          <p:nvPr/>
        </p:nvGrpSpPr>
        <p:grpSpPr bwMode="auto">
          <a:xfrm>
            <a:off x="311150" y="2598738"/>
            <a:ext cx="4648200" cy="3786187"/>
            <a:chOff x="181634" y="2421676"/>
            <a:chExt cx="4647434" cy="3784851"/>
          </a:xfrm>
        </p:grpSpPr>
        <p:sp>
          <p:nvSpPr>
            <p:cNvPr id="12295" name="TextBox 32"/>
            <p:cNvSpPr/>
            <p:nvPr>
              <p:custDataLst>
                <p:tags r:id="rId5"/>
              </p:custDataLst>
            </p:nvPr>
          </p:nvSpPr>
          <p:spPr>
            <a:xfrm>
              <a:off x="181634" y="2421676"/>
              <a:ext cx="4647434" cy="378485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证明：∵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AD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平分∠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BAC</a:t>
              </a:r>
            </a:p>
            <a:p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      ∴∠1= ∠2</a:t>
              </a:r>
            </a:p>
            <a:p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      ∵PM⊥AB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PN⊥AC</a:t>
              </a:r>
            </a:p>
            <a:p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      ∴∠AMP=∠ANP=90º</a:t>
              </a:r>
            </a:p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     在△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AMP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与△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ANP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中</a:t>
              </a:r>
            </a:p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     ∵ ∠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1= ∠2</a:t>
              </a:r>
            </a:p>
            <a:p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         ∠ AMP=∠ANP</a:t>
              </a:r>
            </a:p>
            <a:p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          AP=AP</a:t>
              </a:r>
            </a:p>
            <a:p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      ∴△AMP ≌ △ANP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AAS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）</a:t>
              </a:r>
            </a:p>
            <a:p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      ∴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PM=PN</a:t>
              </a:r>
            </a:p>
          </p:txBody>
        </p:sp>
        <p:sp>
          <p:nvSpPr>
            <p:cNvPr id="18464" name="左大括号 3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76821" y="4525958"/>
              <a:ext cx="161898" cy="720471"/>
            </a:xfrm>
            <a:prstGeom prst="leftBrace">
              <a:avLst>
                <a:gd name="adj1" fmla="val 8323"/>
                <a:gd name="adj2" fmla="val 50000"/>
              </a:avLst>
            </a:prstGeom>
            <a:noFill/>
            <a:ln w="19050" algn="ctr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 sz="24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6088" y="969963"/>
            <a:ext cx="2781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角平分线的性质</a:t>
            </a:r>
            <a:r>
              <a:rPr kumimoji="1" lang="en-US" altLang="zh-CN" sz="2400" dirty="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3315" name="Text Box 3"/>
          <p:cNvSpPr/>
          <p:nvPr>
            <p:custDataLst>
              <p:tags r:id="rId3"/>
            </p:custDataLst>
          </p:nvPr>
        </p:nvSpPr>
        <p:spPr>
          <a:xfrm>
            <a:off x="446088" y="1443038"/>
            <a:ext cx="65722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角平分线上的点，到这个角的两边的距离相等</a:t>
            </a:r>
            <a:r>
              <a:rPr kumimoji="1"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9460" name="Group 4"/>
          <p:cNvGrpSpPr/>
          <p:nvPr/>
        </p:nvGrpSpPr>
        <p:grpSpPr bwMode="auto">
          <a:xfrm>
            <a:off x="4427538" y="1897063"/>
            <a:ext cx="4191000" cy="2971800"/>
            <a:chOff x="2880" y="1200"/>
            <a:chExt cx="2640" cy="1872"/>
          </a:xfrm>
        </p:grpSpPr>
        <p:sp>
          <p:nvSpPr>
            <p:cNvPr id="19461" name="Line 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416" y="1584"/>
              <a:ext cx="48" cy="96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2" name="Line 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464" y="1632"/>
              <a:ext cx="96" cy="4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463" name="Group 7"/>
            <p:cNvGrpSpPr/>
            <p:nvPr/>
          </p:nvGrpSpPr>
          <p:grpSpPr bwMode="auto">
            <a:xfrm>
              <a:off x="2880" y="1200"/>
              <a:ext cx="2640" cy="1872"/>
              <a:chOff x="2880" y="1200"/>
              <a:chExt cx="2640" cy="1872"/>
            </a:xfrm>
          </p:grpSpPr>
          <p:sp>
            <p:nvSpPr>
              <p:cNvPr id="19464" name="Line 8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V="1">
                <a:off x="3120" y="1296"/>
                <a:ext cx="1872" cy="96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120" y="2256"/>
                <a:ext cx="2112" cy="576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V="1">
                <a:off x="3120" y="2016"/>
                <a:ext cx="2064" cy="24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H="1">
                <a:off x="4616" y="2048"/>
                <a:ext cx="192" cy="62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 flipH="1" flipV="1">
                <a:off x="4512" y="1536"/>
                <a:ext cx="288" cy="52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9" name="Line 13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 rot="20760000" flipV="1">
                <a:off x="4496" y="2544"/>
                <a:ext cx="48" cy="96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0" name="Line 14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 rot="1320000">
                <a:off x="4544" y="2560"/>
                <a:ext cx="96" cy="0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9471" name="Group 15"/>
              <p:cNvGrpSpPr/>
              <p:nvPr/>
            </p:nvGrpSpPr>
            <p:grpSpPr bwMode="auto">
              <a:xfrm>
                <a:off x="2880" y="1200"/>
                <a:ext cx="2640" cy="1872"/>
                <a:chOff x="2880" y="1200"/>
                <a:chExt cx="2640" cy="1872"/>
              </a:xfrm>
            </p:grpSpPr>
            <p:sp>
              <p:nvSpPr>
                <p:cNvPr id="19472" name="Text Box 16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5088" y="2784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  <p:sp>
              <p:nvSpPr>
                <p:cNvPr id="19473" name="Text Box 17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4944" y="120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  <p:sp>
              <p:nvSpPr>
                <p:cNvPr id="19474" name="Text Box 1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224" y="1296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M</a:t>
                  </a:r>
                </a:p>
              </p:txBody>
            </p:sp>
            <p:sp>
              <p:nvSpPr>
                <p:cNvPr id="19475" name="Text Box 1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880" y="2112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19476" name="Text Box 2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4752" y="2016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P</a:t>
                  </a:r>
                </a:p>
              </p:txBody>
            </p:sp>
            <p:sp>
              <p:nvSpPr>
                <p:cNvPr id="19477" name="Text Box 21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4416" y="2640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N</a:t>
                  </a:r>
                </a:p>
              </p:txBody>
            </p:sp>
            <p:sp>
              <p:nvSpPr>
                <p:cNvPr id="19478" name="Text Box 22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5136" y="1872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D</a:t>
                  </a:r>
                </a:p>
              </p:txBody>
            </p:sp>
            <p:grpSp>
              <p:nvGrpSpPr>
                <p:cNvPr id="19479" name="Group 23"/>
                <p:cNvGrpSpPr/>
                <p:nvPr/>
              </p:nvGrpSpPr>
              <p:grpSpPr bwMode="auto">
                <a:xfrm>
                  <a:off x="3084" y="2016"/>
                  <a:ext cx="612" cy="483"/>
                  <a:chOff x="2844" y="2064"/>
                  <a:chExt cx="612" cy="483"/>
                </a:xfrm>
              </p:grpSpPr>
              <p:graphicFrame>
                <p:nvGraphicFramePr>
                  <p:cNvPr id="19480" name="Object 24"/>
                  <p:cNvGraphicFramePr>
                    <a:graphicFrameLocks noChangeAspect="1"/>
                  </p:cNvGraphicFramePr>
                  <p:nvPr>
                    <p:custDataLst>
                      <p:tags r:id="rId29"/>
                    </p:custDataLst>
                  </p:nvPr>
                </p:nvGraphicFramePr>
                <p:xfrm>
                  <a:off x="2844" y="2092"/>
                  <a:ext cx="72" cy="136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9497" name="Equation" r:id="rId34" imgW="114300" imgH="215900" progId="Equation.3">
                          <p:embed/>
                        </p:oleObj>
                      </mc:Choice>
                      <mc:Fallback>
                        <p:oleObj name="Equation" r:id="rId34" imgW="114300" imgH="215900" progId="Equation.3">
                          <p:embed/>
                          <p:pic>
                            <p:nvPicPr>
                              <p:cNvPr id="0" name="Object 2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5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44" y="2092"/>
                                <a:ext cx="72" cy="1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381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9481" name="Text Box 25"/>
                  <p:cNvSpPr>
                    <a:spLocks noChangeArrowheads="1"/>
                  </p:cNvSpPr>
                  <p:nvPr>
                    <p:custDataLst>
                      <p:tags r:id="rId30"/>
                    </p:custDataLst>
                  </p:nvPr>
                </p:nvSpPr>
                <p:spPr bwMode="auto">
                  <a:xfrm>
                    <a:off x="3168" y="2064"/>
                    <a:ext cx="288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kumimoji="1" lang="zh-CN" altLang="zh-CN" sz="2400">
                      <a:solidFill>
                        <a:srgbClr val="FF66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19482" name="Text Box 26"/>
                  <p:cNvSpPr>
                    <a:spLocks noChangeArrowheads="1"/>
                  </p:cNvSpPr>
                  <p:nvPr>
                    <p:custDataLst>
                      <p:tags r:id="rId31"/>
                    </p:custDataLst>
                  </p:nvPr>
                </p:nvSpPr>
                <p:spPr bwMode="auto">
                  <a:xfrm>
                    <a:off x="3168" y="2256"/>
                    <a:ext cx="192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endParaRPr kumimoji="1" lang="zh-CN" altLang="zh-CN" sz="2400">
                      <a:solidFill>
                        <a:srgbClr val="FF66FF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</p:grpSp>
          </p:grpSp>
        </p:grpSp>
      </p:grpSp>
      <p:sp>
        <p:nvSpPr>
          <p:cNvPr id="13317" name="Text Box 27"/>
          <p:cNvSpPr/>
          <p:nvPr>
            <p:custDataLst>
              <p:tags r:id="rId4"/>
            </p:custDataLst>
          </p:nvPr>
        </p:nvSpPr>
        <p:spPr>
          <a:xfrm>
            <a:off x="395288" y="1901825"/>
            <a:ext cx="44577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应用所具备的条件：</a:t>
            </a:r>
          </a:p>
        </p:txBody>
      </p:sp>
      <p:sp>
        <p:nvSpPr>
          <p:cNvPr id="13318" name="Text Box 32"/>
          <p:cNvSpPr/>
          <p:nvPr>
            <p:custDataLst>
              <p:tags r:id="rId5"/>
            </p:custDataLst>
          </p:nvPr>
        </p:nvSpPr>
        <p:spPr>
          <a:xfrm>
            <a:off x="614363" y="5719763"/>
            <a:ext cx="33353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kumimoji="1" lang="zh-CN" altLang="en-US" sz="2400">
                <a:solidFill>
                  <a:srgbClr val="33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作用：</a:t>
            </a:r>
          </a:p>
        </p:txBody>
      </p:sp>
      <p:sp>
        <p:nvSpPr>
          <p:cNvPr id="13319" name="Text Box 33"/>
          <p:cNvSpPr/>
          <p:nvPr>
            <p:custDataLst>
              <p:tags r:id="rId6"/>
            </p:custDataLst>
          </p:nvPr>
        </p:nvSpPr>
        <p:spPr>
          <a:xfrm>
            <a:off x="1593850" y="5670550"/>
            <a:ext cx="496728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判断线段相等的依据</a:t>
            </a:r>
            <a:r>
              <a:rPr kumimoji="1"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20" name="TextBox 2"/>
          <p:cNvSpPr/>
          <p:nvPr>
            <p:custDataLst>
              <p:tags r:id="rId7"/>
            </p:custDataLst>
          </p:nvPr>
        </p:nvSpPr>
        <p:spPr>
          <a:xfrm>
            <a:off x="460375" y="4084638"/>
            <a:ext cx="173196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符号语言：</a:t>
            </a:r>
          </a:p>
        </p:txBody>
      </p:sp>
      <p:sp>
        <p:nvSpPr>
          <p:cNvPr id="13321" name="TextBox 3"/>
          <p:cNvSpPr/>
          <p:nvPr>
            <p:custDataLst>
              <p:tags r:id="rId8"/>
            </p:custDataLst>
          </p:nvPr>
        </p:nvSpPr>
        <p:spPr>
          <a:xfrm>
            <a:off x="460375" y="4651375"/>
            <a:ext cx="632936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∵AD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平分∠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BAC      </a:t>
            </a:r>
            <a:r>
              <a:rPr kumimoji="1"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PM⊥AB PN⊥AC</a:t>
            </a:r>
            <a:r>
              <a:rPr kumimoji="1"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</p:txBody>
      </p:sp>
      <p:sp>
        <p:nvSpPr>
          <p:cNvPr id="13322" name="TextBox 4"/>
          <p:cNvSpPr/>
          <p:nvPr>
            <p:custDataLst>
              <p:tags r:id="rId9"/>
            </p:custDataLst>
          </p:nvPr>
        </p:nvSpPr>
        <p:spPr>
          <a:xfrm>
            <a:off x="446088" y="5208588"/>
            <a:ext cx="8135937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∴PM=PN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（角平分线上的点，到这个角的两边的距离相等。）</a:t>
            </a:r>
          </a:p>
        </p:txBody>
      </p:sp>
      <p:sp>
        <p:nvSpPr>
          <p:cNvPr id="19489" name="Text Box 2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5600" y="2492375"/>
            <a:ext cx="3376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 dirty="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2400" dirty="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2400" dirty="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kumimoji="1" lang="zh-CN" altLang="en-US" sz="2400" dirty="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为角的平分线；</a:t>
            </a:r>
          </a:p>
        </p:txBody>
      </p:sp>
      <p:sp>
        <p:nvSpPr>
          <p:cNvPr id="19490" name="Text Box 3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3850" y="306228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）点</a:t>
            </a:r>
            <a:r>
              <a:rPr kumimoji="1" lang="en-US" altLang="zh-CN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kumimoji="1" lang="zh-CN" altLang="en-US" sz="2400"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在该平分线上；</a:t>
            </a:r>
          </a:p>
        </p:txBody>
      </p:sp>
      <p:sp>
        <p:nvSpPr>
          <p:cNvPr id="13325" name="Text Box 31"/>
          <p:cNvSpPr/>
          <p:nvPr>
            <p:custDataLst>
              <p:tags r:id="rId12"/>
            </p:custDataLst>
          </p:nvPr>
        </p:nvSpPr>
        <p:spPr>
          <a:xfrm>
            <a:off x="355600" y="3535363"/>
            <a:ext cx="356870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>
              <a:spcBef>
                <a:spcPct val="50000"/>
              </a:spcBef>
            </a:pPr>
            <a:r>
              <a:rPr kumimoji="1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（</a:t>
            </a:r>
            <a:r>
              <a:rPr kumimoji="1"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3</a:t>
            </a:r>
            <a:r>
              <a:rPr kumimoji="1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）</a:t>
            </a:r>
            <a:r>
              <a:rPr kumimoji="1"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0066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PM</a:t>
            </a:r>
            <a:r>
              <a:rPr kumimoji="1"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⊥AB   PN⊥AC</a:t>
            </a:r>
            <a:endParaRPr kumimoji="1"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8638" y="933450"/>
            <a:ext cx="34940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判断正误，并说明理由：</a:t>
            </a:r>
          </a:p>
        </p:txBody>
      </p:sp>
      <p:sp>
        <p:nvSpPr>
          <p:cNvPr id="15363" name="Text Box 10"/>
          <p:cNvSpPr/>
          <p:nvPr>
            <p:custDataLst>
              <p:tags r:id="rId2"/>
            </p:custDataLst>
          </p:nvPr>
        </p:nvSpPr>
        <p:spPr>
          <a:xfrm>
            <a:off x="360363" y="1514475"/>
            <a:ext cx="8243887" cy="19399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eaLnBrk="1" hangingPunct="1"/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1.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如图，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是∠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AOB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的平分线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OC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上的一点，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D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、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E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分别在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OA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、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OB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上，则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PD=PE       (   )</a:t>
            </a:r>
          </a:p>
          <a:p>
            <a:pPr eaLnBrk="1" hangingPunct="1"/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2.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如图，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在射线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OC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上，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PD⊥OA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PE⊥OB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，则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PE=PD.(   )</a:t>
            </a:r>
          </a:p>
          <a:p>
            <a:pPr eaLnBrk="1" hangingPunct="1"/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3.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如图，在∠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AOB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的平分线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OC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上任取一点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，若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到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OA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的距离为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3cm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，则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P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到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OB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的距离边为</a:t>
            </a:r>
            <a:r>
              <a:rPr lang="en-US" altLang="zh-CN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3cm.(    )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0484" name="Picture 1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250825" y="3597275"/>
            <a:ext cx="511175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3" descr="tu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795963" y="3741738"/>
            <a:ext cx="237648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4675" y="908050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测试一</a:t>
            </a:r>
            <a:r>
              <a:rPr lang="en-US" altLang="zh-CN" sz="240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20487" name="Text Box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71550" y="5757863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题）</a:t>
            </a:r>
          </a:p>
        </p:txBody>
      </p:sp>
      <p:sp>
        <p:nvSpPr>
          <p:cNvPr id="20488" name="Text Box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35375" y="5973763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题）</a:t>
            </a:r>
          </a:p>
        </p:txBody>
      </p:sp>
      <p:sp>
        <p:nvSpPr>
          <p:cNvPr id="20489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75463" y="5830888"/>
            <a:ext cx="125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题）</a:t>
            </a:r>
          </a:p>
        </p:txBody>
      </p:sp>
      <p:sp>
        <p:nvSpPr>
          <p:cNvPr id="15370" name="Text Box 20"/>
          <p:cNvSpPr/>
          <p:nvPr>
            <p:custDataLst>
              <p:tags r:id="rId9"/>
            </p:custDataLst>
          </p:nvPr>
        </p:nvSpPr>
        <p:spPr>
          <a:xfrm>
            <a:off x="7451725" y="2254250"/>
            <a:ext cx="576263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15371" name="Text Box 22"/>
          <p:cNvSpPr/>
          <p:nvPr>
            <p:custDataLst>
              <p:tags r:id="rId10"/>
            </p:custDataLst>
          </p:nvPr>
        </p:nvSpPr>
        <p:spPr>
          <a:xfrm>
            <a:off x="4932363" y="2992438"/>
            <a:ext cx="493712" cy="461962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15372" name="Text Box 23"/>
          <p:cNvSpPr/>
          <p:nvPr>
            <p:custDataLst>
              <p:tags r:id="rId11"/>
            </p:custDataLst>
          </p:nvPr>
        </p:nvSpPr>
        <p:spPr>
          <a:xfrm>
            <a:off x="3276600" y="1870075"/>
            <a:ext cx="576263" cy="461963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  <p:bldP spid="15371" grpId="0" animBg="1"/>
      <p:bldP spid="1537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3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6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8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9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0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6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9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3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3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4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6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7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4|6.3|8.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1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5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6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7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9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0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1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4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5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4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空白88</Template>
  <TotalTime>0</TotalTime>
  <Words>1167</Words>
  <Application>Microsoft Office PowerPoint</Application>
  <PresentationFormat>全屏显示(4:3)</PresentationFormat>
  <Paragraphs>185</Paragraphs>
  <Slides>16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2015-10-21T02:04:00Z</dcterms:created>
  <dcterms:modified xsi:type="dcterms:W3CDTF">2023-01-16T14:07:12Z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DF38872B1E3745B7BBD08BCA45CD6440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