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25" r:id="rId2"/>
    <p:sldId id="324" r:id="rId3"/>
    <p:sldId id="305" r:id="rId4"/>
    <p:sldId id="327" r:id="rId5"/>
    <p:sldId id="306" r:id="rId6"/>
    <p:sldId id="307" r:id="rId7"/>
    <p:sldId id="334" r:id="rId8"/>
    <p:sldId id="308" r:id="rId9"/>
    <p:sldId id="309" r:id="rId10"/>
    <p:sldId id="333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30" r:id="rId20"/>
    <p:sldId id="332" r:id="rId21"/>
    <p:sldId id="318" r:id="rId22"/>
    <p:sldId id="319" r:id="rId23"/>
    <p:sldId id="328" r:id="rId24"/>
    <p:sldId id="326" r:id="rId25"/>
    <p:sldId id="329" r:id="rId26"/>
    <p:sldId id="321" r:id="rId27"/>
    <p:sldId id="331" r:id="rId28"/>
    <p:sldId id="322" r:id="rId2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5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5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5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5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5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400"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3366CC"/>
    <a:srgbClr val="66FFFF"/>
    <a:srgbClr val="CCFF99"/>
    <a:srgbClr val="99FFCC"/>
    <a:srgbClr val="33CC33"/>
    <a:srgbClr val="FF0000"/>
    <a:srgbClr val="CC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4" autoAdjust="0"/>
    <p:restoredTop sz="94581" autoAdjust="0"/>
  </p:normalViewPr>
  <p:slideViewPr>
    <p:cSldViewPr>
      <p:cViewPr>
        <p:scale>
          <a:sx n="90" d="100"/>
          <a:sy n="90" d="100"/>
        </p:scale>
        <p:origin x="-59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22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E1E639CF-70D0-4A5F-A991-8E412D264B59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2150" y="45720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-387350" y="3851275"/>
            <a:ext cx="5486400" cy="555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C474753-7943-4509-803D-6D540AD72D8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4753-7943-4509-803D-6D540AD72D81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341688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Line 4"/>
          <p:cNvSpPr>
            <a:spLocks noChangeShapeType="1"/>
          </p:cNvSpPr>
          <p:nvPr/>
        </p:nvSpPr>
        <p:spPr bwMode="auto">
          <a:xfrm flipV="1">
            <a:off x="1908175" y="692150"/>
            <a:ext cx="2665413" cy="0"/>
          </a:xfrm>
          <a:prstGeom prst="line">
            <a:avLst/>
          </a:prstGeom>
          <a:noFill/>
          <a:ln w="57150" cmpd="thinThick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3132138" y="836613"/>
            <a:ext cx="2665412" cy="0"/>
          </a:xfrm>
          <a:prstGeom prst="line">
            <a:avLst/>
          </a:prstGeom>
          <a:noFill/>
          <a:ln w="57150" cmpd="thinThick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962900" cy="137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  <a:defRPr/>
            </a:pPr>
            <a:endParaRPr lang="en-US" altLang="zh-CN" sz="4000" b="0" i="1">
              <a:effectLst>
                <a:outerShdw blurRad="38100" dist="38100" dir="2700000" algn="tl">
                  <a:srgbClr val="C0C0C0"/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eaLnBrk="0" hangingPunct="0">
              <a:buFont typeface="Arial" panose="020B0604020202020204" pitchFamily="34" charset="0"/>
              <a:buNone/>
              <a:defRPr/>
            </a:pPr>
            <a:endParaRPr lang="en-US" altLang="zh-CN" sz="4400" b="0"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1938681" y="3429000"/>
            <a:ext cx="53276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800" b="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青岛版 </a:t>
            </a:r>
            <a:r>
              <a:rPr lang="en-US" altLang="zh-CN" sz="2800" b="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《</a:t>
            </a:r>
            <a:r>
              <a:rPr lang="zh-CN" altLang="en-US" sz="2800" b="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数学</a:t>
            </a:r>
            <a:r>
              <a:rPr lang="en-US" altLang="zh-CN" sz="2800" b="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》</a:t>
            </a:r>
            <a:r>
              <a:rPr lang="zh-CN" altLang="en-US" sz="2800" b="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八年级（上）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1094125" y="1557737"/>
            <a:ext cx="69557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6600" dirty="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三</a:t>
            </a:r>
            <a:r>
              <a:rPr lang="zh-CN" altLang="en-US" sz="66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角形内角和定理</a:t>
            </a:r>
          </a:p>
        </p:txBody>
      </p:sp>
      <p:sp>
        <p:nvSpPr>
          <p:cNvPr id="5" name="矩形 4"/>
          <p:cNvSpPr/>
          <p:nvPr/>
        </p:nvSpPr>
        <p:spPr>
          <a:xfrm>
            <a:off x="2794910" y="5437719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7" name="Picture 3" descr="PLAY-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348" name="Picture 4" descr="Q_0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668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1066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>
                <a:solidFill>
                  <a:srgbClr val="66FF33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想一想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411413" y="2276475"/>
            <a:ext cx="4932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１．平角的度数是</a:t>
            </a:r>
            <a:r>
              <a:rPr kumimoji="1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180</a:t>
            </a:r>
            <a:r>
              <a:rPr kumimoji="1" lang="en-US" altLang="zh-CN" sz="2400" baseline="560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411413" y="2997200"/>
            <a:ext cx="568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２．两直线平行，同旁内角的和是</a:t>
            </a:r>
            <a:r>
              <a:rPr kumimoji="1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180</a:t>
            </a:r>
            <a:r>
              <a:rPr kumimoji="1" lang="en-US" altLang="zh-CN" sz="2400" baseline="560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185352" name="Text Box 9"/>
          <p:cNvSpPr txBox="1">
            <a:spLocks noChangeArrowheads="1"/>
          </p:cNvSpPr>
          <p:nvPr/>
        </p:nvSpPr>
        <p:spPr bwMode="auto">
          <a:xfrm>
            <a:off x="2895600" y="4648200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 sz="1800" b="0">
              <a:latin typeface="Arial" panose="020B0604020202020204" pitchFamily="34" charset="0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133600" y="4437063"/>
            <a:ext cx="548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chemeClr val="hlink"/>
                </a:solidFill>
                <a:latin typeface="Arial" panose="020B0604020202020204" pitchFamily="34" charset="0"/>
                <a:ea typeface="方正舒体" panose="02010601030101010101" pitchFamily="2" charset="-122"/>
              </a:rPr>
              <a:t>   </a:t>
            </a:r>
            <a:r>
              <a:rPr lang="zh-CN" altLang="en-US" sz="3200" dirty="0">
                <a:solidFill>
                  <a:srgbClr val="FF3300"/>
                </a:solidFill>
                <a:latin typeface="Arial" panose="020B0604020202020204" pitchFamily="34" charset="0"/>
                <a:ea typeface="方正舒体" panose="02010601030101010101" pitchFamily="2" charset="-122"/>
              </a:rPr>
              <a:t>从刚才拼角的过程你能想出证明的方法吗</a:t>
            </a:r>
            <a:r>
              <a:rPr lang="en-US" altLang="zh-CN" sz="3200" dirty="0">
                <a:solidFill>
                  <a:srgbClr val="FF3300"/>
                </a:solidFill>
                <a:latin typeface="Arial" panose="020B0604020202020204" pitchFamily="34" charset="0"/>
                <a:ea typeface="方正舒体" panose="02010601030101010101" pitchFamily="2" charset="-122"/>
              </a:rPr>
              <a:t>?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484438" y="3810000"/>
            <a:ext cx="356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3</a:t>
            </a:r>
            <a:r>
              <a:rPr kumimoji="1" lang="zh-C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．邻</a:t>
            </a:r>
            <a:r>
              <a:rPr kumimoji="1"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补角的和是</a:t>
            </a:r>
            <a:r>
              <a:rPr kumimoji="1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180 °</a:t>
            </a:r>
          </a:p>
        </p:txBody>
      </p:sp>
      <p:sp>
        <p:nvSpPr>
          <p:cNvPr id="185355" name="Text Box 11"/>
          <p:cNvSpPr txBox="1">
            <a:spLocks noChangeArrowheads="1"/>
          </p:cNvSpPr>
          <p:nvPr/>
        </p:nvSpPr>
        <p:spPr bwMode="auto">
          <a:xfrm>
            <a:off x="2484438" y="1196975"/>
            <a:ext cx="5472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 dirty="0"/>
              <a:t>问题：</a:t>
            </a:r>
            <a:r>
              <a:rPr kumimoji="1" lang="zh-CN" altLang="en-US" sz="2800" dirty="0">
                <a:solidFill>
                  <a:srgbClr val="FF3300"/>
                </a:solidFill>
              </a:rPr>
              <a:t>有什么方法可以得到</a:t>
            </a:r>
            <a:r>
              <a:rPr kumimoji="1" lang="en-US" altLang="zh-CN" sz="2800" dirty="0">
                <a:solidFill>
                  <a:srgbClr val="FF3300"/>
                </a:solidFill>
              </a:rPr>
              <a:t>180°</a:t>
            </a:r>
            <a:endParaRPr kumimoji="1" lang="zh-CN" altLang="en-US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  <p:bldP spid="29703" grpId="0"/>
      <p:bldP spid="29704" grpId="0" autoUpdateAnimBg="0"/>
      <p:bldP spid="29706" grpId="0"/>
      <p:bldP spid="71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3" descr="未命名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1268413"/>
            <a:ext cx="3009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5" name="Text Box 2"/>
          <p:cNvSpPr txBox="1">
            <a:spLocks noChangeArrowheads="1"/>
          </p:cNvSpPr>
          <p:nvPr/>
        </p:nvSpPr>
        <p:spPr bwMode="auto">
          <a:xfrm>
            <a:off x="539750" y="4581525"/>
            <a:ext cx="8367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CC0000"/>
                </a:solidFill>
                <a:latin typeface="宋体" panose="02010600030101010101" pitchFamily="2" charset="-122"/>
              </a:rPr>
              <a:t>验证：三角形的三个内角和是</a:t>
            </a:r>
            <a:r>
              <a:rPr lang="en-US" altLang="zh-CN" sz="4000">
                <a:solidFill>
                  <a:srgbClr val="CC0000"/>
                </a:solidFill>
                <a:latin typeface="宋体" panose="02010600030101010101" pitchFamily="2" charset="-122"/>
              </a:rPr>
              <a:t>180°</a:t>
            </a:r>
          </a:p>
        </p:txBody>
      </p:sp>
      <p:sp>
        <p:nvSpPr>
          <p:cNvPr id="156676" name="TextBox 33"/>
          <p:cNvSpPr txBox="1">
            <a:spLocks noChangeArrowheads="1"/>
          </p:cNvSpPr>
          <p:nvPr/>
        </p:nvSpPr>
        <p:spPr bwMode="auto">
          <a:xfrm>
            <a:off x="1690688" y="3141663"/>
            <a:ext cx="5445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b="0">
                <a:latin typeface="Arial" panose="020B0604020202020204" pitchFamily="34" charset="0"/>
              </a:rPr>
              <a:t>图</a:t>
            </a:r>
            <a:r>
              <a:rPr lang="en-US" altLang="zh-CN" sz="1800" b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6677" name="TextBox 34"/>
          <p:cNvSpPr txBox="1">
            <a:spLocks noChangeArrowheads="1"/>
          </p:cNvSpPr>
          <p:nvPr/>
        </p:nvSpPr>
        <p:spPr bwMode="auto">
          <a:xfrm>
            <a:off x="6205538" y="2997200"/>
            <a:ext cx="53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b="0">
                <a:latin typeface="Arial" panose="020B0604020202020204" pitchFamily="34" charset="0"/>
              </a:rPr>
              <a:t>图</a:t>
            </a:r>
            <a:r>
              <a:rPr lang="en-US" altLang="zh-CN" sz="1800" b="0">
                <a:latin typeface="Arial" panose="020B0604020202020204" pitchFamily="34" charset="0"/>
              </a:rPr>
              <a:t>2</a:t>
            </a:r>
          </a:p>
        </p:txBody>
      </p:sp>
      <p:pic>
        <p:nvPicPr>
          <p:cNvPr id="156678" name="Picture 7" descr="未命名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2625" y="1196975"/>
            <a:ext cx="295275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9" name="Freeform 25"/>
          <p:cNvSpPr/>
          <p:nvPr/>
        </p:nvSpPr>
        <p:spPr bwMode="auto">
          <a:xfrm>
            <a:off x="682625" y="2060575"/>
            <a:ext cx="1250950" cy="833438"/>
          </a:xfrm>
          <a:custGeom>
            <a:avLst/>
            <a:gdLst>
              <a:gd name="T0" fmla="*/ 2309 w 4724"/>
              <a:gd name="T1" fmla="*/ 663 h 3148"/>
              <a:gd name="T2" fmla="*/ 1758 w 4724"/>
              <a:gd name="T3" fmla="*/ 0 h 3148"/>
              <a:gd name="T4" fmla="*/ 0 w 4724"/>
              <a:gd name="T5" fmla="*/ 3148 h 3148"/>
              <a:gd name="T6" fmla="*/ 4542 w 4724"/>
              <a:gd name="T7" fmla="*/ 3148 h 3148"/>
              <a:gd name="T8" fmla="*/ 4322 w 4724"/>
              <a:gd name="T9" fmla="*/ 2457 h 3148"/>
              <a:gd name="T10" fmla="*/ 4724 w 4724"/>
              <a:gd name="T11" fmla="*/ 1982 h 3148"/>
              <a:gd name="T12" fmla="*/ 4248 w 4724"/>
              <a:gd name="T13" fmla="*/ 1579 h 3148"/>
              <a:gd name="T14" fmla="*/ 4651 w 4724"/>
              <a:gd name="T15" fmla="*/ 736 h 3148"/>
              <a:gd name="T16" fmla="*/ 4102 w 4724"/>
              <a:gd name="T17" fmla="*/ 371 h 3148"/>
              <a:gd name="T18" fmla="*/ 3699 w 4724"/>
              <a:gd name="T19" fmla="*/ 773 h 3148"/>
              <a:gd name="T20" fmla="*/ 2821 w 4724"/>
              <a:gd name="T21" fmla="*/ 297 h 3148"/>
              <a:gd name="T22" fmla="*/ 2309 w 4724"/>
              <a:gd name="T23" fmla="*/ 663 h 3148"/>
              <a:gd name="T24" fmla="*/ 0 w 4724"/>
              <a:gd name="T25" fmla="*/ 0 h 3148"/>
              <a:gd name="T26" fmla="*/ 4724 w 4724"/>
              <a:gd name="T27" fmla="*/ 3148 h 3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4724" h="3148">
                <a:moveTo>
                  <a:pt x="2309" y="663"/>
                </a:moveTo>
                <a:lnTo>
                  <a:pt x="1758" y="0"/>
                </a:lnTo>
                <a:lnTo>
                  <a:pt x="0" y="3148"/>
                </a:lnTo>
                <a:lnTo>
                  <a:pt x="4542" y="3148"/>
                </a:lnTo>
                <a:lnTo>
                  <a:pt x="4322" y="2457"/>
                </a:lnTo>
                <a:lnTo>
                  <a:pt x="4724" y="1982"/>
                </a:lnTo>
                <a:lnTo>
                  <a:pt x="4248" y="1579"/>
                </a:lnTo>
                <a:lnTo>
                  <a:pt x="4651" y="736"/>
                </a:lnTo>
                <a:lnTo>
                  <a:pt x="4102" y="371"/>
                </a:lnTo>
                <a:lnTo>
                  <a:pt x="3699" y="773"/>
                </a:lnTo>
                <a:lnTo>
                  <a:pt x="2821" y="297"/>
                </a:lnTo>
                <a:lnTo>
                  <a:pt x="2309" y="663"/>
                </a:lnTo>
                <a:close/>
              </a:path>
            </a:pathLst>
          </a:custGeom>
          <a:solidFill>
            <a:srgbClr val="CCFF66"/>
          </a:solidFill>
          <a:ln w="9525" cmpd="sng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6680" name="Freeform 26"/>
          <p:cNvSpPr/>
          <p:nvPr/>
        </p:nvSpPr>
        <p:spPr bwMode="auto">
          <a:xfrm>
            <a:off x="1835150" y="2060575"/>
            <a:ext cx="1800225" cy="833438"/>
          </a:xfrm>
          <a:custGeom>
            <a:avLst/>
            <a:gdLst>
              <a:gd name="T0" fmla="*/ 2252 w 6802"/>
              <a:gd name="T1" fmla="*/ 481 h 3149"/>
              <a:gd name="T2" fmla="*/ 1977 w 6802"/>
              <a:gd name="T3" fmla="*/ 225 h 3149"/>
              <a:gd name="T4" fmla="*/ 1538 w 6802"/>
              <a:gd name="T5" fmla="*/ 664 h 3149"/>
              <a:gd name="T6" fmla="*/ 989 w 6802"/>
              <a:gd name="T7" fmla="*/ 298 h 3149"/>
              <a:gd name="T8" fmla="*/ 403 w 6802"/>
              <a:gd name="T9" fmla="*/ 737 h 3149"/>
              <a:gd name="T10" fmla="*/ 0 w 6802"/>
              <a:gd name="T11" fmla="*/ 1580 h 3149"/>
              <a:gd name="T12" fmla="*/ 476 w 6802"/>
              <a:gd name="T13" fmla="*/ 1983 h 3149"/>
              <a:gd name="T14" fmla="*/ 74 w 6802"/>
              <a:gd name="T15" fmla="*/ 2458 h 3149"/>
              <a:gd name="T16" fmla="*/ 294 w 6802"/>
              <a:gd name="T17" fmla="*/ 3149 h 3149"/>
              <a:gd name="T18" fmla="*/ 6802 w 6802"/>
              <a:gd name="T19" fmla="*/ 3149 h 3149"/>
              <a:gd name="T20" fmla="*/ 3033 w 6802"/>
              <a:gd name="T21" fmla="*/ 0 h 3149"/>
              <a:gd name="T22" fmla="*/ 2252 w 6802"/>
              <a:gd name="T23" fmla="*/ 481 h 3149"/>
              <a:gd name="T24" fmla="*/ 0 w 6802"/>
              <a:gd name="T25" fmla="*/ 0 h 3149"/>
              <a:gd name="T26" fmla="*/ 6802 w 6802"/>
              <a:gd name="T27" fmla="*/ 3149 h 3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6802" h="3149">
                <a:moveTo>
                  <a:pt x="2252" y="481"/>
                </a:moveTo>
                <a:lnTo>
                  <a:pt x="1977" y="225"/>
                </a:lnTo>
                <a:lnTo>
                  <a:pt x="1538" y="664"/>
                </a:lnTo>
                <a:lnTo>
                  <a:pt x="989" y="298"/>
                </a:lnTo>
                <a:lnTo>
                  <a:pt x="403" y="737"/>
                </a:lnTo>
                <a:lnTo>
                  <a:pt x="0" y="1580"/>
                </a:lnTo>
                <a:lnTo>
                  <a:pt x="476" y="1983"/>
                </a:lnTo>
                <a:lnTo>
                  <a:pt x="74" y="2458"/>
                </a:lnTo>
                <a:lnTo>
                  <a:pt x="294" y="3149"/>
                </a:lnTo>
                <a:lnTo>
                  <a:pt x="6802" y="3149"/>
                </a:lnTo>
                <a:lnTo>
                  <a:pt x="3033" y="0"/>
                </a:lnTo>
                <a:lnTo>
                  <a:pt x="2252" y="481"/>
                </a:lnTo>
                <a:close/>
              </a:path>
            </a:pathLst>
          </a:custGeom>
          <a:solidFill>
            <a:srgbClr val="FFCCFF"/>
          </a:solidFill>
          <a:ln w="9525" cmpd="sng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6681" name="Freeform 22"/>
          <p:cNvSpPr/>
          <p:nvPr/>
        </p:nvSpPr>
        <p:spPr bwMode="auto">
          <a:xfrm>
            <a:off x="4787900" y="1268413"/>
            <a:ext cx="1462088" cy="1038225"/>
          </a:xfrm>
          <a:custGeom>
            <a:avLst/>
            <a:gdLst>
              <a:gd name="T0" fmla="*/ 0 w 5523"/>
              <a:gd name="T1" fmla="*/ 3149 h 3922"/>
              <a:gd name="T2" fmla="*/ 551 w 5523"/>
              <a:gd name="T3" fmla="*/ 3812 h 3922"/>
              <a:gd name="T4" fmla="*/ 1063 w 5523"/>
              <a:gd name="T5" fmla="*/ 3446 h 3922"/>
              <a:gd name="T6" fmla="*/ 1941 w 5523"/>
              <a:gd name="T7" fmla="*/ 3922 h 3922"/>
              <a:gd name="T8" fmla="*/ 2344 w 5523"/>
              <a:gd name="T9" fmla="*/ 3520 h 3922"/>
              <a:gd name="T10" fmla="*/ 2893 w 5523"/>
              <a:gd name="T11" fmla="*/ 3885 h 3922"/>
              <a:gd name="T12" fmla="*/ 3479 w 5523"/>
              <a:gd name="T13" fmla="*/ 3446 h 3922"/>
              <a:gd name="T14" fmla="*/ 4028 w 5523"/>
              <a:gd name="T15" fmla="*/ 3812 h 3922"/>
              <a:gd name="T16" fmla="*/ 4467 w 5523"/>
              <a:gd name="T17" fmla="*/ 3373 h 3922"/>
              <a:gd name="T18" fmla="*/ 4742 w 5523"/>
              <a:gd name="T19" fmla="*/ 3629 h 3922"/>
              <a:gd name="T20" fmla="*/ 5523 w 5523"/>
              <a:gd name="T21" fmla="*/ 3148 h 3922"/>
              <a:gd name="T22" fmla="*/ 1755 w 5523"/>
              <a:gd name="T23" fmla="*/ 0 h 3922"/>
              <a:gd name="T24" fmla="*/ 0 w 5523"/>
              <a:gd name="T25" fmla="*/ 3149 h 3922"/>
              <a:gd name="T26" fmla="*/ 0 w 5523"/>
              <a:gd name="T27" fmla="*/ 0 h 3922"/>
              <a:gd name="T28" fmla="*/ 5523 w 5523"/>
              <a:gd name="T29" fmla="*/ 3922 h 3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T26" t="T27" r="T28" b="T29"/>
            <a:pathLst>
              <a:path w="5523" h="3922">
                <a:moveTo>
                  <a:pt x="0" y="3149"/>
                </a:moveTo>
                <a:lnTo>
                  <a:pt x="551" y="3812"/>
                </a:lnTo>
                <a:lnTo>
                  <a:pt x="1063" y="3446"/>
                </a:lnTo>
                <a:lnTo>
                  <a:pt x="1941" y="3922"/>
                </a:lnTo>
                <a:lnTo>
                  <a:pt x="2344" y="3520"/>
                </a:lnTo>
                <a:lnTo>
                  <a:pt x="2893" y="3885"/>
                </a:lnTo>
                <a:lnTo>
                  <a:pt x="3479" y="3446"/>
                </a:lnTo>
                <a:lnTo>
                  <a:pt x="4028" y="3812"/>
                </a:lnTo>
                <a:lnTo>
                  <a:pt x="4467" y="3373"/>
                </a:lnTo>
                <a:lnTo>
                  <a:pt x="4742" y="3629"/>
                </a:lnTo>
                <a:lnTo>
                  <a:pt x="5523" y="3148"/>
                </a:lnTo>
                <a:lnTo>
                  <a:pt x="1755" y="0"/>
                </a:lnTo>
                <a:lnTo>
                  <a:pt x="0" y="3149"/>
                </a:lnTo>
                <a:close/>
              </a:path>
            </a:pathLst>
          </a:custGeom>
          <a:solidFill>
            <a:srgbClr val="00FFFF"/>
          </a:solidFill>
          <a:ln w="28575" cmpd="sng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6682" name="Freeform 23"/>
          <p:cNvSpPr/>
          <p:nvPr/>
        </p:nvSpPr>
        <p:spPr bwMode="auto">
          <a:xfrm>
            <a:off x="4284663" y="2133600"/>
            <a:ext cx="1250950" cy="833438"/>
          </a:xfrm>
          <a:custGeom>
            <a:avLst/>
            <a:gdLst>
              <a:gd name="T0" fmla="*/ 2309 w 4724"/>
              <a:gd name="T1" fmla="*/ 663 h 3148"/>
              <a:gd name="T2" fmla="*/ 1758 w 4724"/>
              <a:gd name="T3" fmla="*/ 0 h 3148"/>
              <a:gd name="T4" fmla="*/ 0 w 4724"/>
              <a:gd name="T5" fmla="*/ 3148 h 3148"/>
              <a:gd name="T6" fmla="*/ 4542 w 4724"/>
              <a:gd name="T7" fmla="*/ 3148 h 3148"/>
              <a:gd name="T8" fmla="*/ 4322 w 4724"/>
              <a:gd name="T9" fmla="*/ 2457 h 3148"/>
              <a:gd name="T10" fmla="*/ 4724 w 4724"/>
              <a:gd name="T11" fmla="*/ 1982 h 3148"/>
              <a:gd name="T12" fmla="*/ 4248 w 4724"/>
              <a:gd name="T13" fmla="*/ 1579 h 3148"/>
              <a:gd name="T14" fmla="*/ 4651 w 4724"/>
              <a:gd name="T15" fmla="*/ 736 h 3148"/>
              <a:gd name="T16" fmla="*/ 4102 w 4724"/>
              <a:gd name="T17" fmla="*/ 371 h 3148"/>
              <a:gd name="T18" fmla="*/ 3699 w 4724"/>
              <a:gd name="T19" fmla="*/ 773 h 3148"/>
              <a:gd name="T20" fmla="*/ 2821 w 4724"/>
              <a:gd name="T21" fmla="*/ 297 h 3148"/>
              <a:gd name="T22" fmla="*/ 2309 w 4724"/>
              <a:gd name="T23" fmla="*/ 663 h 3148"/>
              <a:gd name="T24" fmla="*/ 0 w 4724"/>
              <a:gd name="T25" fmla="*/ 0 h 3148"/>
              <a:gd name="T26" fmla="*/ 4724 w 4724"/>
              <a:gd name="T27" fmla="*/ 3148 h 3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4724" h="3148">
                <a:moveTo>
                  <a:pt x="2309" y="663"/>
                </a:moveTo>
                <a:lnTo>
                  <a:pt x="1758" y="0"/>
                </a:lnTo>
                <a:lnTo>
                  <a:pt x="0" y="3148"/>
                </a:lnTo>
                <a:lnTo>
                  <a:pt x="4542" y="3148"/>
                </a:lnTo>
                <a:lnTo>
                  <a:pt x="4322" y="2457"/>
                </a:lnTo>
                <a:lnTo>
                  <a:pt x="4724" y="1982"/>
                </a:lnTo>
                <a:lnTo>
                  <a:pt x="4248" y="1579"/>
                </a:lnTo>
                <a:lnTo>
                  <a:pt x="4651" y="736"/>
                </a:lnTo>
                <a:lnTo>
                  <a:pt x="4102" y="371"/>
                </a:lnTo>
                <a:lnTo>
                  <a:pt x="3699" y="773"/>
                </a:lnTo>
                <a:lnTo>
                  <a:pt x="2821" y="297"/>
                </a:lnTo>
                <a:lnTo>
                  <a:pt x="2309" y="663"/>
                </a:lnTo>
                <a:close/>
              </a:path>
            </a:pathLst>
          </a:custGeom>
          <a:solidFill>
            <a:srgbClr val="CCFF66"/>
          </a:solidFill>
          <a:ln w="9525" cmpd="sng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6683" name="Text Box 14"/>
          <p:cNvSpPr txBox="1">
            <a:spLocks noChangeArrowheads="1"/>
          </p:cNvSpPr>
          <p:nvPr/>
        </p:nvSpPr>
        <p:spPr bwMode="auto">
          <a:xfrm>
            <a:off x="1476375" y="83661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b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56684" name="Text Box 15"/>
          <p:cNvSpPr txBox="1">
            <a:spLocks noChangeArrowheads="1"/>
          </p:cNvSpPr>
          <p:nvPr/>
        </p:nvSpPr>
        <p:spPr bwMode="auto">
          <a:xfrm>
            <a:off x="395288" y="27082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b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56685" name="Text Box 16"/>
          <p:cNvSpPr txBox="1">
            <a:spLocks noChangeArrowheads="1"/>
          </p:cNvSpPr>
          <p:nvPr/>
        </p:nvSpPr>
        <p:spPr bwMode="auto">
          <a:xfrm>
            <a:off x="3708400" y="2708275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b="0">
                <a:latin typeface="Arial" panose="020B0604020202020204" pitchFamily="34" charset="0"/>
              </a:rPr>
              <a:t>C</a:t>
            </a:r>
          </a:p>
        </p:txBody>
      </p:sp>
      <p:grpSp>
        <p:nvGrpSpPr>
          <p:cNvPr id="156686" name="Group 14"/>
          <p:cNvGrpSpPr/>
          <p:nvPr/>
        </p:nvGrpSpPr>
        <p:grpSpPr bwMode="auto">
          <a:xfrm>
            <a:off x="1619250" y="1125538"/>
            <a:ext cx="1800225" cy="904875"/>
            <a:chOff x="0" y="0"/>
            <a:chExt cx="1134" cy="570"/>
          </a:xfrm>
        </p:grpSpPr>
        <p:sp>
          <p:nvSpPr>
            <p:cNvPr id="156687" name="Freeform 26"/>
            <p:cNvSpPr/>
            <p:nvPr/>
          </p:nvSpPr>
          <p:spPr bwMode="auto">
            <a:xfrm rot="10819228">
              <a:off x="0" y="45"/>
              <a:ext cx="1134" cy="525"/>
            </a:xfrm>
            <a:custGeom>
              <a:avLst/>
              <a:gdLst>
                <a:gd name="T0" fmla="*/ 2252 w 6802"/>
                <a:gd name="T1" fmla="*/ 481 h 3149"/>
                <a:gd name="T2" fmla="*/ 1977 w 6802"/>
                <a:gd name="T3" fmla="*/ 225 h 3149"/>
                <a:gd name="T4" fmla="*/ 1538 w 6802"/>
                <a:gd name="T5" fmla="*/ 664 h 3149"/>
                <a:gd name="T6" fmla="*/ 989 w 6802"/>
                <a:gd name="T7" fmla="*/ 298 h 3149"/>
                <a:gd name="T8" fmla="*/ 403 w 6802"/>
                <a:gd name="T9" fmla="*/ 737 h 3149"/>
                <a:gd name="T10" fmla="*/ 0 w 6802"/>
                <a:gd name="T11" fmla="*/ 1580 h 3149"/>
                <a:gd name="T12" fmla="*/ 476 w 6802"/>
                <a:gd name="T13" fmla="*/ 1983 h 3149"/>
                <a:gd name="T14" fmla="*/ 74 w 6802"/>
                <a:gd name="T15" fmla="*/ 2458 h 3149"/>
                <a:gd name="T16" fmla="*/ 294 w 6802"/>
                <a:gd name="T17" fmla="*/ 3149 h 3149"/>
                <a:gd name="T18" fmla="*/ 6802 w 6802"/>
                <a:gd name="T19" fmla="*/ 3149 h 3149"/>
                <a:gd name="T20" fmla="*/ 3033 w 6802"/>
                <a:gd name="T21" fmla="*/ 0 h 3149"/>
                <a:gd name="T22" fmla="*/ 2252 w 6802"/>
                <a:gd name="T23" fmla="*/ 481 h 3149"/>
                <a:gd name="T24" fmla="*/ 0 w 6802"/>
                <a:gd name="T25" fmla="*/ 0 h 3149"/>
                <a:gd name="T26" fmla="*/ 6802 w 6802"/>
                <a:gd name="T27" fmla="*/ 3149 h 3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6802" h="3149">
                  <a:moveTo>
                    <a:pt x="2252" y="481"/>
                  </a:moveTo>
                  <a:lnTo>
                    <a:pt x="1977" y="225"/>
                  </a:lnTo>
                  <a:lnTo>
                    <a:pt x="1538" y="664"/>
                  </a:lnTo>
                  <a:lnTo>
                    <a:pt x="989" y="298"/>
                  </a:lnTo>
                  <a:lnTo>
                    <a:pt x="403" y="737"/>
                  </a:lnTo>
                  <a:lnTo>
                    <a:pt x="0" y="1580"/>
                  </a:lnTo>
                  <a:lnTo>
                    <a:pt x="476" y="1983"/>
                  </a:lnTo>
                  <a:lnTo>
                    <a:pt x="74" y="2458"/>
                  </a:lnTo>
                  <a:lnTo>
                    <a:pt x="294" y="3149"/>
                  </a:lnTo>
                  <a:lnTo>
                    <a:pt x="6802" y="3149"/>
                  </a:lnTo>
                  <a:lnTo>
                    <a:pt x="3033" y="0"/>
                  </a:lnTo>
                  <a:lnTo>
                    <a:pt x="2252" y="481"/>
                  </a:lnTo>
                  <a:close/>
                </a:path>
              </a:pathLst>
            </a:custGeom>
            <a:solidFill>
              <a:srgbClr val="FFCCFF"/>
            </a:solidFill>
            <a:ln w="9525" cmpd="sng">
              <a:solidFill>
                <a:schemeClr val="tx1"/>
              </a:solidFill>
              <a:round/>
            </a:ln>
          </p:spPr>
          <p:txBody>
            <a:bodyPr rot="10800000"/>
            <a:lstStyle/>
            <a:p>
              <a:endParaRPr lang="zh-CN" altLang="en-US"/>
            </a:p>
          </p:txBody>
        </p:sp>
        <p:sp>
          <p:nvSpPr>
            <p:cNvPr id="156688" name="Text Box 19"/>
            <p:cNvSpPr txBox="1">
              <a:spLocks noChangeArrowheads="1"/>
            </p:cNvSpPr>
            <p:nvPr/>
          </p:nvSpPr>
          <p:spPr bwMode="auto">
            <a:xfrm>
              <a:off x="182" y="0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0">
                  <a:latin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156689" name="Group 17"/>
          <p:cNvGrpSpPr/>
          <p:nvPr/>
        </p:nvGrpSpPr>
        <p:grpSpPr bwMode="auto">
          <a:xfrm>
            <a:off x="395288" y="1196975"/>
            <a:ext cx="1250950" cy="833438"/>
            <a:chOff x="0" y="0"/>
            <a:chExt cx="788" cy="525"/>
          </a:xfrm>
        </p:grpSpPr>
        <p:sp>
          <p:nvSpPr>
            <p:cNvPr id="156690" name="Freeform 25"/>
            <p:cNvSpPr/>
            <p:nvPr/>
          </p:nvSpPr>
          <p:spPr bwMode="auto">
            <a:xfrm rot="10800000">
              <a:off x="0" y="0"/>
              <a:ext cx="788" cy="525"/>
            </a:xfrm>
            <a:custGeom>
              <a:avLst/>
              <a:gdLst>
                <a:gd name="T0" fmla="*/ 2309 w 4724"/>
                <a:gd name="T1" fmla="*/ 663 h 3148"/>
                <a:gd name="T2" fmla="*/ 1758 w 4724"/>
                <a:gd name="T3" fmla="*/ 0 h 3148"/>
                <a:gd name="T4" fmla="*/ 0 w 4724"/>
                <a:gd name="T5" fmla="*/ 3148 h 3148"/>
                <a:gd name="T6" fmla="*/ 4542 w 4724"/>
                <a:gd name="T7" fmla="*/ 3148 h 3148"/>
                <a:gd name="T8" fmla="*/ 4322 w 4724"/>
                <a:gd name="T9" fmla="*/ 2457 h 3148"/>
                <a:gd name="T10" fmla="*/ 4724 w 4724"/>
                <a:gd name="T11" fmla="*/ 1982 h 3148"/>
                <a:gd name="T12" fmla="*/ 4248 w 4724"/>
                <a:gd name="T13" fmla="*/ 1579 h 3148"/>
                <a:gd name="T14" fmla="*/ 4651 w 4724"/>
                <a:gd name="T15" fmla="*/ 736 h 3148"/>
                <a:gd name="T16" fmla="*/ 4102 w 4724"/>
                <a:gd name="T17" fmla="*/ 371 h 3148"/>
                <a:gd name="T18" fmla="*/ 3699 w 4724"/>
                <a:gd name="T19" fmla="*/ 773 h 3148"/>
                <a:gd name="T20" fmla="*/ 2821 w 4724"/>
                <a:gd name="T21" fmla="*/ 297 h 3148"/>
                <a:gd name="T22" fmla="*/ 2309 w 4724"/>
                <a:gd name="T23" fmla="*/ 663 h 3148"/>
                <a:gd name="T24" fmla="*/ 0 w 4724"/>
                <a:gd name="T25" fmla="*/ 0 h 3148"/>
                <a:gd name="T26" fmla="*/ 4724 w 4724"/>
                <a:gd name="T27" fmla="*/ 3148 h 3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4724" h="3148">
                  <a:moveTo>
                    <a:pt x="2309" y="663"/>
                  </a:moveTo>
                  <a:lnTo>
                    <a:pt x="1758" y="0"/>
                  </a:lnTo>
                  <a:lnTo>
                    <a:pt x="0" y="3148"/>
                  </a:lnTo>
                  <a:lnTo>
                    <a:pt x="4542" y="3148"/>
                  </a:lnTo>
                  <a:lnTo>
                    <a:pt x="4322" y="2457"/>
                  </a:lnTo>
                  <a:lnTo>
                    <a:pt x="4724" y="1982"/>
                  </a:lnTo>
                  <a:lnTo>
                    <a:pt x="4248" y="1579"/>
                  </a:lnTo>
                  <a:lnTo>
                    <a:pt x="4651" y="736"/>
                  </a:lnTo>
                  <a:lnTo>
                    <a:pt x="4102" y="371"/>
                  </a:lnTo>
                  <a:lnTo>
                    <a:pt x="3699" y="773"/>
                  </a:lnTo>
                  <a:lnTo>
                    <a:pt x="2821" y="297"/>
                  </a:lnTo>
                  <a:lnTo>
                    <a:pt x="2309" y="663"/>
                  </a:lnTo>
                  <a:close/>
                </a:path>
              </a:pathLst>
            </a:custGeom>
            <a:solidFill>
              <a:srgbClr val="CCFF66"/>
            </a:solidFill>
            <a:ln w="9525" cmpd="sng">
              <a:solidFill>
                <a:schemeClr val="tx1"/>
              </a:solidFill>
              <a:round/>
            </a:ln>
          </p:spPr>
          <p:txBody>
            <a:bodyPr rot="10800000"/>
            <a:lstStyle/>
            <a:p>
              <a:endParaRPr lang="zh-CN" altLang="en-US"/>
            </a:p>
          </p:txBody>
        </p:sp>
        <p:sp>
          <p:nvSpPr>
            <p:cNvPr id="156691" name="Text Box 22"/>
            <p:cNvSpPr txBox="1">
              <a:spLocks noChangeArrowheads="1"/>
            </p:cNvSpPr>
            <p:nvPr/>
          </p:nvSpPr>
          <p:spPr bwMode="auto">
            <a:xfrm>
              <a:off x="454" y="0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0">
                  <a:latin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156692" name="Text Box 23"/>
          <p:cNvSpPr txBox="1">
            <a:spLocks noChangeArrowheads="1"/>
          </p:cNvSpPr>
          <p:nvPr/>
        </p:nvSpPr>
        <p:spPr bwMode="auto">
          <a:xfrm>
            <a:off x="5003800" y="9810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b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56693" name="Text Box 26"/>
          <p:cNvSpPr txBox="1">
            <a:spLocks noChangeArrowheads="1"/>
          </p:cNvSpPr>
          <p:nvPr/>
        </p:nvSpPr>
        <p:spPr bwMode="auto">
          <a:xfrm>
            <a:off x="4067175" y="29241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b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56694" name="Text Box 28"/>
          <p:cNvSpPr txBox="1">
            <a:spLocks noChangeArrowheads="1"/>
          </p:cNvSpPr>
          <p:nvPr/>
        </p:nvSpPr>
        <p:spPr bwMode="auto">
          <a:xfrm>
            <a:off x="7019925" y="2924175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b="0">
                <a:latin typeface="Arial" panose="020B0604020202020204" pitchFamily="34" charset="0"/>
              </a:rPr>
              <a:t>C</a:t>
            </a:r>
          </a:p>
        </p:txBody>
      </p:sp>
      <p:grpSp>
        <p:nvGrpSpPr>
          <p:cNvPr id="156695" name="Group 23"/>
          <p:cNvGrpSpPr/>
          <p:nvPr/>
        </p:nvGrpSpPr>
        <p:grpSpPr bwMode="auto">
          <a:xfrm>
            <a:off x="6227763" y="1916113"/>
            <a:ext cx="1462087" cy="1038225"/>
            <a:chOff x="0" y="0"/>
            <a:chExt cx="921" cy="654"/>
          </a:xfrm>
        </p:grpSpPr>
        <p:sp>
          <p:nvSpPr>
            <p:cNvPr id="156696" name="Freeform 22"/>
            <p:cNvSpPr/>
            <p:nvPr/>
          </p:nvSpPr>
          <p:spPr bwMode="auto">
            <a:xfrm rot="10806330">
              <a:off x="0" y="0"/>
              <a:ext cx="921" cy="654"/>
            </a:xfrm>
            <a:custGeom>
              <a:avLst/>
              <a:gdLst>
                <a:gd name="T0" fmla="*/ 0 w 5523"/>
                <a:gd name="T1" fmla="*/ 3149 h 3922"/>
                <a:gd name="T2" fmla="*/ 551 w 5523"/>
                <a:gd name="T3" fmla="*/ 3812 h 3922"/>
                <a:gd name="T4" fmla="*/ 1063 w 5523"/>
                <a:gd name="T5" fmla="*/ 3446 h 3922"/>
                <a:gd name="T6" fmla="*/ 1941 w 5523"/>
                <a:gd name="T7" fmla="*/ 3922 h 3922"/>
                <a:gd name="T8" fmla="*/ 2344 w 5523"/>
                <a:gd name="T9" fmla="*/ 3520 h 3922"/>
                <a:gd name="T10" fmla="*/ 2893 w 5523"/>
                <a:gd name="T11" fmla="*/ 3885 h 3922"/>
                <a:gd name="T12" fmla="*/ 3479 w 5523"/>
                <a:gd name="T13" fmla="*/ 3446 h 3922"/>
                <a:gd name="T14" fmla="*/ 4028 w 5523"/>
                <a:gd name="T15" fmla="*/ 3812 h 3922"/>
                <a:gd name="T16" fmla="*/ 4467 w 5523"/>
                <a:gd name="T17" fmla="*/ 3373 h 3922"/>
                <a:gd name="T18" fmla="*/ 4742 w 5523"/>
                <a:gd name="T19" fmla="*/ 3629 h 3922"/>
                <a:gd name="T20" fmla="*/ 5523 w 5523"/>
                <a:gd name="T21" fmla="*/ 3148 h 3922"/>
                <a:gd name="T22" fmla="*/ 1755 w 5523"/>
                <a:gd name="T23" fmla="*/ 0 h 3922"/>
                <a:gd name="T24" fmla="*/ 0 w 5523"/>
                <a:gd name="T25" fmla="*/ 3149 h 3922"/>
                <a:gd name="T26" fmla="*/ 0 w 5523"/>
                <a:gd name="T27" fmla="*/ 0 h 3922"/>
                <a:gd name="T28" fmla="*/ 5523 w 5523"/>
                <a:gd name="T29" fmla="*/ 3922 h 3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5523" h="3922">
                  <a:moveTo>
                    <a:pt x="0" y="3149"/>
                  </a:moveTo>
                  <a:lnTo>
                    <a:pt x="551" y="3812"/>
                  </a:lnTo>
                  <a:lnTo>
                    <a:pt x="1063" y="3446"/>
                  </a:lnTo>
                  <a:lnTo>
                    <a:pt x="1941" y="3922"/>
                  </a:lnTo>
                  <a:lnTo>
                    <a:pt x="2344" y="3520"/>
                  </a:lnTo>
                  <a:lnTo>
                    <a:pt x="2893" y="3885"/>
                  </a:lnTo>
                  <a:lnTo>
                    <a:pt x="3479" y="3446"/>
                  </a:lnTo>
                  <a:lnTo>
                    <a:pt x="4028" y="3812"/>
                  </a:lnTo>
                  <a:lnTo>
                    <a:pt x="4467" y="3373"/>
                  </a:lnTo>
                  <a:lnTo>
                    <a:pt x="4742" y="3629"/>
                  </a:lnTo>
                  <a:lnTo>
                    <a:pt x="5523" y="3148"/>
                  </a:lnTo>
                  <a:lnTo>
                    <a:pt x="1755" y="0"/>
                  </a:lnTo>
                  <a:lnTo>
                    <a:pt x="0" y="3149"/>
                  </a:lnTo>
                  <a:close/>
                </a:path>
              </a:pathLst>
            </a:custGeom>
            <a:solidFill>
              <a:srgbClr val="00FFFF"/>
            </a:solidFill>
            <a:ln w="9525" cmpd="sng">
              <a:solidFill>
                <a:schemeClr val="tx1"/>
              </a:solidFill>
              <a:round/>
            </a:ln>
          </p:spPr>
          <p:txBody>
            <a:bodyPr rot="10800000"/>
            <a:lstStyle/>
            <a:p>
              <a:endParaRPr lang="zh-CN" altLang="en-US"/>
            </a:p>
          </p:txBody>
        </p:sp>
        <p:sp>
          <p:nvSpPr>
            <p:cNvPr id="156697" name="Text Box 34"/>
            <p:cNvSpPr txBox="1">
              <a:spLocks noChangeArrowheads="1"/>
            </p:cNvSpPr>
            <p:nvPr/>
          </p:nvSpPr>
          <p:spPr bwMode="auto">
            <a:xfrm>
              <a:off x="499" y="318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0">
                  <a:latin typeface="Arial" panose="020B0604020202020204" pitchFamily="34" charset="0"/>
                </a:rPr>
                <a:t>A</a:t>
              </a:r>
            </a:p>
          </p:txBody>
        </p:sp>
      </p:grpSp>
      <p:grpSp>
        <p:nvGrpSpPr>
          <p:cNvPr id="156698" name="Group 26"/>
          <p:cNvGrpSpPr/>
          <p:nvPr/>
        </p:nvGrpSpPr>
        <p:grpSpPr bwMode="auto">
          <a:xfrm>
            <a:off x="7213600" y="2133600"/>
            <a:ext cx="1250950" cy="863600"/>
            <a:chOff x="0" y="0"/>
            <a:chExt cx="788" cy="544"/>
          </a:xfrm>
        </p:grpSpPr>
        <p:sp>
          <p:nvSpPr>
            <p:cNvPr id="156699" name="Freeform 23"/>
            <p:cNvSpPr/>
            <p:nvPr/>
          </p:nvSpPr>
          <p:spPr bwMode="auto">
            <a:xfrm>
              <a:off x="0" y="0"/>
              <a:ext cx="788" cy="525"/>
            </a:xfrm>
            <a:custGeom>
              <a:avLst/>
              <a:gdLst>
                <a:gd name="T0" fmla="*/ 2309 w 4724"/>
                <a:gd name="T1" fmla="*/ 663 h 3148"/>
                <a:gd name="T2" fmla="*/ 1758 w 4724"/>
                <a:gd name="T3" fmla="*/ 0 h 3148"/>
                <a:gd name="T4" fmla="*/ 0 w 4724"/>
                <a:gd name="T5" fmla="*/ 3148 h 3148"/>
                <a:gd name="T6" fmla="*/ 4542 w 4724"/>
                <a:gd name="T7" fmla="*/ 3148 h 3148"/>
                <a:gd name="T8" fmla="*/ 4322 w 4724"/>
                <a:gd name="T9" fmla="*/ 2457 h 3148"/>
                <a:gd name="T10" fmla="*/ 4724 w 4724"/>
                <a:gd name="T11" fmla="*/ 1982 h 3148"/>
                <a:gd name="T12" fmla="*/ 4248 w 4724"/>
                <a:gd name="T13" fmla="*/ 1579 h 3148"/>
                <a:gd name="T14" fmla="*/ 4651 w 4724"/>
                <a:gd name="T15" fmla="*/ 736 h 3148"/>
                <a:gd name="T16" fmla="*/ 4102 w 4724"/>
                <a:gd name="T17" fmla="*/ 371 h 3148"/>
                <a:gd name="T18" fmla="*/ 3699 w 4724"/>
                <a:gd name="T19" fmla="*/ 773 h 3148"/>
                <a:gd name="T20" fmla="*/ 2821 w 4724"/>
                <a:gd name="T21" fmla="*/ 297 h 3148"/>
                <a:gd name="T22" fmla="*/ 2309 w 4724"/>
                <a:gd name="T23" fmla="*/ 663 h 3148"/>
                <a:gd name="T24" fmla="*/ 0 w 4724"/>
                <a:gd name="T25" fmla="*/ 0 h 3148"/>
                <a:gd name="T26" fmla="*/ 4724 w 4724"/>
                <a:gd name="T27" fmla="*/ 3148 h 3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4724" h="3148">
                  <a:moveTo>
                    <a:pt x="2309" y="663"/>
                  </a:moveTo>
                  <a:lnTo>
                    <a:pt x="1758" y="0"/>
                  </a:lnTo>
                  <a:lnTo>
                    <a:pt x="0" y="3148"/>
                  </a:lnTo>
                  <a:lnTo>
                    <a:pt x="4542" y="3148"/>
                  </a:lnTo>
                  <a:lnTo>
                    <a:pt x="4322" y="2457"/>
                  </a:lnTo>
                  <a:lnTo>
                    <a:pt x="4724" y="1982"/>
                  </a:lnTo>
                  <a:lnTo>
                    <a:pt x="4248" y="1579"/>
                  </a:lnTo>
                  <a:lnTo>
                    <a:pt x="4651" y="736"/>
                  </a:lnTo>
                  <a:lnTo>
                    <a:pt x="4102" y="371"/>
                  </a:lnTo>
                  <a:lnTo>
                    <a:pt x="3699" y="773"/>
                  </a:lnTo>
                  <a:lnTo>
                    <a:pt x="2821" y="297"/>
                  </a:lnTo>
                  <a:lnTo>
                    <a:pt x="2309" y="663"/>
                  </a:lnTo>
                  <a:close/>
                </a:path>
              </a:pathLst>
            </a:custGeom>
            <a:solidFill>
              <a:srgbClr val="CCFF66"/>
            </a:solidFill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6700" name="Text Box 37"/>
            <p:cNvSpPr txBox="1">
              <a:spLocks noChangeArrowheads="1"/>
            </p:cNvSpPr>
            <p:nvPr/>
          </p:nvSpPr>
          <p:spPr bwMode="auto">
            <a:xfrm>
              <a:off x="105" y="313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0">
                  <a:latin typeface="Arial" panose="020B0604020202020204" pitchFamily="34" charset="0"/>
                </a:rPr>
                <a:t>B</a:t>
              </a:r>
            </a:p>
          </p:txBody>
        </p:sp>
      </p:grp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9" grpId="0" animBg="1"/>
      <p:bldP spid="156680" grpId="0" animBg="1"/>
      <p:bldP spid="156681" grpId="0" animBg="1"/>
      <p:bldP spid="1566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698" name="Group 2"/>
          <p:cNvGrpSpPr/>
          <p:nvPr/>
        </p:nvGrpSpPr>
        <p:grpSpPr bwMode="auto">
          <a:xfrm>
            <a:off x="0" y="0"/>
            <a:ext cx="2859088" cy="930275"/>
            <a:chOff x="0" y="0"/>
            <a:chExt cx="1801" cy="586"/>
          </a:xfrm>
        </p:grpSpPr>
        <p:sp>
          <p:nvSpPr>
            <p:cNvPr id="157699" name="Rectangle 3"/>
            <p:cNvSpPr>
              <a:spLocks noChangeArrowheads="1"/>
            </p:cNvSpPr>
            <p:nvPr/>
          </p:nvSpPr>
          <p:spPr bwMode="auto">
            <a:xfrm>
              <a:off x="485" y="0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7700" name="WordArt 4"/>
            <p:cNvSpPr>
              <a:spLocks noChangeArrowheads="1" noChangeShapeType="1"/>
            </p:cNvSpPr>
            <p:nvPr/>
          </p:nvSpPr>
          <p:spPr bwMode="auto">
            <a:xfrm>
              <a:off x="553" y="68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zh-CN" altLang="en-US" sz="3600" kern="10" dirty="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一起探究</a:t>
              </a:r>
              <a:r>
                <a:rPr lang="en-US" altLang="zh-CN" sz="3600" kern="10" dirty="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lang="zh-CN" altLang="en-US" sz="3600" kern="10" dirty="0">
                <a:ln w="12700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pic>
          <p:nvPicPr>
            <p:cNvPr id="157701" name="Picture 5" descr="bd07226_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414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7702" name="Rectangle 6"/>
          <p:cNvSpPr>
            <a:spLocks noGrp="1" noChangeArrowheads="1"/>
          </p:cNvSpPr>
          <p:nvPr/>
        </p:nvSpPr>
        <p:spPr bwMode="auto">
          <a:xfrm>
            <a:off x="468313" y="836613"/>
            <a:ext cx="3810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已知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如图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,△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ABC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pPr algn="l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求证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:∠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+∠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+∠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=180</a:t>
            </a:r>
            <a:r>
              <a:rPr lang="en-US" altLang="zh-CN" sz="2400" baseline="30000" dirty="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57703" name="Rectangle 7"/>
          <p:cNvSpPr>
            <a:spLocks noGrp="1" noChangeArrowheads="1"/>
          </p:cNvSpPr>
          <p:nvPr/>
        </p:nvSpPr>
        <p:spPr bwMode="auto">
          <a:xfrm>
            <a:off x="468313" y="3351213"/>
            <a:ext cx="6400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证明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2400" dirty="0">
                <a:latin typeface="Times New Roman" panose="02020603050405020304" pitchFamily="18" charset="0"/>
              </a:rPr>
              <a:t>作</a:t>
            </a:r>
            <a:r>
              <a:rPr lang="en-US" altLang="zh-CN" sz="2400" i="1" dirty="0">
                <a:latin typeface="Times New Roman" panose="02020603050405020304" pitchFamily="18" charset="0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</a:rPr>
              <a:t>的延长线</a:t>
            </a:r>
            <a:r>
              <a:rPr lang="en-US" altLang="zh-CN" sz="2400" i="1" dirty="0">
                <a:latin typeface="Times New Roman" panose="02020603050405020304" pitchFamily="18" charset="0"/>
              </a:rPr>
              <a:t>CD</a:t>
            </a:r>
            <a:r>
              <a:rPr lang="en-US" altLang="zh-CN" sz="2400" dirty="0">
                <a:latin typeface="Times New Roman" panose="02020603050405020304" pitchFamily="18" charset="0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</a:rPr>
              <a:t>过点</a:t>
            </a:r>
            <a:r>
              <a:rPr lang="en-US" altLang="zh-CN" sz="2400" i="1" dirty="0">
                <a:latin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</a:rPr>
              <a:t>作</a:t>
            </a:r>
            <a:r>
              <a:rPr lang="zh-CN" altLang="en-US" sz="1800" dirty="0">
                <a:solidFill>
                  <a:schemeClr val="tx1"/>
                </a:solidFill>
              </a:rPr>
              <a:t>∠</a:t>
            </a:r>
            <a:r>
              <a:rPr lang="en-US" altLang="zh-CN" sz="1800" i="1" dirty="0">
                <a:solidFill>
                  <a:schemeClr val="tx1"/>
                </a:solidFill>
              </a:rPr>
              <a:t>A= </a:t>
            </a:r>
            <a:r>
              <a:rPr lang="zh-CN" altLang="en-US" sz="1800" dirty="0">
                <a:solidFill>
                  <a:schemeClr val="tx1"/>
                </a:solidFill>
              </a:rPr>
              <a:t>∠</a:t>
            </a:r>
            <a:r>
              <a:rPr lang="en-US" altLang="zh-CN" sz="1800" dirty="0">
                <a:solidFill>
                  <a:schemeClr val="tx1"/>
                </a:solidFill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</a:rPr>
              <a:t>则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/>
        </p:nvSpPr>
        <p:spPr bwMode="auto">
          <a:xfrm>
            <a:off x="250825" y="5516563"/>
            <a:ext cx="769461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latin typeface="Times New Roman" panose="02020603050405020304" pitchFamily="18" charset="0"/>
              </a:rPr>
              <a:t>    你还有其它方法来证明三角形内角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latin typeface="Times New Roman" panose="02020603050405020304" pitchFamily="18" charset="0"/>
              </a:rPr>
              <a:t>和定理吗</a:t>
            </a:r>
            <a:r>
              <a:rPr lang="en-US" altLang="zh-CN" sz="2400" dirty="0">
                <a:latin typeface="Times New Roman" panose="02020603050405020304" pitchFamily="18" charset="0"/>
              </a:rPr>
              <a:t>?.</a:t>
            </a:r>
          </a:p>
        </p:txBody>
      </p:sp>
      <p:sp>
        <p:nvSpPr>
          <p:cNvPr id="157705" name="Rectangle 9"/>
          <p:cNvSpPr>
            <a:spLocks noGrp="1" noChangeArrowheads="1"/>
          </p:cNvSpPr>
          <p:nvPr/>
        </p:nvSpPr>
        <p:spPr bwMode="auto">
          <a:xfrm>
            <a:off x="900113" y="3860800"/>
            <a:ext cx="556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1800" i="1" dirty="0">
                <a:solidFill>
                  <a:schemeClr val="tx1"/>
                </a:solidFill>
              </a:rPr>
              <a:t>CE</a:t>
            </a:r>
            <a:r>
              <a:rPr lang="en-US" altLang="zh-CN" sz="1800" dirty="0">
                <a:solidFill>
                  <a:schemeClr val="tx1"/>
                </a:solidFill>
              </a:rPr>
              <a:t>∥</a:t>
            </a:r>
            <a:r>
              <a:rPr lang="en-US" altLang="zh-CN" sz="1800" i="1" dirty="0">
                <a:solidFill>
                  <a:schemeClr val="tx1"/>
                </a:solidFill>
              </a:rPr>
              <a:t>AB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(                     )</a:t>
            </a:r>
          </a:p>
        </p:txBody>
      </p:sp>
      <p:sp>
        <p:nvSpPr>
          <p:cNvPr id="157706" name="Rectangle 10"/>
          <p:cNvSpPr>
            <a:spLocks noGrp="1" noChangeArrowheads="1"/>
          </p:cNvSpPr>
          <p:nvPr/>
        </p:nvSpPr>
        <p:spPr bwMode="auto">
          <a:xfrm>
            <a:off x="468313" y="4221163"/>
            <a:ext cx="571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∴ ∠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2= ∠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(                       ).</a:t>
            </a:r>
          </a:p>
        </p:txBody>
      </p:sp>
      <p:sp>
        <p:nvSpPr>
          <p:cNvPr id="157707" name="Rectangle 11"/>
          <p:cNvSpPr>
            <a:spLocks noGrp="1" noChangeArrowheads="1"/>
          </p:cNvSpPr>
          <p:nvPr/>
        </p:nvSpPr>
        <p:spPr bwMode="auto">
          <a:xfrm>
            <a:off x="-179388" y="4570413"/>
            <a:ext cx="601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又∵∠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1+∠2+</a:t>
            </a: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</a:rPr>
              <a:t>∠3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=180</a:t>
            </a:r>
            <a:r>
              <a:rPr lang="en-US" altLang="zh-CN" sz="2400" baseline="30000" dirty="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(             ),</a:t>
            </a:r>
          </a:p>
        </p:txBody>
      </p:sp>
      <p:sp>
        <p:nvSpPr>
          <p:cNvPr id="157708" name="Rectangle 12"/>
          <p:cNvSpPr>
            <a:spLocks noGrp="1" noChangeArrowheads="1"/>
          </p:cNvSpPr>
          <p:nvPr/>
        </p:nvSpPr>
        <p:spPr bwMode="auto">
          <a:xfrm>
            <a:off x="-250825" y="5027613"/>
            <a:ext cx="578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∴ ∠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+∠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ACB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=180</a:t>
            </a:r>
            <a:r>
              <a:rPr lang="en-US" altLang="zh-CN" sz="2400" baseline="30000" dirty="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(       ).</a:t>
            </a:r>
          </a:p>
        </p:txBody>
      </p:sp>
      <p:sp>
        <p:nvSpPr>
          <p:cNvPr id="157709" name="Rectangle 13"/>
          <p:cNvSpPr>
            <a:spLocks noGrp="1" noChangeArrowheads="1"/>
          </p:cNvSpPr>
          <p:nvPr/>
        </p:nvSpPr>
        <p:spPr bwMode="auto">
          <a:xfrm>
            <a:off x="468313" y="1700213"/>
            <a:ext cx="3810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分析</a:t>
            </a:r>
            <a:r>
              <a:rPr lang="en-US" altLang="zh-CN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延长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BC</a:t>
            </a:r>
            <a:r>
              <a:rPr lang="zh-CN" altLang="en-US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到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D</a:t>
            </a:r>
            <a:r>
              <a:rPr lang="en-US" altLang="zh-CN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过点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C</a:t>
            </a:r>
            <a:r>
              <a:rPr lang="zh-CN" altLang="en-US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作</a:t>
            </a:r>
            <a:r>
              <a:rPr lang="zh-CN" altLang="en-US" sz="1800" dirty="0">
                <a:solidFill>
                  <a:schemeClr val="tx1"/>
                </a:solidFill>
              </a:rPr>
              <a:t>∠</a:t>
            </a:r>
            <a:r>
              <a:rPr lang="en-US" altLang="zh-CN" sz="1800" i="1" dirty="0">
                <a:solidFill>
                  <a:schemeClr val="tx1"/>
                </a:solidFill>
              </a:rPr>
              <a:t>A= </a:t>
            </a:r>
            <a:r>
              <a:rPr lang="zh-CN" altLang="en-US" sz="1800" dirty="0">
                <a:solidFill>
                  <a:schemeClr val="tx1"/>
                </a:solidFill>
              </a:rPr>
              <a:t>∠</a:t>
            </a:r>
            <a:r>
              <a:rPr lang="en-US" altLang="zh-CN" sz="1800" dirty="0">
                <a:solidFill>
                  <a:schemeClr val="tx1"/>
                </a:solidFill>
              </a:rPr>
              <a:t>1</a:t>
            </a:r>
            <a:r>
              <a:rPr lang="en-US" altLang="zh-CN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这样</a:t>
            </a:r>
            <a:r>
              <a:rPr lang="en-US" altLang="zh-CN" sz="1800" i="1" dirty="0">
                <a:solidFill>
                  <a:schemeClr val="tx1"/>
                </a:solidFill>
              </a:rPr>
              <a:t>CE</a:t>
            </a:r>
            <a:r>
              <a:rPr lang="en-US" altLang="zh-CN" sz="1800" dirty="0">
                <a:solidFill>
                  <a:schemeClr val="tx1"/>
                </a:solidFill>
              </a:rPr>
              <a:t>∥</a:t>
            </a:r>
            <a:r>
              <a:rPr lang="en-US" altLang="zh-CN" sz="1800" i="1" dirty="0">
                <a:solidFill>
                  <a:schemeClr val="tx1"/>
                </a:solidFill>
              </a:rPr>
              <a:t>AB</a:t>
            </a:r>
            <a:r>
              <a:rPr lang="en-US" altLang="zh-CN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就相当于把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∠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A</a:t>
            </a:r>
            <a:r>
              <a:rPr lang="zh-CN" altLang="en-US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移到了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∠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的位置</a:t>
            </a:r>
            <a:r>
              <a:rPr lang="en-US" altLang="zh-CN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把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∠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B</a:t>
            </a:r>
            <a:r>
              <a:rPr lang="zh-CN" altLang="en-US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移到了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∠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的位置</a:t>
            </a:r>
            <a:r>
              <a:rPr lang="en-US" altLang="zh-CN" sz="24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57710" name="AutoShape 14"/>
          <p:cNvSpPr>
            <a:spLocks noChangeArrowheads="1"/>
          </p:cNvSpPr>
          <p:nvPr/>
        </p:nvSpPr>
        <p:spPr bwMode="auto">
          <a:xfrm>
            <a:off x="6629400" y="2670175"/>
            <a:ext cx="2057400" cy="2057400"/>
          </a:xfrm>
          <a:prstGeom prst="cloudCallout">
            <a:avLst>
              <a:gd name="adj1" fmla="val -60417"/>
              <a:gd name="adj2" fmla="val -65894"/>
            </a:avLst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这里的</a:t>
            </a: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</a:rPr>
              <a:t>CD</a:t>
            </a:r>
            <a:r>
              <a:rPr lang="en-US" altLang="zh-CN" sz="180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</a:rPr>
              <a:t>CE</a:t>
            </a:r>
            <a:r>
              <a:rPr lang="zh-CN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称为辅助线</a:t>
            </a:r>
            <a:r>
              <a:rPr lang="en-US" altLang="zh-CN" sz="180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辅助线通常画成虚线</a:t>
            </a:r>
            <a:r>
              <a:rPr lang="en-US" altLang="zh-CN" sz="180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5715000" y="7651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4419600" y="19843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7713" name="Line 17"/>
          <p:cNvSpPr>
            <a:spLocks noChangeShapeType="1"/>
          </p:cNvSpPr>
          <p:nvPr/>
        </p:nvSpPr>
        <p:spPr bwMode="auto">
          <a:xfrm flipV="1">
            <a:off x="4725988" y="1133475"/>
            <a:ext cx="1103312" cy="10731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>
            <a:off x="5834063" y="1131888"/>
            <a:ext cx="371475" cy="1079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>
            <a:off x="4724400" y="2212975"/>
            <a:ext cx="14763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7716" name="Text Box 20"/>
          <p:cNvSpPr txBox="1">
            <a:spLocks noChangeArrowheads="1"/>
          </p:cNvSpPr>
          <p:nvPr/>
        </p:nvSpPr>
        <p:spPr bwMode="auto">
          <a:xfrm>
            <a:off x="6019800" y="21367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</a:p>
        </p:txBody>
      </p:sp>
      <p:grpSp>
        <p:nvGrpSpPr>
          <p:cNvPr id="157717" name="Group 21"/>
          <p:cNvGrpSpPr/>
          <p:nvPr/>
        </p:nvGrpSpPr>
        <p:grpSpPr bwMode="auto">
          <a:xfrm>
            <a:off x="6202363" y="765175"/>
            <a:ext cx="1189037" cy="1446213"/>
            <a:chOff x="0" y="0"/>
            <a:chExt cx="743" cy="923"/>
          </a:xfrm>
        </p:grpSpPr>
        <p:sp>
          <p:nvSpPr>
            <p:cNvPr id="157718" name="Line 22"/>
            <p:cNvSpPr>
              <a:spLocks noChangeShapeType="1"/>
            </p:cNvSpPr>
            <p:nvPr/>
          </p:nvSpPr>
          <p:spPr bwMode="auto">
            <a:xfrm flipH="1">
              <a:off x="0" y="280"/>
              <a:ext cx="485" cy="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7719" name="Text Box 23"/>
            <p:cNvSpPr txBox="1">
              <a:spLocks noChangeArrowheads="1"/>
            </p:cNvSpPr>
            <p:nvPr/>
          </p:nvSpPr>
          <p:spPr bwMode="auto">
            <a:xfrm>
              <a:off x="455" y="0"/>
              <a:ext cx="28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</p:grpSp>
      <p:grpSp>
        <p:nvGrpSpPr>
          <p:cNvPr id="157720" name="Group 24"/>
          <p:cNvGrpSpPr/>
          <p:nvPr/>
        </p:nvGrpSpPr>
        <p:grpSpPr bwMode="auto">
          <a:xfrm>
            <a:off x="6215063" y="2136775"/>
            <a:ext cx="1371600" cy="457200"/>
            <a:chOff x="0" y="0"/>
            <a:chExt cx="864" cy="288"/>
          </a:xfrm>
        </p:grpSpPr>
        <p:sp>
          <p:nvSpPr>
            <p:cNvPr id="157721" name="Line 25"/>
            <p:cNvSpPr>
              <a:spLocks noChangeShapeType="1"/>
            </p:cNvSpPr>
            <p:nvPr/>
          </p:nvSpPr>
          <p:spPr bwMode="auto">
            <a:xfrm>
              <a:off x="0" y="4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7722" name="Text Box 26"/>
            <p:cNvSpPr txBox="1">
              <a:spLocks noChangeArrowheads="1"/>
            </p:cNvSpPr>
            <p:nvPr/>
          </p:nvSpPr>
          <p:spPr bwMode="auto">
            <a:xfrm>
              <a:off x="576" y="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157723" name="Group 27"/>
          <p:cNvGrpSpPr/>
          <p:nvPr/>
        </p:nvGrpSpPr>
        <p:grpSpPr bwMode="auto">
          <a:xfrm>
            <a:off x="5795963" y="1700213"/>
            <a:ext cx="1033462" cy="692150"/>
            <a:chOff x="0" y="0"/>
            <a:chExt cx="651" cy="436"/>
          </a:xfrm>
        </p:grpSpPr>
        <p:sp>
          <p:nvSpPr>
            <p:cNvPr id="157724" name="Arc 28"/>
            <p:cNvSpPr/>
            <p:nvPr/>
          </p:nvSpPr>
          <p:spPr bwMode="auto">
            <a:xfrm rot="1484808">
              <a:off x="251" y="244"/>
              <a:ext cx="97" cy="192"/>
            </a:xfrm>
            <a:custGeom>
              <a:avLst/>
              <a:gdLst>
                <a:gd name="G0" fmla="+- 0 0 0"/>
                <a:gd name="G1" fmla="+- 20918 0 0"/>
                <a:gd name="G2" fmla="+- 21600 0 0"/>
                <a:gd name="T0" fmla="*/ 5386 w 15473"/>
                <a:gd name="T1" fmla="*/ 0 h 20918"/>
                <a:gd name="T2" fmla="*/ 15473 w 15473"/>
                <a:gd name="T3" fmla="*/ 5846 h 20918"/>
                <a:gd name="T4" fmla="*/ 0 w 15473"/>
                <a:gd name="T5" fmla="*/ 20918 h 20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73" h="20918" fill="none" extrusionOk="0">
                  <a:moveTo>
                    <a:pt x="5385" y="0"/>
                  </a:moveTo>
                  <a:cubicBezTo>
                    <a:pt x="9220" y="987"/>
                    <a:pt x="12709" y="3009"/>
                    <a:pt x="15472" y="5846"/>
                  </a:cubicBezTo>
                </a:path>
                <a:path w="15473" h="20918" stroke="0" extrusionOk="0">
                  <a:moveTo>
                    <a:pt x="5385" y="0"/>
                  </a:moveTo>
                  <a:cubicBezTo>
                    <a:pt x="9220" y="987"/>
                    <a:pt x="12709" y="3009"/>
                    <a:pt x="15472" y="5846"/>
                  </a:cubicBezTo>
                  <a:lnTo>
                    <a:pt x="0" y="20918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7725" name="Text Box 29"/>
            <p:cNvSpPr txBox="1">
              <a:spLocks noChangeArrowheads="1"/>
            </p:cNvSpPr>
            <p:nvPr/>
          </p:nvSpPr>
          <p:spPr bwMode="auto">
            <a:xfrm>
              <a:off x="315" y="12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57726" name="Arc 30"/>
            <p:cNvSpPr/>
            <p:nvPr/>
          </p:nvSpPr>
          <p:spPr bwMode="auto">
            <a:xfrm rot="10264647" flipH="1" flipV="1">
              <a:off x="221" y="192"/>
              <a:ext cx="120" cy="192"/>
            </a:xfrm>
            <a:custGeom>
              <a:avLst/>
              <a:gdLst>
                <a:gd name="G0" fmla="+- 4391 0 0"/>
                <a:gd name="G1" fmla="+- 21600 0 0"/>
                <a:gd name="G2" fmla="+- 21600 0 0"/>
                <a:gd name="T0" fmla="*/ 0 w 18091"/>
                <a:gd name="T1" fmla="*/ 451 h 21600"/>
                <a:gd name="T2" fmla="*/ 18091 w 18091"/>
                <a:gd name="T3" fmla="*/ 4900 h 21600"/>
                <a:gd name="T4" fmla="*/ 4391 w 1809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91" h="21600" fill="none" extrusionOk="0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9386" y="0"/>
                    <a:pt x="14228" y="1731"/>
                    <a:pt x="18090" y="4900"/>
                  </a:cubicBezTo>
                </a:path>
                <a:path w="18091" h="21600" stroke="0" extrusionOk="0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9386" y="0"/>
                    <a:pt x="14228" y="1731"/>
                    <a:pt x="18090" y="4900"/>
                  </a:cubicBezTo>
                  <a:lnTo>
                    <a:pt x="4391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7727" name="Text Box 31"/>
            <p:cNvSpPr txBox="1">
              <a:spLocks noChangeArrowheads="1"/>
            </p:cNvSpPr>
            <p:nvPr/>
          </p:nvSpPr>
          <p:spPr bwMode="auto">
            <a:xfrm>
              <a:off x="197" y="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57728" name="Text Box 32"/>
            <p:cNvSpPr txBox="1">
              <a:spLocks noChangeArrowheads="1"/>
            </p:cNvSpPr>
            <p:nvPr/>
          </p:nvSpPr>
          <p:spPr bwMode="auto">
            <a:xfrm>
              <a:off x="0" y="111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57729" name="Arc 33"/>
            <p:cNvSpPr/>
            <p:nvPr/>
          </p:nvSpPr>
          <p:spPr bwMode="auto">
            <a:xfrm rot="14280720">
              <a:off x="151" y="230"/>
              <a:ext cx="56" cy="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435"/>
                <a:gd name="T2" fmla="*/ 19231 w 21600"/>
                <a:gd name="T3" fmla="*/ 31435 h 31435"/>
                <a:gd name="T4" fmla="*/ 0 w 21600"/>
                <a:gd name="T5" fmla="*/ 21600 h 31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43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019"/>
                    <a:pt x="20788" y="28390"/>
                    <a:pt x="19231" y="31435"/>
                  </a:cubicBezTo>
                </a:path>
                <a:path w="21600" h="3143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019"/>
                    <a:pt x="20788" y="28390"/>
                    <a:pt x="19231" y="314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7730" name="Group 34"/>
          <p:cNvGrpSpPr/>
          <p:nvPr/>
        </p:nvGrpSpPr>
        <p:grpSpPr bwMode="auto">
          <a:xfrm>
            <a:off x="5616575" y="4657725"/>
            <a:ext cx="3527425" cy="2200275"/>
            <a:chOff x="0" y="0"/>
            <a:chExt cx="2770" cy="1524"/>
          </a:xfrm>
        </p:grpSpPr>
        <p:pic>
          <p:nvPicPr>
            <p:cNvPr id="157731" name="Picture 3" descr="未命名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37" y="181"/>
              <a:ext cx="1896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7732" name="TextBox 34"/>
            <p:cNvSpPr txBox="1">
              <a:spLocks noChangeArrowheads="1"/>
            </p:cNvSpPr>
            <p:nvPr/>
          </p:nvSpPr>
          <p:spPr bwMode="auto">
            <a:xfrm>
              <a:off x="1348" y="1270"/>
              <a:ext cx="42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800" b="0">
                  <a:latin typeface="Arial" panose="020B0604020202020204" pitchFamily="34" charset="0"/>
                </a:rPr>
                <a:t>图</a:t>
              </a:r>
              <a:r>
                <a:rPr lang="en-US" altLang="zh-CN" sz="1800" b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57733" name="Freeform 22"/>
            <p:cNvSpPr/>
            <p:nvPr/>
          </p:nvSpPr>
          <p:spPr bwMode="auto">
            <a:xfrm>
              <a:off x="454" y="181"/>
              <a:ext cx="921" cy="654"/>
            </a:xfrm>
            <a:custGeom>
              <a:avLst/>
              <a:gdLst>
                <a:gd name="T0" fmla="*/ 0 w 5523"/>
                <a:gd name="T1" fmla="*/ 3149 h 3922"/>
                <a:gd name="T2" fmla="*/ 551 w 5523"/>
                <a:gd name="T3" fmla="*/ 3812 h 3922"/>
                <a:gd name="T4" fmla="*/ 1063 w 5523"/>
                <a:gd name="T5" fmla="*/ 3446 h 3922"/>
                <a:gd name="T6" fmla="*/ 1941 w 5523"/>
                <a:gd name="T7" fmla="*/ 3922 h 3922"/>
                <a:gd name="T8" fmla="*/ 2344 w 5523"/>
                <a:gd name="T9" fmla="*/ 3520 h 3922"/>
                <a:gd name="T10" fmla="*/ 2893 w 5523"/>
                <a:gd name="T11" fmla="*/ 3885 h 3922"/>
                <a:gd name="T12" fmla="*/ 3479 w 5523"/>
                <a:gd name="T13" fmla="*/ 3446 h 3922"/>
                <a:gd name="T14" fmla="*/ 4028 w 5523"/>
                <a:gd name="T15" fmla="*/ 3812 h 3922"/>
                <a:gd name="T16" fmla="*/ 4467 w 5523"/>
                <a:gd name="T17" fmla="*/ 3373 h 3922"/>
                <a:gd name="T18" fmla="*/ 4742 w 5523"/>
                <a:gd name="T19" fmla="*/ 3629 h 3922"/>
                <a:gd name="T20" fmla="*/ 5523 w 5523"/>
                <a:gd name="T21" fmla="*/ 3148 h 3922"/>
                <a:gd name="T22" fmla="*/ 1755 w 5523"/>
                <a:gd name="T23" fmla="*/ 0 h 3922"/>
                <a:gd name="T24" fmla="*/ 0 w 5523"/>
                <a:gd name="T25" fmla="*/ 3149 h 3922"/>
                <a:gd name="T26" fmla="*/ 0 w 5523"/>
                <a:gd name="T27" fmla="*/ 0 h 3922"/>
                <a:gd name="T28" fmla="*/ 5523 w 5523"/>
                <a:gd name="T29" fmla="*/ 3922 h 3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5523" h="3922">
                  <a:moveTo>
                    <a:pt x="0" y="3149"/>
                  </a:moveTo>
                  <a:lnTo>
                    <a:pt x="551" y="3812"/>
                  </a:lnTo>
                  <a:lnTo>
                    <a:pt x="1063" y="3446"/>
                  </a:lnTo>
                  <a:lnTo>
                    <a:pt x="1941" y="3922"/>
                  </a:lnTo>
                  <a:lnTo>
                    <a:pt x="2344" y="3520"/>
                  </a:lnTo>
                  <a:lnTo>
                    <a:pt x="2893" y="3885"/>
                  </a:lnTo>
                  <a:lnTo>
                    <a:pt x="3479" y="3446"/>
                  </a:lnTo>
                  <a:lnTo>
                    <a:pt x="4028" y="3812"/>
                  </a:lnTo>
                  <a:lnTo>
                    <a:pt x="4467" y="3373"/>
                  </a:lnTo>
                  <a:lnTo>
                    <a:pt x="4742" y="3629"/>
                  </a:lnTo>
                  <a:lnTo>
                    <a:pt x="5523" y="3148"/>
                  </a:lnTo>
                  <a:lnTo>
                    <a:pt x="1755" y="0"/>
                  </a:lnTo>
                  <a:lnTo>
                    <a:pt x="0" y="3149"/>
                  </a:lnTo>
                  <a:close/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734" name="Freeform 23"/>
            <p:cNvSpPr/>
            <p:nvPr/>
          </p:nvSpPr>
          <p:spPr bwMode="auto">
            <a:xfrm>
              <a:off x="137" y="726"/>
              <a:ext cx="788" cy="525"/>
            </a:xfrm>
            <a:custGeom>
              <a:avLst/>
              <a:gdLst>
                <a:gd name="T0" fmla="*/ 2309 w 4724"/>
                <a:gd name="T1" fmla="*/ 663 h 3148"/>
                <a:gd name="T2" fmla="*/ 1758 w 4724"/>
                <a:gd name="T3" fmla="*/ 0 h 3148"/>
                <a:gd name="T4" fmla="*/ 0 w 4724"/>
                <a:gd name="T5" fmla="*/ 3148 h 3148"/>
                <a:gd name="T6" fmla="*/ 4542 w 4724"/>
                <a:gd name="T7" fmla="*/ 3148 h 3148"/>
                <a:gd name="T8" fmla="*/ 4322 w 4724"/>
                <a:gd name="T9" fmla="*/ 2457 h 3148"/>
                <a:gd name="T10" fmla="*/ 4724 w 4724"/>
                <a:gd name="T11" fmla="*/ 1982 h 3148"/>
                <a:gd name="T12" fmla="*/ 4248 w 4724"/>
                <a:gd name="T13" fmla="*/ 1579 h 3148"/>
                <a:gd name="T14" fmla="*/ 4651 w 4724"/>
                <a:gd name="T15" fmla="*/ 736 h 3148"/>
                <a:gd name="T16" fmla="*/ 4102 w 4724"/>
                <a:gd name="T17" fmla="*/ 371 h 3148"/>
                <a:gd name="T18" fmla="*/ 3699 w 4724"/>
                <a:gd name="T19" fmla="*/ 773 h 3148"/>
                <a:gd name="T20" fmla="*/ 2821 w 4724"/>
                <a:gd name="T21" fmla="*/ 297 h 3148"/>
                <a:gd name="T22" fmla="*/ 2309 w 4724"/>
                <a:gd name="T23" fmla="*/ 663 h 3148"/>
                <a:gd name="T24" fmla="*/ 0 w 4724"/>
                <a:gd name="T25" fmla="*/ 0 h 3148"/>
                <a:gd name="T26" fmla="*/ 4724 w 4724"/>
                <a:gd name="T27" fmla="*/ 3148 h 3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4724" h="3148">
                  <a:moveTo>
                    <a:pt x="2309" y="663"/>
                  </a:moveTo>
                  <a:lnTo>
                    <a:pt x="1758" y="0"/>
                  </a:lnTo>
                  <a:lnTo>
                    <a:pt x="0" y="3148"/>
                  </a:lnTo>
                  <a:lnTo>
                    <a:pt x="4542" y="3148"/>
                  </a:lnTo>
                  <a:lnTo>
                    <a:pt x="4322" y="2457"/>
                  </a:lnTo>
                  <a:lnTo>
                    <a:pt x="4724" y="1982"/>
                  </a:lnTo>
                  <a:lnTo>
                    <a:pt x="4248" y="1579"/>
                  </a:lnTo>
                  <a:lnTo>
                    <a:pt x="4651" y="736"/>
                  </a:lnTo>
                  <a:lnTo>
                    <a:pt x="4102" y="371"/>
                  </a:lnTo>
                  <a:lnTo>
                    <a:pt x="3699" y="773"/>
                  </a:lnTo>
                  <a:lnTo>
                    <a:pt x="2821" y="297"/>
                  </a:lnTo>
                  <a:lnTo>
                    <a:pt x="2309" y="663"/>
                  </a:lnTo>
                  <a:close/>
                </a:path>
              </a:pathLst>
            </a:custGeom>
            <a:solidFill>
              <a:srgbClr val="CCFF66"/>
            </a:solidFill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735" name="Text Box 23"/>
            <p:cNvSpPr txBox="1">
              <a:spLocks noChangeArrowheads="1"/>
            </p:cNvSpPr>
            <p:nvPr/>
          </p:nvSpPr>
          <p:spPr bwMode="auto">
            <a:xfrm>
              <a:off x="588" y="0"/>
              <a:ext cx="229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57736" name="Text Box 26"/>
            <p:cNvSpPr txBox="1">
              <a:spLocks noChangeArrowheads="1"/>
            </p:cNvSpPr>
            <p:nvPr/>
          </p:nvSpPr>
          <p:spPr bwMode="auto">
            <a:xfrm>
              <a:off x="0" y="1224"/>
              <a:ext cx="227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157737" name="Text Box 28"/>
            <p:cNvSpPr txBox="1">
              <a:spLocks noChangeArrowheads="1"/>
            </p:cNvSpPr>
            <p:nvPr/>
          </p:nvSpPr>
          <p:spPr bwMode="auto">
            <a:xfrm>
              <a:off x="1860" y="1224"/>
              <a:ext cx="18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0">
                  <a:latin typeface="Arial" panose="020B0604020202020204" pitchFamily="34" charset="0"/>
                </a:rPr>
                <a:t>C</a:t>
              </a:r>
            </a:p>
          </p:txBody>
        </p:sp>
        <p:grpSp>
          <p:nvGrpSpPr>
            <p:cNvPr id="157738" name="Group 42"/>
            <p:cNvGrpSpPr/>
            <p:nvPr/>
          </p:nvGrpSpPr>
          <p:grpSpPr bwMode="auto">
            <a:xfrm>
              <a:off x="1361" y="589"/>
              <a:ext cx="921" cy="654"/>
              <a:chOff x="0" y="0"/>
              <a:chExt cx="921" cy="654"/>
            </a:xfrm>
          </p:grpSpPr>
          <p:sp>
            <p:nvSpPr>
              <p:cNvPr id="157739" name="Freeform 22"/>
              <p:cNvSpPr/>
              <p:nvPr/>
            </p:nvSpPr>
            <p:spPr bwMode="auto">
              <a:xfrm rot="10806330">
                <a:off x="0" y="0"/>
                <a:ext cx="921" cy="654"/>
              </a:xfrm>
              <a:custGeom>
                <a:avLst/>
                <a:gdLst>
                  <a:gd name="T0" fmla="*/ 0 w 5523"/>
                  <a:gd name="T1" fmla="*/ 3149 h 3922"/>
                  <a:gd name="T2" fmla="*/ 551 w 5523"/>
                  <a:gd name="T3" fmla="*/ 3812 h 3922"/>
                  <a:gd name="T4" fmla="*/ 1063 w 5523"/>
                  <a:gd name="T5" fmla="*/ 3446 h 3922"/>
                  <a:gd name="T6" fmla="*/ 1941 w 5523"/>
                  <a:gd name="T7" fmla="*/ 3922 h 3922"/>
                  <a:gd name="T8" fmla="*/ 2344 w 5523"/>
                  <a:gd name="T9" fmla="*/ 3520 h 3922"/>
                  <a:gd name="T10" fmla="*/ 2893 w 5523"/>
                  <a:gd name="T11" fmla="*/ 3885 h 3922"/>
                  <a:gd name="T12" fmla="*/ 3479 w 5523"/>
                  <a:gd name="T13" fmla="*/ 3446 h 3922"/>
                  <a:gd name="T14" fmla="*/ 4028 w 5523"/>
                  <a:gd name="T15" fmla="*/ 3812 h 3922"/>
                  <a:gd name="T16" fmla="*/ 4467 w 5523"/>
                  <a:gd name="T17" fmla="*/ 3373 h 3922"/>
                  <a:gd name="T18" fmla="*/ 4742 w 5523"/>
                  <a:gd name="T19" fmla="*/ 3629 h 3922"/>
                  <a:gd name="T20" fmla="*/ 5523 w 5523"/>
                  <a:gd name="T21" fmla="*/ 3148 h 3922"/>
                  <a:gd name="T22" fmla="*/ 1755 w 5523"/>
                  <a:gd name="T23" fmla="*/ 0 h 3922"/>
                  <a:gd name="T24" fmla="*/ 0 w 5523"/>
                  <a:gd name="T25" fmla="*/ 3149 h 3922"/>
                  <a:gd name="T26" fmla="*/ 0 w 5523"/>
                  <a:gd name="T27" fmla="*/ 0 h 3922"/>
                  <a:gd name="T28" fmla="*/ 5523 w 5523"/>
                  <a:gd name="T29" fmla="*/ 3922 h 3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5523" h="3922">
                    <a:moveTo>
                      <a:pt x="0" y="3149"/>
                    </a:moveTo>
                    <a:lnTo>
                      <a:pt x="551" y="3812"/>
                    </a:lnTo>
                    <a:lnTo>
                      <a:pt x="1063" y="3446"/>
                    </a:lnTo>
                    <a:lnTo>
                      <a:pt x="1941" y="3922"/>
                    </a:lnTo>
                    <a:lnTo>
                      <a:pt x="2344" y="3520"/>
                    </a:lnTo>
                    <a:lnTo>
                      <a:pt x="2893" y="3885"/>
                    </a:lnTo>
                    <a:lnTo>
                      <a:pt x="3479" y="3446"/>
                    </a:lnTo>
                    <a:lnTo>
                      <a:pt x="4028" y="3812"/>
                    </a:lnTo>
                    <a:lnTo>
                      <a:pt x="4467" y="3373"/>
                    </a:lnTo>
                    <a:lnTo>
                      <a:pt x="4742" y="3629"/>
                    </a:lnTo>
                    <a:lnTo>
                      <a:pt x="5523" y="3148"/>
                    </a:lnTo>
                    <a:lnTo>
                      <a:pt x="1755" y="0"/>
                    </a:lnTo>
                    <a:lnTo>
                      <a:pt x="0" y="3149"/>
                    </a:lnTo>
                    <a:close/>
                  </a:path>
                </a:pathLst>
              </a:custGeom>
              <a:solidFill>
                <a:srgbClr val="00FFFF"/>
              </a:solidFill>
              <a:ln w="9525" cmpd="sng">
                <a:solidFill>
                  <a:schemeClr val="tx1"/>
                </a:solidFill>
                <a:round/>
              </a:ln>
            </p:spPr>
            <p:txBody>
              <a:bodyPr rot="10800000"/>
              <a:lstStyle/>
              <a:p>
                <a:endParaRPr lang="zh-CN" altLang="en-US"/>
              </a:p>
            </p:txBody>
          </p:sp>
          <p:sp>
            <p:nvSpPr>
              <p:cNvPr id="157740" name="Text Box 34"/>
              <p:cNvSpPr txBox="1">
                <a:spLocks noChangeArrowheads="1"/>
              </p:cNvSpPr>
              <p:nvPr/>
            </p:nvSpPr>
            <p:spPr bwMode="auto">
              <a:xfrm>
                <a:off x="499" y="318"/>
                <a:ext cx="181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1800" b="0">
                    <a:latin typeface="Arial" panose="020B0604020202020204" pitchFamily="34" charset="0"/>
                  </a:rPr>
                  <a:t>A</a:t>
                </a:r>
              </a:p>
            </p:txBody>
          </p:sp>
        </p:grpSp>
        <p:grpSp>
          <p:nvGrpSpPr>
            <p:cNvPr id="157741" name="Group 45"/>
            <p:cNvGrpSpPr/>
            <p:nvPr/>
          </p:nvGrpSpPr>
          <p:grpSpPr bwMode="auto">
            <a:xfrm>
              <a:off x="1982" y="726"/>
              <a:ext cx="788" cy="567"/>
              <a:chOff x="0" y="0"/>
              <a:chExt cx="788" cy="567"/>
            </a:xfrm>
          </p:grpSpPr>
          <p:sp>
            <p:nvSpPr>
              <p:cNvPr id="157742" name="Freeform 23"/>
              <p:cNvSpPr/>
              <p:nvPr/>
            </p:nvSpPr>
            <p:spPr bwMode="auto">
              <a:xfrm>
                <a:off x="0" y="0"/>
                <a:ext cx="788" cy="525"/>
              </a:xfrm>
              <a:custGeom>
                <a:avLst/>
                <a:gdLst>
                  <a:gd name="T0" fmla="*/ 2309 w 4724"/>
                  <a:gd name="T1" fmla="*/ 663 h 3148"/>
                  <a:gd name="T2" fmla="*/ 1758 w 4724"/>
                  <a:gd name="T3" fmla="*/ 0 h 3148"/>
                  <a:gd name="T4" fmla="*/ 0 w 4724"/>
                  <a:gd name="T5" fmla="*/ 3148 h 3148"/>
                  <a:gd name="T6" fmla="*/ 4542 w 4724"/>
                  <a:gd name="T7" fmla="*/ 3148 h 3148"/>
                  <a:gd name="T8" fmla="*/ 4322 w 4724"/>
                  <a:gd name="T9" fmla="*/ 2457 h 3148"/>
                  <a:gd name="T10" fmla="*/ 4724 w 4724"/>
                  <a:gd name="T11" fmla="*/ 1982 h 3148"/>
                  <a:gd name="T12" fmla="*/ 4248 w 4724"/>
                  <a:gd name="T13" fmla="*/ 1579 h 3148"/>
                  <a:gd name="T14" fmla="*/ 4651 w 4724"/>
                  <a:gd name="T15" fmla="*/ 736 h 3148"/>
                  <a:gd name="T16" fmla="*/ 4102 w 4724"/>
                  <a:gd name="T17" fmla="*/ 371 h 3148"/>
                  <a:gd name="T18" fmla="*/ 3699 w 4724"/>
                  <a:gd name="T19" fmla="*/ 773 h 3148"/>
                  <a:gd name="T20" fmla="*/ 2821 w 4724"/>
                  <a:gd name="T21" fmla="*/ 297 h 3148"/>
                  <a:gd name="T22" fmla="*/ 2309 w 4724"/>
                  <a:gd name="T23" fmla="*/ 663 h 3148"/>
                  <a:gd name="T24" fmla="*/ 0 w 4724"/>
                  <a:gd name="T25" fmla="*/ 0 h 3148"/>
                  <a:gd name="T26" fmla="*/ 4724 w 4724"/>
                  <a:gd name="T27" fmla="*/ 3148 h 3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T24" t="T25" r="T26" b="T27"/>
                <a:pathLst>
                  <a:path w="4724" h="3148">
                    <a:moveTo>
                      <a:pt x="2309" y="663"/>
                    </a:moveTo>
                    <a:lnTo>
                      <a:pt x="1758" y="0"/>
                    </a:lnTo>
                    <a:lnTo>
                      <a:pt x="0" y="3148"/>
                    </a:lnTo>
                    <a:lnTo>
                      <a:pt x="4542" y="3148"/>
                    </a:lnTo>
                    <a:lnTo>
                      <a:pt x="4322" y="2457"/>
                    </a:lnTo>
                    <a:lnTo>
                      <a:pt x="4724" y="1982"/>
                    </a:lnTo>
                    <a:lnTo>
                      <a:pt x="4248" y="1579"/>
                    </a:lnTo>
                    <a:lnTo>
                      <a:pt x="4651" y="736"/>
                    </a:lnTo>
                    <a:lnTo>
                      <a:pt x="4102" y="371"/>
                    </a:lnTo>
                    <a:lnTo>
                      <a:pt x="3699" y="773"/>
                    </a:lnTo>
                    <a:lnTo>
                      <a:pt x="2821" y="297"/>
                    </a:lnTo>
                    <a:lnTo>
                      <a:pt x="2309" y="663"/>
                    </a:lnTo>
                    <a:close/>
                  </a:path>
                </a:pathLst>
              </a:custGeom>
              <a:solidFill>
                <a:srgbClr val="CCFF66"/>
              </a:solidFill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7743" name="Text Box 37"/>
              <p:cNvSpPr txBox="1">
                <a:spLocks noChangeArrowheads="1"/>
              </p:cNvSpPr>
              <p:nvPr/>
            </p:nvSpPr>
            <p:spPr bwMode="auto">
              <a:xfrm>
                <a:off x="105" y="313"/>
                <a:ext cx="264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800" b="0">
                    <a:latin typeface="Arial" panose="020B0604020202020204" pitchFamily="34" charset="0"/>
                  </a:rPr>
                  <a:t>B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77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77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7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2" grpId="0" autoUpdateAnimBg="0"/>
      <p:bldP spid="157703" grpId="0" autoUpdateAnimBg="0"/>
      <p:bldP spid="157704" grpId="0" autoUpdateAnimBg="0"/>
      <p:bldP spid="157705" grpId="0" autoUpdateAnimBg="0"/>
      <p:bldP spid="157706" grpId="0" autoUpdateAnimBg="0"/>
      <p:bldP spid="157707" grpId="0" autoUpdateAnimBg="0"/>
      <p:bldP spid="157708" grpId="0" autoUpdateAnimBg="0"/>
      <p:bldP spid="157709" grpId="0" autoUpdateAnimBg="0"/>
      <p:bldP spid="15771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722" name="Group 2"/>
          <p:cNvGrpSpPr/>
          <p:nvPr/>
        </p:nvGrpSpPr>
        <p:grpSpPr bwMode="auto">
          <a:xfrm>
            <a:off x="0" y="0"/>
            <a:ext cx="2859088" cy="930275"/>
            <a:chOff x="0" y="0"/>
            <a:chExt cx="1801" cy="586"/>
          </a:xfrm>
        </p:grpSpPr>
        <p:sp>
          <p:nvSpPr>
            <p:cNvPr id="158723" name="Rectangle 3"/>
            <p:cNvSpPr>
              <a:spLocks noChangeArrowheads="1"/>
            </p:cNvSpPr>
            <p:nvPr/>
          </p:nvSpPr>
          <p:spPr bwMode="auto">
            <a:xfrm>
              <a:off x="485" y="0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8724" name="WordArt 4"/>
            <p:cNvSpPr>
              <a:spLocks noChangeArrowheads="1" noChangeShapeType="1"/>
            </p:cNvSpPr>
            <p:nvPr/>
          </p:nvSpPr>
          <p:spPr bwMode="auto">
            <a:xfrm>
              <a:off x="553" y="68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zh-CN" altLang="en-US" sz="3600" kern="1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一起探究</a:t>
              </a:r>
              <a:r>
                <a:rPr lang="en-US" altLang="zh-CN" sz="3600" kern="1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endParaRPr lang="zh-CN" altLang="en-US" sz="3600" kern="10">
                <a:ln w="12700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pic>
          <p:nvPicPr>
            <p:cNvPr id="158725" name="Picture 5" descr="bd07226_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414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8726" name="Rectangle 6"/>
          <p:cNvSpPr>
            <a:spLocks noGrp="1" noChangeArrowheads="1"/>
          </p:cNvSpPr>
          <p:nvPr/>
        </p:nvSpPr>
        <p:spPr bwMode="auto">
          <a:xfrm>
            <a:off x="468313" y="836613"/>
            <a:ext cx="3810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已知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如图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,△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ABC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pPr algn="l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求证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:∠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+∠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+∠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=180</a:t>
            </a:r>
            <a:r>
              <a:rPr lang="en-US" altLang="zh-CN" sz="24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58727" name="Rectangle 7"/>
          <p:cNvSpPr>
            <a:spLocks noGrp="1" noChangeArrowheads="1"/>
          </p:cNvSpPr>
          <p:nvPr/>
        </p:nvSpPr>
        <p:spPr bwMode="auto">
          <a:xfrm>
            <a:off x="468313" y="3351213"/>
            <a:ext cx="6400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证明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2400">
                <a:latin typeface="Times New Roman" panose="02020603050405020304" pitchFamily="18" charset="0"/>
              </a:rPr>
              <a:t>作</a:t>
            </a:r>
            <a:r>
              <a:rPr lang="en-US" altLang="zh-CN" sz="2400" i="1">
                <a:latin typeface="Times New Roman" panose="02020603050405020304" pitchFamily="18" charset="0"/>
              </a:rPr>
              <a:t>BC</a:t>
            </a:r>
            <a:r>
              <a:rPr lang="zh-CN" altLang="en-US" sz="2400">
                <a:latin typeface="Times New Roman" panose="02020603050405020304" pitchFamily="18" charset="0"/>
              </a:rPr>
              <a:t>的延长线</a:t>
            </a:r>
            <a:r>
              <a:rPr lang="en-US" altLang="zh-CN" sz="2400" i="1">
                <a:latin typeface="Times New Roman" panose="02020603050405020304" pitchFamily="18" charset="0"/>
              </a:rPr>
              <a:t>CD</a:t>
            </a:r>
            <a:r>
              <a:rPr lang="en-US" altLang="zh-CN" sz="2400">
                <a:latin typeface="Times New Roman" panose="02020603050405020304" pitchFamily="18" charset="0"/>
              </a:rPr>
              <a:t>,</a:t>
            </a:r>
            <a:r>
              <a:rPr lang="zh-CN" altLang="en-US" sz="2400">
                <a:latin typeface="Times New Roman" panose="02020603050405020304" pitchFamily="18" charset="0"/>
              </a:rPr>
              <a:t>过点</a:t>
            </a:r>
            <a:r>
              <a:rPr lang="en-US" altLang="zh-CN" sz="2400" i="1">
                <a:latin typeface="Times New Roman" panose="02020603050405020304" pitchFamily="18" charset="0"/>
              </a:rPr>
              <a:t>C</a:t>
            </a:r>
            <a:r>
              <a:rPr lang="zh-CN" altLang="en-US" sz="2400">
                <a:latin typeface="Times New Roman" panose="02020603050405020304" pitchFamily="18" charset="0"/>
              </a:rPr>
              <a:t>作</a:t>
            </a:r>
            <a:r>
              <a:rPr lang="en-US" altLang="zh-CN" sz="2400" i="1">
                <a:latin typeface="Times New Roman" panose="02020603050405020304" pitchFamily="18" charset="0"/>
              </a:rPr>
              <a:t>CE</a:t>
            </a:r>
            <a:r>
              <a:rPr lang="en-US" altLang="zh-CN" sz="2400">
                <a:latin typeface="Times New Roman" panose="02020603050405020304" pitchFamily="18" charset="0"/>
              </a:rPr>
              <a:t>∥</a:t>
            </a:r>
            <a:r>
              <a:rPr lang="en-US" altLang="zh-CN" sz="2400" i="1">
                <a:latin typeface="Times New Roman" panose="02020603050405020304" pitchFamily="18" charset="0"/>
              </a:rPr>
              <a:t>AB</a:t>
            </a:r>
            <a:r>
              <a:rPr lang="en-US" altLang="zh-CN" sz="2400">
                <a:latin typeface="Times New Roman" panose="02020603050405020304" pitchFamily="18" charset="0"/>
              </a:rPr>
              <a:t>,</a:t>
            </a:r>
            <a:r>
              <a:rPr lang="zh-CN" altLang="en-US" sz="2400">
                <a:latin typeface="Times New Roman" panose="02020603050405020304" pitchFamily="18" charset="0"/>
              </a:rPr>
              <a:t>则</a:t>
            </a:r>
          </a:p>
        </p:txBody>
      </p:sp>
      <p:sp>
        <p:nvSpPr>
          <p:cNvPr id="158728" name="Rectangle 8"/>
          <p:cNvSpPr>
            <a:spLocks noGrp="1" noChangeArrowheads="1"/>
          </p:cNvSpPr>
          <p:nvPr/>
        </p:nvSpPr>
        <p:spPr bwMode="auto">
          <a:xfrm>
            <a:off x="-34925" y="5561013"/>
            <a:ext cx="769461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latin typeface="Times New Roman" panose="02020603050405020304" pitchFamily="18" charset="0"/>
              </a:rPr>
              <a:t>    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158729" name="Rectangle 9"/>
          <p:cNvSpPr>
            <a:spLocks noGrp="1" noChangeArrowheads="1"/>
          </p:cNvSpPr>
          <p:nvPr/>
        </p:nvSpPr>
        <p:spPr bwMode="auto">
          <a:xfrm>
            <a:off x="-180975" y="3789363"/>
            <a:ext cx="5561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     ∠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1=∠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(                               )</a:t>
            </a:r>
          </a:p>
        </p:txBody>
      </p:sp>
      <p:sp>
        <p:nvSpPr>
          <p:cNvPr id="158730" name="Rectangle 10"/>
          <p:cNvSpPr>
            <a:spLocks noGrp="1" noChangeArrowheads="1"/>
          </p:cNvSpPr>
          <p:nvPr/>
        </p:nvSpPr>
        <p:spPr bwMode="auto">
          <a:xfrm>
            <a:off x="-179388" y="4189413"/>
            <a:ext cx="571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     ∠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2= 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(                               ).</a:t>
            </a:r>
          </a:p>
        </p:txBody>
      </p:sp>
      <p:sp>
        <p:nvSpPr>
          <p:cNvPr id="158731" name="Rectangle 11"/>
          <p:cNvSpPr>
            <a:spLocks noGrp="1" noChangeArrowheads="1"/>
          </p:cNvSpPr>
          <p:nvPr/>
        </p:nvSpPr>
        <p:spPr bwMode="auto">
          <a:xfrm>
            <a:off x="-179388" y="4570413"/>
            <a:ext cx="601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     又∵∠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1+∠2+</a:t>
            </a:r>
            <a:r>
              <a:rPr lang="en-US" altLang="zh-CN" sz="2400">
                <a:solidFill>
                  <a:schemeClr val="tx1"/>
                </a:solidFill>
                <a:latin typeface="宋体" panose="02010600030101010101" pitchFamily="2" charset="-122"/>
              </a:rPr>
              <a:t>∠3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=180</a:t>
            </a:r>
            <a:r>
              <a:rPr lang="en-US" altLang="zh-CN" sz="24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 (              ),</a:t>
            </a:r>
          </a:p>
        </p:txBody>
      </p:sp>
      <p:sp>
        <p:nvSpPr>
          <p:cNvPr id="158732" name="Rectangle 12"/>
          <p:cNvSpPr>
            <a:spLocks noGrp="1" noChangeArrowheads="1"/>
          </p:cNvSpPr>
          <p:nvPr/>
        </p:nvSpPr>
        <p:spPr bwMode="auto">
          <a:xfrm>
            <a:off x="-250825" y="5027613"/>
            <a:ext cx="578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     ∴ 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+∠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400">
                <a:solidFill>
                  <a:schemeClr val="tx1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ACB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=180</a:t>
            </a:r>
            <a:r>
              <a:rPr lang="en-US" altLang="zh-CN" sz="24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 (              ).</a:t>
            </a:r>
          </a:p>
        </p:txBody>
      </p:sp>
      <p:sp>
        <p:nvSpPr>
          <p:cNvPr id="158733" name="Rectangle 13"/>
          <p:cNvSpPr>
            <a:spLocks noGrp="1" noChangeArrowheads="1"/>
          </p:cNvSpPr>
          <p:nvPr/>
        </p:nvSpPr>
        <p:spPr bwMode="auto">
          <a:xfrm>
            <a:off x="468313" y="1700213"/>
            <a:ext cx="3810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分析</a:t>
            </a:r>
            <a:r>
              <a:rPr lang="en-US" altLang="zh-CN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延长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BC</a:t>
            </a:r>
            <a:r>
              <a:rPr lang="zh-CN" altLang="en-US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到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D</a:t>
            </a:r>
            <a:r>
              <a:rPr lang="en-US" altLang="zh-CN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过点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C</a:t>
            </a:r>
            <a:r>
              <a:rPr lang="zh-CN" altLang="en-US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作射线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CE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∥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AB</a:t>
            </a:r>
            <a:r>
              <a:rPr lang="en-US" altLang="zh-CN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这样</a:t>
            </a:r>
            <a:r>
              <a:rPr lang="en-US" altLang="zh-CN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就相当于把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A</a:t>
            </a:r>
            <a:r>
              <a:rPr lang="zh-CN" altLang="en-US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移到了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∠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zh-CN" altLang="en-US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的位置</a:t>
            </a:r>
            <a:r>
              <a:rPr lang="en-US" altLang="zh-CN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把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B</a:t>
            </a:r>
            <a:r>
              <a:rPr lang="zh-CN" altLang="en-US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移到了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∠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的位置</a:t>
            </a:r>
            <a:r>
              <a:rPr lang="en-US" altLang="zh-CN" sz="24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58734" name="AutoShape 14"/>
          <p:cNvSpPr>
            <a:spLocks noChangeArrowheads="1"/>
          </p:cNvSpPr>
          <p:nvPr/>
        </p:nvSpPr>
        <p:spPr bwMode="auto">
          <a:xfrm>
            <a:off x="6629400" y="2670175"/>
            <a:ext cx="2057400" cy="2057400"/>
          </a:xfrm>
          <a:prstGeom prst="cloudCallout">
            <a:avLst>
              <a:gd name="adj1" fmla="val -60417"/>
              <a:gd name="adj2" fmla="val -65894"/>
            </a:avLst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这里的</a:t>
            </a: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</a:rPr>
              <a:t>CD</a:t>
            </a:r>
            <a:r>
              <a:rPr lang="en-US" altLang="zh-CN" sz="180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1800" i="1">
                <a:solidFill>
                  <a:schemeClr val="tx1"/>
                </a:solidFill>
                <a:latin typeface="Times New Roman" panose="02020603050405020304" pitchFamily="18" charset="0"/>
              </a:rPr>
              <a:t>CE</a:t>
            </a:r>
            <a:r>
              <a:rPr lang="zh-CN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称为辅助线</a:t>
            </a:r>
            <a:r>
              <a:rPr lang="en-US" altLang="zh-CN" sz="180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辅助线通常画成虚线</a:t>
            </a:r>
            <a:r>
              <a:rPr lang="en-US" altLang="zh-CN" sz="180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5715000" y="7651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8736" name="Text Box 16"/>
          <p:cNvSpPr txBox="1">
            <a:spLocks noChangeArrowheads="1"/>
          </p:cNvSpPr>
          <p:nvPr/>
        </p:nvSpPr>
        <p:spPr bwMode="auto">
          <a:xfrm>
            <a:off x="4419600" y="19843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8737" name="Line 17"/>
          <p:cNvSpPr>
            <a:spLocks noChangeShapeType="1"/>
          </p:cNvSpPr>
          <p:nvPr/>
        </p:nvSpPr>
        <p:spPr bwMode="auto">
          <a:xfrm flipV="1">
            <a:off x="4725988" y="1133475"/>
            <a:ext cx="1103312" cy="10731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8738" name="Line 18"/>
          <p:cNvSpPr>
            <a:spLocks noChangeShapeType="1"/>
          </p:cNvSpPr>
          <p:nvPr/>
        </p:nvSpPr>
        <p:spPr bwMode="auto">
          <a:xfrm>
            <a:off x="5834063" y="1131888"/>
            <a:ext cx="371475" cy="1079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8739" name="Line 19"/>
          <p:cNvSpPr>
            <a:spLocks noChangeShapeType="1"/>
          </p:cNvSpPr>
          <p:nvPr/>
        </p:nvSpPr>
        <p:spPr bwMode="auto">
          <a:xfrm>
            <a:off x="4724400" y="2212975"/>
            <a:ext cx="14763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8740" name="Text Box 20"/>
          <p:cNvSpPr txBox="1">
            <a:spLocks noChangeArrowheads="1"/>
          </p:cNvSpPr>
          <p:nvPr/>
        </p:nvSpPr>
        <p:spPr bwMode="auto">
          <a:xfrm>
            <a:off x="6019800" y="21367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</a:p>
        </p:txBody>
      </p:sp>
      <p:grpSp>
        <p:nvGrpSpPr>
          <p:cNvPr id="158741" name="Group 21"/>
          <p:cNvGrpSpPr/>
          <p:nvPr/>
        </p:nvGrpSpPr>
        <p:grpSpPr bwMode="auto">
          <a:xfrm>
            <a:off x="6202363" y="765175"/>
            <a:ext cx="1189037" cy="1446213"/>
            <a:chOff x="0" y="0"/>
            <a:chExt cx="743" cy="923"/>
          </a:xfrm>
        </p:grpSpPr>
        <p:sp>
          <p:nvSpPr>
            <p:cNvPr id="158742" name="Line 22"/>
            <p:cNvSpPr>
              <a:spLocks noChangeShapeType="1"/>
            </p:cNvSpPr>
            <p:nvPr/>
          </p:nvSpPr>
          <p:spPr bwMode="auto">
            <a:xfrm flipH="1">
              <a:off x="0" y="280"/>
              <a:ext cx="485" cy="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8743" name="Text Box 23"/>
            <p:cNvSpPr txBox="1">
              <a:spLocks noChangeArrowheads="1"/>
            </p:cNvSpPr>
            <p:nvPr/>
          </p:nvSpPr>
          <p:spPr bwMode="auto">
            <a:xfrm>
              <a:off x="455" y="0"/>
              <a:ext cx="28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</p:grpSp>
      <p:grpSp>
        <p:nvGrpSpPr>
          <p:cNvPr id="158744" name="Group 24"/>
          <p:cNvGrpSpPr/>
          <p:nvPr/>
        </p:nvGrpSpPr>
        <p:grpSpPr bwMode="auto">
          <a:xfrm>
            <a:off x="6215063" y="2136775"/>
            <a:ext cx="1371600" cy="457200"/>
            <a:chOff x="0" y="0"/>
            <a:chExt cx="864" cy="288"/>
          </a:xfrm>
        </p:grpSpPr>
        <p:sp>
          <p:nvSpPr>
            <p:cNvPr id="158745" name="Line 25"/>
            <p:cNvSpPr>
              <a:spLocks noChangeShapeType="1"/>
            </p:cNvSpPr>
            <p:nvPr/>
          </p:nvSpPr>
          <p:spPr bwMode="auto">
            <a:xfrm>
              <a:off x="0" y="4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8746" name="Text Box 26"/>
            <p:cNvSpPr txBox="1">
              <a:spLocks noChangeArrowheads="1"/>
            </p:cNvSpPr>
            <p:nvPr/>
          </p:nvSpPr>
          <p:spPr bwMode="auto">
            <a:xfrm>
              <a:off x="576" y="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158747" name="Group 27"/>
          <p:cNvGrpSpPr/>
          <p:nvPr/>
        </p:nvGrpSpPr>
        <p:grpSpPr bwMode="auto">
          <a:xfrm>
            <a:off x="5795963" y="1700213"/>
            <a:ext cx="1033462" cy="692150"/>
            <a:chOff x="0" y="0"/>
            <a:chExt cx="651" cy="436"/>
          </a:xfrm>
        </p:grpSpPr>
        <p:sp>
          <p:nvSpPr>
            <p:cNvPr id="158748" name="Arc 28"/>
            <p:cNvSpPr/>
            <p:nvPr/>
          </p:nvSpPr>
          <p:spPr bwMode="auto">
            <a:xfrm rot="1484808">
              <a:off x="251" y="244"/>
              <a:ext cx="97" cy="192"/>
            </a:xfrm>
            <a:custGeom>
              <a:avLst/>
              <a:gdLst>
                <a:gd name="G0" fmla="+- 0 0 0"/>
                <a:gd name="G1" fmla="+- 20918 0 0"/>
                <a:gd name="G2" fmla="+- 21600 0 0"/>
                <a:gd name="T0" fmla="*/ 5386 w 15473"/>
                <a:gd name="T1" fmla="*/ 0 h 20918"/>
                <a:gd name="T2" fmla="*/ 15473 w 15473"/>
                <a:gd name="T3" fmla="*/ 5846 h 20918"/>
                <a:gd name="T4" fmla="*/ 0 w 15473"/>
                <a:gd name="T5" fmla="*/ 20918 h 20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73" h="20918" fill="none" extrusionOk="0">
                  <a:moveTo>
                    <a:pt x="5385" y="0"/>
                  </a:moveTo>
                  <a:cubicBezTo>
                    <a:pt x="9220" y="987"/>
                    <a:pt x="12709" y="3009"/>
                    <a:pt x="15472" y="5846"/>
                  </a:cubicBezTo>
                </a:path>
                <a:path w="15473" h="20918" stroke="0" extrusionOk="0">
                  <a:moveTo>
                    <a:pt x="5385" y="0"/>
                  </a:moveTo>
                  <a:cubicBezTo>
                    <a:pt x="9220" y="987"/>
                    <a:pt x="12709" y="3009"/>
                    <a:pt x="15472" y="5846"/>
                  </a:cubicBezTo>
                  <a:lnTo>
                    <a:pt x="0" y="20918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8749" name="Text Box 29"/>
            <p:cNvSpPr txBox="1">
              <a:spLocks noChangeArrowheads="1"/>
            </p:cNvSpPr>
            <p:nvPr/>
          </p:nvSpPr>
          <p:spPr bwMode="auto">
            <a:xfrm>
              <a:off x="315" y="12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58750" name="Arc 30"/>
            <p:cNvSpPr/>
            <p:nvPr/>
          </p:nvSpPr>
          <p:spPr bwMode="auto">
            <a:xfrm rot="10264647" flipH="1" flipV="1">
              <a:off x="221" y="192"/>
              <a:ext cx="120" cy="192"/>
            </a:xfrm>
            <a:custGeom>
              <a:avLst/>
              <a:gdLst>
                <a:gd name="G0" fmla="+- 4391 0 0"/>
                <a:gd name="G1" fmla="+- 21600 0 0"/>
                <a:gd name="G2" fmla="+- 21600 0 0"/>
                <a:gd name="T0" fmla="*/ 0 w 18091"/>
                <a:gd name="T1" fmla="*/ 451 h 21600"/>
                <a:gd name="T2" fmla="*/ 18091 w 18091"/>
                <a:gd name="T3" fmla="*/ 4900 h 21600"/>
                <a:gd name="T4" fmla="*/ 4391 w 1809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91" h="21600" fill="none" extrusionOk="0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9386" y="0"/>
                    <a:pt x="14228" y="1731"/>
                    <a:pt x="18090" y="4900"/>
                  </a:cubicBezTo>
                </a:path>
                <a:path w="18091" h="21600" stroke="0" extrusionOk="0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9386" y="0"/>
                    <a:pt x="14228" y="1731"/>
                    <a:pt x="18090" y="4900"/>
                  </a:cubicBezTo>
                  <a:lnTo>
                    <a:pt x="4391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8751" name="Text Box 31"/>
            <p:cNvSpPr txBox="1">
              <a:spLocks noChangeArrowheads="1"/>
            </p:cNvSpPr>
            <p:nvPr/>
          </p:nvSpPr>
          <p:spPr bwMode="auto">
            <a:xfrm>
              <a:off x="197" y="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58752" name="Text Box 32"/>
            <p:cNvSpPr txBox="1">
              <a:spLocks noChangeArrowheads="1"/>
            </p:cNvSpPr>
            <p:nvPr/>
          </p:nvSpPr>
          <p:spPr bwMode="auto">
            <a:xfrm>
              <a:off x="0" y="111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58753" name="Arc 33"/>
            <p:cNvSpPr/>
            <p:nvPr/>
          </p:nvSpPr>
          <p:spPr bwMode="auto">
            <a:xfrm rot="14280720">
              <a:off x="151" y="230"/>
              <a:ext cx="56" cy="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435"/>
                <a:gd name="T2" fmla="*/ 19231 w 21600"/>
                <a:gd name="T3" fmla="*/ 31435 h 31435"/>
                <a:gd name="T4" fmla="*/ 0 w 21600"/>
                <a:gd name="T5" fmla="*/ 21600 h 31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43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019"/>
                    <a:pt x="20788" y="28390"/>
                    <a:pt x="19231" y="31435"/>
                  </a:cubicBezTo>
                </a:path>
                <a:path w="21600" h="3143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019"/>
                    <a:pt x="20788" y="28390"/>
                    <a:pt x="19231" y="314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8754" name="Group 34"/>
          <p:cNvGrpSpPr/>
          <p:nvPr/>
        </p:nvGrpSpPr>
        <p:grpSpPr bwMode="auto">
          <a:xfrm>
            <a:off x="5616575" y="4657725"/>
            <a:ext cx="3527425" cy="2200275"/>
            <a:chOff x="0" y="0"/>
            <a:chExt cx="2770" cy="1524"/>
          </a:xfrm>
        </p:grpSpPr>
        <p:pic>
          <p:nvPicPr>
            <p:cNvPr id="158755" name="Picture 3" descr="未命名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37" y="181"/>
              <a:ext cx="1896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8756" name="TextBox 34"/>
            <p:cNvSpPr txBox="1">
              <a:spLocks noChangeArrowheads="1"/>
            </p:cNvSpPr>
            <p:nvPr/>
          </p:nvSpPr>
          <p:spPr bwMode="auto">
            <a:xfrm>
              <a:off x="1348" y="1270"/>
              <a:ext cx="42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800" b="0">
                  <a:latin typeface="Arial" panose="020B0604020202020204" pitchFamily="34" charset="0"/>
                </a:rPr>
                <a:t>图</a:t>
              </a:r>
              <a:r>
                <a:rPr lang="en-US" altLang="zh-CN" sz="1800" b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58757" name="Freeform 22"/>
            <p:cNvSpPr/>
            <p:nvPr/>
          </p:nvSpPr>
          <p:spPr bwMode="auto">
            <a:xfrm>
              <a:off x="454" y="181"/>
              <a:ext cx="921" cy="654"/>
            </a:xfrm>
            <a:custGeom>
              <a:avLst/>
              <a:gdLst>
                <a:gd name="T0" fmla="*/ 0 w 5523"/>
                <a:gd name="T1" fmla="*/ 3149 h 3922"/>
                <a:gd name="T2" fmla="*/ 551 w 5523"/>
                <a:gd name="T3" fmla="*/ 3812 h 3922"/>
                <a:gd name="T4" fmla="*/ 1063 w 5523"/>
                <a:gd name="T5" fmla="*/ 3446 h 3922"/>
                <a:gd name="T6" fmla="*/ 1941 w 5523"/>
                <a:gd name="T7" fmla="*/ 3922 h 3922"/>
                <a:gd name="T8" fmla="*/ 2344 w 5523"/>
                <a:gd name="T9" fmla="*/ 3520 h 3922"/>
                <a:gd name="T10" fmla="*/ 2893 w 5523"/>
                <a:gd name="T11" fmla="*/ 3885 h 3922"/>
                <a:gd name="T12" fmla="*/ 3479 w 5523"/>
                <a:gd name="T13" fmla="*/ 3446 h 3922"/>
                <a:gd name="T14" fmla="*/ 4028 w 5523"/>
                <a:gd name="T15" fmla="*/ 3812 h 3922"/>
                <a:gd name="T16" fmla="*/ 4467 w 5523"/>
                <a:gd name="T17" fmla="*/ 3373 h 3922"/>
                <a:gd name="T18" fmla="*/ 4742 w 5523"/>
                <a:gd name="T19" fmla="*/ 3629 h 3922"/>
                <a:gd name="T20" fmla="*/ 5523 w 5523"/>
                <a:gd name="T21" fmla="*/ 3148 h 3922"/>
                <a:gd name="T22" fmla="*/ 1755 w 5523"/>
                <a:gd name="T23" fmla="*/ 0 h 3922"/>
                <a:gd name="T24" fmla="*/ 0 w 5523"/>
                <a:gd name="T25" fmla="*/ 3149 h 3922"/>
                <a:gd name="T26" fmla="*/ 0 w 5523"/>
                <a:gd name="T27" fmla="*/ 0 h 3922"/>
                <a:gd name="T28" fmla="*/ 5523 w 5523"/>
                <a:gd name="T29" fmla="*/ 3922 h 3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5523" h="3922">
                  <a:moveTo>
                    <a:pt x="0" y="3149"/>
                  </a:moveTo>
                  <a:lnTo>
                    <a:pt x="551" y="3812"/>
                  </a:lnTo>
                  <a:lnTo>
                    <a:pt x="1063" y="3446"/>
                  </a:lnTo>
                  <a:lnTo>
                    <a:pt x="1941" y="3922"/>
                  </a:lnTo>
                  <a:lnTo>
                    <a:pt x="2344" y="3520"/>
                  </a:lnTo>
                  <a:lnTo>
                    <a:pt x="2893" y="3885"/>
                  </a:lnTo>
                  <a:lnTo>
                    <a:pt x="3479" y="3446"/>
                  </a:lnTo>
                  <a:lnTo>
                    <a:pt x="4028" y="3812"/>
                  </a:lnTo>
                  <a:lnTo>
                    <a:pt x="4467" y="3373"/>
                  </a:lnTo>
                  <a:lnTo>
                    <a:pt x="4742" y="3629"/>
                  </a:lnTo>
                  <a:lnTo>
                    <a:pt x="5523" y="3148"/>
                  </a:lnTo>
                  <a:lnTo>
                    <a:pt x="1755" y="0"/>
                  </a:lnTo>
                  <a:lnTo>
                    <a:pt x="0" y="3149"/>
                  </a:lnTo>
                  <a:close/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758" name="Freeform 23"/>
            <p:cNvSpPr/>
            <p:nvPr/>
          </p:nvSpPr>
          <p:spPr bwMode="auto">
            <a:xfrm>
              <a:off x="137" y="726"/>
              <a:ext cx="788" cy="525"/>
            </a:xfrm>
            <a:custGeom>
              <a:avLst/>
              <a:gdLst>
                <a:gd name="T0" fmla="*/ 2309 w 4724"/>
                <a:gd name="T1" fmla="*/ 663 h 3148"/>
                <a:gd name="T2" fmla="*/ 1758 w 4724"/>
                <a:gd name="T3" fmla="*/ 0 h 3148"/>
                <a:gd name="T4" fmla="*/ 0 w 4724"/>
                <a:gd name="T5" fmla="*/ 3148 h 3148"/>
                <a:gd name="T6" fmla="*/ 4542 w 4724"/>
                <a:gd name="T7" fmla="*/ 3148 h 3148"/>
                <a:gd name="T8" fmla="*/ 4322 w 4724"/>
                <a:gd name="T9" fmla="*/ 2457 h 3148"/>
                <a:gd name="T10" fmla="*/ 4724 w 4724"/>
                <a:gd name="T11" fmla="*/ 1982 h 3148"/>
                <a:gd name="T12" fmla="*/ 4248 w 4724"/>
                <a:gd name="T13" fmla="*/ 1579 h 3148"/>
                <a:gd name="T14" fmla="*/ 4651 w 4724"/>
                <a:gd name="T15" fmla="*/ 736 h 3148"/>
                <a:gd name="T16" fmla="*/ 4102 w 4724"/>
                <a:gd name="T17" fmla="*/ 371 h 3148"/>
                <a:gd name="T18" fmla="*/ 3699 w 4724"/>
                <a:gd name="T19" fmla="*/ 773 h 3148"/>
                <a:gd name="T20" fmla="*/ 2821 w 4724"/>
                <a:gd name="T21" fmla="*/ 297 h 3148"/>
                <a:gd name="T22" fmla="*/ 2309 w 4724"/>
                <a:gd name="T23" fmla="*/ 663 h 3148"/>
                <a:gd name="T24" fmla="*/ 0 w 4724"/>
                <a:gd name="T25" fmla="*/ 0 h 3148"/>
                <a:gd name="T26" fmla="*/ 4724 w 4724"/>
                <a:gd name="T27" fmla="*/ 3148 h 3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4724" h="3148">
                  <a:moveTo>
                    <a:pt x="2309" y="663"/>
                  </a:moveTo>
                  <a:lnTo>
                    <a:pt x="1758" y="0"/>
                  </a:lnTo>
                  <a:lnTo>
                    <a:pt x="0" y="3148"/>
                  </a:lnTo>
                  <a:lnTo>
                    <a:pt x="4542" y="3148"/>
                  </a:lnTo>
                  <a:lnTo>
                    <a:pt x="4322" y="2457"/>
                  </a:lnTo>
                  <a:lnTo>
                    <a:pt x="4724" y="1982"/>
                  </a:lnTo>
                  <a:lnTo>
                    <a:pt x="4248" y="1579"/>
                  </a:lnTo>
                  <a:lnTo>
                    <a:pt x="4651" y="736"/>
                  </a:lnTo>
                  <a:lnTo>
                    <a:pt x="4102" y="371"/>
                  </a:lnTo>
                  <a:lnTo>
                    <a:pt x="3699" y="773"/>
                  </a:lnTo>
                  <a:lnTo>
                    <a:pt x="2821" y="297"/>
                  </a:lnTo>
                  <a:lnTo>
                    <a:pt x="2309" y="663"/>
                  </a:lnTo>
                  <a:close/>
                </a:path>
              </a:pathLst>
            </a:custGeom>
            <a:solidFill>
              <a:srgbClr val="CCFF66"/>
            </a:solidFill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759" name="Text Box 23"/>
            <p:cNvSpPr txBox="1">
              <a:spLocks noChangeArrowheads="1"/>
            </p:cNvSpPr>
            <p:nvPr/>
          </p:nvSpPr>
          <p:spPr bwMode="auto">
            <a:xfrm>
              <a:off x="588" y="0"/>
              <a:ext cx="229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58760" name="Text Box 26"/>
            <p:cNvSpPr txBox="1">
              <a:spLocks noChangeArrowheads="1"/>
            </p:cNvSpPr>
            <p:nvPr/>
          </p:nvSpPr>
          <p:spPr bwMode="auto">
            <a:xfrm>
              <a:off x="0" y="1224"/>
              <a:ext cx="227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158761" name="Text Box 28"/>
            <p:cNvSpPr txBox="1">
              <a:spLocks noChangeArrowheads="1"/>
            </p:cNvSpPr>
            <p:nvPr/>
          </p:nvSpPr>
          <p:spPr bwMode="auto">
            <a:xfrm>
              <a:off x="1860" y="1224"/>
              <a:ext cx="18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b="0">
                  <a:latin typeface="Arial" panose="020B0604020202020204" pitchFamily="34" charset="0"/>
                </a:rPr>
                <a:t>C</a:t>
              </a:r>
            </a:p>
          </p:txBody>
        </p:sp>
        <p:grpSp>
          <p:nvGrpSpPr>
            <p:cNvPr id="158762" name="Group 42"/>
            <p:cNvGrpSpPr/>
            <p:nvPr/>
          </p:nvGrpSpPr>
          <p:grpSpPr bwMode="auto">
            <a:xfrm>
              <a:off x="1361" y="589"/>
              <a:ext cx="921" cy="654"/>
              <a:chOff x="0" y="0"/>
              <a:chExt cx="921" cy="654"/>
            </a:xfrm>
          </p:grpSpPr>
          <p:sp>
            <p:nvSpPr>
              <p:cNvPr id="158763" name="Freeform 22"/>
              <p:cNvSpPr/>
              <p:nvPr/>
            </p:nvSpPr>
            <p:spPr bwMode="auto">
              <a:xfrm rot="10806330">
                <a:off x="0" y="0"/>
                <a:ext cx="921" cy="654"/>
              </a:xfrm>
              <a:custGeom>
                <a:avLst/>
                <a:gdLst>
                  <a:gd name="T0" fmla="*/ 0 w 5523"/>
                  <a:gd name="T1" fmla="*/ 3149 h 3922"/>
                  <a:gd name="T2" fmla="*/ 551 w 5523"/>
                  <a:gd name="T3" fmla="*/ 3812 h 3922"/>
                  <a:gd name="T4" fmla="*/ 1063 w 5523"/>
                  <a:gd name="T5" fmla="*/ 3446 h 3922"/>
                  <a:gd name="T6" fmla="*/ 1941 w 5523"/>
                  <a:gd name="T7" fmla="*/ 3922 h 3922"/>
                  <a:gd name="T8" fmla="*/ 2344 w 5523"/>
                  <a:gd name="T9" fmla="*/ 3520 h 3922"/>
                  <a:gd name="T10" fmla="*/ 2893 w 5523"/>
                  <a:gd name="T11" fmla="*/ 3885 h 3922"/>
                  <a:gd name="T12" fmla="*/ 3479 w 5523"/>
                  <a:gd name="T13" fmla="*/ 3446 h 3922"/>
                  <a:gd name="T14" fmla="*/ 4028 w 5523"/>
                  <a:gd name="T15" fmla="*/ 3812 h 3922"/>
                  <a:gd name="T16" fmla="*/ 4467 w 5523"/>
                  <a:gd name="T17" fmla="*/ 3373 h 3922"/>
                  <a:gd name="T18" fmla="*/ 4742 w 5523"/>
                  <a:gd name="T19" fmla="*/ 3629 h 3922"/>
                  <a:gd name="T20" fmla="*/ 5523 w 5523"/>
                  <a:gd name="T21" fmla="*/ 3148 h 3922"/>
                  <a:gd name="T22" fmla="*/ 1755 w 5523"/>
                  <a:gd name="T23" fmla="*/ 0 h 3922"/>
                  <a:gd name="T24" fmla="*/ 0 w 5523"/>
                  <a:gd name="T25" fmla="*/ 3149 h 3922"/>
                  <a:gd name="T26" fmla="*/ 0 w 5523"/>
                  <a:gd name="T27" fmla="*/ 0 h 3922"/>
                  <a:gd name="T28" fmla="*/ 5523 w 5523"/>
                  <a:gd name="T29" fmla="*/ 3922 h 3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5523" h="3922">
                    <a:moveTo>
                      <a:pt x="0" y="3149"/>
                    </a:moveTo>
                    <a:lnTo>
                      <a:pt x="551" y="3812"/>
                    </a:lnTo>
                    <a:lnTo>
                      <a:pt x="1063" y="3446"/>
                    </a:lnTo>
                    <a:lnTo>
                      <a:pt x="1941" y="3922"/>
                    </a:lnTo>
                    <a:lnTo>
                      <a:pt x="2344" y="3520"/>
                    </a:lnTo>
                    <a:lnTo>
                      <a:pt x="2893" y="3885"/>
                    </a:lnTo>
                    <a:lnTo>
                      <a:pt x="3479" y="3446"/>
                    </a:lnTo>
                    <a:lnTo>
                      <a:pt x="4028" y="3812"/>
                    </a:lnTo>
                    <a:lnTo>
                      <a:pt x="4467" y="3373"/>
                    </a:lnTo>
                    <a:lnTo>
                      <a:pt x="4742" y="3629"/>
                    </a:lnTo>
                    <a:lnTo>
                      <a:pt x="5523" y="3148"/>
                    </a:lnTo>
                    <a:lnTo>
                      <a:pt x="1755" y="0"/>
                    </a:lnTo>
                    <a:lnTo>
                      <a:pt x="0" y="3149"/>
                    </a:lnTo>
                    <a:close/>
                  </a:path>
                </a:pathLst>
              </a:custGeom>
              <a:solidFill>
                <a:srgbClr val="00FFFF"/>
              </a:solidFill>
              <a:ln w="9525" cmpd="sng">
                <a:solidFill>
                  <a:schemeClr val="tx1"/>
                </a:solidFill>
                <a:round/>
              </a:ln>
            </p:spPr>
            <p:txBody>
              <a:bodyPr rot="10800000"/>
              <a:lstStyle/>
              <a:p>
                <a:endParaRPr lang="zh-CN" altLang="en-US"/>
              </a:p>
            </p:txBody>
          </p:sp>
          <p:sp>
            <p:nvSpPr>
              <p:cNvPr id="158764" name="Text Box 34"/>
              <p:cNvSpPr txBox="1">
                <a:spLocks noChangeArrowheads="1"/>
              </p:cNvSpPr>
              <p:nvPr/>
            </p:nvSpPr>
            <p:spPr bwMode="auto">
              <a:xfrm>
                <a:off x="499" y="318"/>
                <a:ext cx="181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1800" b="0">
                    <a:latin typeface="Arial" panose="020B0604020202020204" pitchFamily="34" charset="0"/>
                  </a:rPr>
                  <a:t>A</a:t>
                </a:r>
              </a:p>
            </p:txBody>
          </p:sp>
        </p:grpSp>
        <p:grpSp>
          <p:nvGrpSpPr>
            <p:cNvPr id="158765" name="Group 45"/>
            <p:cNvGrpSpPr/>
            <p:nvPr/>
          </p:nvGrpSpPr>
          <p:grpSpPr bwMode="auto">
            <a:xfrm>
              <a:off x="1982" y="726"/>
              <a:ext cx="788" cy="567"/>
              <a:chOff x="0" y="0"/>
              <a:chExt cx="788" cy="567"/>
            </a:xfrm>
          </p:grpSpPr>
          <p:sp>
            <p:nvSpPr>
              <p:cNvPr id="158766" name="Freeform 23"/>
              <p:cNvSpPr/>
              <p:nvPr/>
            </p:nvSpPr>
            <p:spPr bwMode="auto">
              <a:xfrm>
                <a:off x="0" y="0"/>
                <a:ext cx="788" cy="525"/>
              </a:xfrm>
              <a:custGeom>
                <a:avLst/>
                <a:gdLst>
                  <a:gd name="T0" fmla="*/ 2309 w 4724"/>
                  <a:gd name="T1" fmla="*/ 663 h 3148"/>
                  <a:gd name="T2" fmla="*/ 1758 w 4724"/>
                  <a:gd name="T3" fmla="*/ 0 h 3148"/>
                  <a:gd name="T4" fmla="*/ 0 w 4724"/>
                  <a:gd name="T5" fmla="*/ 3148 h 3148"/>
                  <a:gd name="T6" fmla="*/ 4542 w 4724"/>
                  <a:gd name="T7" fmla="*/ 3148 h 3148"/>
                  <a:gd name="T8" fmla="*/ 4322 w 4724"/>
                  <a:gd name="T9" fmla="*/ 2457 h 3148"/>
                  <a:gd name="T10" fmla="*/ 4724 w 4724"/>
                  <a:gd name="T11" fmla="*/ 1982 h 3148"/>
                  <a:gd name="T12" fmla="*/ 4248 w 4724"/>
                  <a:gd name="T13" fmla="*/ 1579 h 3148"/>
                  <a:gd name="T14" fmla="*/ 4651 w 4724"/>
                  <a:gd name="T15" fmla="*/ 736 h 3148"/>
                  <a:gd name="T16" fmla="*/ 4102 w 4724"/>
                  <a:gd name="T17" fmla="*/ 371 h 3148"/>
                  <a:gd name="T18" fmla="*/ 3699 w 4724"/>
                  <a:gd name="T19" fmla="*/ 773 h 3148"/>
                  <a:gd name="T20" fmla="*/ 2821 w 4724"/>
                  <a:gd name="T21" fmla="*/ 297 h 3148"/>
                  <a:gd name="T22" fmla="*/ 2309 w 4724"/>
                  <a:gd name="T23" fmla="*/ 663 h 3148"/>
                  <a:gd name="T24" fmla="*/ 0 w 4724"/>
                  <a:gd name="T25" fmla="*/ 0 h 3148"/>
                  <a:gd name="T26" fmla="*/ 4724 w 4724"/>
                  <a:gd name="T27" fmla="*/ 3148 h 3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T24" t="T25" r="T26" b="T27"/>
                <a:pathLst>
                  <a:path w="4724" h="3148">
                    <a:moveTo>
                      <a:pt x="2309" y="663"/>
                    </a:moveTo>
                    <a:lnTo>
                      <a:pt x="1758" y="0"/>
                    </a:lnTo>
                    <a:lnTo>
                      <a:pt x="0" y="3148"/>
                    </a:lnTo>
                    <a:lnTo>
                      <a:pt x="4542" y="3148"/>
                    </a:lnTo>
                    <a:lnTo>
                      <a:pt x="4322" y="2457"/>
                    </a:lnTo>
                    <a:lnTo>
                      <a:pt x="4724" y="1982"/>
                    </a:lnTo>
                    <a:lnTo>
                      <a:pt x="4248" y="1579"/>
                    </a:lnTo>
                    <a:lnTo>
                      <a:pt x="4651" y="736"/>
                    </a:lnTo>
                    <a:lnTo>
                      <a:pt x="4102" y="371"/>
                    </a:lnTo>
                    <a:lnTo>
                      <a:pt x="3699" y="773"/>
                    </a:lnTo>
                    <a:lnTo>
                      <a:pt x="2821" y="297"/>
                    </a:lnTo>
                    <a:lnTo>
                      <a:pt x="2309" y="663"/>
                    </a:lnTo>
                    <a:close/>
                  </a:path>
                </a:pathLst>
              </a:custGeom>
              <a:solidFill>
                <a:srgbClr val="CCFF66"/>
              </a:solidFill>
              <a:ln w="9525" cmpd="sng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8767" name="Text Box 37"/>
              <p:cNvSpPr txBox="1">
                <a:spLocks noChangeArrowheads="1"/>
              </p:cNvSpPr>
              <p:nvPr/>
            </p:nvSpPr>
            <p:spPr bwMode="auto">
              <a:xfrm>
                <a:off x="105" y="313"/>
                <a:ext cx="264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800" b="0">
                    <a:latin typeface="Arial" panose="020B0604020202020204" pitchFamily="34" charset="0"/>
                  </a:rPr>
                  <a:t>B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87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87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8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8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autoUpdateAnimBg="0"/>
      <p:bldP spid="158727" grpId="0" autoUpdateAnimBg="0"/>
      <p:bldP spid="158728" grpId="0" autoUpdateAnimBg="0"/>
      <p:bldP spid="158729" grpId="0" autoUpdateAnimBg="0"/>
      <p:bldP spid="158730" grpId="0" autoUpdateAnimBg="0"/>
      <p:bldP spid="158731" grpId="0" autoUpdateAnimBg="0"/>
      <p:bldP spid="158732" grpId="0" autoUpdateAnimBg="0"/>
      <p:bldP spid="158733" grpId="0" autoUpdateAnimBg="0"/>
      <p:bldP spid="15873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Line 3"/>
          <p:cNvSpPr>
            <a:spLocks noChangeShapeType="1"/>
          </p:cNvSpPr>
          <p:nvPr/>
        </p:nvSpPr>
        <p:spPr bwMode="auto">
          <a:xfrm flipH="1">
            <a:off x="6172200" y="14478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9748" name="Line 4"/>
          <p:cNvSpPr>
            <a:spLocks noChangeShapeType="1"/>
          </p:cNvSpPr>
          <p:nvPr/>
        </p:nvSpPr>
        <p:spPr bwMode="auto">
          <a:xfrm>
            <a:off x="6172200" y="2514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9749" name="Line 5"/>
          <p:cNvSpPr>
            <a:spLocks noChangeShapeType="1"/>
          </p:cNvSpPr>
          <p:nvPr/>
        </p:nvSpPr>
        <p:spPr bwMode="auto">
          <a:xfrm flipH="1" flipV="1">
            <a:off x="6934200" y="14478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>
            <a:off x="6172200" y="1447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6842125" y="9906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5867400" y="23622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0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7832725" y="22510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0" i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5791200" y="1184275"/>
            <a:ext cx="541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0" i="1">
                <a:solidFill>
                  <a:schemeClr val="tx1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59755" name="Text Box 11"/>
          <p:cNvSpPr txBox="1">
            <a:spLocks noChangeArrowheads="1"/>
          </p:cNvSpPr>
          <p:nvPr/>
        </p:nvSpPr>
        <p:spPr bwMode="auto">
          <a:xfrm>
            <a:off x="8213725" y="1184275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0" i="1">
                <a:solidFill>
                  <a:schemeClr val="tx1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59756" name="Text Box 12"/>
          <p:cNvSpPr txBox="1">
            <a:spLocks noChangeArrowheads="1"/>
          </p:cNvSpPr>
          <p:nvPr/>
        </p:nvSpPr>
        <p:spPr bwMode="auto">
          <a:xfrm>
            <a:off x="533400" y="41148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rgbClr val="003399"/>
                </a:solidFill>
                <a:latin typeface="Times New Roman" panose="02020603050405020304" pitchFamily="18" charset="0"/>
              </a:rPr>
              <a:t>辅助线：在原来图形上添画的线叫辅助线</a:t>
            </a:r>
            <a:r>
              <a:rPr lang="en-US" altLang="zh-CN" sz="2800">
                <a:solidFill>
                  <a:srgbClr val="003399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7146925" y="13160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endParaRPr lang="zh-CN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58" name="AutoShape 14">
            <a:hlinkClick r:id="" action="ppaction://noaction" highlightClick="1">
              <a:snd r:embed="rId2" name="REMINDER.WAV"/>
            </a:hlinkClick>
          </p:cNvPr>
          <p:cNvSpPr>
            <a:spLocks noChangeArrowheads="1"/>
          </p:cNvSpPr>
          <p:nvPr/>
        </p:nvSpPr>
        <p:spPr bwMode="auto">
          <a:xfrm>
            <a:off x="8229600" y="5943600"/>
            <a:ext cx="457200" cy="457200"/>
          </a:xfrm>
          <a:prstGeom prst="actionButtonBackPrevious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9759" name="WordArt 15"/>
          <p:cNvSpPr>
            <a:spLocks noChangeArrowheads="1" noChangeShapeType="1"/>
          </p:cNvSpPr>
          <p:nvPr/>
        </p:nvSpPr>
        <p:spPr bwMode="auto">
          <a:xfrm>
            <a:off x="827088" y="981075"/>
            <a:ext cx="205740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zh-CN" altLang="en-US" sz="3600">
                <a:ln w="9525">
                  <a:solidFill>
                    <a:srgbClr val="00008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rPr>
              <a:t>尝试一下：</a:t>
            </a:r>
          </a:p>
        </p:txBody>
      </p:sp>
      <p:grpSp>
        <p:nvGrpSpPr>
          <p:cNvPr id="159760" name="Group 16"/>
          <p:cNvGrpSpPr/>
          <p:nvPr/>
        </p:nvGrpSpPr>
        <p:grpSpPr bwMode="auto">
          <a:xfrm>
            <a:off x="0" y="0"/>
            <a:ext cx="2859088" cy="930275"/>
            <a:chOff x="0" y="0"/>
            <a:chExt cx="1801" cy="586"/>
          </a:xfrm>
        </p:grpSpPr>
        <p:sp>
          <p:nvSpPr>
            <p:cNvPr id="159761" name="Rectangle 17"/>
            <p:cNvSpPr>
              <a:spLocks noChangeArrowheads="1"/>
            </p:cNvSpPr>
            <p:nvPr/>
          </p:nvSpPr>
          <p:spPr bwMode="auto">
            <a:xfrm>
              <a:off x="485" y="0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9762" name="WordArt 18"/>
            <p:cNvSpPr>
              <a:spLocks noChangeArrowheads="1" noChangeShapeType="1"/>
            </p:cNvSpPr>
            <p:nvPr/>
          </p:nvSpPr>
          <p:spPr bwMode="auto">
            <a:xfrm>
              <a:off x="553" y="68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zh-CN" altLang="en-US" sz="3600" kern="1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一起探究</a:t>
              </a:r>
              <a:r>
                <a:rPr lang="en-US" altLang="zh-CN" sz="3600" kern="1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  <a:endParaRPr lang="zh-CN" altLang="en-US" sz="3600" kern="10">
                <a:ln w="12700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pic>
          <p:nvPicPr>
            <p:cNvPr id="159763" name="Picture 19" descr="bd07226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414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/>
        </p:nvSpPr>
        <p:spPr bwMode="auto">
          <a:xfrm>
            <a:off x="184150" y="427038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在证明三角形内角和定理时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小明的想法是把三个角“凑”到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处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他过点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作直线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PQ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∥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BC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如图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),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他的想法可以吗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/>
        </p:nvSpPr>
        <p:spPr bwMode="auto">
          <a:xfrm>
            <a:off x="395288" y="5943600"/>
            <a:ext cx="5562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小明的想法已经变为现实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由此你受到什么启发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?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你有新的证法吗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?</a:t>
            </a:r>
            <a:endParaRPr lang="en-US" altLang="zh-CN" sz="2400">
              <a:latin typeface="宋体" panose="02010600030101010101" pitchFamily="2" charset="-122"/>
            </a:endParaRPr>
          </a:p>
        </p:txBody>
      </p:sp>
      <p:sp>
        <p:nvSpPr>
          <p:cNvPr id="160772" name="Rectangle 4"/>
          <p:cNvSpPr>
            <a:spLocks noGrp="1" noChangeArrowheads="1"/>
          </p:cNvSpPr>
          <p:nvPr/>
        </p:nvSpPr>
        <p:spPr bwMode="auto">
          <a:xfrm>
            <a:off x="107950" y="1412875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证明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2400">
                <a:latin typeface="Times New Roman" panose="02020603050405020304" pitchFamily="18" charset="0"/>
              </a:rPr>
              <a:t>过点</a:t>
            </a: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</a:rPr>
              <a:t>作</a:t>
            </a:r>
            <a:r>
              <a:rPr lang="en-US" altLang="zh-CN" sz="2400" i="1">
                <a:latin typeface="Times New Roman" panose="02020603050405020304" pitchFamily="18" charset="0"/>
              </a:rPr>
              <a:t>PQ</a:t>
            </a:r>
            <a:r>
              <a:rPr lang="en-US" altLang="zh-CN" sz="2400">
                <a:latin typeface="Times New Roman" panose="02020603050405020304" pitchFamily="18" charset="0"/>
              </a:rPr>
              <a:t>∥</a:t>
            </a:r>
            <a:r>
              <a:rPr lang="en-US" altLang="zh-CN" sz="2400" i="1">
                <a:latin typeface="Times New Roman" panose="02020603050405020304" pitchFamily="18" charset="0"/>
              </a:rPr>
              <a:t>BC</a:t>
            </a:r>
            <a:r>
              <a:rPr lang="en-US" altLang="zh-CN" sz="2400">
                <a:latin typeface="Times New Roman" panose="02020603050405020304" pitchFamily="18" charset="0"/>
              </a:rPr>
              <a:t>,</a:t>
            </a:r>
            <a:r>
              <a:rPr lang="zh-CN" altLang="en-US" sz="2400">
                <a:latin typeface="Times New Roman" panose="02020603050405020304" pitchFamily="18" charset="0"/>
              </a:rPr>
              <a:t>则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086600" y="2057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791200" y="3276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0775" name="Line 7"/>
          <p:cNvSpPr>
            <a:spLocks noChangeShapeType="1"/>
          </p:cNvSpPr>
          <p:nvPr/>
        </p:nvSpPr>
        <p:spPr bwMode="auto">
          <a:xfrm flipV="1">
            <a:off x="6126163" y="2417763"/>
            <a:ext cx="1085850" cy="10810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0776" name="Line 8"/>
          <p:cNvSpPr>
            <a:spLocks noChangeShapeType="1"/>
          </p:cNvSpPr>
          <p:nvPr/>
        </p:nvSpPr>
        <p:spPr bwMode="auto">
          <a:xfrm>
            <a:off x="7213600" y="2416175"/>
            <a:ext cx="406400" cy="10890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7391400" y="3429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60778" name="Line 10"/>
          <p:cNvSpPr>
            <a:spLocks noChangeShapeType="1"/>
          </p:cNvSpPr>
          <p:nvPr/>
        </p:nvSpPr>
        <p:spPr bwMode="auto">
          <a:xfrm>
            <a:off x="6124575" y="3500438"/>
            <a:ext cx="14954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0779" name="Rectangle 11"/>
          <p:cNvSpPr>
            <a:spLocks noGrp="1" noChangeArrowheads="1"/>
          </p:cNvSpPr>
          <p:nvPr/>
        </p:nvSpPr>
        <p:spPr bwMode="auto">
          <a:xfrm>
            <a:off x="107950" y="1916113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       ∠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1=∠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(                                    ),</a:t>
            </a:r>
          </a:p>
        </p:txBody>
      </p:sp>
      <p:sp>
        <p:nvSpPr>
          <p:cNvPr id="160780" name="Rectangle 12"/>
          <p:cNvSpPr>
            <a:spLocks noGrp="1" noChangeArrowheads="1"/>
          </p:cNvSpPr>
          <p:nvPr/>
        </p:nvSpPr>
        <p:spPr bwMode="auto">
          <a:xfrm>
            <a:off x="-34925" y="2420938"/>
            <a:ext cx="6475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        ∠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2=∠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(                                   ),</a:t>
            </a:r>
          </a:p>
        </p:txBody>
      </p:sp>
      <p:sp>
        <p:nvSpPr>
          <p:cNvPr id="160781" name="Rectangle 13"/>
          <p:cNvSpPr>
            <a:spLocks noGrp="1" noChangeArrowheads="1"/>
          </p:cNvSpPr>
          <p:nvPr/>
        </p:nvSpPr>
        <p:spPr bwMode="auto">
          <a:xfrm>
            <a:off x="468313" y="2924175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  又∵∠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1+∠2+</a:t>
            </a:r>
            <a:r>
              <a:rPr lang="en-US" altLang="zh-CN" sz="2400">
                <a:solidFill>
                  <a:schemeClr val="tx1"/>
                </a:solidFill>
                <a:latin typeface="宋体" panose="02010600030101010101" pitchFamily="2" charset="-122"/>
              </a:rPr>
              <a:t>∠3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=180</a:t>
            </a:r>
            <a:r>
              <a:rPr lang="en-US" altLang="zh-CN" sz="24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 (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        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),</a:t>
            </a:r>
          </a:p>
        </p:txBody>
      </p:sp>
      <p:sp>
        <p:nvSpPr>
          <p:cNvPr id="160782" name="Rectangle 14"/>
          <p:cNvSpPr>
            <a:spLocks noGrp="1" noChangeArrowheads="1"/>
          </p:cNvSpPr>
          <p:nvPr/>
        </p:nvSpPr>
        <p:spPr bwMode="auto">
          <a:xfrm>
            <a:off x="107950" y="3500438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      ∴ 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BAC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+∠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400">
                <a:solidFill>
                  <a:schemeClr val="tx1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=180</a:t>
            </a:r>
            <a:r>
              <a:rPr lang="en-US" altLang="zh-CN" sz="24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 (                  ).</a:t>
            </a:r>
          </a:p>
        </p:txBody>
      </p:sp>
      <p:sp>
        <p:nvSpPr>
          <p:cNvPr id="160783" name="AutoShape 15"/>
          <p:cNvSpPr>
            <a:spLocks noChangeArrowheads="1"/>
          </p:cNvSpPr>
          <p:nvPr/>
        </p:nvSpPr>
        <p:spPr bwMode="auto">
          <a:xfrm>
            <a:off x="6248400" y="3886200"/>
            <a:ext cx="2438400" cy="2351088"/>
          </a:xfrm>
          <a:prstGeom prst="cloudCallout">
            <a:avLst>
              <a:gd name="adj1" fmla="val 20509"/>
              <a:gd name="adj2" fmla="val -65394"/>
            </a:avLst>
          </a:prstGeom>
          <a:noFill/>
          <a:ln w="12700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所作的辅助线是证明的一个重要组成部分</a:t>
            </a:r>
            <a:r>
              <a:rPr lang="en-US" altLang="zh-CN" sz="180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要在证明时首先叙述出来</a:t>
            </a:r>
            <a:r>
              <a:rPr lang="en-US" altLang="zh-CN" sz="180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60784" name="Group 16"/>
          <p:cNvGrpSpPr/>
          <p:nvPr/>
        </p:nvGrpSpPr>
        <p:grpSpPr bwMode="auto">
          <a:xfrm>
            <a:off x="6248400" y="2025650"/>
            <a:ext cx="2057400" cy="457200"/>
            <a:chOff x="0" y="0"/>
            <a:chExt cx="1296" cy="288"/>
          </a:xfrm>
        </p:grpSpPr>
        <p:sp>
          <p:nvSpPr>
            <p:cNvPr id="160785" name="Line 17"/>
            <p:cNvSpPr>
              <a:spLocks noChangeShapeType="1"/>
            </p:cNvSpPr>
            <p:nvPr/>
          </p:nvSpPr>
          <p:spPr bwMode="auto">
            <a:xfrm>
              <a:off x="96" y="240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786" name="Text Box 18"/>
            <p:cNvSpPr txBox="1">
              <a:spLocks noChangeArrowheads="1"/>
            </p:cNvSpPr>
            <p:nvPr/>
          </p:nvSpPr>
          <p:spPr bwMode="auto">
            <a:xfrm>
              <a:off x="0" y="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60787" name="Text Box 19"/>
            <p:cNvSpPr txBox="1">
              <a:spLocks noChangeArrowheads="1"/>
            </p:cNvSpPr>
            <p:nvPr/>
          </p:nvSpPr>
          <p:spPr bwMode="auto">
            <a:xfrm>
              <a:off x="1008" y="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Q</a:t>
              </a:r>
            </a:p>
          </p:txBody>
        </p:sp>
      </p:grpSp>
      <p:sp>
        <p:nvSpPr>
          <p:cNvPr id="160788" name="Text Box 20"/>
          <p:cNvSpPr txBox="1">
            <a:spLocks noChangeArrowheads="1"/>
          </p:cNvSpPr>
          <p:nvPr/>
        </p:nvSpPr>
        <p:spPr bwMode="auto">
          <a:xfrm>
            <a:off x="7380288" y="242093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18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grpSp>
        <p:nvGrpSpPr>
          <p:cNvPr id="160789" name="Group 21"/>
          <p:cNvGrpSpPr/>
          <p:nvPr/>
        </p:nvGrpSpPr>
        <p:grpSpPr bwMode="auto">
          <a:xfrm>
            <a:off x="6804025" y="2276475"/>
            <a:ext cx="714375" cy="611188"/>
            <a:chOff x="0" y="0"/>
            <a:chExt cx="450" cy="385"/>
          </a:xfrm>
        </p:grpSpPr>
        <p:sp>
          <p:nvSpPr>
            <p:cNvPr id="160790" name="Text Box 22"/>
            <p:cNvSpPr txBox="1">
              <a:spLocks noChangeArrowheads="1"/>
            </p:cNvSpPr>
            <p:nvPr/>
          </p:nvSpPr>
          <p:spPr bwMode="auto">
            <a:xfrm>
              <a:off x="114" y="15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0791" name="Arc 23"/>
            <p:cNvSpPr/>
            <p:nvPr/>
          </p:nvSpPr>
          <p:spPr bwMode="auto">
            <a:xfrm rot="10847360" flipH="1">
              <a:off x="265" y="0"/>
              <a:ext cx="164" cy="230"/>
            </a:xfrm>
            <a:custGeom>
              <a:avLst/>
              <a:gdLst>
                <a:gd name="G0" fmla="+- 0 0 0"/>
                <a:gd name="G1" fmla="+- 20302 0 0"/>
                <a:gd name="G2" fmla="+- 21600 0 0"/>
                <a:gd name="T0" fmla="*/ 7374 w 20567"/>
                <a:gd name="T1" fmla="*/ 0 h 20302"/>
                <a:gd name="T2" fmla="*/ 20567 w 20567"/>
                <a:gd name="T3" fmla="*/ 13701 h 20302"/>
                <a:gd name="T4" fmla="*/ 0 w 20567"/>
                <a:gd name="T5" fmla="*/ 20302 h 20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67" h="20302" fill="none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</a:path>
                <a:path w="20567" h="20302" stroke="0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  <a:lnTo>
                    <a:pt x="0" y="20302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792" name="Text Box 24"/>
            <p:cNvSpPr txBox="1">
              <a:spLocks noChangeArrowheads="1"/>
            </p:cNvSpPr>
            <p:nvPr/>
          </p:nvSpPr>
          <p:spPr bwMode="auto">
            <a:xfrm>
              <a:off x="0" y="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0793" name="Arc 25"/>
            <p:cNvSpPr/>
            <p:nvPr/>
          </p:nvSpPr>
          <p:spPr bwMode="auto">
            <a:xfrm rot="6418865">
              <a:off x="207" y="108"/>
              <a:ext cx="48" cy="139"/>
            </a:xfrm>
            <a:custGeom>
              <a:avLst/>
              <a:gdLst>
                <a:gd name="G0" fmla="+- 0 0 0"/>
                <a:gd name="G1" fmla="+- 17644 0 0"/>
                <a:gd name="G2" fmla="+- 21600 0 0"/>
                <a:gd name="T0" fmla="*/ 12459 w 21600"/>
                <a:gd name="T1" fmla="*/ 0 h 20768"/>
                <a:gd name="T2" fmla="*/ 21373 w 21600"/>
                <a:gd name="T3" fmla="*/ 20768 h 20768"/>
                <a:gd name="T4" fmla="*/ 0 w 21600"/>
                <a:gd name="T5" fmla="*/ 17644 h 20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768" fill="none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</a:path>
                <a:path w="21600" h="20768" stroke="0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  <a:lnTo>
                    <a:pt x="0" y="1764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794" name="Arc 26"/>
            <p:cNvSpPr/>
            <p:nvPr/>
          </p:nvSpPr>
          <p:spPr bwMode="auto">
            <a:xfrm rot="11085818">
              <a:off x="126" y="78"/>
              <a:ext cx="56" cy="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60795" name="Group 27"/>
          <p:cNvGrpSpPr/>
          <p:nvPr/>
        </p:nvGrpSpPr>
        <p:grpSpPr bwMode="auto">
          <a:xfrm>
            <a:off x="395288" y="3860800"/>
            <a:ext cx="3108325" cy="2066925"/>
            <a:chOff x="0" y="0"/>
            <a:chExt cx="2133" cy="1612"/>
          </a:xfrm>
        </p:grpSpPr>
        <p:grpSp>
          <p:nvGrpSpPr>
            <p:cNvPr id="160796" name="Group 28"/>
            <p:cNvGrpSpPr/>
            <p:nvPr/>
          </p:nvGrpSpPr>
          <p:grpSpPr bwMode="auto">
            <a:xfrm>
              <a:off x="136" y="272"/>
              <a:ext cx="1769" cy="1088"/>
              <a:chOff x="0" y="0"/>
              <a:chExt cx="2048" cy="1075"/>
            </a:xfrm>
          </p:grpSpPr>
          <p:sp>
            <p:nvSpPr>
              <p:cNvPr id="160797" name="Freeform 25"/>
              <p:cNvSpPr/>
              <p:nvPr/>
            </p:nvSpPr>
            <p:spPr bwMode="auto">
              <a:xfrm rot="10835403">
                <a:off x="0" y="0"/>
                <a:ext cx="788" cy="525"/>
              </a:xfrm>
              <a:custGeom>
                <a:avLst/>
                <a:gdLst>
                  <a:gd name="T0" fmla="*/ 2309 w 4724"/>
                  <a:gd name="T1" fmla="*/ 663 h 3148"/>
                  <a:gd name="T2" fmla="*/ 1758 w 4724"/>
                  <a:gd name="T3" fmla="*/ 0 h 3148"/>
                  <a:gd name="T4" fmla="*/ 0 w 4724"/>
                  <a:gd name="T5" fmla="*/ 3148 h 3148"/>
                  <a:gd name="T6" fmla="*/ 4542 w 4724"/>
                  <a:gd name="T7" fmla="*/ 3148 h 3148"/>
                  <a:gd name="T8" fmla="*/ 4322 w 4724"/>
                  <a:gd name="T9" fmla="*/ 2457 h 3148"/>
                  <a:gd name="T10" fmla="*/ 4724 w 4724"/>
                  <a:gd name="T11" fmla="*/ 1982 h 3148"/>
                  <a:gd name="T12" fmla="*/ 4248 w 4724"/>
                  <a:gd name="T13" fmla="*/ 1579 h 3148"/>
                  <a:gd name="T14" fmla="*/ 4651 w 4724"/>
                  <a:gd name="T15" fmla="*/ 736 h 3148"/>
                  <a:gd name="T16" fmla="*/ 4102 w 4724"/>
                  <a:gd name="T17" fmla="*/ 371 h 3148"/>
                  <a:gd name="T18" fmla="*/ 3699 w 4724"/>
                  <a:gd name="T19" fmla="*/ 773 h 3148"/>
                  <a:gd name="T20" fmla="*/ 2821 w 4724"/>
                  <a:gd name="T21" fmla="*/ 297 h 3148"/>
                  <a:gd name="T22" fmla="*/ 2309 w 4724"/>
                  <a:gd name="T23" fmla="*/ 663 h 3148"/>
                  <a:gd name="T24" fmla="*/ 0 w 4724"/>
                  <a:gd name="T25" fmla="*/ 0 h 3148"/>
                  <a:gd name="T26" fmla="*/ 4724 w 4724"/>
                  <a:gd name="T27" fmla="*/ 3148 h 3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T24" t="T25" r="T26" b="T27"/>
                <a:pathLst>
                  <a:path w="4724" h="3148">
                    <a:moveTo>
                      <a:pt x="2309" y="663"/>
                    </a:moveTo>
                    <a:lnTo>
                      <a:pt x="1758" y="0"/>
                    </a:lnTo>
                    <a:lnTo>
                      <a:pt x="0" y="3148"/>
                    </a:lnTo>
                    <a:lnTo>
                      <a:pt x="4542" y="3148"/>
                    </a:lnTo>
                    <a:lnTo>
                      <a:pt x="4322" y="2457"/>
                    </a:lnTo>
                    <a:lnTo>
                      <a:pt x="4724" y="1982"/>
                    </a:lnTo>
                    <a:lnTo>
                      <a:pt x="4248" y="1579"/>
                    </a:lnTo>
                    <a:lnTo>
                      <a:pt x="4651" y="736"/>
                    </a:lnTo>
                    <a:lnTo>
                      <a:pt x="4102" y="371"/>
                    </a:lnTo>
                    <a:lnTo>
                      <a:pt x="3699" y="773"/>
                    </a:lnTo>
                    <a:lnTo>
                      <a:pt x="2821" y="297"/>
                    </a:lnTo>
                    <a:lnTo>
                      <a:pt x="2309" y="663"/>
                    </a:lnTo>
                    <a:close/>
                  </a:path>
                </a:pathLst>
              </a:custGeom>
              <a:solidFill>
                <a:srgbClr val="CCFF66"/>
              </a:solidFill>
              <a:ln w="9525" cmpd="sng">
                <a:solidFill>
                  <a:schemeClr val="tx1"/>
                </a:solidFill>
                <a:round/>
              </a:ln>
            </p:spPr>
            <p:txBody>
              <a:bodyPr rot="10800000"/>
              <a:lstStyle/>
              <a:p>
                <a:endParaRPr lang="zh-CN" altLang="en-US"/>
              </a:p>
            </p:txBody>
          </p:sp>
          <p:sp>
            <p:nvSpPr>
              <p:cNvPr id="160798" name="Freeform 26"/>
              <p:cNvSpPr/>
              <p:nvPr/>
            </p:nvSpPr>
            <p:spPr bwMode="auto">
              <a:xfrm rot="10819228">
                <a:off x="773" y="4"/>
                <a:ext cx="1134" cy="525"/>
              </a:xfrm>
              <a:custGeom>
                <a:avLst/>
                <a:gdLst>
                  <a:gd name="T0" fmla="*/ 2252 w 6802"/>
                  <a:gd name="T1" fmla="*/ 481 h 3149"/>
                  <a:gd name="T2" fmla="*/ 1977 w 6802"/>
                  <a:gd name="T3" fmla="*/ 225 h 3149"/>
                  <a:gd name="T4" fmla="*/ 1538 w 6802"/>
                  <a:gd name="T5" fmla="*/ 664 h 3149"/>
                  <a:gd name="T6" fmla="*/ 989 w 6802"/>
                  <a:gd name="T7" fmla="*/ 298 h 3149"/>
                  <a:gd name="T8" fmla="*/ 403 w 6802"/>
                  <a:gd name="T9" fmla="*/ 737 h 3149"/>
                  <a:gd name="T10" fmla="*/ 0 w 6802"/>
                  <a:gd name="T11" fmla="*/ 1580 h 3149"/>
                  <a:gd name="T12" fmla="*/ 476 w 6802"/>
                  <a:gd name="T13" fmla="*/ 1983 h 3149"/>
                  <a:gd name="T14" fmla="*/ 74 w 6802"/>
                  <a:gd name="T15" fmla="*/ 2458 h 3149"/>
                  <a:gd name="T16" fmla="*/ 294 w 6802"/>
                  <a:gd name="T17" fmla="*/ 3149 h 3149"/>
                  <a:gd name="T18" fmla="*/ 6802 w 6802"/>
                  <a:gd name="T19" fmla="*/ 3149 h 3149"/>
                  <a:gd name="T20" fmla="*/ 3033 w 6802"/>
                  <a:gd name="T21" fmla="*/ 0 h 3149"/>
                  <a:gd name="T22" fmla="*/ 2252 w 6802"/>
                  <a:gd name="T23" fmla="*/ 481 h 3149"/>
                  <a:gd name="T24" fmla="*/ 0 w 6802"/>
                  <a:gd name="T25" fmla="*/ 0 h 3149"/>
                  <a:gd name="T26" fmla="*/ 6802 w 6802"/>
                  <a:gd name="T27" fmla="*/ 3149 h 3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T24" t="T25" r="T26" b="T27"/>
                <a:pathLst>
                  <a:path w="6802" h="3149">
                    <a:moveTo>
                      <a:pt x="2252" y="481"/>
                    </a:moveTo>
                    <a:lnTo>
                      <a:pt x="1977" y="225"/>
                    </a:lnTo>
                    <a:lnTo>
                      <a:pt x="1538" y="664"/>
                    </a:lnTo>
                    <a:lnTo>
                      <a:pt x="989" y="298"/>
                    </a:lnTo>
                    <a:lnTo>
                      <a:pt x="403" y="737"/>
                    </a:lnTo>
                    <a:lnTo>
                      <a:pt x="0" y="1580"/>
                    </a:lnTo>
                    <a:lnTo>
                      <a:pt x="476" y="1983"/>
                    </a:lnTo>
                    <a:lnTo>
                      <a:pt x="74" y="2458"/>
                    </a:lnTo>
                    <a:lnTo>
                      <a:pt x="294" y="3149"/>
                    </a:lnTo>
                    <a:lnTo>
                      <a:pt x="6802" y="3149"/>
                    </a:lnTo>
                    <a:lnTo>
                      <a:pt x="3033" y="0"/>
                    </a:lnTo>
                    <a:lnTo>
                      <a:pt x="2252" y="481"/>
                    </a:lnTo>
                    <a:close/>
                  </a:path>
                </a:pathLst>
              </a:custGeom>
              <a:solidFill>
                <a:srgbClr val="FFCCFF"/>
              </a:solidFill>
              <a:ln w="9525" cmpd="sng">
                <a:solidFill>
                  <a:schemeClr val="tx1"/>
                </a:solidFill>
                <a:round/>
              </a:ln>
            </p:spPr>
            <p:txBody>
              <a:bodyPr rot="10800000"/>
              <a:lstStyle/>
              <a:p>
                <a:endParaRPr lang="zh-CN" altLang="en-US"/>
              </a:p>
            </p:txBody>
          </p:sp>
          <p:grpSp>
            <p:nvGrpSpPr>
              <p:cNvPr id="160799" name="Group 31"/>
              <p:cNvGrpSpPr/>
              <p:nvPr/>
            </p:nvGrpSpPr>
            <p:grpSpPr bwMode="auto">
              <a:xfrm>
                <a:off x="206" y="18"/>
                <a:ext cx="1842" cy="1057"/>
                <a:chOff x="0" y="0"/>
                <a:chExt cx="1842" cy="1057"/>
              </a:xfrm>
            </p:grpSpPr>
            <p:grpSp>
              <p:nvGrpSpPr>
                <p:cNvPr id="160800" name="Group 32"/>
                <p:cNvGrpSpPr/>
                <p:nvPr/>
              </p:nvGrpSpPr>
              <p:grpSpPr bwMode="auto">
                <a:xfrm>
                  <a:off x="0" y="0"/>
                  <a:ext cx="1832" cy="1057"/>
                  <a:chOff x="0" y="0"/>
                  <a:chExt cx="1832" cy="1057"/>
                </a:xfrm>
              </p:grpSpPr>
              <p:sp>
                <p:nvSpPr>
                  <p:cNvPr id="160801" name="Freeform 29"/>
                  <p:cNvSpPr/>
                  <p:nvPr/>
                </p:nvSpPr>
                <p:spPr bwMode="auto">
                  <a:xfrm>
                    <a:off x="292" y="0"/>
                    <a:ext cx="921" cy="654"/>
                  </a:xfrm>
                  <a:custGeom>
                    <a:avLst/>
                    <a:gdLst>
                      <a:gd name="T0" fmla="*/ 0 w 5523"/>
                      <a:gd name="T1" fmla="*/ 3149 h 3922"/>
                      <a:gd name="T2" fmla="*/ 551 w 5523"/>
                      <a:gd name="T3" fmla="*/ 3812 h 3922"/>
                      <a:gd name="T4" fmla="*/ 1063 w 5523"/>
                      <a:gd name="T5" fmla="*/ 3446 h 3922"/>
                      <a:gd name="T6" fmla="*/ 1941 w 5523"/>
                      <a:gd name="T7" fmla="*/ 3922 h 3922"/>
                      <a:gd name="T8" fmla="*/ 2344 w 5523"/>
                      <a:gd name="T9" fmla="*/ 3520 h 3922"/>
                      <a:gd name="T10" fmla="*/ 2893 w 5523"/>
                      <a:gd name="T11" fmla="*/ 3885 h 3922"/>
                      <a:gd name="T12" fmla="*/ 3479 w 5523"/>
                      <a:gd name="T13" fmla="*/ 3446 h 3922"/>
                      <a:gd name="T14" fmla="*/ 4028 w 5523"/>
                      <a:gd name="T15" fmla="*/ 3812 h 3922"/>
                      <a:gd name="T16" fmla="*/ 4467 w 5523"/>
                      <a:gd name="T17" fmla="*/ 3373 h 3922"/>
                      <a:gd name="T18" fmla="*/ 4742 w 5523"/>
                      <a:gd name="T19" fmla="*/ 3629 h 3922"/>
                      <a:gd name="T20" fmla="*/ 5523 w 5523"/>
                      <a:gd name="T21" fmla="*/ 3148 h 3922"/>
                      <a:gd name="T22" fmla="*/ 1755 w 5523"/>
                      <a:gd name="T23" fmla="*/ 0 h 3922"/>
                      <a:gd name="T24" fmla="*/ 0 w 5523"/>
                      <a:gd name="T25" fmla="*/ 3149 h 3922"/>
                      <a:gd name="T26" fmla="*/ 0 w 5523"/>
                      <a:gd name="T27" fmla="*/ 0 h 3922"/>
                      <a:gd name="T28" fmla="*/ 5523 w 5523"/>
                      <a:gd name="T29" fmla="*/ 3922 h 39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T26" t="T27" r="T28" b="T29"/>
                    <a:pathLst>
                      <a:path w="5523" h="3922">
                        <a:moveTo>
                          <a:pt x="0" y="3149"/>
                        </a:moveTo>
                        <a:lnTo>
                          <a:pt x="551" y="3812"/>
                        </a:lnTo>
                        <a:lnTo>
                          <a:pt x="1063" y="3446"/>
                        </a:lnTo>
                        <a:lnTo>
                          <a:pt x="1941" y="3922"/>
                        </a:lnTo>
                        <a:lnTo>
                          <a:pt x="2344" y="3520"/>
                        </a:lnTo>
                        <a:lnTo>
                          <a:pt x="2893" y="3885"/>
                        </a:lnTo>
                        <a:lnTo>
                          <a:pt x="3479" y="3446"/>
                        </a:lnTo>
                        <a:lnTo>
                          <a:pt x="4028" y="3812"/>
                        </a:lnTo>
                        <a:lnTo>
                          <a:pt x="4467" y="3373"/>
                        </a:lnTo>
                        <a:lnTo>
                          <a:pt x="4742" y="3629"/>
                        </a:lnTo>
                        <a:lnTo>
                          <a:pt x="5523" y="3148"/>
                        </a:lnTo>
                        <a:lnTo>
                          <a:pt x="1755" y="0"/>
                        </a:lnTo>
                        <a:lnTo>
                          <a:pt x="0" y="3149"/>
                        </a:lnTo>
                        <a:close/>
                      </a:path>
                    </a:pathLst>
                  </a:custGeom>
                  <a:solidFill>
                    <a:srgbClr val="00FFFF"/>
                  </a:solidFill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0802" name="Freeform 30"/>
                  <p:cNvSpPr/>
                  <p:nvPr/>
                </p:nvSpPr>
                <p:spPr bwMode="auto">
                  <a:xfrm>
                    <a:off x="0" y="532"/>
                    <a:ext cx="788" cy="525"/>
                  </a:xfrm>
                  <a:custGeom>
                    <a:avLst/>
                    <a:gdLst>
                      <a:gd name="T0" fmla="*/ 2309 w 4724"/>
                      <a:gd name="T1" fmla="*/ 663 h 3148"/>
                      <a:gd name="T2" fmla="*/ 1758 w 4724"/>
                      <a:gd name="T3" fmla="*/ 0 h 3148"/>
                      <a:gd name="T4" fmla="*/ 0 w 4724"/>
                      <a:gd name="T5" fmla="*/ 3148 h 3148"/>
                      <a:gd name="T6" fmla="*/ 4542 w 4724"/>
                      <a:gd name="T7" fmla="*/ 3148 h 3148"/>
                      <a:gd name="T8" fmla="*/ 4322 w 4724"/>
                      <a:gd name="T9" fmla="*/ 2457 h 3148"/>
                      <a:gd name="T10" fmla="*/ 4724 w 4724"/>
                      <a:gd name="T11" fmla="*/ 1982 h 3148"/>
                      <a:gd name="T12" fmla="*/ 4248 w 4724"/>
                      <a:gd name="T13" fmla="*/ 1579 h 3148"/>
                      <a:gd name="T14" fmla="*/ 4651 w 4724"/>
                      <a:gd name="T15" fmla="*/ 736 h 3148"/>
                      <a:gd name="T16" fmla="*/ 4102 w 4724"/>
                      <a:gd name="T17" fmla="*/ 371 h 3148"/>
                      <a:gd name="T18" fmla="*/ 3699 w 4724"/>
                      <a:gd name="T19" fmla="*/ 773 h 3148"/>
                      <a:gd name="T20" fmla="*/ 2821 w 4724"/>
                      <a:gd name="T21" fmla="*/ 297 h 3148"/>
                      <a:gd name="T22" fmla="*/ 2309 w 4724"/>
                      <a:gd name="T23" fmla="*/ 663 h 3148"/>
                      <a:gd name="T24" fmla="*/ 0 w 4724"/>
                      <a:gd name="T25" fmla="*/ 0 h 3148"/>
                      <a:gd name="T26" fmla="*/ 4724 w 4724"/>
                      <a:gd name="T27" fmla="*/ 3148 h 31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T24" t="T25" r="T26" b="T27"/>
                    <a:pathLst>
                      <a:path w="4724" h="3148">
                        <a:moveTo>
                          <a:pt x="2309" y="663"/>
                        </a:moveTo>
                        <a:lnTo>
                          <a:pt x="1758" y="0"/>
                        </a:lnTo>
                        <a:lnTo>
                          <a:pt x="0" y="3148"/>
                        </a:lnTo>
                        <a:lnTo>
                          <a:pt x="4542" y="3148"/>
                        </a:lnTo>
                        <a:lnTo>
                          <a:pt x="4322" y="2457"/>
                        </a:lnTo>
                        <a:lnTo>
                          <a:pt x="4724" y="1982"/>
                        </a:lnTo>
                        <a:lnTo>
                          <a:pt x="4248" y="1579"/>
                        </a:lnTo>
                        <a:lnTo>
                          <a:pt x="4651" y="736"/>
                        </a:lnTo>
                        <a:lnTo>
                          <a:pt x="4102" y="371"/>
                        </a:lnTo>
                        <a:lnTo>
                          <a:pt x="3699" y="773"/>
                        </a:lnTo>
                        <a:lnTo>
                          <a:pt x="2821" y="297"/>
                        </a:lnTo>
                        <a:lnTo>
                          <a:pt x="2309" y="663"/>
                        </a:lnTo>
                        <a:close/>
                      </a:path>
                    </a:pathLst>
                  </a:custGeom>
                  <a:solidFill>
                    <a:srgbClr val="CCFF66"/>
                  </a:solidFill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0803" name="Freeform 31"/>
                  <p:cNvSpPr/>
                  <p:nvPr/>
                </p:nvSpPr>
                <p:spPr bwMode="auto">
                  <a:xfrm>
                    <a:off x="698" y="532"/>
                    <a:ext cx="1134" cy="525"/>
                  </a:xfrm>
                  <a:custGeom>
                    <a:avLst/>
                    <a:gdLst>
                      <a:gd name="T0" fmla="*/ 2252 w 6802"/>
                      <a:gd name="T1" fmla="*/ 481 h 3149"/>
                      <a:gd name="T2" fmla="*/ 1977 w 6802"/>
                      <a:gd name="T3" fmla="*/ 225 h 3149"/>
                      <a:gd name="T4" fmla="*/ 1538 w 6802"/>
                      <a:gd name="T5" fmla="*/ 664 h 3149"/>
                      <a:gd name="T6" fmla="*/ 989 w 6802"/>
                      <a:gd name="T7" fmla="*/ 298 h 3149"/>
                      <a:gd name="T8" fmla="*/ 403 w 6802"/>
                      <a:gd name="T9" fmla="*/ 737 h 3149"/>
                      <a:gd name="T10" fmla="*/ 0 w 6802"/>
                      <a:gd name="T11" fmla="*/ 1580 h 3149"/>
                      <a:gd name="T12" fmla="*/ 476 w 6802"/>
                      <a:gd name="T13" fmla="*/ 1983 h 3149"/>
                      <a:gd name="T14" fmla="*/ 74 w 6802"/>
                      <a:gd name="T15" fmla="*/ 2458 h 3149"/>
                      <a:gd name="T16" fmla="*/ 294 w 6802"/>
                      <a:gd name="T17" fmla="*/ 3149 h 3149"/>
                      <a:gd name="T18" fmla="*/ 6802 w 6802"/>
                      <a:gd name="T19" fmla="*/ 3149 h 3149"/>
                      <a:gd name="T20" fmla="*/ 3033 w 6802"/>
                      <a:gd name="T21" fmla="*/ 0 h 3149"/>
                      <a:gd name="T22" fmla="*/ 2252 w 6802"/>
                      <a:gd name="T23" fmla="*/ 481 h 3149"/>
                      <a:gd name="T24" fmla="*/ 0 w 6802"/>
                      <a:gd name="T25" fmla="*/ 0 h 3149"/>
                      <a:gd name="T26" fmla="*/ 6802 w 6802"/>
                      <a:gd name="T27" fmla="*/ 3149 h 3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T24" t="T25" r="T26" b="T27"/>
                    <a:pathLst>
                      <a:path w="6802" h="3149">
                        <a:moveTo>
                          <a:pt x="2252" y="481"/>
                        </a:moveTo>
                        <a:lnTo>
                          <a:pt x="1977" y="225"/>
                        </a:lnTo>
                        <a:lnTo>
                          <a:pt x="1538" y="664"/>
                        </a:lnTo>
                        <a:lnTo>
                          <a:pt x="989" y="298"/>
                        </a:lnTo>
                        <a:lnTo>
                          <a:pt x="403" y="737"/>
                        </a:lnTo>
                        <a:lnTo>
                          <a:pt x="0" y="1580"/>
                        </a:lnTo>
                        <a:lnTo>
                          <a:pt x="476" y="1983"/>
                        </a:lnTo>
                        <a:lnTo>
                          <a:pt x="74" y="2458"/>
                        </a:lnTo>
                        <a:lnTo>
                          <a:pt x="294" y="3149"/>
                        </a:lnTo>
                        <a:lnTo>
                          <a:pt x="6802" y="3149"/>
                        </a:lnTo>
                        <a:lnTo>
                          <a:pt x="3033" y="0"/>
                        </a:lnTo>
                        <a:lnTo>
                          <a:pt x="2252" y="481"/>
                        </a:lnTo>
                        <a:close/>
                      </a:path>
                    </a:pathLst>
                  </a:custGeom>
                  <a:solidFill>
                    <a:srgbClr val="FFCCFF"/>
                  </a:solidFill>
                  <a:ln w="9525" cmpd="sng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60804" name="Group 36"/>
                <p:cNvGrpSpPr/>
                <p:nvPr/>
              </p:nvGrpSpPr>
              <p:grpSpPr bwMode="auto">
                <a:xfrm>
                  <a:off x="0" y="0"/>
                  <a:ext cx="1842" cy="1050"/>
                  <a:chOff x="0" y="0"/>
                  <a:chExt cx="1842" cy="1050"/>
                </a:xfrm>
              </p:grpSpPr>
              <p:sp>
                <p:nvSpPr>
                  <p:cNvPr id="160805" name="Freeform 33"/>
                  <p:cNvSpPr/>
                  <p:nvPr/>
                </p:nvSpPr>
                <p:spPr bwMode="auto">
                  <a:xfrm>
                    <a:off x="0" y="525"/>
                    <a:ext cx="757" cy="525"/>
                  </a:xfrm>
                  <a:custGeom>
                    <a:avLst/>
                    <a:gdLst>
                      <a:gd name="T0" fmla="*/ 4542 w 4542"/>
                      <a:gd name="T1" fmla="*/ 3148 h 3148"/>
                      <a:gd name="T2" fmla="*/ 0 w 4542"/>
                      <a:gd name="T3" fmla="*/ 3148 h 3148"/>
                      <a:gd name="T4" fmla="*/ 1758 w 4542"/>
                      <a:gd name="T5" fmla="*/ 0 h 3148"/>
                      <a:gd name="T6" fmla="*/ 0 w 4542"/>
                      <a:gd name="T7" fmla="*/ 0 h 3148"/>
                      <a:gd name="T8" fmla="*/ 4542 w 4542"/>
                      <a:gd name="T9" fmla="*/ 3148 h 31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T6" t="T7" r="T8" b="T9"/>
                    <a:pathLst>
                      <a:path w="4542" h="3148">
                        <a:moveTo>
                          <a:pt x="4542" y="3148"/>
                        </a:moveTo>
                        <a:lnTo>
                          <a:pt x="0" y="3148"/>
                        </a:lnTo>
                        <a:lnTo>
                          <a:pt x="1758" y="0"/>
                        </a:lnTo>
                      </a:path>
                    </a:pathLst>
                  </a:custGeom>
                  <a:noFill/>
                  <a:ln w="9525" cmpd="sng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0806" name="Freeform 34"/>
                  <p:cNvSpPr/>
                  <p:nvPr/>
                </p:nvSpPr>
                <p:spPr bwMode="auto">
                  <a:xfrm>
                    <a:off x="753" y="513"/>
                    <a:ext cx="439" cy="123"/>
                  </a:xfrm>
                  <a:custGeom>
                    <a:avLst/>
                    <a:gdLst>
                      <a:gd name="T0" fmla="*/ 0 w 2630"/>
                      <a:gd name="T1" fmla="*/ 737 h 737"/>
                      <a:gd name="T2" fmla="*/ 586 w 2630"/>
                      <a:gd name="T3" fmla="*/ 298 h 737"/>
                      <a:gd name="T4" fmla="*/ 1135 w 2630"/>
                      <a:gd name="T5" fmla="*/ 664 h 737"/>
                      <a:gd name="T6" fmla="*/ 1574 w 2630"/>
                      <a:gd name="T7" fmla="*/ 225 h 737"/>
                      <a:gd name="T8" fmla="*/ 1849 w 2630"/>
                      <a:gd name="T9" fmla="*/ 481 h 737"/>
                      <a:gd name="T10" fmla="*/ 2630 w 2630"/>
                      <a:gd name="T11" fmla="*/ 0 h 737"/>
                      <a:gd name="T12" fmla="*/ 0 w 2630"/>
                      <a:gd name="T13" fmla="*/ 0 h 737"/>
                      <a:gd name="T14" fmla="*/ 2630 w 2630"/>
                      <a:gd name="T15" fmla="*/ 737 h 7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T12" t="T13" r="T14" b="T15"/>
                    <a:pathLst>
                      <a:path w="2630" h="737">
                        <a:moveTo>
                          <a:pt x="0" y="737"/>
                        </a:moveTo>
                        <a:lnTo>
                          <a:pt x="586" y="298"/>
                        </a:lnTo>
                        <a:lnTo>
                          <a:pt x="1135" y="664"/>
                        </a:lnTo>
                        <a:lnTo>
                          <a:pt x="1574" y="225"/>
                        </a:lnTo>
                        <a:lnTo>
                          <a:pt x="1849" y="481"/>
                        </a:lnTo>
                        <a:lnTo>
                          <a:pt x="2630" y="0"/>
                        </a:lnTo>
                      </a:path>
                    </a:pathLst>
                  </a:custGeom>
                  <a:noFill/>
                  <a:ln w="9525" cmpd="sng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0807" name="Freeform 35"/>
                  <p:cNvSpPr/>
                  <p:nvPr/>
                </p:nvSpPr>
                <p:spPr bwMode="auto">
                  <a:xfrm>
                    <a:off x="708" y="648"/>
                    <a:ext cx="80" cy="402"/>
                  </a:xfrm>
                  <a:custGeom>
                    <a:avLst/>
                    <a:gdLst>
                      <a:gd name="T0" fmla="*/ 403 w 476"/>
                      <a:gd name="T1" fmla="*/ 0 h 2412"/>
                      <a:gd name="T2" fmla="*/ 0 w 476"/>
                      <a:gd name="T3" fmla="*/ 843 h 2412"/>
                      <a:gd name="T4" fmla="*/ 476 w 476"/>
                      <a:gd name="T5" fmla="*/ 1246 h 2412"/>
                      <a:gd name="T6" fmla="*/ 74 w 476"/>
                      <a:gd name="T7" fmla="*/ 1721 h 2412"/>
                      <a:gd name="T8" fmla="*/ 294 w 476"/>
                      <a:gd name="T9" fmla="*/ 2412 h 2412"/>
                      <a:gd name="T10" fmla="*/ 0 w 476"/>
                      <a:gd name="T11" fmla="*/ 0 h 2412"/>
                      <a:gd name="T12" fmla="*/ 476 w 476"/>
                      <a:gd name="T13" fmla="*/ 2412 h 24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T10" t="T11" r="T12" b="T13"/>
                    <a:pathLst>
                      <a:path w="476" h="2412">
                        <a:moveTo>
                          <a:pt x="403" y="0"/>
                        </a:moveTo>
                        <a:lnTo>
                          <a:pt x="0" y="843"/>
                        </a:lnTo>
                        <a:lnTo>
                          <a:pt x="476" y="1246"/>
                        </a:lnTo>
                        <a:lnTo>
                          <a:pt x="74" y="1721"/>
                        </a:lnTo>
                        <a:lnTo>
                          <a:pt x="294" y="2412"/>
                        </a:lnTo>
                      </a:path>
                    </a:pathLst>
                  </a:custGeom>
                  <a:noFill/>
                  <a:ln w="9525" cmpd="sng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0808" name="Freeform 36"/>
                  <p:cNvSpPr/>
                  <p:nvPr/>
                </p:nvSpPr>
                <p:spPr bwMode="auto">
                  <a:xfrm>
                    <a:off x="293" y="0"/>
                    <a:ext cx="921" cy="525"/>
                  </a:xfrm>
                  <a:custGeom>
                    <a:avLst/>
                    <a:gdLst>
                      <a:gd name="T0" fmla="*/ 5523 w 5523"/>
                      <a:gd name="T1" fmla="*/ 3148 h 3149"/>
                      <a:gd name="T2" fmla="*/ 1755 w 5523"/>
                      <a:gd name="T3" fmla="*/ 0 h 3149"/>
                      <a:gd name="T4" fmla="*/ 0 w 5523"/>
                      <a:gd name="T5" fmla="*/ 3149 h 3149"/>
                      <a:gd name="T6" fmla="*/ 0 w 5523"/>
                      <a:gd name="T7" fmla="*/ 0 h 3149"/>
                      <a:gd name="T8" fmla="*/ 5523 w 5523"/>
                      <a:gd name="T9" fmla="*/ 3149 h 3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T6" t="T7" r="T8" b="T9"/>
                    <a:pathLst>
                      <a:path w="5523" h="3149">
                        <a:moveTo>
                          <a:pt x="5523" y="3148"/>
                        </a:moveTo>
                        <a:lnTo>
                          <a:pt x="1755" y="0"/>
                        </a:lnTo>
                        <a:lnTo>
                          <a:pt x="0" y="3149"/>
                        </a:lnTo>
                      </a:path>
                    </a:pathLst>
                  </a:custGeom>
                  <a:noFill/>
                  <a:ln w="9525" cmpd="sng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0809" name="Freeform 37"/>
                  <p:cNvSpPr/>
                  <p:nvPr/>
                </p:nvSpPr>
                <p:spPr bwMode="auto">
                  <a:xfrm>
                    <a:off x="757" y="525"/>
                    <a:ext cx="1085" cy="525"/>
                  </a:xfrm>
                  <a:custGeom>
                    <a:avLst/>
                    <a:gdLst>
                      <a:gd name="T0" fmla="*/ 0 w 6508"/>
                      <a:gd name="T1" fmla="*/ 3149 h 3149"/>
                      <a:gd name="T2" fmla="*/ 6508 w 6508"/>
                      <a:gd name="T3" fmla="*/ 3149 h 3149"/>
                      <a:gd name="T4" fmla="*/ 2739 w 6508"/>
                      <a:gd name="T5" fmla="*/ 0 h 3149"/>
                      <a:gd name="T6" fmla="*/ 0 w 6508"/>
                      <a:gd name="T7" fmla="*/ 0 h 3149"/>
                      <a:gd name="T8" fmla="*/ 6508 w 6508"/>
                      <a:gd name="T9" fmla="*/ 3149 h 3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T6" t="T7" r="T8" b="T9"/>
                    <a:pathLst>
                      <a:path w="6508" h="3149">
                        <a:moveTo>
                          <a:pt x="0" y="3149"/>
                        </a:moveTo>
                        <a:lnTo>
                          <a:pt x="6508" y="3149"/>
                        </a:lnTo>
                        <a:lnTo>
                          <a:pt x="2739" y="0"/>
                        </a:lnTo>
                      </a:path>
                    </a:pathLst>
                  </a:custGeom>
                  <a:noFill/>
                  <a:ln w="9525" cmpd="sng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0810" name="Freeform 38"/>
                  <p:cNvSpPr/>
                  <p:nvPr/>
                </p:nvSpPr>
                <p:spPr bwMode="auto">
                  <a:xfrm>
                    <a:off x="293" y="525"/>
                    <a:ext cx="482" cy="129"/>
                  </a:xfrm>
                  <a:custGeom>
                    <a:avLst/>
                    <a:gdLst>
                      <a:gd name="T0" fmla="*/ 0 w 2893"/>
                      <a:gd name="T1" fmla="*/ 0 h 773"/>
                      <a:gd name="T2" fmla="*/ 551 w 2893"/>
                      <a:gd name="T3" fmla="*/ 663 h 773"/>
                      <a:gd name="T4" fmla="*/ 1063 w 2893"/>
                      <a:gd name="T5" fmla="*/ 297 h 773"/>
                      <a:gd name="T6" fmla="*/ 1941 w 2893"/>
                      <a:gd name="T7" fmla="*/ 773 h 773"/>
                      <a:gd name="T8" fmla="*/ 2344 w 2893"/>
                      <a:gd name="T9" fmla="*/ 371 h 773"/>
                      <a:gd name="T10" fmla="*/ 2893 w 2893"/>
                      <a:gd name="T11" fmla="*/ 736 h 773"/>
                      <a:gd name="T12" fmla="*/ 0 w 2893"/>
                      <a:gd name="T13" fmla="*/ 0 h 773"/>
                      <a:gd name="T14" fmla="*/ 2893 w 2893"/>
                      <a:gd name="T15" fmla="*/ 773 h 7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T12" t="T13" r="T14" b="T15"/>
                    <a:pathLst>
                      <a:path w="2893" h="773">
                        <a:moveTo>
                          <a:pt x="0" y="0"/>
                        </a:moveTo>
                        <a:lnTo>
                          <a:pt x="551" y="663"/>
                        </a:lnTo>
                        <a:lnTo>
                          <a:pt x="1063" y="297"/>
                        </a:lnTo>
                        <a:lnTo>
                          <a:pt x="1941" y="773"/>
                        </a:lnTo>
                        <a:lnTo>
                          <a:pt x="2344" y="371"/>
                        </a:lnTo>
                        <a:lnTo>
                          <a:pt x="2893" y="736"/>
                        </a:lnTo>
                      </a:path>
                    </a:pathLst>
                  </a:custGeom>
                  <a:noFill/>
                  <a:ln w="9525" cmpd="sng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  <p:sp>
          <p:nvSpPr>
            <p:cNvPr id="160811" name="Text Box 27"/>
            <p:cNvSpPr txBox="1">
              <a:spLocks noChangeArrowheads="1"/>
            </p:cNvSpPr>
            <p:nvPr/>
          </p:nvSpPr>
          <p:spPr bwMode="auto">
            <a:xfrm>
              <a:off x="726" y="0"/>
              <a:ext cx="23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60812" name="Text Box 28"/>
            <p:cNvSpPr txBox="1">
              <a:spLocks noChangeArrowheads="1"/>
            </p:cNvSpPr>
            <p:nvPr/>
          </p:nvSpPr>
          <p:spPr bwMode="auto">
            <a:xfrm>
              <a:off x="92" y="1270"/>
              <a:ext cx="23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160813" name="Text Box 29"/>
            <p:cNvSpPr txBox="1">
              <a:spLocks noChangeArrowheads="1"/>
            </p:cNvSpPr>
            <p:nvPr/>
          </p:nvSpPr>
          <p:spPr bwMode="auto">
            <a:xfrm>
              <a:off x="1893" y="1326"/>
              <a:ext cx="24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60814" name="Text Box 30"/>
            <p:cNvSpPr txBox="1">
              <a:spLocks noChangeArrowheads="1"/>
            </p:cNvSpPr>
            <p:nvPr/>
          </p:nvSpPr>
          <p:spPr bwMode="auto">
            <a:xfrm>
              <a:off x="0" y="45"/>
              <a:ext cx="23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0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160815" name="Text Box 31"/>
            <p:cNvSpPr txBox="1">
              <a:spLocks noChangeArrowheads="1"/>
            </p:cNvSpPr>
            <p:nvPr/>
          </p:nvSpPr>
          <p:spPr bwMode="auto">
            <a:xfrm>
              <a:off x="1724" y="45"/>
              <a:ext cx="222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0">
                  <a:latin typeface="Arial" panose="020B0604020202020204" pitchFamily="34" charset="0"/>
                </a:rPr>
                <a:t>F</a:t>
              </a:r>
            </a:p>
          </p:txBody>
        </p:sp>
      </p:grpSp>
      <p:grpSp>
        <p:nvGrpSpPr>
          <p:cNvPr id="160816" name="Group 48"/>
          <p:cNvGrpSpPr/>
          <p:nvPr/>
        </p:nvGrpSpPr>
        <p:grpSpPr bwMode="auto">
          <a:xfrm>
            <a:off x="6804025" y="2276475"/>
            <a:ext cx="714375" cy="611188"/>
            <a:chOff x="0" y="0"/>
            <a:chExt cx="450" cy="385"/>
          </a:xfrm>
        </p:grpSpPr>
        <p:sp>
          <p:nvSpPr>
            <p:cNvPr id="160817" name="Text Box 49"/>
            <p:cNvSpPr txBox="1">
              <a:spLocks noChangeArrowheads="1"/>
            </p:cNvSpPr>
            <p:nvPr/>
          </p:nvSpPr>
          <p:spPr bwMode="auto">
            <a:xfrm>
              <a:off x="114" y="15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0818" name="Arc 50"/>
            <p:cNvSpPr/>
            <p:nvPr/>
          </p:nvSpPr>
          <p:spPr bwMode="auto">
            <a:xfrm rot="10847360" flipH="1">
              <a:off x="265" y="0"/>
              <a:ext cx="164" cy="230"/>
            </a:xfrm>
            <a:custGeom>
              <a:avLst/>
              <a:gdLst>
                <a:gd name="G0" fmla="+- 0 0 0"/>
                <a:gd name="G1" fmla="+- 20302 0 0"/>
                <a:gd name="G2" fmla="+- 21600 0 0"/>
                <a:gd name="T0" fmla="*/ 7374 w 20567"/>
                <a:gd name="T1" fmla="*/ 0 h 20302"/>
                <a:gd name="T2" fmla="*/ 20567 w 20567"/>
                <a:gd name="T3" fmla="*/ 13701 h 20302"/>
                <a:gd name="T4" fmla="*/ 0 w 20567"/>
                <a:gd name="T5" fmla="*/ 20302 h 20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67" h="20302" fill="none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</a:path>
                <a:path w="20567" h="20302" stroke="0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  <a:lnTo>
                    <a:pt x="0" y="20302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819" name="Text Box 51"/>
            <p:cNvSpPr txBox="1">
              <a:spLocks noChangeArrowheads="1"/>
            </p:cNvSpPr>
            <p:nvPr/>
          </p:nvSpPr>
          <p:spPr bwMode="auto">
            <a:xfrm>
              <a:off x="0" y="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0820" name="Arc 52"/>
            <p:cNvSpPr/>
            <p:nvPr/>
          </p:nvSpPr>
          <p:spPr bwMode="auto">
            <a:xfrm rot="6418865">
              <a:off x="207" y="108"/>
              <a:ext cx="48" cy="139"/>
            </a:xfrm>
            <a:custGeom>
              <a:avLst/>
              <a:gdLst>
                <a:gd name="G0" fmla="+- 0 0 0"/>
                <a:gd name="G1" fmla="+- 17644 0 0"/>
                <a:gd name="G2" fmla="+- 21600 0 0"/>
                <a:gd name="T0" fmla="*/ 12459 w 21600"/>
                <a:gd name="T1" fmla="*/ 0 h 20768"/>
                <a:gd name="T2" fmla="*/ 21373 w 21600"/>
                <a:gd name="T3" fmla="*/ 20768 h 20768"/>
                <a:gd name="T4" fmla="*/ 0 w 21600"/>
                <a:gd name="T5" fmla="*/ 17644 h 20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768" fill="none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</a:path>
                <a:path w="21600" h="20768" stroke="0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  <a:lnTo>
                    <a:pt x="0" y="1764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821" name="Arc 53"/>
            <p:cNvSpPr/>
            <p:nvPr/>
          </p:nvSpPr>
          <p:spPr bwMode="auto">
            <a:xfrm rot="11085818">
              <a:off x="126" y="78"/>
              <a:ext cx="56" cy="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60822" name="Group 54"/>
          <p:cNvGrpSpPr/>
          <p:nvPr/>
        </p:nvGrpSpPr>
        <p:grpSpPr bwMode="auto">
          <a:xfrm>
            <a:off x="6804025" y="2276475"/>
            <a:ext cx="714375" cy="611188"/>
            <a:chOff x="0" y="0"/>
            <a:chExt cx="450" cy="385"/>
          </a:xfrm>
        </p:grpSpPr>
        <p:sp>
          <p:nvSpPr>
            <p:cNvPr id="160823" name="Text Box 55"/>
            <p:cNvSpPr txBox="1">
              <a:spLocks noChangeArrowheads="1"/>
            </p:cNvSpPr>
            <p:nvPr/>
          </p:nvSpPr>
          <p:spPr bwMode="auto">
            <a:xfrm>
              <a:off x="114" y="15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0824" name="Arc 56"/>
            <p:cNvSpPr/>
            <p:nvPr/>
          </p:nvSpPr>
          <p:spPr bwMode="auto">
            <a:xfrm rot="10847360" flipH="1">
              <a:off x="265" y="0"/>
              <a:ext cx="164" cy="230"/>
            </a:xfrm>
            <a:custGeom>
              <a:avLst/>
              <a:gdLst>
                <a:gd name="G0" fmla="+- 0 0 0"/>
                <a:gd name="G1" fmla="+- 20302 0 0"/>
                <a:gd name="G2" fmla="+- 21600 0 0"/>
                <a:gd name="T0" fmla="*/ 7374 w 20567"/>
                <a:gd name="T1" fmla="*/ 0 h 20302"/>
                <a:gd name="T2" fmla="*/ 20567 w 20567"/>
                <a:gd name="T3" fmla="*/ 13701 h 20302"/>
                <a:gd name="T4" fmla="*/ 0 w 20567"/>
                <a:gd name="T5" fmla="*/ 20302 h 20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67" h="20302" fill="none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</a:path>
                <a:path w="20567" h="20302" stroke="0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  <a:lnTo>
                    <a:pt x="0" y="20302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825" name="Text Box 57"/>
            <p:cNvSpPr txBox="1">
              <a:spLocks noChangeArrowheads="1"/>
            </p:cNvSpPr>
            <p:nvPr/>
          </p:nvSpPr>
          <p:spPr bwMode="auto">
            <a:xfrm>
              <a:off x="0" y="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0826" name="Arc 58"/>
            <p:cNvSpPr/>
            <p:nvPr/>
          </p:nvSpPr>
          <p:spPr bwMode="auto">
            <a:xfrm rot="6418865">
              <a:off x="207" y="108"/>
              <a:ext cx="48" cy="139"/>
            </a:xfrm>
            <a:custGeom>
              <a:avLst/>
              <a:gdLst>
                <a:gd name="G0" fmla="+- 0 0 0"/>
                <a:gd name="G1" fmla="+- 17644 0 0"/>
                <a:gd name="G2" fmla="+- 21600 0 0"/>
                <a:gd name="T0" fmla="*/ 12459 w 21600"/>
                <a:gd name="T1" fmla="*/ 0 h 20768"/>
                <a:gd name="T2" fmla="*/ 21373 w 21600"/>
                <a:gd name="T3" fmla="*/ 20768 h 20768"/>
                <a:gd name="T4" fmla="*/ 0 w 21600"/>
                <a:gd name="T5" fmla="*/ 17644 h 20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768" fill="none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</a:path>
                <a:path w="21600" h="20768" stroke="0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  <a:lnTo>
                    <a:pt x="0" y="1764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827" name="Arc 59"/>
            <p:cNvSpPr/>
            <p:nvPr/>
          </p:nvSpPr>
          <p:spPr bwMode="auto">
            <a:xfrm rot="11085818">
              <a:off x="126" y="78"/>
              <a:ext cx="56" cy="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60828" name="Group 60"/>
          <p:cNvGrpSpPr/>
          <p:nvPr/>
        </p:nvGrpSpPr>
        <p:grpSpPr bwMode="auto">
          <a:xfrm>
            <a:off x="6804025" y="2276475"/>
            <a:ext cx="714375" cy="611188"/>
            <a:chOff x="0" y="0"/>
            <a:chExt cx="450" cy="385"/>
          </a:xfrm>
        </p:grpSpPr>
        <p:sp>
          <p:nvSpPr>
            <p:cNvPr id="160829" name="Text Box 61"/>
            <p:cNvSpPr txBox="1">
              <a:spLocks noChangeArrowheads="1"/>
            </p:cNvSpPr>
            <p:nvPr/>
          </p:nvSpPr>
          <p:spPr bwMode="auto">
            <a:xfrm>
              <a:off x="114" y="15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0830" name="Arc 62"/>
            <p:cNvSpPr/>
            <p:nvPr/>
          </p:nvSpPr>
          <p:spPr bwMode="auto">
            <a:xfrm rot="10847360" flipH="1">
              <a:off x="265" y="0"/>
              <a:ext cx="164" cy="230"/>
            </a:xfrm>
            <a:custGeom>
              <a:avLst/>
              <a:gdLst>
                <a:gd name="G0" fmla="+- 0 0 0"/>
                <a:gd name="G1" fmla="+- 20302 0 0"/>
                <a:gd name="G2" fmla="+- 21600 0 0"/>
                <a:gd name="T0" fmla="*/ 7374 w 20567"/>
                <a:gd name="T1" fmla="*/ 0 h 20302"/>
                <a:gd name="T2" fmla="*/ 20567 w 20567"/>
                <a:gd name="T3" fmla="*/ 13701 h 20302"/>
                <a:gd name="T4" fmla="*/ 0 w 20567"/>
                <a:gd name="T5" fmla="*/ 20302 h 20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67" h="20302" fill="none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</a:path>
                <a:path w="20567" h="20302" stroke="0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  <a:lnTo>
                    <a:pt x="0" y="20302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831" name="Text Box 63"/>
            <p:cNvSpPr txBox="1">
              <a:spLocks noChangeArrowheads="1"/>
            </p:cNvSpPr>
            <p:nvPr/>
          </p:nvSpPr>
          <p:spPr bwMode="auto">
            <a:xfrm>
              <a:off x="0" y="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0832" name="Arc 64"/>
            <p:cNvSpPr/>
            <p:nvPr/>
          </p:nvSpPr>
          <p:spPr bwMode="auto">
            <a:xfrm rot="6418865">
              <a:off x="207" y="108"/>
              <a:ext cx="48" cy="139"/>
            </a:xfrm>
            <a:custGeom>
              <a:avLst/>
              <a:gdLst>
                <a:gd name="G0" fmla="+- 0 0 0"/>
                <a:gd name="G1" fmla="+- 17644 0 0"/>
                <a:gd name="G2" fmla="+- 21600 0 0"/>
                <a:gd name="T0" fmla="*/ 12459 w 21600"/>
                <a:gd name="T1" fmla="*/ 0 h 20768"/>
                <a:gd name="T2" fmla="*/ 21373 w 21600"/>
                <a:gd name="T3" fmla="*/ 20768 h 20768"/>
                <a:gd name="T4" fmla="*/ 0 w 21600"/>
                <a:gd name="T5" fmla="*/ 17644 h 20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768" fill="none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</a:path>
                <a:path w="21600" h="20768" stroke="0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  <a:lnTo>
                    <a:pt x="0" y="1764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833" name="Arc 65"/>
            <p:cNvSpPr/>
            <p:nvPr/>
          </p:nvSpPr>
          <p:spPr bwMode="auto">
            <a:xfrm rot="11085818">
              <a:off x="126" y="78"/>
              <a:ext cx="56" cy="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60834" name="Group 66"/>
          <p:cNvGrpSpPr/>
          <p:nvPr/>
        </p:nvGrpSpPr>
        <p:grpSpPr bwMode="auto">
          <a:xfrm>
            <a:off x="6804025" y="2276475"/>
            <a:ext cx="714375" cy="611188"/>
            <a:chOff x="0" y="0"/>
            <a:chExt cx="450" cy="385"/>
          </a:xfrm>
        </p:grpSpPr>
        <p:sp>
          <p:nvSpPr>
            <p:cNvPr id="160835" name="Text Box 67"/>
            <p:cNvSpPr txBox="1">
              <a:spLocks noChangeArrowheads="1"/>
            </p:cNvSpPr>
            <p:nvPr/>
          </p:nvSpPr>
          <p:spPr bwMode="auto">
            <a:xfrm>
              <a:off x="114" y="15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0836" name="Arc 68"/>
            <p:cNvSpPr/>
            <p:nvPr/>
          </p:nvSpPr>
          <p:spPr bwMode="auto">
            <a:xfrm rot="10847360" flipH="1">
              <a:off x="265" y="0"/>
              <a:ext cx="164" cy="230"/>
            </a:xfrm>
            <a:custGeom>
              <a:avLst/>
              <a:gdLst>
                <a:gd name="G0" fmla="+- 0 0 0"/>
                <a:gd name="G1" fmla="+- 20302 0 0"/>
                <a:gd name="G2" fmla="+- 21600 0 0"/>
                <a:gd name="T0" fmla="*/ 7374 w 20567"/>
                <a:gd name="T1" fmla="*/ 0 h 20302"/>
                <a:gd name="T2" fmla="*/ 20567 w 20567"/>
                <a:gd name="T3" fmla="*/ 13701 h 20302"/>
                <a:gd name="T4" fmla="*/ 0 w 20567"/>
                <a:gd name="T5" fmla="*/ 20302 h 20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67" h="20302" fill="none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</a:path>
                <a:path w="20567" h="20302" stroke="0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  <a:lnTo>
                    <a:pt x="0" y="20302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837" name="Text Box 69"/>
            <p:cNvSpPr txBox="1">
              <a:spLocks noChangeArrowheads="1"/>
            </p:cNvSpPr>
            <p:nvPr/>
          </p:nvSpPr>
          <p:spPr bwMode="auto">
            <a:xfrm>
              <a:off x="0" y="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0838" name="Arc 70"/>
            <p:cNvSpPr/>
            <p:nvPr/>
          </p:nvSpPr>
          <p:spPr bwMode="auto">
            <a:xfrm rot="6418865">
              <a:off x="207" y="108"/>
              <a:ext cx="48" cy="139"/>
            </a:xfrm>
            <a:custGeom>
              <a:avLst/>
              <a:gdLst>
                <a:gd name="G0" fmla="+- 0 0 0"/>
                <a:gd name="G1" fmla="+- 17644 0 0"/>
                <a:gd name="G2" fmla="+- 21600 0 0"/>
                <a:gd name="T0" fmla="*/ 12459 w 21600"/>
                <a:gd name="T1" fmla="*/ 0 h 20768"/>
                <a:gd name="T2" fmla="*/ 21373 w 21600"/>
                <a:gd name="T3" fmla="*/ 20768 h 20768"/>
                <a:gd name="T4" fmla="*/ 0 w 21600"/>
                <a:gd name="T5" fmla="*/ 17644 h 20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768" fill="none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</a:path>
                <a:path w="21600" h="20768" stroke="0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  <a:lnTo>
                    <a:pt x="0" y="1764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839" name="Arc 71"/>
            <p:cNvSpPr/>
            <p:nvPr/>
          </p:nvSpPr>
          <p:spPr bwMode="auto">
            <a:xfrm rot="11085818">
              <a:off x="126" y="78"/>
              <a:ext cx="56" cy="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60840" name="Group 72"/>
          <p:cNvGrpSpPr/>
          <p:nvPr/>
        </p:nvGrpSpPr>
        <p:grpSpPr bwMode="auto">
          <a:xfrm>
            <a:off x="6797675" y="2276475"/>
            <a:ext cx="727075" cy="611188"/>
            <a:chOff x="0" y="0"/>
            <a:chExt cx="450" cy="385"/>
          </a:xfrm>
        </p:grpSpPr>
        <p:sp>
          <p:nvSpPr>
            <p:cNvPr id="160841" name="Text Box 73"/>
            <p:cNvSpPr txBox="1">
              <a:spLocks noChangeArrowheads="1"/>
            </p:cNvSpPr>
            <p:nvPr/>
          </p:nvSpPr>
          <p:spPr bwMode="auto">
            <a:xfrm>
              <a:off x="114" y="15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0842" name="Arc 74"/>
            <p:cNvSpPr/>
            <p:nvPr/>
          </p:nvSpPr>
          <p:spPr bwMode="auto">
            <a:xfrm rot="10847360" flipH="1">
              <a:off x="265" y="0"/>
              <a:ext cx="164" cy="230"/>
            </a:xfrm>
            <a:custGeom>
              <a:avLst/>
              <a:gdLst>
                <a:gd name="G0" fmla="+- 0 0 0"/>
                <a:gd name="G1" fmla="+- 20302 0 0"/>
                <a:gd name="G2" fmla="+- 21600 0 0"/>
                <a:gd name="T0" fmla="*/ 7374 w 20567"/>
                <a:gd name="T1" fmla="*/ 0 h 20302"/>
                <a:gd name="T2" fmla="*/ 20567 w 20567"/>
                <a:gd name="T3" fmla="*/ 13701 h 20302"/>
                <a:gd name="T4" fmla="*/ 0 w 20567"/>
                <a:gd name="T5" fmla="*/ 20302 h 20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67" h="20302" fill="none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</a:path>
                <a:path w="20567" h="20302" stroke="0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  <a:lnTo>
                    <a:pt x="0" y="20302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843" name="Text Box 75"/>
            <p:cNvSpPr txBox="1">
              <a:spLocks noChangeArrowheads="1"/>
            </p:cNvSpPr>
            <p:nvPr/>
          </p:nvSpPr>
          <p:spPr bwMode="auto">
            <a:xfrm>
              <a:off x="0" y="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0844" name="Arc 76"/>
            <p:cNvSpPr/>
            <p:nvPr/>
          </p:nvSpPr>
          <p:spPr bwMode="auto">
            <a:xfrm rot="6418865">
              <a:off x="207" y="108"/>
              <a:ext cx="48" cy="139"/>
            </a:xfrm>
            <a:custGeom>
              <a:avLst/>
              <a:gdLst>
                <a:gd name="G0" fmla="+- 0 0 0"/>
                <a:gd name="G1" fmla="+- 17644 0 0"/>
                <a:gd name="G2" fmla="+- 21600 0 0"/>
                <a:gd name="T0" fmla="*/ 12459 w 21600"/>
                <a:gd name="T1" fmla="*/ 0 h 20768"/>
                <a:gd name="T2" fmla="*/ 21373 w 21600"/>
                <a:gd name="T3" fmla="*/ 20768 h 20768"/>
                <a:gd name="T4" fmla="*/ 0 w 21600"/>
                <a:gd name="T5" fmla="*/ 17644 h 20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768" fill="none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</a:path>
                <a:path w="21600" h="20768" stroke="0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  <a:lnTo>
                    <a:pt x="0" y="1764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845" name="Arc 77"/>
            <p:cNvSpPr/>
            <p:nvPr/>
          </p:nvSpPr>
          <p:spPr bwMode="auto">
            <a:xfrm rot="11085818">
              <a:off x="126" y="78"/>
              <a:ext cx="56" cy="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60846" name="Group 78"/>
          <p:cNvGrpSpPr/>
          <p:nvPr/>
        </p:nvGrpSpPr>
        <p:grpSpPr bwMode="auto">
          <a:xfrm>
            <a:off x="6804025" y="2276475"/>
            <a:ext cx="727075" cy="611188"/>
            <a:chOff x="0" y="0"/>
            <a:chExt cx="450" cy="385"/>
          </a:xfrm>
        </p:grpSpPr>
        <p:sp>
          <p:nvSpPr>
            <p:cNvPr id="160847" name="Text Box 79"/>
            <p:cNvSpPr txBox="1">
              <a:spLocks noChangeArrowheads="1"/>
            </p:cNvSpPr>
            <p:nvPr/>
          </p:nvSpPr>
          <p:spPr bwMode="auto">
            <a:xfrm>
              <a:off x="114" y="15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0848" name="Arc 80"/>
            <p:cNvSpPr/>
            <p:nvPr/>
          </p:nvSpPr>
          <p:spPr bwMode="auto">
            <a:xfrm rot="10847360" flipH="1">
              <a:off x="265" y="0"/>
              <a:ext cx="164" cy="230"/>
            </a:xfrm>
            <a:custGeom>
              <a:avLst/>
              <a:gdLst>
                <a:gd name="G0" fmla="+- 0 0 0"/>
                <a:gd name="G1" fmla="+- 20302 0 0"/>
                <a:gd name="G2" fmla="+- 21600 0 0"/>
                <a:gd name="T0" fmla="*/ 7374 w 20567"/>
                <a:gd name="T1" fmla="*/ 0 h 20302"/>
                <a:gd name="T2" fmla="*/ 20567 w 20567"/>
                <a:gd name="T3" fmla="*/ 13701 h 20302"/>
                <a:gd name="T4" fmla="*/ 0 w 20567"/>
                <a:gd name="T5" fmla="*/ 20302 h 20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67" h="20302" fill="none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</a:path>
                <a:path w="20567" h="20302" stroke="0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  <a:lnTo>
                    <a:pt x="0" y="20302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849" name="Text Box 81"/>
            <p:cNvSpPr txBox="1">
              <a:spLocks noChangeArrowheads="1"/>
            </p:cNvSpPr>
            <p:nvPr/>
          </p:nvSpPr>
          <p:spPr bwMode="auto">
            <a:xfrm>
              <a:off x="0" y="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0850" name="Arc 82"/>
            <p:cNvSpPr/>
            <p:nvPr/>
          </p:nvSpPr>
          <p:spPr bwMode="auto">
            <a:xfrm rot="6418865">
              <a:off x="207" y="108"/>
              <a:ext cx="48" cy="139"/>
            </a:xfrm>
            <a:custGeom>
              <a:avLst/>
              <a:gdLst>
                <a:gd name="G0" fmla="+- 0 0 0"/>
                <a:gd name="G1" fmla="+- 17644 0 0"/>
                <a:gd name="G2" fmla="+- 21600 0 0"/>
                <a:gd name="T0" fmla="*/ 12459 w 21600"/>
                <a:gd name="T1" fmla="*/ 0 h 20768"/>
                <a:gd name="T2" fmla="*/ 21373 w 21600"/>
                <a:gd name="T3" fmla="*/ 20768 h 20768"/>
                <a:gd name="T4" fmla="*/ 0 w 21600"/>
                <a:gd name="T5" fmla="*/ 17644 h 20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768" fill="none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</a:path>
                <a:path w="21600" h="20768" stroke="0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  <a:lnTo>
                    <a:pt x="0" y="1764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851" name="Arc 83"/>
            <p:cNvSpPr/>
            <p:nvPr/>
          </p:nvSpPr>
          <p:spPr bwMode="auto">
            <a:xfrm rot="11085818">
              <a:off x="126" y="78"/>
              <a:ext cx="56" cy="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60852" name="Group 84"/>
          <p:cNvGrpSpPr/>
          <p:nvPr/>
        </p:nvGrpSpPr>
        <p:grpSpPr bwMode="auto">
          <a:xfrm>
            <a:off x="6804025" y="2276475"/>
            <a:ext cx="727075" cy="611188"/>
            <a:chOff x="0" y="0"/>
            <a:chExt cx="450" cy="385"/>
          </a:xfrm>
        </p:grpSpPr>
        <p:sp>
          <p:nvSpPr>
            <p:cNvPr id="160853" name="Text Box 85"/>
            <p:cNvSpPr txBox="1">
              <a:spLocks noChangeArrowheads="1"/>
            </p:cNvSpPr>
            <p:nvPr/>
          </p:nvSpPr>
          <p:spPr bwMode="auto">
            <a:xfrm>
              <a:off x="114" y="15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0854" name="Arc 86"/>
            <p:cNvSpPr/>
            <p:nvPr/>
          </p:nvSpPr>
          <p:spPr bwMode="auto">
            <a:xfrm rot="10847360" flipH="1">
              <a:off x="265" y="0"/>
              <a:ext cx="164" cy="230"/>
            </a:xfrm>
            <a:custGeom>
              <a:avLst/>
              <a:gdLst>
                <a:gd name="G0" fmla="+- 0 0 0"/>
                <a:gd name="G1" fmla="+- 20302 0 0"/>
                <a:gd name="G2" fmla="+- 21600 0 0"/>
                <a:gd name="T0" fmla="*/ 7374 w 20567"/>
                <a:gd name="T1" fmla="*/ 0 h 20302"/>
                <a:gd name="T2" fmla="*/ 20567 w 20567"/>
                <a:gd name="T3" fmla="*/ 13701 h 20302"/>
                <a:gd name="T4" fmla="*/ 0 w 20567"/>
                <a:gd name="T5" fmla="*/ 20302 h 20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67" h="20302" fill="none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</a:path>
                <a:path w="20567" h="20302" stroke="0" extrusionOk="0">
                  <a:moveTo>
                    <a:pt x="7374" y="-1"/>
                  </a:moveTo>
                  <a:cubicBezTo>
                    <a:pt x="13654" y="2280"/>
                    <a:pt x="18524" y="7339"/>
                    <a:pt x="20566" y="13701"/>
                  </a:cubicBezTo>
                  <a:lnTo>
                    <a:pt x="0" y="20302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855" name="Text Box 87"/>
            <p:cNvSpPr txBox="1">
              <a:spLocks noChangeArrowheads="1"/>
            </p:cNvSpPr>
            <p:nvPr/>
          </p:nvSpPr>
          <p:spPr bwMode="auto">
            <a:xfrm>
              <a:off x="0" y="35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altLang="zh-CN" sz="18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0856" name="Arc 88"/>
            <p:cNvSpPr/>
            <p:nvPr/>
          </p:nvSpPr>
          <p:spPr bwMode="auto">
            <a:xfrm rot="6418865">
              <a:off x="207" y="108"/>
              <a:ext cx="48" cy="139"/>
            </a:xfrm>
            <a:custGeom>
              <a:avLst/>
              <a:gdLst>
                <a:gd name="G0" fmla="+- 0 0 0"/>
                <a:gd name="G1" fmla="+- 17644 0 0"/>
                <a:gd name="G2" fmla="+- 21600 0 0"/>
                <a:gd name="T0" fmla="*/ 12459 w 21600"/>
                <a:gd name="T1" fmla="*/ 0 h 20768"/>
                <a:gd name="T2" fmla="*/ 21373 w 21600"/>
                <a:gd name="T3" fmla="*/ 20768 h 20768"/>
                <a:gd name="T4" fmla="*/ 0 w 21600"/>
                <a:gd name="T5" fmla="*/ 17644 h 20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768" fill="none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</a:path>
                <a:path w="21600" h="20768" stroke="0" extrusionOk="0">
                  <a:moveTo>
                    <a:pt x="12459" y="-1"/>
                  </a:moveTo>
                  <a:cubicBezTo>
                    <a:pt x="18191" y="4047"/>
                    <a:pt x="21600" y="10626"/>
                    <a:pt x="21600" y="17644"/>
                  </a:cubicBezTo>
                  <a:cubicBezTo>
                    <a:pt x="21600" y="18689"/>
                    <a:pt x="21524" y="19733"/>
                    <a:pt x="21372" y="20767"/>
                  </a:cubicBezTo>
                  <a:lnTo>
                    <a:pt x="0" y="1764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0857" name="Arc 89"/>
            <p:cNvSpPr/>
            <p:nvPr/>
          </p:nvSpPr>
          <p:spPr bwMode="auto">
            <a:xfrm rot="11085818">
              <a:off x="126" y="78"/>
              <a:ext cx="56" cy="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0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0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0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07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0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07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0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6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utoUpdateAnimBg="0"/>
      <p:bldP spid="160771" grpId="0" autoUpdateAnimBg="0"/>
      <p:bldP spid="160772" grpId="0" autoUpdateAnimBg="0"/>
      <p:bldP spid="160779" grpId="0" autoUpdateAnimBg="0"/>
      <p:bldP spid="160780" grpId="0" autoUpdateAnimBg="0"/>
      <p:bldP spid="160781" grpId="0" autoUpdateAnimBg="0"/>
      <p:bldP spid="160782" grpId="0" autoUpdateAnimBg="0"/>
      <p:bldP spid="160783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Line 2"/>
          <p:cNvSpPr>
            <a:spLocks noChangeShapeType="1"/>
          </p:cNvSpPr>
          <p:nvPr/>
        </p:nvSpPr>
        <p:spPr bwMode="auto">
          <a:xfrm flipH="1">
            <a:off x="6096000" y="4160838"/>
            <a:ext cx="1303338" cy="178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1795" name="Line 3"/>
          <p:cNvSpPr>
            <a:spLocks noChangeShapeType="1"/>
          </p:cNvSpPr>
          <p:nvPr/>
        </p:nvSpPr>
        <p:spPr bwMode="auto">
          <a:xfrm>
            <a:off x="6096000" y="5943600"/>
            <a:ext cx="191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1796" name="Line 4"/>
          <p:cNvSpPr>
            <a:spLocks noChangeShapeType="1"/>
          </p:cNvSpPr>
          <p:nvPr/>
        </p:nvSpPr>
        <p:spPr bwMode="auto">
          <a:xfrm>
            <a:off x="7399338" y="4160838"/>
            <a:ext cx="614362" cy="178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7524750" y="37893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5638800" y="58674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8153400" y="5791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533400" y="1295400"/>
            <a:ext cx="368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Times New Roman" panose="02020603050405020304" pitchFamily="18" charset="0"/>
              </a:rPr>
              <a:t>证明：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过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AE∥BC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>
            <a:off x="5486400" y="4191000"/>
            <a:ext cx="1981200" cy="0"/>
          </a:xfrm>
          <a:prstGeom prst="line">
            <a:avLst/>
          </a:prstGeom>
          <a:noFill/>
          <a:ln w="38100">
            <a:solidFill>
              <a:srgbClr val="FD3F03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61802" name="Group 10"/>
          <p:cNvGrpSpPr/>
          <p:nvPr/>
        </p:nvGrpSpPr>
        <p:grpSpPr bwMode="auto">
          <a:xfrm>
            <a:off x="1066800" y="1981200"/>
            <a:ext cx="6629400" cy="457200"/>
            <a:chOff x="0" y="0"/>
            <a:chExt cx="4176" cy="288"/>
          </a:xfrm>
        </p:grpSpPr>
        <p:sp>
          <p:nvSpPr>
            <p:cNvPr id="161803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16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>
                  <a:latin typeface="Times New Roman" panose="02020603050405020304" pitchFamily="18" charset="0"/>
                </a:rPr>
                <a:t>∴∠</a:t>
              </a:r>
              <a:r>
                <a:rPr lang="en-US" altLang="zh-CN" sz="2400">
                  <a:latin typeface="Times New Roman" panose="02020603050405020304" pitchFamily="18" charset="0"/>
                </a:rPr>
                <a:t>B=∠BAE</a:t>
              </a:r>
            </a:p>
          </p:txBody>
        </p:sp>
        <p:sp>
          <p:nvSpPr>
            <p:cNvPr id="161804" name="Rectangle 13"/>
            <p:cNvSpPr>
              <a:spLocks noChangeArrowheads="1"/>
            </p:cNvSpPr>
            <p:nvPr/>
          </p:nvSpPr>
          <p:spPr bwMode="auto">
            <a:xfrm>
              <a:off x="1392" y="0"/>
              <a:ext cx="27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400">
                  <a:solidFill>
                    <a:schemeClr val="tx1"/>
                  </a:solidFill>
                </a:rPr>
                <a:t>(                             )</a:t>
              </a:r>
            </a:p>
          </p:txBody>
        </p:sp>
      </p:grpSp>
      <p:grpSp>
        <p:nvGrpSpPr>
          <p:cNvPr id="161805" name="Group 13"/>
          <p:cNvGrpSpPr/>
          <p:nvPr/>
        </p:nvGrpSpPr>
        <p:grpSpPr bwMode="auto">
          <a:xfrm>
            <a:off x="1066800" y="2514600"/>
            <a:ext cx="5638800" cy="990600"/>
            <a:chOff x="0" y="0"/>
            <a:chExt cx="3552" cy="624"/>
          </a:xfrm>
        </p:grpSpPr>
        <p:sp>
          <p:nvSpPr>
            <p:cNvPr id="161806" name="Text Box 15"/>
            <p:cNvSpPr txBox="1">
              <a:spLocks noChangeArrowheads="1"/>
            </p:cNvSpPr>
            <p:nvPr/>
          </p:nvSpPr>
          <p:spPr bwMode="auto">
            <a:xfrm>
              <a:off x="0" y="0"/>
              <a:ext cx="35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  </a:t>
              </a:r>
              <a:r>
                <a:rPr lang="zh-CN" altLang="en-US" sz="2400">
                  <a:latin typeface="Times New Roman" panose="02020603050405020304" pitchFamily="18" charset="0"/>
                </a:rPr>
                <a:t>∠</a:t>
              </a:r>
              <a:r>
                <a:rPr lang="en-US" altLang="zh-CN" sz="2400">
                  <a:latin typeface="Times New Roman" panose="02020603050405020304" pitchFamily="18" charset="0"/>
                </a:rPr>
                <a:t>EAB+∠BAC+∠C=180°</a:t>
              </a:r>
            </a:p>
          </p:txBody>
        </p:sp>
        <p:sp>
          <p:nvSpPr>
            <p:cNvPr id="161807" name="Rectangle 16"/>
            <p:cNvSpPr>
              <a:spLocks noChangeArrowheads="1"/>
            </p:cNvSpPr>
            <p:nvPr/>
          </p:nvSpPr>
          <p:spPr bwMode="auto">
            <a:xfrm>
              <a:off x="96" y="336"/>
              <a:ext cx="3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400">
                  <a:solidFill>
                    <a:schemeClr val="tx1"/>
                  </a:solidFill>
                </a:rPr>
                <a:t>(                                                 )</a:t>
              </a:r>
            </a:p>
          </p:txBody>
        </p:sp>
      </p:grpSp>
      <p:grpSp>
        <p:nvGrpSpPr>
          <p:cNvPr id="161808" name="Group 16"/>
          <p:cNvGrpSpPr/>
          <p:nvPr/>
        </p:nvGrpSpPr>
        <p:grpSpPr bwMode="auto">
          <a:xfrm>
            <a:off x="611188" y="3644900"/>
            <a:ext cx="5257800" cy="457200"/>
            <a:chOff x="0" y="0"/>
            <a:chExt cx="3312" cy="288"/>
          </a:xfrm>
        </p:grpSpPr>
        <p:sp>
          <p:nvSpPr>
            <p:cNvPr id="161809" name="Text Box 18"/>
            <p:cNvSpPr txBox="1">
              <a:spLocks noChangeArrowheads="1"/>
            </p:cNvSpPr>
            <p:nvPr/>
          </p:nvSpPr>
          <p:spPr bwMode="auto">
            <a:xfrm>
              <a:off x="0" y="0"/>
              <a:ext cx="2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>
                  <a:latin typeface="Arial" panose="020B0604020202020204" pitchFamily="34" charset="0"/>
                </a:rPr>
                <a:t>∴</a:t>
              </a:r>
              <a:r>
                <a:rPr lang="zh-CN" altLang="en-US" sz="2400">
                  <a:latin typeface="Times New Roman" panose="02020603050405020304" pitchFamily="18" charset="0"/>
                </a:rPr>
                <a:t>∠</a:t>
              </a:r>
              <a:r>
                <a:rPr lang="en-US" altLang="zh-CN" sz="2400">
                  <a:latin typeface="Times New Roman" panose="02020603050405020304" pitchFamily="18" charset="0"/>
                </a:rPr>
                <a:t>B+∠C+∠BAC=180°</a:t>
              </a:r>
            </a:p>
          </p:txBody>
        </p:sp>
        <p:sp>
          <p:nvSpPr>
            <p:cNvPr id="161810" name="Rectangle 19"/>
            <p:cNvSpPr>
              <a:spLocks noChangeArrowheads="1"/>
            </p:cNvSpPr>
            <p:nvPr/>
          </p:nvSpPr>
          <p:spPr bwMode="auto">
            <a:xfrm>
              <a:off x="2304" y="0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400">
                  <a:solidFill>
                    <a:schemeClr val="tx1"/>
                  </a:solidFill>
                </a:rPr>
                <a:t>(               )</a:t>
              </a:r>
            </a:p>
          </p:txBody>
        </p:sp>
      </p:grpSp>
      <p:pic>
        <p:nvPicPr>
          <p:cNvPr id="161811" name="Picture 19" descr="图片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88913"/>
            <a:ext cx="1084262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812" name="Text Box 20"/>
          <p:cNvSpPr txBox="1">
            <a:spLocks noChangeArrowheads="1"/>
          </p:cNvSpPr>
          <p:nvPr/>
        </p:nvSpPr>
        <p:spPr bwMode="auto">
          <a:xfrm>
            <a:off x="5003800" y="3933825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E</a:t>
            </a:r>
          </a:p>
        </p:txBody>
      </p:sp>
      <p:grpSp>
        <p:nvGrpSpPr>
          <p:cNvPr id="161813" name="Group 21"/>
          <p:cNvGrpSpPr/>
          <p:nvPr/>
        </p:nvGrpSpPr>
        <p:grpSpPr bwMode="auto">
          <a:xfrm>
            <a:off x="0" y="0"/>
            <a:ext cx="2859088" cy="930275"/>
            <a:chOff x="0" y="0"/>
            <a:chExt cx="1801" cy="586"/>
          </a:xfrm>
        </p:grpSpPr>
        <p:sp>
          <p:nvSpPr>
            <p:cNvPr id="161814" name="Rectangle 22"/>
            <p:cNvSpPr>
              <a:spLocks noChangeArrowheads="1"/>
            </p:cNvSpPr>
            <p:nvPr/>
          </p:nvSpPr>
          <p:spPr bwMode="auto">
            <a:xfrm>
              <a:off x="485" y="0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15" name="WordArt 23"/>
            <p:cNvSpPr>
              <a:spLocks noChangeArrowheads="1" noChangeShapeType="1"/>
            </p:cNvSpPr>
            <p:nvPr/>
          </p:nvSpPr>
          <p:spPr bwMode="auto">
            <a:xfrm>
              <a:off x="553" y="68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zh-CN" altLang="en-US" sz="3600" kern="1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一起探究</a:t>
              </a:r>
              <a:r>
                <a:rPr lang="en-US" altLang="zh-CN" sz="3600" kern="1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4</a:t>
              </a:r>
              <a:endParaRPr lang="zh-CN" altLang="en-US" sz="3600" kern="10">
                <a:ln w="12700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pic>
          <p:nvPicPr>
            <p:cNvPr id="161816" name="Picture 24" descr="bd07226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414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0" grpId="0" autoUpdateAnimBg="0"/>
      <p:bldP spid="1618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7"/>
          <p:cNvSpPr txBox="1">
            <a:spLocks noChangeArrowheads="1"/>
          </p:cNvSpPr>
          <p:nvPr/>
        </p:nvSpPr>
        <p:spPr bwMode="auto">
          <a:xfrm>
            <a:off x="8172450" y="58054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162819" name="Text Box 8"/>
          <p:cNvSpPr txBox="1">
            <a:spLocks noChangeArrowheads="1"/>
          </p:cNvSpPr>
          <p:nvPr/>
        </p:nvSpPr>
        <p:spPr bwMode="auto">
          <a:xfrm>
            <a:off x="533400" y="1295400"/>
            <a:ext cx="540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提示：过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作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DE∥AC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，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	F∥AB</a:t>
            </a:r>
          </a:p>
        </p:txBody>
      </p:sp>
      <p:grpSp>
        <p:nvGrpSpPr>
          <p:cNvPr id="162820" name="Group 4"/>
          <p:cNvGrpSpPr/>
          <p:nvPr/>
        </p:nvGrpSpPr>
        <p:grpSpPr bwMode="auto">
          <a:xfrm>
            <a:off x="1042988" y="1989138"/>
            <a:ext cx="6629400" cy="457200"/>
            <a:chOff x="0" y="0"/>
            <a:chExt cx="4176" cy="288"/>
          </a:xfrm>
        </p:grpSpPr>
        <p:sp>
          <p:nvSpPr>
            <p:cNvPr id="162821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16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62822" name="Rectangle 13"/>
            <p:cNvSpPr>
              <a:spLocks noChangeArrowheads="1"/>
            </p:cNvSpPr>
            <p:nvPr/>
          </p:nvSpPr>
          <p:spPr bwMode="auto">
            <a:xfrm>
              <a:off x="1392" y="0"/>
              <a:ext cx="27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 altLang="zh-CN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62823" name="Group 7"/>
          <p:cNvGrpSpPr/>
          <p:nvPr/>
        </p:nvGrpSpPr>
        <p:grpSpPr bwMode="auto">
          <a:xfrm>
            <a:off x="971550" y="2924175"/>
            <a:ext cx="5638800" cy="990600"/>
            <a:chOff x="0" y="0"/>
            <a:chExt cx="3552" cy="624"/>
          </a:xfrm>
        </p:grpSpPr>
        <p:sp>
          <p:nvSpPr>
            <p:cNvPr id="162824" name="Text Box 15"/>
            <p:cNvSpPr txBox="1">
              <a:spLocks noChangeArrowheads="1"/>
            </p:cNvSpPr>
            <p:nvPr/>
          </p:nvSpPr>
          <p:spPr bwMode="auto">
            <a:xfrm>
              <a:off x="0" y="0"/>
              <a:ext cx="35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62825" name="Rectangle 16"/>
            <p:cNvSpPr>
              <a:spLocks noChangeArrowheads="1"/>
            </p:cNvSpPr>
            <p:nvPr/>
          </p:nvSpPr>
          <p:spPr bwMode="auto">
            <a:xfrm>
              <a:off x="96" y="336"/>
              <a:ext cx="3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 altLang="zh-CN" sz="2400">
                <a:solidFill>
                  <a:schemeClr val="tx1"/>
                </a:solidFill>
              </a:endParaRPr>
            </a:p>
          </p:txBody>
        </p:sp>
      </p:grpSp>
      <p:pic>
        <p:nvPicPr>
          <p:cNvPr id="162826" name="Picture 10" descr="图片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88913"/>
            <a:ext cx="1084262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827" name="Text Box 11"/>
          <p:cNvSpPr txBox="1">
            <a:spLocks noChangeArrowheads="1"/>
          </p:cNvSpPr>
          <p:nvPr/>
        </p:nvSpPr>
        <p:spPr bwMode="auto">
          <a:xfrm>
            <a:off x="7092950" y="59499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zh-CN" sz="1800" b="0">
              <a:solidFill>
                <a:schemeClr val="tx1"/>
              </a:solidFill>
            </a:endParaRPr>
          </a:p>
        </p:txBody>
      </p:sp>
      <p:sp>
        <p:nvSpPr>
          <p:cNvPr id="162828" name="Text Box 12"/>
          <p:cNvSpPr txBox="1">
            <a:spLocks noChangeArrowheads="1"/>
          </p:cNvSpPr>
          <p:nvPr/>
        </p:nvSpPr>
        <p:spPr bwMode="auto">
          <a:xfrm>
            <a:off x="6321425" y="48895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2829" name="Line 9"/>
          <p:cNvSpPr>
            <a:spLocks noChangeShapeType="1"/>
          </p:cNvSpPr>
          <p:nvPr/>
        </p:nvSpPr>
        <p:spPr bwMode="auto">
          <a:xfrm flipH="1">
            <a:off x="3132138" y="3860800"/>
            <a:ext cx="576262" cy="792163"/>
          </a:xfrm>
          <a:prstGeom prst="line">
            <a:avLst/>
          </a:prstGeom>
          <a:noFill/>
          <a:ln w="38100">
            <a:solidFill>
              <a:srgbClr val="FD3F03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62830" name="Group 14"/>
          <p:cNvGrpSpPr/>
          <p:nvPr/>
        </p:nvGrpSpPr>
        <p:grpSpPr bwMode="auto">
          <a:xfrm>
            <a:off x="2051050" y="2565400"/>
            <a:ext cx="2487613" cy="2506663"/>
            <a:chOff x="3833" y="2430"/>
            <a:chExt cx="1567" cy="1579"/>
          </a:xfrm>
        </p:grpSpPr>
        <p:sp>
          <p:nvSpPr>
            <p:cNvPr id="162831" name="Line 9"/>
            <p:cNvSpPr>
              <a:spLocks noChangeShapeType="1"/>
            </p:cNvSpPr>
            <p:nvPr/>
          </p:nvSpPr>
          <p:spPr bwMode="auto">
            <a:xfrm>
              <a:off x="4195" y="3249"/>
              <a:ext cx="318" cy="544"/>
            </a:xfrm>
            <a:prstGeom prst="line">
              <a:avLst/>
            </a:prstGeom>
            <a:noFill/>
            <a:ln w="38100">
              <a:solidFill>
                <a:srgbClr val="FD3F03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832" name="Line 3"/>
            <p:cNvSpPr>
              <a:spLocks noChangeShapeType="1"/>
            </p:cNvSpPr>
            <p:nvPr/>
          </p:nvSpPr>
          <p:spPr bwMode="auto">
            <a:xfrm>
              <a:off x="3833" y="3748"/>
              <a:ext cx="1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833" name="Line 2"/>
            <p:cNvSpPr>
              <a:spLocks noChangeShapeType="1"/>
            </p:cNvSpPr>
            <p:nvPr/>
          </p:nvSpPr>
          <p:spPr bwMode="auto">
            <a:xfrm flipH="1">
              <a:off x="3871" y="2618"/>
              <a:ext cx="821" cy="11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834" name="Line 4"/>
            <p:cNvSpPr>
              <a:spLocks noChangeShapeType="1"/>
            </p:cNvSpPr>
            <p:nvPr/>
          </p:nvSpPr>
          <p:spPr bwMode="auto">
            <a:xfrm>
              <a:off x="4699" y="2631"/>
              <a:ext cx="387" cy="11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835" name="Text Box 19"/>
            <p:cNvSpPr txBox="1">
              <a:spLocks noChangeArrowheads="1"/>
            </p:cNvSpPr>
            <p:nvPr/>
          </p:nvSpPr>
          <p:spPr bwMode="auto">
            <a:xfrm>
              <a:off x="4485" y="377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1800" b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2836" name="Text Box 7"/>
            <p:cNvSpPr txBox="1">
              <a:spLocks noChangeArrowheads="1"/>
            </p:cNvSpPr>
            <p:nvPr/>
          </p:nvSpPr>
          <p:spPr bwMode="auto">
            <a:xfrm>
              <a:off x="5145" y="370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62837" name="Text Box 21"/>
            <p:cNvSpPr txBox="1">
              <a:spLocks noChangeArrowheads="1"/>
            </p:cNvSpPr>
            <p:nvPr/>
          </p:nvSpPr>
          <p:spPr bwMode="auto">
            <a:xfrm>
              <a:off x="4918" y="311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1800" b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62838" name="Text Box 5"/>
            <p:cNvSpPr txBox="1">
              <a:spLocks noChangeArrowheads="1"/>
            </p:cNvSpPr>
            <p:nvPr/>
          </p:nvSpPr>
          <p:spPr bwMode="auto">
            <a:xfrm>
              <a:off x="4725" y="2430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62839" name="Text Box 23"/>
            <p:cNvSpPr txBox="1">
              <a:spLocks noChangeArrowheads="1"/>
            </p:cNvSpPr>
            <p:nvPr/>
          </p:nvSpPr>
          <p:spPr bwMode="auto">
            <a:xfrm>
              <a:off x="3999" y="3110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</p:grpSp>
      <p:grpSp>
        <p:nvGrpSpPr>
          <p:cNvPr id="162840" name="Group 24"/>
          <p:cNvGrpSpPr/>
          <p:nvPr/>
        </p:nvGrpSpPr>
        <p:grpSpPr bwMode="auto">
          <a:xfrm>
            <a:off x="0" y="0"/>
            <a:ext cx="2859088" cy="930275"/>
            <a:chOff x="0" y="0"/>
            <a:chExt cx="1801" cy="586"/>
          </a:xfrm>
        </p:grpSpPr>
        <p:sp>
          <p:nvSpPr>
            <p:cNvPr id="162841" name="Rectangle 25"/>
            <p:cNvSpPr>
              <a:spLocks noChangeArrowheads="1"/>
            </p:cNvSpPr>
            <p:nvPr/>
          </p:nvSpPr>
          <p:spPr bwMode="auto">
            <a:xfrm>
              <a:off x="485" y="0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2842" name="WordArt 26"/>
            <p:cNvSpPr>
              <a:spLocks noChangeArrowheads="1" noChangeShapeType="1"/>
            </p:cNvSpPr>
            <p:nvPr/>
          </p:nvSpPr>
          <p:spPr bwMode="auto">
            <a:xfrm>
              <a:off x="553" y="68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zh-CN" altLang="en-US" sz="3600" kern="1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一起探究</a:t>
              </a:r>
              <a:r>
                <a:rPr lang="en-US" altLang="zh-CN" sz="3600" kern="1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  <a:endParaRPr lang="zh-CN" altLang="en-US" sz="3600" kern="10">
                <a:ln w="12700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pic>
          <p:nvPicPr>
            <p:cNvPr id="162843" name="Picture 27" descr="bd07226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414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2844" name="Text Box 28"/>
          <p:cNvSpPr txBox="1">
            <a:spLocks noChangeArrowheads="1"/>
          </p:cNvSpPr>
          <p:nvPr/>
        </p:nvSpPr>
        <p:spPr bwMode="auto">
          <a:xfrm>
            <a:off x="1619250" y="45085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chemeClr val="tx1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autoUpdateAnimBg="0"/>
      <p:bldP spid="1628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1371600" y="4293096"/>
            <a:ext cx="6769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dirty="0">
                <a:solidFill>
                  <a:srgbClr val="0000FF"/>
                </a:solidFill>
              </a:rPr>
              <a:t>三角形的内角和等于</a:t>
            </a:r>
            <a:r>
              <a:rPr lang="en-US" altLang="zh-CN" sz="4400" dirty="0">
                <a:solidFill>
                  <a:schemeClr val="hlink"/>
                </a:solidFill>
              </a:rPr>
              <a:t>180°</a:t>
            </a:r>
          </a:p>
        </p:txBody>
      </p:sp>
      <p:sp>
        <p:nvSpPr>
          <p:cNvPr id="163844" name="WordArt 4"/>
          <p:cNvSpPr>
            <a:spLocks noChangeArrowheads="1" noChangeShapeType="1"/>
          </p:cNvSpPr>
          <p:nvPr/>
        </p:nvSpPr>
        <p:spPr bwMode="auto">
          <a:xfrm>
            <a:off x="1333500" y="2210561"/>
            <a:ext cx="6477000" cy="1447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三角形的内角和定理：</a:t>
            </a:r>
          </a:p>
        </p:txBody>
      </p:sp>
      <p:sp>
        <p:nvSpPr>
          <p:cNvPr id="163845" name="WordArt 5"/>
          <p:cNvSpPr>
            <a:spLocks noChangeArrowheads="1" noChangeShapeType="1"/>
          </p:cNvSpPr>
          <p:nvPr/>
        </p:nvSpPr>
        <p:spPr bwMode="auto">
          <a:xfrm>
            <a:off x="505025" y="835542"/>
            <a:ext cx="2590800" cy="1143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0956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师生交流：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autoUpdateAnimBg="0"/>
      <p:bldP spid="163843" grpId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/>
          <p:cNvSpPr txBox="1">
            <a:spLocks noChangeArrowheads="1"/>
          </p:cNvSpPr>
          <p:nvPr/>
        </p:nvSpPr>
        <p:spPr bwMode="auto">
          <a:xfrm>
            <a:off x="323850" y="1181100"/>
            <a:ext cx="4895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kumimoji="1" lang="zh-CN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     </a:t>
            </a:r>
            <a:r>
              <a:rPr kumimoji="1" lang="zh-CN" altLang="en-US" sz="3200">
                <a:solidFill>
                  <a:schemeClr val="tx1"/>
                </a:solidFill>
                <a:latin typeface="宋体" panose="02010600030101010101" pitchFamily="2" charset="-122"/>
              </a:rPr>
              <a:t>求出下列图中</a:t>
            </a:r>
            <a:r>
              <a:rPr kumimoji="1" lang="en-US" altLang="zh-CN" sz="3200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200">
                <a:solidFill>
                  <a:schemeClr val="tx1"/>
                </a:solidFill>
                <a:latin typeface="宋体" panose="02010600030101010101" pitchFamily="2" charset="-122"/>
              </a:rPr>
              <a:t>的值</a:t>
            </a:r>
            <a:r>
              <a:rPr kumimoji="1" lang="en-US" altLang="zh-CN" sz="3200">
                <a:solidFill>
                  <a:schemeClr val="tx1"/>
                </a:solidFill>
                <a:latin typeface="宋体" panose="02010600030101010101" pitchFamily="2" charset="-122"/>
              </a:rPr>
              <a:t>:</a:t>
            </a:r>
          </a:p>
        </p:txBody>
      </p:sp>
      <p:pic>
        <p:nvPicPr>
          <p:cNvPr id="1822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221163"/>
            <a:ext cx="2781300" cy="226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2276" name="Arc 4"/>
          <p:cNvSpPr/>
          <p:nvPr/>
        </p:nvSpPr>
        <p:spPr bwMode="auto">
          <a:xfrm rot="9129073">
            <a:off x="1692275" y="4365625"/>
            <a:ext cx="496888" cy="498475"/>
          </a:xfrm>
          <a:custGeom>
            <a:avLst/>
            <a:gdLst>
              <a:gd name="G0" fmla="+- 0 0 0"/>
              <a:gd name="G1" fmla="+- 21373 0 0"/>
              <a:gd name="G2" fmla="+- 21600 0 0"/>
              <a:gd name="T0" fmla="*/ 3126 w 18607"/>
              <a:gd name="T1" fmla="*/ 0 h 21373"/>
              <a:gd name="T2" fmla="*/ 18607 w 18607"/>
              <a:gd name="T3" fmla="*/ 10404 h 21373"/>
              <a:gd name="T4" fmla="*/ 0 w 18607"/>
              <a:gd name="T5" fmla="*/ 21373 h 21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07" h="21373" fill="none" extrusionOk="0">
                <a:moveTo>
                  <a:pt x="3125" y="0"/>
                </a:moveTo>
                <a:cubicBezTo>
                  <a:pt x="9594" y="946"/>
                  <a:pt x="15287" y="4771"/>
                  <a:pt x="18607" y="10403"/>
                </a:cubicBezTo>
              </a:path>
              <a:path w="18607" h="21373" stroke="0" extrusionOk="0">
                <a:moveTo>
                  <a:pt x="3125" y="0"/>
                </a:moveTo>
                <a:cubicBezTo>
                  <a:pt x="9594" y="946"/>
                  <a:pt x="15287" y="4771"/>
                  <a:pt x="18607" y="10403"/>
                </a:cubicBezTo>
                <a:lnTo>
                  <a:pt x="0" y="21373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2277" name="Arc 5"/>
          <p:cNvSpPr/>
          <p:nvPr/>
        </p:nvSpPr>
        <p:spPr bwMode="auto">
          <a:xfrm rot="1739790">
            <a:off x="684213" y="5949950"/>
            <a:ext cx="496887" cy="492125"/>
          </a:xfrm>
          <a:custGeom>
            <a:avLst/>
            <a:gdLst>
              <a:gd name="G0" fmla="+- 0 0 0"/>
              <a:gd name="G1" fmla="+- 21084 0 0"/>
              <a:gd name="G2" fmla="+- 21600 0 0"/>
              <a:gd name="T0" fmla="*/ 4695 w 18607"/>
              <a:gd name="T1" fmla="*/ 0 h 21084"/>
              <a:gd name="T2" fmla="*/ 18607 w 18607"/>
              <a:gd name="T3" fmla="*/ 10115 h 21084"/>
              <a:gd name="T4" fmla="*/ 0 w 18607"/>
              <a:gd name="T5" fmla="*/ 21084 h 210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07" h="21084" fill="none" extrusionOk="0">
                <a:moveTo>
                  <a:pt x="4694" y="0"/>
                </a:moveTo>
                <a:cubicBezTo>
                  <a:pt x="10532" y="1300"/>
                  <a:pt x="15570" y="4962"/>
                  <a:pt x="18607" y="10114"/>
                </a:cubicBezTo>
              </a:path>
              <a:path w="18607" h="21084" stroke="0" extrusionOk="0">
                <a:moveTo>
                  <a:pt x="4694" y="0"/>
                </a:moveTo>
                <a:cubicBezTo>
                  <a:pt x="10532" y="1300"/>
                  <a:pt x="15570" y="4962"/>
                  <a:pt x="18607" y="10114"/>
                </a:cubicBezTo>
                <a:lnTo>
                  <a:pt x="0" y="2108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2278" name="Arc 6"/>
          <p:cNvSpPr/>
          <p:nvPr/>
        </p:nvSpPr>
        <p:spPr bwMode="auto">
          <a:xfrm rot="16200000">
            <a:off x="2629694" y="5874544"/>
            <a:ext cx="496888" cy="501650"/>
          </a:xfrm>
          <a:custGeom>
            <a:avLst/>
            <a:gdLst>
              <a:gd name="G0" fmla="+- 0 0 0"/>
              <a:gd name="G1" fmla="+- 21468 0 0"/>
              <a:gd name="G2" fmla="+- 21600 0 0"/>
              <a:gd name="T0" fmla="*/ 2384 w 18607"/>
              <a:gd name="T1" fmla="*/ 0 h 21468"/>
              <a:gd name="T2" fmla="*/ 18607 w 18607"/>
              <a:gd name="T3" fmla="*/ 10499 h 21468"/>
              <a:gd name="T4" fmla="*/ 0 w 18607"/>
              <a:gd name="T5" fmla="*/ 21468 h 21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07" h="21468" fill="none" extrusionOk="0">
                <a:moveTo>
                  <a:pt x="2384" y="-1"/>
                </a:moveTo>
                <a:cubicBezTo>
                  <a:pt x="9143" y="750"/>
                  <a:pt x="15153" y="4640"/>
                  <a:pt x="18607" y="10498"/>
                </a:cubicBezTo>
              </a:path>
              <a:path w="18607" h="21468" stroke="0" extrusionOk="0">
                <a:moveTo>
                  <a:pt x="2384" y="-1"/>
                </a:moveTo>
                <a:cubicBezTo>
                  <a:pt x="9143" y="750"/>
                  <a:pt x="15153" y="4640"/>
                  <a:pt x="18607" y="10498"/>
                </a:cubicBezTo>
                <a:lnTo>
                  <a:pt x="0" y="2146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1979613" y="5734050"/>
            <a:ext cx="11509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</a:rPr>
              <a:t> </a:t>
            </a:r>
            <a:r>
              <a:rPr lang="en-US" altLang="zh-CN" sz="3200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endParaRPr lang="en-US" altLang="zh-CN" sz="2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2280" name="Text Box 8"/>
          <p:cNvSpPr txBox="1">
            <a:spLocks noChangeArrowheads="1"/>
          </p:cNvSpPr>
          <p:nvPr/>
        </p:nvSpPr>
        <p:spPr bwMode="auto">
          <a:xfrm>
            <a:off x="1547813" y="4724400"/>
            <a:ext cx="1081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82281" name="Text Box 9"/>
          <p:cNvSpPr txBox="1">
            <a:spLocks noChangeArrowheads="1"/>
          </p:cNvSpPr>
          <p:nvPr/>
        </p:nvSpPr>
        <p:spPr bwMode="auto">
          <a:xfrm>
            <a:off x="1116013" y="5734050"/>
            <a:ext cx="86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en-US" altLang="zh-CN" sz="2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2771775" y="4868863"/>
            <a:ext cx="1728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i="1">
                <a:latin typeface="Times New Roman" panose="02020603050405020304" pitchFamily="18" charset="0"/>
              </a:rPr>
              <a:t>x</a:t>
            </a:r>
            <a:r>
              <a:rPr lang="en-US" altLang="zh-CN" sz="4400">
                <a:latin typeface="Times New Roman" panose="02020603050405020304" pitchFamily="18" charset="0"/>
              </a:rPr>
              <a:t> =60</a:t>
            </a:r>
            <a:r>
              <a:rPr lang="en-US" altLang="zh-CN" sz="4400" baseline="30000">
                <a:latin typeface="Times New Roman" panose="02020603050405020304" pitchFamily="18" charset="0"/>
              </a:rPr>
              <a:t>0</a:t>
            </a:r>
          </a:p>
        </p:txBody>
      </p:sp>
      <p:grpSp>
        <p:nvGrpSpPr>
          <p:cNvPr id="182283" name="Group 11"/>
          <p:cNvGrpSpPr/>
          <p:nvPr/>
        </p:nvGrpSpPr>
        <p:grpSpPr bwMode="auto">
          <a:xfrm>
            <a:off x="107950" y="0"/>
            <a:ext cx="3889375" cy="1008063"/>
            <a:chOff x="385" y="119"/>
            <a:chExt cx="2450" cy="635"/>
          </a:xfrm>
        </p:grpSpPr>
        <p:sp>
          <p:nvSpPr>
            <p:cNvPr id="182284" name="AutoShape 12"/>
            <p:cNvSpPr>
              <a:spLocks noChangeArrowheads="1"/>
            </p:cNvSpPr>
            <p:nvPr/>
          </p:nvSpPr>
          <p:spPr bwMode="auto">
            <a:xfrm>
              <a:off x="385" y="119"/>
              <a:ext cx="2450" cy="635"/>
            </a:xfrm>
            <a:prstGeom prst="irregularSeal2">
              <a:avLst/>
            </a:prstGeom>
            <a:solidFill>
              <a:srgbClr val="FFFF00">
                <a:alpha val="61000"/>
              </a:srgbClr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2285" name="Text Box 13"/>
            <p:cNvSpPr txBox="1">
              <a:spLocks noChangeArrowheads="1"/>
            </p:cNvSpPr>
            <p:nvPr/>
          </p:nvSpPr>
          <p:spPr bwMode="auto">
            <a:xfrm>
              <a:off x="703" y="255"/>
              <a:ext cx="176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zh-CN" altLang="en-US" sz="3600">
                  <a:ea typeface="楷体_GB2312" pitchFamily="49" charset="-122"/>
                </a:rPr>
                <a:t>比比谁最快</a:t>
              </a:r>
            </a:p>
          </p:txBody>
        </p:sp>
      </p:grpSp>
      <p:grpSp>
        <p:nvGrpSpPr>
          <p:cNvPr id="182286" name="Group 14"/>
          <p:cNvGrpSpPr/>
          <p:nvPr/>
        </p:nvGrpSpPr>
        <p:grpSpPr bwMode="auto">
          <a:xfrm>
            <a:off x="468313" y="1773238"/>
            <a:ext cx="3095625" cy="1985962"/>
            <a:chOff x="1269" y="1298"/>
            <a:chExt cx="3562" cy="1857"/>
          </a:xfrm>
        </p:grpSpPr>
        <p:pic>
          <p:nvPicPr>
            <p:cNvPr id="182287" name="Picture 1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9" y="1298"/>
              <a:ext cx="3108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2288" name="Text Box 16"/>
            <p:cNvSpPr txBox="1">
              <a:spLocks noChangeArrowheads="1"/>
            </p:cNvSpPr>
            <p:nvPr/>
          </p:nvSpPr>
          <p:spPr bwMode="auto">
            <a:xfrm>
              <a:off x="3969" y="2613"/>
              <a:ext cx="862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200" i="1">
                <a:solidFill>
                  <a:schemeClr val="tx1"/>
                </a:solidFill>
              </a:endParaRPr>
            </a:p>
          </p:txBody>
        </p:sp>
        <p:sp>
          <p:nvSpPr>
            <p:cNvPr id="182289" name="Arc 17"/>
            <p:cNvSpPr/>
            <p:nvPr/>
          </p:nvSpPr>
          <p:spPr bwMode="auto">
            <a:xfrm>
              <a:off x="1474" y="2527"/>
              <a:ext cx="363" cy="307"/>
            </a:xfrm>
            <a:custGeom>
              <a:avLst/>
              <a:gdLst>
                <a:gd name="G0" fmla="+- 0 0 0"/>
                <a:gd name="G1" fmla="+- 17623 0 0"/>
                <a:gd name="G2" fmla="+- 21600 0 0"/>
                <a:gd name="T0" fmla="*/ 12490 w 21600"/>
                <a:gd name="T1" fmla="*/ 0 h 20911"/>
                <a:gd name="T2" fmla="*/ 21348 w 21600"/>
                <a:gd name="T3" fmla="*/ 20911 h 20911"/>
                <a:gd name="T4" fmla="*/ 0 w 21600"/>
                <a:gd name="T5" fmla="*/ 17623 h 20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911" fill="none" extrusionOk="0">
                  <a:moveTo>
                    <a:pt x="12489" y="0"/>
                  </a:moveTo>
                  <a:cubicBezTo>
                    <a:pt x="18204" y="4050"/>
                    <a:pt x="21600" y="10619"/>
                    <a:pt x="21600" y="17623"/>
                  </a:cubicBezTo>
                  <a:cubicBezTo>
                    <a:pt x="21600" y="18723"/>
                    <a:pt x="21515" y="19823"/>
                    <a:pt x="21348" y="20911"/>
                  </a:cubicBezTo>
                </a:path>
                <a:path w="21600" h="20911" stroke="0" extrusionOk="0">
                  <a:moveTo>
                    <a:pt x="12489" y="0"/>
                  </a:moveTo>
                  <a:cubicBezTo>
                    <a:pt x="18204" y="4050"/>
                    <a:pt x="21600" y="10619"/>
                    <a:pt x="21600" y="17623"/>
                  </a:cubicBezTo>
                  <a:cubicBezTo>
                    <a:pt x="21600" y="18723"/>
                    <a:pt x="21515" y="19823"/>
                    <a:pt x="21348" y="20911"/>
                  </a:cubicBezTo>
                  <a:lnTo>
                    <a:pt x="0" y="1762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2290" name="Arc 18"/>
            <p:cNvSpPr/>
            <p:nvPr/>
          </p:nvSpPr>
          <p:spPr bwMode="auto">
            <a:xfrm rot="14224344">
              <a:off x="3796" y="2652"/>
              <a:ext cx="363" cy="264"/>
            </a:xfrm>
            <a:custGeom>
              <a:avLst/>
              <a:gdLst>
                <a:gd name="G0" fmla="+- 0 0 0"/>
                <a:gd name="G1" fmla="+- 17666 0 0"/>
                <a:gd name="G2" fmla="+- 21600 0 0"/>
                <a:gd name="T0" fmla="*/ 12428 w 21600"/>
                <a:gd name="T1" fmla="*/ 0 h 17929"/>
                <a:gd name="T2" fmla="*/ 21598 w 21600"/>
                <a:gd name="T3" fmla="*/ 17929 h 17929"/>
                <a:gd name="T4" fmla="*/ 0 w 21600"/>
                <a:gd name="T5" fmla="*/ 17666 h 17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929" fill="none" extrusionOk="0">
                  <a:moveTo>
                    <a:pt x="12428" y="-1"/>
                  </a:moveTo>
                  <a:cubicBezTo>
                    <a:pt x="18178" y="4044"/>
                    <a:pt x="21600" y="10635"/>
                    <a:pt x="21600" y="17666"/>
                  </a:cubicBezTo>
                  <a:cubicBezTo>
                    <a:pt x="21600" y="17753"/>
                    <a:pt x="21599" y="17841"/>
                    <a:pt x="21598" y="17929"/>
                  </a:cubicBezTo>
                </a:path>
                <a:path w="21600" h="17929" stroke="0" extrusionOk="0">
                  <a:moveTo>
                    <a:pt x="12428" y="-1"/>
                  </a:moveTo>
                  <a:cubicBezTo>
                    <a:pt x="18178" y="4044"/>
                    <a:pt x="21600" y="10635"/>
                    <a:pt x="21600" y="17666"/>
                  </a:cubicBezTo>
                  <a:cubicBezTo>
                    <a:pt x="21600" y="17753"/>
                    <a:pt x="21599" y="17841"/>
                    <a:pt x="21598" y="17929"/>
                  </a:cubicBezTo>
                  <a:lnTo>
                    <a:pt x="0" y="1766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2291" name="Line 19"/>
            <p:cNvSpPr>
              <a:spLocks noChangeShapeType="1"/>
            </p:cNvSpPr>
            <p:nvPr/>
          </p:nvSpPr>
          <p:spPr bwMode="auto">
            <a:xfrm>
              <a:off x="2699" y="1570"/>
              <a:ext cx="136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292" name="Line 20"/>
            <p:cNvSpPr>
              <a:spLocks noChangeShapeType="1"/>
            </p:cNvSpPr>
            <p:nvPr/>
          </p:nvSpPr>
          <p:spPr bwMode="auto">
            <a:xfrm flipV="1">
              <a:off x="2835" y="1570"/>
              <a:ext cx="136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293" name="Text Box 21"/>
            <p:cNvSpPr txBox="1">
              <a:spLocks noChangeArrowheads="1"/>
            </p:cNvSpPr>
            <p:nvPr/>
          </p:nvSpPr>
          <p:spPr bwMode="auto">
            <a:xfrm>
              <a:off x="1746" y="2429"/>
              <a:ext cx="772" cy="4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280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82294" name="Text Box 22"/>
            <p:cNvSpPr txBox="1">
              <a:spLocks noChangeArrowheads="1"/>
            </p:cNvSpPr>
            <p:nvPr/>
          </p:nvSpPr>
          <p:spPr bwMode="auto">
            <a:xfrm>
              <a:off x="3379" y="2477"/>
              <a:ext cx="771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280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82295" name="Rectangle 23"/>
          <p:cNvSpPr>
            <a:spLocks noChangeArrowheads="1"/>
          </p:cNvSpPr>
          <p:nvPr/>
        </p:nvSpPr>
        <p:spPr bwMode="auto">
          <a:xfrm>
            <a:off x="900113" y="2924175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en-US" altLang="zh-CN" sz="2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2296" name="Rectangle 24"/>
          <p:cNvSpPr>
            <a:spLocks noChangeArrowheads="1"/>
          </p:cNvSpPr>
          <p:nvPr/>
        </p:nvSpPr>
        <p:spPr bwMode="auto">
          <a:xfrm>
            <a:off x="2195513" y="2997200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 b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en-US" altLang="zh-CN" sz="2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2297" name="Text Box 25"/>
          <p:cNvSpPr txBox="1">
            <a:spLocks noChangeArrowheads="1"/>
          </p:cNvSpPr>
          <p:nvPr/>
        </p:nvSpPr>
        <p:spPr bwMode="auto">
          <a:xfrm>
            <a:off x="2843213" y="2205038"/>
            <a:ext cx="24495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i="1">
                <a:latin typeface="Times New Roman" panose="02020603050405020304" pitchFamily="18" charset="0"/>
              </a:rPr>
              <a:t>x</a:t>
            </a:r>
            <a:r>
              <a:rPr lang="en-US" altLang="zh-CN" sz="4400">
                <a:latin typeface="Times New Roman" panose="02020603050405020304" pitchFamily="18" charset="0"/>
              </a:rPr>
              <a:t> =45</a:t>
            </a:r>
            <a:r>
              <a:rPr lang="en-US" altLang="zh-CN" sz="4400" baseline="300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82298" name="AutoShape 26"/>
          <p:cNvSpPr>
            <a:spLocks noChangeArrowheads="1"/>
          </p:cNvSpPr>
          <p:nvPr/>
        </p:nvSpPr>
        <p:spPr bwMode="auto">
          <a:xfrm>
            <a:off x="5580063" y="2060575"/>
            <a:ext cx="2520950" cy="1223963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2299" name="Arc 27"/>
          <p:cNvSpPr/>
          <p:nvPr/>
        </p:nvSpPr>
        <p:spPr bwMode="auto">
          <a:xfrm rot="8887799">
            <a:off x="5580063" y="1989138"/>
            <a:ext cx="282575" cy="284162"/>
          </a:xfrm>
          <a:custGeom>
            <a:avLst/>
            <a:gdLst>
              <a:gd name="G0" fmla="+- 0 0 0"/>
              <a:gd name="G1" fmla="+- 21468 0 0"/>
              <a:gd name="G2" fmla="+- 21600 0 0"/>
              <a:gd name="T0" fmla="*/ 2384 w 18607"/>
              <a:gd name="T1" fmla="*/ 0 h 21468"/>
              <a:gd name="T2" fmla="*/ 18607 w 18607"/>
              <a:gd name="T3" fmla="*/ 10499 h 21468"/>
              <a:gd name="T4" fmla="*/ 0 w 18607"/>
              <a:gd name="T5" fmla="*/ 21468 h 21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07" h="21468" fill="none" extrusionOk="0">
                <a:moveTo>
                  <a:pt x="2384" y="-1"/>
                </a:moveTo>
                <a:cubicBezTo>
                  <a:pt x="9143" y="750"/>
                  <a:pt x="15153" y="4640"/>
                  <a:pt x="18607" y="10498"/>
                </a:cubicBezTo>
              </a:path>
              <a:path w="18607" h="21468" stroke="0" extrusionOk="0">
                <a:moveTo>
                  <a:pt x="2384" y="-1"/>
                </a:moveTo>
                <a:cubicBezTo>
                  <a:pt x="9143" y="750"/>
                  <a:pt x="15153" y="4640"/>
                  <a:pt x="18607" y="10498"/>
                </a:cubicBezTo>
                <a:lnTo>
                  <a:pt x="0" y="2146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2300" name="Arc 28"/>
          <p:cNvSpPr/>
          <p:nvPr/>
        </p:nvSpPr>
        <p:spPr bwMode="auto">
          <a:xfrm rot="15853055">
            <a:off x="7416007" y="2961481"/>
            <a:ext cx="285750" cy="357187"/>
          </a:xfrm>
          <a:custGeom>
            <a:avLst/>
            <a:gdLst>
              <a:gd name="G0" fmla="+- 0 0 0"/>
              <a:gd name="G1" fmla="+- 21468 0 0"/>
              <a:gd name="G2" fmla="+- 21600 0 0"/>
              <a:gd name="T0" fmla="*/ 2384 w 18607"/>
              <a:gd name="T1" fmla="*/ 0 h 21468"/>
              <a:gd name="T2" fmla="*/ 18607 w 18607"/>
              <a:gd name="T3" fmla="*/ 10499 h 21468"/>
              <a:gd name="T4" fmla="*/ 0 w 18607"/>
              <a:gd name="T5" fmla="*/ 21468 h 21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07" h="21468" fill="none" extrusionOk="0">
                <a:moveTo>
                  <a:pt x="2384" y="-1"/>
                </a:moveTo>
                <a:cubicBezTo>
                  <a:pt x="9143" y="750"/>
                  <a:pt x="15153" y="4640"/>
                  <a:pt x="18607" y="10498"/>
                </a:cubicBezTo>
              </a:path>
              <a:path w="18607" h="21468" stroke="0" extrusionOk="0">
                <a:moveTo>
                  <a:pt x="2384" y="-1"/>
                </a:moveTo>
                <a:cubicBezTo>
                  <a:pt x="9143" y="750"/>
                  <a:pt x="15153" y="4640"/>
                  <a:pt x="18607" y="10498"/>
                </a:cubicBezTo>
                <a:lnTo>
                  <a:pt x="0" y="2146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2301" name="Text Box 29"/>
          <p:cNvSpPr txBox="1">
            <a:spLocks noChangeArrowheads="1"/>
          </p:cNvSpPr>
          <p:nvPr/>
        </p:nvSpPr>
        <p:spPr bwMode="auto">
          <a:xfrm>
            <a:off x="5435600" y="2276475"/>
            <a:ext cx="115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</a:rPr>
              <a:t>2</a:t>
            </a:r>
            <a:r>
              <a:rPr lang="en-US" altLang="zh-CN" sz="2400">
                <a:solidFill>
                  <a:schemeClr val="tx1"/>
                </a:solidFill>
              </a:rPr>
              <a:t> 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endParaRPr lang="en-US" altLang="zh-CN" sz="2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2302" name="Text Box 30"/>
          <p:cNvSpPr txBox="1">
            <a:spLocks noChangeArrowheads="1"/>
          </p:cNvSpPr>
          <p:nvPr/>
        </p:nvSpPr>
        <p:spPr bwMode="auto">
          <a:xfrm>
            <a:off x="6588125" y="2781300"/>
            <a:ext cx="1150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</a:rPr>
              <a:t> 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endParaRPr lang="en-US" altLang="zh-CN" sz="2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2303" name="Text Box 31"/>
          <p:cNvSpPr txBox="1">
            <a:spLocks noChangeArrowheads="1"/>
          </p:cNvSpPr>
          <p:nvPr/>
        </p:nvSpPr>
        <p:spPr bwMode="auto">
          <a:xfrm>
            <a:off x="5508625" y="2852738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400">
                <a:solidFill>
                  <a:schemeClr val="tx1"/>
                </a:solidFill>
                <a:cs typeface="Arial" panose="020B0604020202020204" pitchFamily="34" charset="0"/>
              </a:rPr>
              <a:t>┐</a:t>
            </a:r>
          </a:p>
        </p:txBody>
      </p:sp>
      <p:sp>
        <p:nvSpPr>
          <p:cNvPr id="182304" name="Text Box 32"/>
          <p:cNvSpPr txBox="1">
            <a:spLocks noChangeArrowheads="1"/>
          </p:cNvSpPr>
          <p:nvPr/>
        </p:nvSpPr>
        <p:spPr bwMode="auto">
          <a:xfrm>
            <a:off x="5580063" y="3716338"/>
            <a:ext cx="2232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i="1">
                <a:latin typeface="Times New Roman" panose="02020603050405020304" pitchFamily="18" charset="0"/>
              </a:rPr>
              <a:t>x</a:t>
            </a:r>
            <a:r>
              <a:rPr lang="en-US" altLang="zh-CN" sz="4400">
                <a:latin typeface="Times New Roman" panose="02020603050405020304" pitchFamily="18" charset="0"/>
              </a:rPr>
              <a:t> =30</a:t>
            </a:r>
            <a:r>
              <a:rPr lang="en-US" altLang="zh-CN" sz="4400" baseline="30000">
                <a:latin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2" grpId="0"/>
      <p:bldP spid="182297" grpId="0"/>
      <p:bldP spid="1823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08720"/>
            <a:ext cx="8229600" cy="1143000"/>
          </a:xfrm>
          <a:solidFill>
            <a:schemeClr val="accent1">
              <a:alpha val="0"/>
            </a:schemeClr>
          </a:solidFill>
        </p:spPr>
        <p:txBody>
          <a:bodyPr/>
          <a:lstStyle/>
          <a:p>
            <a:r>
              <a:rPr lang="zh-CN" altLang="en-US" sz="5400" b="1" dirty="0">
                <a:solidFill>
                  <a:srgbClr val="FF0000"/>
                </a:solidFill>
              </a:rPr>
              <a:t>预习检查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132856"/>
            <a:ext cx="8218488" cy="2592189"/>
          </a:xfrm>
          <a:noFill/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</a:rPr>
              <a:t>1</a:t>
            </a:r>
            <a:r>
              <a:rPr lang="zh-CN" altLang="en-US" b="1" dirty="0">
                <a:solidFill>
                  <a:srgbClr val="0000FF"/>
                </a:solidFill>
              </a:rPr>
              <a:t>、三角形内角和定理及其推论</a:t>
            </a:r>
            <a:r>
              <a:rPr lang="en-US" altLang="zh-CN" b="1" dirty="0">
                <a:solidFill>
                  <a:srgbClr val="0000FF"/>
                </a:solidFill>
              </a:rPr>
              <a:t>1</a:t>
            </a:r>
            <a:r>
              <a:rPr lang="zh-CN" altLang="en-US" b="1" dirty="0">
                <a:solidFill>
                  <a:srgbClr val="0000FF"/>
                </a:solidFill>
              </a:rPr>
              <a:t>、</a:t>
            </a:r>
            <a:r>
              <a:rPr lang="en-US" altLang="zh-CN" b="1" dirty="0">
                <a:solidFill>
                  <a:srgbClr val="0000FF"/>
                </a:solidFill>
              </a:rPr>
              <a:t>2</a:t>
            </a:r>
            <a:r>
              <a:rPr lang="zh-CN" altLang="en-US" b="1" dirty="0">
                <a:solidFill>
                  <a:srgbClr val="0000FF"/>
                </a:solidFill>
              </a:rPr>
              <a:t>是什么？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</a:rPr>
              <a:t>2</a:t>
            </a:r>
            <a:r>
              <a:rPr lang="zh-CN" altLang="en-US" b="1" dirty="0">
                <a:solidFill>
                  <a:srgbClr val="0000FF"/>
                </a:solidFill>
              </a:rPr>
              <a:t>、什么叫做推论？推论能作为定理使用吗？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</a:rPr>
              <a:t>3</a:t>
            </a:r>
            <a:r>
              <a:rPr lang="zh-CN" altLang="en-US" b="1" dirty="0">
                <a:solidFill>
                  <a:srgbClr val="0000FF"/>
                </a:solidFill>
              </a:rPr>
              <a:t>、什么叫做辅助线？辅助线通常画成什么线</a:t>
            </a:r>
            <a:r>
              <a:rPr lang="zh-CN" altLang="en-US" b="1" dirty="0" smtClean="0">
                <a:solidFill>
                  <a:srgbClr val="0000FF"/>
                </a:solidFill>
              </a:rPr>
              <a:t>？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9577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dirty="0">
                <a:solidFill>
                  <a:schemeClr val="tx1"/>
                </a:solidFill>
              </a:rPr>
              <a:t>定理</a:t>
            </a:r>
            <a:r>
              <a:rPr lang="zh-CN" altLang="en-US" sz="4400" dirty="0">
                <a:solidFill>
                  <a:srgbClr val="CC0000"/>
                </a:solidFill>
              </a:rPr>
              <a:t>：三角形的三个内角和是</a:t>
            </a:r>
            <a:r>
              <a:rPr lang="en-US" altLang="zh-CN" sz="4400" dirty="0">
                <a:solidFill>
                  <a:srgbClr val="CC0000"/>
                </a:solidFill>
              </a:rPr>
              <a:t>180°</a:t>
            </a:r>
            <a:endParaRPr lang="zh-CN" altLang="en-US" sz="4400" dirty="0">
              <a:solidFill>
                <a:srgbClr val="CC0000"/>
              </a:solidFill>
            </a:endParaRPr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900113" y="2997200"/>
            <a:ext cx="7416800" cy="2249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5000"/>
              </a:lnSpc>
            </a:pPr>
            <a:r>
              <a:rPr lang="zh-CN" altLang="en-US" sz="3600" dirty="0">
                <a:solidFill>
                  <a:srgbClr val="0000FF"/>
                </a:solidFill>
              </a:rPr>
              <a:t>一个三角形中能有两个直角吗？</a:t>
            </a:r>
          </a:p>
          <a:p>
            <a:pPr algn="l">
              <a:lnSpc>
                <a:spcPct val="135000"/>
              </a:lnSpc>
            </a:pPr>
            <a:r>
              <a:rPr lang="zh-CN" altLang="en-US" sz="3600" dirty="0">
                <a:solidFill>
                  <a:srgbClr val="0000FF"/>
                </a:solidFill>
              </a:rPr>
              <a:t>一个三角形中能有两个钝角吗？</a:t>
            </a:r>
          </a:p>
          <a:p>
            <a:pPr algn="l">
              <a:lnSpc>
                <a:spcPct val="135000"/>
              </a:lnSpc>
            </a:pPr>
            <a:r>
              <a:rPr lang="zh-CN" altLang="en-US" sz="3600" dirty="0">
                <a:solidFill>
                  <a:srgbClr val="0000FF"/>
                </a:solidFill>
              </a:rPr>
              <a:t>三个内角都能小于</a:t>
            </a:r>
            <a:r>
              <a:rPr lang="en-US" altLang="zh-CN" sz="3600" dirty="0">
                <a:solidFill>
                  <a:srgbClr val="0000FF"/>
                </a:solidFill>
              </a:rPr>
              <a:t>60</a:t>
            </a:r>
            <a:r>
              <a:rPr lang="en-US" altLang="zh-CN" sz="3600" baseline="30000" dirty="0">
                <a:solidFill>
                  <a:srgbClr val="0000FF"/>
                </a:solidFill>
              </a:rPr>
              <a:t>0</a:t>
            </a:r>
            <a:r>
              <a:rPr lang="zh-CN" altLang="en-US" sz="3600" dirty="0">
                <a:solidFill>
                  <a:srgbClr val="0000FF"/>
                </a:solidFill>
              </a:rPr>
              <a:t>吗</a:t>
            </a:r>
            <a:r>
              <a:rPr lang="zh-CN" altLang="en-US" sz="3600" dirty="0" smtClean="0">
                <a:solidFill>
                  <a:srgbClr val="0000FF"/>
                </a:solidFill>
              </a:rPr>
              <a:t>？</a:t>
            </a:r>
            <a:endParaRPr lang="zh-CN" altLang="en-US" sz="3600" dirty="0">
              <a:solidFill>
                <a:srgbClr val="0000FF"/>
              </a:solidFill>
            </a:endParaRP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755650" y="2276475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dirty="0">
                <a:solidFill>
                  <a:srgbClr val="0000FF"/>
                </a:solidFill>
              </a:rPr>
              <a:t>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/>
      <p:bldP spid="1843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2852738"/>
            <a:ext cx="5976938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86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9882" y="339127"/>
            <a:ext cx="2952750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4868" name="Group 4"/>
          <p:cNvGrpSpPr/>
          <p:nvPr/>
        </p:nvGrpSpPr>
        <p:grpSpPr bwMode="auto">
          <a:xfrm>
            <a:off x="468313" y="693738"/>
            <a:ext cx="1944687" cy="647700"/>
            <a:chOff x="0" y="0"/>
            <a:chExt cx="1315" cy="486"/>
          </a:xfrm>
        </p:grpSpPr>
        <p:pic>
          <p:nvPicPr>
            <p:cNvPr id="164869" name="Picture 5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748" cy="4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4870" name="Text Box 6"/>
            <p:cNvSpPr txBox="1">
              <a:spLocks noChangeArrowheads="1"/>
            </p:cNvSpPr>
            <p:nvPr/>
          </p:nvSpPr>
          <p:spPr bwMode="auto">
            <a:xfrm>
              <a:off x="317" y="100"/>
              <a:ext cx="998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000" dirty="0">
                  <a:ea typeface="黑体" panose="02010609060101010101" pitchFamily="49" charset="-122"/>
                </a:rPr>
                <a:t>交流与发现</a:t>
              </a:r>
            </a:p>
          </p:txBody>
        </p:sp>
      </p:grp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1835150" y="2327940"/>
            <a:ext cx="6192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dirty="0">
                <a:solidFill>
                  <a:srgbClr val="0000FF"/>
                </a:solidFill>
                <a:ea typeface="黑体" panose="02010609060101010101" pitchFamily="49" charset="-122"/>
              </a:rPr>
              <a:t>由上图及三角形内角和定理，你还发现了什么？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1835150" y="4327525"/>
            <a:ext cx="6192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>
                <a:ea typeface="黑体" panose="02010609060101010101" pitchFamily="49" charset="-122"/>
              </a:rPr>
              <a:t>由此得出三角形内角和定理的两个推论</a:t>
            </a:r>
            <a:r>
              <a:rPr lang="zh-CN" altLang="en-US" sz="2400">
                <a:solidFill>
                  <a:srgbClr val="0000FF"/>
                </a:solidFill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164873" name="Text Box 9"/>
          <p:cNvSpPr txBox="1">
            <a:spLocks noChangeArrowheads="1"/>
          </p:cNvSpPr>
          <p:nvPr/>
        </p:nvSpPr>
        <p:spPr bwMode="auto">
          <a:xfrm>
            <a:off x="107950" y="4724400"/>
            <a:ext cx="86407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dirty="0">
                <a:solidFill>
                  <a:srgbClr val="0000FF"/>
                </a:solidFill>
              </a:rPr>
              <a:t>推论1：三角形的一个外角等于与它不相邻的两个内角的和。</a:t>
            </a:r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107950" y="5681294"/>
            <a:ext cx="856932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dirty="0">
                <a:solidFill>
                  <a:srgbClr val="0000FF"/>
                </a:solidFill>
              </a:rPr>
              <a:t>推论2：三角形的一个外角大于与它不相邻的任意一个内角。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1" grpId="0" autoUpdateAnimBg="0"/>
      <p:bldP spid="164872" grpId="0" autoUpdateAnimBg="0"/>
      <p:bldP spid="164873" grpId="0" bldLvl="0" autoUpdateAnimBg="0"/>
      <p:bldP spid="164874" grpId="0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90" name="Group 2"/>
          <p:cNvGrpSpPr/>
          <p:nvPr/>
        </p:nvGrpSpPr>
        <p:grpSpPr bwMode="auto">
          <a:xfrm>
            <a:off x="1835150" y="3575050"/>
            <a:ext cx="3960813" cy="2382838"/>
            <a:chOff x="0" y="0"/>
            <a:chExt cx="1815" cy="1048"/>
          </a:xfrm>
        </p:grpSpPr>
        <p:grpSp>
          <p:nvGrpSpPr>
            <p:cNvPr id="165891" name="Group 3"/>
            <p:cNvGrpSpPr/>
            <p:nvPr/>
          </p:nvGrpSpPr>
          <p:grpSpPr bwMode="auto">
            <a:xfrm>
              <a:off x="227" y="91"/>
              <a:ext cx="1134" cy="816"/>
              <a:chOff x="0" y="0"/>
              <a:chExt cx="1633" cy="1406"/>
            </a:xfrm>
          </p:grpSpPr>
          <p:sp>
            <p:nvSpPr>
              <p:cNvPr id="165892" name="Line 4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499" cy="1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5893" name="Line 5"/>
              <p:cNvSpPr>
                <a:spLocks noChangeShapeType="1"/>
              </p:cNvSpPr>
              <p:nvPr/>
            </p:nvSpPr>
            <p:spPr bwMode="auto">
              <a:xfrm>
                <a:off x="0" y="1406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5894" name="Line 6"/>
              <p:cNvSpPr>
                <a:spLocks noChangeShapeType="1"/>
              </p:cNvSpPr>
              <p:nvPr/>
            </p:nvSpPr>
            <p:spPr bwMode="auto">
              <a:xfrm flipH="1" flipV="1">
                <a:off x="499" y="0"/>
                <a:ext cx="862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5895" name="Line 7"/>
              <p:cNvSpPr>
                <a:spLocks noChangeShapeType="1"/>
              </p:cNvSpPr>
              <p:nvPr/>
            </p:nvSpPr>
            <p:spPr bwMode="auto">
              <a:xfrm flipH="1" flipV="1">
                <a:off x="1361" y="363"/>
                <a:ext cx="272" cy="10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5896" name="Text Box 8"/>
            <p:cNvSpPr txBox="1">
              <a:spLocks noChangeArrowheads="1"/>
            </p:cNvSpPr>
            <p:nvPr/>
          </p:nvSpPr>
          <p:spPr bwMode="auto">
            <a:xfrm>
              <a:off x="317" y="0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165897" name="Text Box 9"/>
            <p:cNvSpPr txBox="1">
              <a:spLocks noChangeArrowheads="1"/>
            </p:cNvSpPr>
            <p:nvPr/>
          </p:nvSpPr>
          <p:spPr bwMode="auto">
            <a:xfrm>
              <a:off x="0" y="813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165898" name="Text Box 10"/>
            <p:cNvSpPr txBox="1">
              <a:spLocks noChangeArrowheads="1"/>
            </p:cNvSpPr>
            <p:nvPr/>
          </p:nvSpPr>
          <p:spPr bwMode="auto">
            <a:xfrm>
              <a:off x="1361" y="817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165899" name="Text Box 11"/>
            <p:cNvSpPr txBox="1">
              <a:spLocks noChangeArrowheads="1"/>
            </p:cNvSpPr>
            <p:nvPr/>
          </p:nvSpPr>
          <p:spPr bwMode="auto">
            <a:xfrm>
              <a:off x="1180" y="182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>
                  <a:solidFill>
                    <a:srgbClr val="0000FF"/>
                  </a:solidFill>
                </a:rPr>
                <a:t>D</a:t>
              </a:r>
            </a:p>
          </p:txBody>
        </p:sp>
      </p:grpSp>
      <p:sp>
        <p:nvSpPr>
          <p:cNvPr id="165900" name="Text Box 12"/>
          <p:cNvSpPr txBox="1">
            <a:spLocks noChangeArrowheads="1"/>
          </p:cNvSpPr>
          <p:nvPr/>
        </p:nvSpPr>
        <p:spPr bwMode="auto">
          <a:xfrm>
            <a:off x="1547813" y="2205038"/>
            <a:ext cx="676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已知：如图，四边形ABCD是一个任意四边形。</a:t>
            </a:r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1908175" y="2852738"/>
            <a:ext cx="540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求证：∠</a:t>
            </a: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A+∠B+ ∠C+ ∠D=360</a:t>
            </a:r>
            <a:r>
              <a:rPr lang="en-US" altLang="zh-CN" sz="2400" baseline="300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en-US" altLang="zh-CN" sz="240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65902" name="Picture 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620713"/>
            <a:ext cx="1800225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5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00" grpId="0" autoUpdateAnimBg="0"/>
      <p:bldP spid="16590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900113" y="1773238"/>
            <a:ext cx="77755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1.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）在△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ABC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中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,∠A=35°,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∠ 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B=43°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，</a:t>
            </a:r>
          </a:p>
          <a:p>
            <a:pPr algn="l"/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则∠ 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C=</a:t>
            </a:r>
            <a:r>
              <a:rPr kumimoji="1" lang="en-US" altLang="zh-CN" sz="3200" u="sng" dirty="0">
                <a:solidFill>
                  <a:schemeClr val="tx1"/>
                </a:solidFill>
                <a:latin typeface="宋体" panose="02010600030101010101" pitchFamily="2" charset="-122"/>
              </a:rPr>
              <a:t>      .</a:t>
            </a:r>
            <a:r>
              <a:rPr kumimoji="1" lang="en-US" altLang="zh-CN" sz="3200" b="0" dirty="0">
                <a:solidFill>
                  <a:schemeClr val="tx1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900113" y="2997200"/>
            <a:ext cx="74152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）在△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ABC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中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,∠C=90°,∠B=50°,</a:t>
            </a:r>
            <a:endParaRPr kumimoji="1" lang="zh-CN" altLang="en-US" sz="32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algn="l"/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则∠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A =</a:t>
            </a:r>
            <a:r>
              <a:rPr kumimoji="1" lang="zh-CN" altLang="en-US" sz="3200" b="0" dirty="0">
                <a:solidFill>
                  <a:schemeClr val="tx1"/>
                </a:solidFill>
                <a:latin typeface="宋体" panose="02010600030101010101" pitchFamily="2" charset="-122"/>
              </a:rPr>
              <a:t> 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＿＿＿＿。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900113" y="4221163"/>
            <a:ext cx="7632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）在△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ABC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中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, ∠A=40°,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∠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A=2∠B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，</a:t>
            </a:r>
          </a:p>
          <a:p>
            <a:pPr algn="l"/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则∠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C =</a:t>
            </a:r>
            <a:r>
              <a:rPr kumimoji="1" lang="zh-CN" altLang="en-US" sz="3200" b="0" dirty="0">
                <a:solidFill>
                  <a:schemeClr val="tx1"/>
                </a:solidFill>
                <a:latin typeface="宋体" panose="02010600030101010101" pitchFamily="2" charset="-122"/>
              </a:rPr>
              <a:t> 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＿＿＿＿。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2484438" y="2276475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0">
                <a:solidFill>
                  <a:srgbClr val="FF3300"/>
                </a:solidFill>
              </a:rPr>
              <a:t>102</a:t>
            </a:r>
            <a:r>
              <a:rPr lang="en-US" altLang="zh-CN" sz="3200" b="0" baseline="30000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2916238" y="3500438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0">
                <a:solidFill>
                  <a:srgbClr val="FF3300"/>
                </a:solidFill>
              </a:rPr>
              <a:t>40</a:t>
            </a:r>
            <a:r>
              <a:rPr lang="en-US" altLang="zh-CN" sz="3200" b="0" baseline="30000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2771775" y="47244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0">
                <a:solidFill>
                  <a:srgbClr val="FF3300"/>
                </a:solidFill>
              </a:rPr>
              <a:t>120</a:t>
            </a:r>
            <a:r>
              <a:rPr lang="en-US" altLang="zh-CN" sz="3200" b="0" baseline="30000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5435600" y="5734050"/>
            <a:ext cx="2160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zh-CN" altLang="en-US" sz="3200">
                <a:solidFill>
                  <a:srgbClr val="6600CC"/>
                </a:solidFill>
              </a:rPr>
              <a:t>你真棒！</a:t>
            </a:r>
          </a:p>
        </p:txBody>
      </p:sp>
      <p:sp>
        <p:nvSpPr>
          <p:cNvPr id="180233" name="AutoShape 9" descr="指点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885113" y="5084763"/>
            <a:ext cx="1058862" cy="1196975"/>
          </a:xfrm>
          <a:prstGeom prst="actionButtonBlank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rgbClr val="800080"/>
            </a:solidFill>
            <a:miter lim="800000"/>
          </a:ln>
          <a:effectLst>
            <a:prstShdw prst="shdw17" dist="17961" dir="2700000">
              <a:srgbClr val="80008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0235" name="WordArt 11"/>
          <p:cNvSpPr>
            <a:spLocks noChangeArrowheads="1" noChangeShapeType="1"/>
          </p:cNvSpPr>
          <p:nvPr/>
        </p:nvSpPr>
        <p:spPr bwMode="auto">
          <a:xfrm>
            <a:off x="2767566" y="812800"/>
            <a:ext cx="3340100" cy="960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noFill/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当堂达标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9" grpId="0"/>
      <p:bldP spid="180230" grpId="0"/>
      <p:bldP spid="180231" grpId="0"/>
      <p:bldP spid="1802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32" name="Group 4"/>
          <p:cNvGrpSpPr/>
          <p:nvPr/>
        </p:nvGrpSpPr>
        <p:grpSpPr bwMode="auto">
          <a:xfrm>
            <a:off x="1116013" y="333375"/>
            <a:ext cx="3887787" cy="1008063"/>
            <a:chOff x="0" y="0"/>
            <a:chExt cx="1927" cy="527"/>
          </a:xfrm>
        </p:grpSpPr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612" y="0"/>
              <a:ext cx="1315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None/>
              </a:pPr>
              <a:endParaRPr lang="zh-CN" altLang="en-US" sz="4400">
                <a:solidFill>
                  <a:schemeClr val="tx1"/>
                </a:solidFill>
                <a:ea typeface="隶书" panose="02010509060101010101" pitchFamily="49" charset="-122"/>
              </a:endParaRPr>
            </a:p>
          </p:txBody>
        </p:sp>
        <p:grpSp>
          <p:nvGrpSpPr>
            <p:cNvPr id="176134" name="Group 6"/>
            <p:cNvGrpSpPr/>
            <p:nvPr/>
          </p:nvGrpSpPr>
          <p:grpSpPr bwMode="auto">
            <a:xfrm>
              <a:off x="0" y="0"/>
              <a:ext cx="521" cy="527"/>
              <a:chOff x="0" y="0"/>
              <a:chExt cx="521" cy="527"/>
            </a:xfrm>
          </p:grpSpPr>
          <p:sp>
            <p:nvSpPr>
              <p:cNvPr id="176135" name="Oval 7"/>
              <p:cNvSpPr>
                <a:spLocks noChangeAspect="1" noChangeArrowheads="1"/>
              </p:cNvSpPr>
              <p:nvPr/>
            </p:nvSpPr>
            <p:spPr bwMode="auto">
              <a:xfrm>
                <a:off x="0" y="64"/>
                <a:ext cx="447" cy="447"/>
              </a:xfrm>
              <a:prstGeom prst="ellipse">
                <a:avLst/>
              </a:prstGeom>
              <a:solidFill>
                <a:srgbClr val="BADEF6"/>
              </a:solidFill>
              <a:ln w="12700">
                <a:solidFill>
                  <a:srgbClr val="99CC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6136" name="Oval 8"/>
              <p:cNvSpPr>
                <a:spLocks noChangeAspect="1" noChangeArrowheads="1"/>
              </p:cNvSpPr>
              <p:nvPr/>
            </p:nvSpPr>
            <p:spPr bwMode="auto">
              <a:xfrm rot="1786131">
                <a:off x="142" y="71"/>
                <a:ext cx="152" cy="456"/>
              </a:xfrm>
              <a:prstGeom prst="ellipse">
                <a:avLst/>
              </a:prstGeom>
              <a:noFill/>
              <a:ln w="9525">
                <a:solidFill>
                  <a:srgbClr val="CC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6137" name="Oval 9"/>
              <p:cNvSpPr>
                <a:spLocks noChangeArrowheads="1"/>
              </p:cNvSpPr>
              <p:nvPr/>
            </p:nvSpPr>
            <p:spPr bwMode="auto">
              <a:xfrm rot="15672806">
                <a:off x="156" y="49"/>
                <a:ext cx="141" cy="456"/>
              </a:xfrm>
              <a:prstGeom prst="ellipse">
                <a:avLst/>
              </a:prstGeom>
              <a:noFill/>
              <a:ln w="9525">
                <a:solidFill>
                  <a:srgbClr val="CC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pic>
            <p:nvPicPr>
              <p:cNvPr id="176138" name="Picture 10" descr="Q_039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 rot="3881336">
                <a:off x="9" y="126"/>
                <a:ext cx="43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76139" name="Group 11"/>
              <p:cNvGrpSpPr>
                <a:grpSpLocks noChangeAspect="1"/>
              </p:cNvGrpSpPr>
              <p:nvPr/>
            </p:nvGrpSpPr>
            <p:grpSpPr bwMode="auto">
              <a:xfrm>
                <a:off x="253" y="0"/>
                <a:ext cx="268" cy="338"/>
                <a:chOff x="0" y="0"/>
                <a:chExt cx="268" cy="338"/>
              </a:xfrm>
            </p:grpSpPr>
            <p:sp>
              <p:nvSpPr>
                <p:cNvPr id="176140" name="未知"/>
                <p:cNvSpPr>
                  <a:spLocks noChangeAspect="1"/>
                </p:cNvSpPr>
                <p:nvPr/>
              </p:nvSpPr>
              <p:spPr bwMode="auto">
                <a:xfrm>
                  <a:off x="64" y="0"/>
                  <a:ext cx="204" cy="244"/>
                </a:xfrm>
                <a:custGeom>
                  <a:avLst/>
                  <a:gdLst>
                    <a:gd name="T0" fmla="*/ 205 w 621"/>
                    <a:gd name="T1" fmla="*/ 197 h 802"/>
                    <a:gd name="T2" fmla="*/ 23 w 621"/>
                    <a:gd name="T3" fmla="*/ 106 h 802"/>
                    <a:gd name="T4" fmla="*/ 69 w 621"/>
                    <a:gd name="T5" fmla="*/ 15 h 802"/>
                    <a:gd name="T6" fmla="*/ 250 w 621"/>
                    <a:gd name="T7" fmla="*/ 15 h 802"/>
                    <a:gd name="T8" fmla="*/ 432 w 621"/>
                    <a:gd name="T9" fmla="*/ 61 h 802"/>
                    <a:gd name="T10" fmla="*/ 568 w 621"/>
                    <a:gd name="T11" fmla="*/ 197 h 802"/>
                    <a:gd name="T12" fmla="*/ 613 w 621"/>
                    <a:gd name="T13" fmla="*/ 378 h 802"/>
                    <a:gd name="T14" fmla="*/ 522 w 621"/>
                    <a:gd name="T15" fmla="*/ 514 h 802"/>
                    <a:gd name="T16" fmla="*/ 386 w 621"/>
                    <a:gd name="T17" fmla="*/ 605 h 802"/>
                    <a:gd name="T18" fmla="*/ 295 w 621"/>
                    <a:gd name="T19" fmla="*/ 696 h 802"/>
                    <a:gd name="T20" fmla="*/ 295 w 621"/>
                    <a:gd name="T21" fmla="*/ 787 h 802"/>
                    <a:gd name="T22" fmla="*/ 205 w 621"/>
                    <a:gd name="T23" fmla="*/ 787 h 802"/>
                    <a:gd name="T24" fmla="*/ 69 w 621"/>
                    <a:gd name="T25" fmla="*/ 741 h 802"/>
                    <a:gd name="T26" fmla="*/ 114 w 621"/>
                    <a:gd name="T27" fmla="*/ 560 h 802"/>
                    <a:gd name="T28" fmla="*/ 250 w 621"/>
                    <a:gd name="T29" fmla="*/ 469 h 802"/>
                    <a:gd name="T30" fmla="*/ 295 w 621"/>
                    <a:gd name="T31" fmla="*/ 333 h 802"/>
                    <a:gd name="T32" fmla="*/ 205 w 621"/>
                    <a:gd name="T33" fmla="*/ 197 h 8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21" h="802">
                      <a:moveTo>
                        <a:pt x="205" y="197"/>
                      </a:moveTo>
                      <a:cubicBezTo>
                        <a:pt x="160" y="159"/>
                        <a:pt x="46" y="136"/>
                        <a:pt x="23" y="106"/>
                      </a:cubicBezTo>
                      <a:cubicBezTo>
                        <a:pt x="0" y="76"/>
                        <a:pt x="31" y="30"/>
                        <a:pt x="69" y="15"/>
                      </a:cubicBezTo>
                      <a:cubicBezTo>
                        <a:pt x="107" y="0"/>
                        <a:pt x="190" y="7"/>
                        <a:pt x="250" y="15"/>
                      </a:cubicBezTo>
                      <a:cubicBezTo>
                        <a:pt x="310" y="23"/>
                        <a:pt x="379" y="31"/>
                        <a:pt x="432" y="61"/>
                      </a:cubicBezTo>
                      <a:cubicBezTo>
                        <a:pt x="485" y="91"/>
                        <a:pt x="538" y="144"/>
                        <a:pt x="568" y="197"/>
                      </a:cubicBezTo>
                      <a:cubicBezTo>
                        <a:pt x="598" y="250"/>
                        <a:pt x="621" y="325"/>
                        <a:pt x="613" y="378"/>
                      </a:cubicBezTo>
                      <a:cubicBezTo>
                        <a:pt x="605" y="431"/>
                        <a:pt x="560" y="476"/>
                        <a:pt x="522" y="514"/>
                      </a:cubicBezTo>
                      <a:cubicBezTo>
                        <a:pt x="484" y="552"/>
                        <a:pt x="424" y="575"/>
                        <a:pt x="386" y="605"/>
                      </a:cubicBezTo>
                      <a:cubicBezTo>
                        <a:pt x="348" y="635"/>
                        <a:pt x="310" y="666"/>
                        <a:pt x="295" y="696"/>
                      </a:cubicBezTo>
                      <a:cubicBezTo>
                        <a:pt x="280" y="726"/>
                        <a:pt x="310" y="772"/>
                        <a:pt x="295" y="787"/>
                      </a:cubicBezTo>
                      <a:cubicBezTo>
                        <a:pt x="280" y="802"/>
                        <a:pt x="243" y="795"/>
                        <a:pt x="205" y="787"/>
                      </a:cubicBezTo>
                      <a:cubicBezTo>
                        <a:pt x="167" y="779"/>
                        <a:pt x="84" y="779"/>
                        <a:pt x="69" y="741"/>
                      </a:cubicBezTo>
                      <a:cubicBezTo>
                        <a:pt x="54" y="703"/>
                        <a:pt x="84" y="605"/>
                        <a:pt x="114" y="560"/>
                      </a:cubicBezTo>
                      <a:cubicBezTo>
                        <a:pt x="144" y="515"/>
                        <a:pt x="220" y="507"/>
                        <a:pt x="250" y="469"/>
                      </a:cubicBezTo>
                      <a:cubicBezTo>
                        <a:pt x="280" y="431"/>
                        <a:pt x="302" y="378"/>
                        <a:pt x="295" y="333"/>
                      </a:cubicBezTo>
                      <a:cubicBezTo>
                        <a:pt x="288" y="288"/>
                        <a:pt x="250" y="235"/>
                        <a:pt x="205" y="197"/>
                      </a:cubicBezTo>
                      <a:close/>
                    </a:path>
                  </a:pathLst>
                </a:custGeom>
                <a:solidFill>
                  <a:srgbClr val="FF9900"/>
                </a:solidFill>
                <a:ln w="38100" cap="flat" cmpd="sng">
                  <a:solidFill>
                    <a:srgbClr val="8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6141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15"/>
                  <a:ext cx="114" cy="114"/>
                </a:xfrm>
                <a:prstGeom prst="ellipse">
                  <a:avLst/>
                </a:prstGeom>
                <a:solidFill>
                  <a:srgbClr val="FF9900"/>
                </a:solidFill>
                <a:ln w="38100">
                  <a:solidFill>
                    <a:srgbClr val="8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6142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65" y="224"/>
                  <a:ext cx="114" cy="114"/>
                </a:xfrm>
                <a:prstGeom prst="ellipse">
                  <a:avLst/>
                </a:prstGeom>
                <a:solidFill>
                  <a:srgbClr val="FF9900"/>
                </a:solidFill>
                <a:ln w="38100">
                  <a:solidFill>
                    <a:srgbClr val="8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76154" name="WordArt 26"/>
          <p:cNvSpPr>
            <a:spLocks noChangeArrowheads="1" noChangeShapeType="1"/>
          </p:cNvSpPr>
          <p:nvPr/>
        </p:nvSpPr>
        <p:spPr bwMode="auto">
          <a:xfrm>
            <a:off x="3059113" y="883314"/>
            <a:ext cx="3340100" cy="9604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noFill/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当堂达标</a:t>
            </a:r>
          </a:p>
        </p:txBody>
      </p:sp>
      <p:sp>
        <p:nvSpPr>
          <p:cNvPr id="176155" name="Text Box 27"/>
          <p:cNvSpPr txBox="1">
            <a:spLocks noChangeArrowheads="1"/>
          </p:cNvSpPr>
          <p:nvPr/>
        </p:nvSpPr>
        <p:spPr bwMode="auto">
          <a:xfrm>
            <a:off x="539552" y="2434375"/>
            <a:ext cx="75168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0000FF"/>
                </a:solidFill>
              </a:rPr>
              <a:t>2.</a:t>
            </a:r>
            <a:r>
              <a:rPr lang="zh-CN" altLang="en-US" sz="3600" dirty="0">
                <a:solidFill>
                  <a:srgbClr val="0000FF"/>
                </a:solidFill>
              </a:rPr>
              <a:t>已知△</a:t>
            </a:r>
            <a:r>
              <a:rPr lang="en-US" altLang="zh-CN" sz="3600" dirty="0">
                <a:solidFill>
                  <a:srgbClr val="0000FF"/>
                </a:solidFill>
              </a:rPr>
              <a:t>ABC</a:t>
            </a:r>
            <a:r>
              <a:rPr lang="zh-CN" altLang="en-US" sz="3600" dirty="0">
                <a:solidFill>
                  <a:srgbClr val="0000FF"/>
                </a:solidFill>
              </a:rPr>
              <a:t>中，∠</a:t>
            </a:r>
            <a:r>
              <a:rPr lang="en-US" altLang="zh-CN" sz="3600" dirty="0">
                <a:solidFill>
                  <a:srgbClr val="0000FF"/>
                </a:solidFill>
              </a:rPr>
              <a:t>B</a:t>
            </a:r>
            <a:r>
              <a:rPr lang="zh-CN" altLang="en-US" sz="3600" dirty="0">
                <a:solidFill>
                  <a:srgbClr val="0000FF"/>
                </a:solidFill>
              </a:rPr>
              <a:t>是∠</a:t>
            </a:r>
            <a:r>
              <a:rPr lang="en-US" altLang="zh-CN" sz="3600" dirty="0">
                <a:solidFill>
                  <a:srgbClr val="0000FF"/>
                </a:solidFill>
              </a:rPr>
              <a:t>A</a:t>
            </a:r>
            <a:r>
              <a:rPr lang="zh-CN" altLang="en-US" sz="3600" dirty="0">
                <a:solidFill>
                  <a:srgbClr val="0000FF"/>
                </a:solidFill>
              </a:rPr>
              <a:t>的</a:t>
            </a:r>
            <a:r>
              <a:rPr lang="en-US" altLang="zh-CN" sz="3600" dirty="0">
                <a:solidFill>
                  <a:srgbClr val="0000FF"/>
                </a:solidFill>
              </a:rPr>
              <a:t>2</a:t>
            </a:r>
            <a:r>
              <a:rPr lang="zh-CN" altLang="en-US" sz="3600" dirty="0">
                <a:solidFill>
                  <a:srgbClr val="0000FF"/>
                </a:solidFill>
              </a:rPr>
              <a:t>倍，</a:t>
            </a:r>
          </a:p>
          <a:p>
            <a:r>
              <a:rPr lang="zh-CN" altLang="en-US" sz="3600" dirty="0">
                <a:solidFill>
                  <a:srgbClr val="0000FF"/>
                </a:solidFill>
              </a:rPr>
              <a:t>∠</a:t>
            </a:r>
            <a:r>
              <a:rPr lang="en-US" altLang="zh-CN" sz="3600" dirty="0">
                <a:solidFill>
                  <a:srgbClr val="0000FF"/>
                </a:solidFill>
              </a:rPr>
              <a:t>C</a:t>
            </a:r>
            <a:r>
              <a:rPr lang="zh-CN" altLang="en-US" sz="3600" dirty="0">
                <a:solidFill>
                  <a:srgbClr val="0000FF"/>
                </a:solidFill>
              </a:rPr>
              <a:t>比∠</a:t>
            </a:r>
            <a:r>
              <a:rPr lang="en-US" altLang="zh-CN" sz="3600" dirty="0">
                <a:solidFill>
                  <a:srgbClr val="0000FF"/>
                </a:solidFill>
              </a:rPr>
              <a:t>A</a:t>
            </a:r>
            <a:r>
              <a:rPr lang="zh-CN" altLang="en-US" sz="3600" dirty="0">
                <a:solidFill>
                  <a:srgbClr val="0000FF"/>
                </a:solidFill>
              </a:rPr>
              <a:t>大        ，求∠</a:t>
            </a:r>
            <a:r>
              <a:rPr lang="en-US" altLang="zh-CN" sz="3600" dirty="0">
                <a:solidFill>
                  <a:srgbClr val="0000FF"/>
                </a:solidFill>
              </a:rPr>
              <a:t>A</a:t>
            </a:r>
            <a:r>
              <a:rPr lang="zh-CN" altLang="en-US" sz="3600" dirty="0">
                <a:solidFill>
                  <a:srgbClr val="0000FF"/>
                </a:solidFill>
              </a:rPr>
              <a:t> </a:t>
            </a:r>
            <a:r>
              <a:rPr lang="en-US" altLang="zh-CN" sz="3600" dirty="0">
                <a:solidFill>
                  <a:srgbClr val="0000FF"/>
                </a:solidFill>
              </a:rPr>
              <a:t>.</a:t>
            </a:r>
          </a:p>
        </p:txBody>
      </p:sp>
      <p:graphicFrame>
        <p:nvGraphicFramePr>
          <p:cNvPr id="176158" name="Object 30"/>
          <p:cNvGraphicFramePr>
            <a:graphicFrameLocks noGrp="1" noChangeAspect="1"/>
          </p:cNvGraphicFramePr>
          <p:nvPr>
            <p:ph sz="half" idx="2"/>
          </p:nvPr>
        </p:nvGraphicFramePr>
        <p:xfrm>
          <a:off x="4140002" y="2939200"/>
          <a:ext cx="935038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69" name="公式" r:id="rId4" imgW="254000" imgH="203200" progId="Equation.3">
                  <p:embed/>
                </p:oleObj>
              </mc:Choice>
              <mc:Fallback>
                <p:oleObj name="公式" r:id="rId4" imgW="254000" imgH="2032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002" y="2939200"/>
                        <a:ext cx="935038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520700" y="1271330"/>
            <a:ext cx="76327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kumimoji="1" lang="zh-CN" altLang="en-US" sz="3600" dirty="0">
                <a:solidFill>
                  <a:srgbClr val="0000FF"/>
                </a:solidFill>
                <a:latin typeface="宋体" panose="02010600030101010101" pitchFamily="2" charset="-122"/>
              </a:rPr>
              <a:t>已知：三角形三个内角的度数之比为</a:t>
            </a:r>
            <a:r>
              <a:rPr kumimoji="1" lang="en-US" altLang="zh-CN" sz="3600" dirty="0">
                <a:solidFill>
                  <a:srgbClr val="0000FF"/>
                </a:solidFill>
                <a:latin typeface="宋体" panose="02010600030101010101" pitchFamily="2" charset="-122"/>
              </a:rPr>
              <a:t>1:3:5</a:t>
            </a:r>
            <a:r>
              <a:rPr kumimoji="1" lang="zh-CN" altLang="en-US" sz="3600" dirty="0">
                <a:solidFill>
                  <a:srgbClr val="0000FF"/>
                </a:solidFill>
                <a:latin typeface="宋体" panose="02010600030101010101" pitchFamily="2" charset="-122"/>
              </a:rPr>
              <a:t>，求这三个内角的度数。</a:t>
            </a: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217044" y="2420938"/>
            <a:ext cx="7920038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  解：设三个内角度数分别为：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x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、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3x</a:t>
            </a: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、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5x,</a:t>
            </a:r>
            <a:endParaRPr kumimoji="1" lang="zh-CN" altLang="en-US" sz="32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2251426" y="3860651"/>
            <a:ext cx="4289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x+3x+5x=180°</a:t>
            </a:r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1964088" y="4509938"/>
            <a:ext cx="5616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解得　　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x=20</a:t>
            </a:r>
            <a:r>
              <a:rPr kumimoji="1" lang="en-US" altLang="zh-CN" sz="3200" b="0" dirty="0">
                <a:solidFill>
                  <a:schemeClr val="tx1"/>
                </a:solidFill>
                <a:latin typeface="宋体" panose="02010600030101010101" pitchFamily="2" charset="-122"/>
              </a:rPr>
              <a:t>°</a:t>
            </a:r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1748188" y="5013176"/>
            <a:ext cx="485775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所以三个内角度数分别为 </a:t>
            </a:r>
          </a:p>
          <a:p>
            <a:pPr algn="l">
              <a:lnSpc>
                <a:spcPct val="130000"/>
              </a:lnSpc>
            </a:pPr>
            <a:r>
              <a:rPr kumimoji="1"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  </a:t>
            </a:r>
            <a:r>
              <a:rPr kumimoji="1"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20°,60°,100°</a:t>
            </a:r>
            <a:r>
              <a:rPr kumimoji="1" lang="zh-CN" altLang="en-US" sz="3200" b="0" dirty="0">
                <a:solidFill>
                  <a:schemeClr val="tx1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1547664" y="3136606"/>
            <a:ext cx="4940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zh-CN" altLang="en-US" sz="3200" dirty="0">
                <a:solidFill>
                  <a:schemeClr val="tx1"/>
                </a:solidFill>
              </a:rPr>
              <a:t>由三角形内角和为</a:t>
            </a:r>
            <a:r>
              <a:rPr kumimoji="1" lang="en-US" altLang="zh-CN" sz="3200" dirty="0">
                <a:solidFill>
                  <a:schemeClr val="tx1"/>
                </a:solidFill>
              </a:rPr>
              <a:t>180°</a:t>
            </a:r>
            <a:r>
              <a:rPr kumimoji="1" lang="zh-CN" altLang="en-US" sz="3200" dirty="0">
                <a:solidFill>
                  <a:schemeClr val="tx1"/>
                </a:solidFill>
              </a:rPr>
              <a:t>得</a:t>
            </a:r>
            <a:endParaRPr kumimoji="1"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181257" name="WordArt 9"/>
          <p:cNvSpPr>
            <a:spLocks noChangeArrowheads="1" noChangeShapeType="1"/>
          </p:cNvSpPr>
          <p:nvPr/>
        </p:nvSpPr>
        <p:spPr bwMode="auto">
          <a:xfrm>
            <a:off x="2987675" y="260350"/>
            <a:ext cx="3340100" cy="960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noFill/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当堂达标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/>
      <p:bldP spid="181252" grpId="0"/>
      <p:bldP spid="181253" grpId="0"/>
      <p:bldP spid="181254" grpId="0"/>
      <p:bldP spid="1812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0" y="0"/>
            <a:ext cx="3505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4000">
                <a:solidFill>
                  <a:srgbClr val="0066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回顾</a:t>
            </a:r>
            <a:r>
              <a:rPr kumimoji="1" lang="zh-CN" altLang="en-US" sz="4000">
                <a:solidFill>
                  <a:srgbClr val="9933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与</a:t>
            </a:r>
            <a:r>
              <a:rPr kumimoji="1" lang="zh-CN" altLang="en-US" sz="4000">
                <a:solidFill>
                  <a:srgbClr val="0066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小结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827584" y="1141469"/>
            <a:ext cx="586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200" dirty="0">
                <a:solidFill>
                  <a:srgbClr val="3333CC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本节课里你学到了什么？？？</a:t>
            </a: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0" y="2034426"/>
            <a:ext cx="9144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2800" dirty="0">
                <a:solidFill>
                  <a:srgbClr val="A50021"/>
                </a:solidFill>
              </a:rPr>
              <a:t>1</a:t>
            </a:r>
            <a:r>
              <a:rPr lang="zh-CN" altLang="en-US" sz="2800" dirty="0">
                <a:solidFill>
                  <a:srgbClr val="A50021"/>
                </a:solidFill>
              </a:rPr>
              <a:t>、知识点：</a:t>
            </a:r>
            <a:endParaRPr lang="en-US" altLang="zh-CN" sz="2800" dirty="0">
              <a:solidFill>
                <a:srgbClr val="A50021"/>
              </a:solidFill>
              <a:latin typeface="宋体" panose="02010600030101010101" pitchFamily="2" charset="-122"/>
            </a:endParaRPr>
          </a:p>
          <a:p>
            <a:pPr algn="l"/>
            <a:r>
              <a:rPr lang="en-US" altLang="zh-CN" sz="2800" dirty="0">
                <a:solidFill>
                  <a:srgbClr val="A50021"/>
                </a:solidFill>
              </a:rPr>
              <a:t>2</a:t>
            </a:r>
            <a:r>
              <a:rPr lang="zh-CN" altLang="en-US" sz="2800" dirty="0">
                <a:solidFill>
                  <a:srgbClr val="A50021"/>
                </a:solidFill>
              </a:rPr>
              <a:t>、方法：</a:t>
            </a:r>
            <a:r>
              <a:rPr lang="zh-CN" altLang="en-US" sz="2400" dirty="0">
                <a:solidFill>
                  <a:srgbClr val="0000FF"/>
                </a:solidFill>
              </a:rPr>
              <a:t>⑴</a:t>
            </a:r>
            <a:r>
              <a:rPr lang="zh-CN" altLang="en-US" sz="2800" dirty="0">
                <a:solidFill>
                  <a:srgbClr val="A50021"/>
                </a:solidFill>
              </a:rPr>
              <a:t>通过</a:t>
            </a:r>
            <a:r>
              <a:rPr lang="zh-CN" altLang="en-US" sz="2800" dirty="0"/>
              <a:t>思考、去探究</a:t>
            </a:r>
            <a:r>
              <a:rPr lang="zh-CN" altLang="en-US" sz="2800" dirty="0">
                <a:solidFill>
                  <a:srgbClr val="A50021"/>
                </a:solidFill>
              </a:rPr>
              <a:t>、去总结三角形内角和的 定理，并且发现要证明三角形三个内角的和等于</a:t>
            </a:r>
            <a:r>
              <a:rPr lang="en-US" altLang="zh-CN" sz="2800" dirty="0" smtClean="0">
                <a:solidFill>
                  <a:srgbClr val="A50021"/>
                </a:solidFill>
              </a:rPr>
              <a:t>180°</a:t>
            </a:r>
            <a:r>
              <a:rPr lang="zh-CN" altLang="en-US" sz="2800" dirty="0">
                <a:solidFill>
                  <a:srgbClr val="A50021"/>
                </a:solidFill>
              </a:rPr>
              <a:t>需通过作</a:t>
            </a:r>
            <a:r>
              <a:rPr lang="zh-CN" altLang="en-US" sz="2800" dirty="0"/>
              <a:t>辅助线</a:t>
            </a:r>
            <a:r>
              <a:rPr lang="zh-CN" altLang="en-US" sz="2800" dirty="0">
                <a:solidFill>
                  <a:srgbClr val="A50021"/>
                </a:solidFill>
              </a:rPr>
              <a:t>转化为：</a:t>
            </a:r>
            <a:r>
              <a:rPr lang="zh-CN" altLang="en-US" sz="2800" dirty="0"/>
              <a:t>①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平角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</a:rPr>
              <a:t>;</a:t>
            </a:r>
            <a:r>
              <a:rPr lang="en-US" altLang="zh-CN" sz="2800" dirty="0"/>
              <a:t>②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两直线平行同旁内角和等于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</a:rPr>
              <a:t>180°;</a:t>
            </a:r>
            <a:r>
              <a:rPr lang="zh-CN" altLang="en-US" sz="2800" dirty="0"/>
              <a:t>③</a:t>
            </a:r>
            <a:r>
              <a:rPr lang="zh-CN" altLang="en-US" sz="2800" dirty="0">
                <a:solidFill>
                  <a:srgbClr val="0000FF"/>
                </a:solidFill>
              </a:rPr>
              <a:t>邻补角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  <a:r>
              <a:rPr lang="en-US" altLang="zh-CN" sz="2800" dirty="0" smtClean="0">
                <a:solidFill>
                  <a:srgbClr val="0000FF"/>
                </a:solidFill>
                <a:latin typeface="宋体" panose="02010600030101010101" pitchFamily="2" charset="-122"/>
              </a:rPr>
              <a:t>(2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利用</a:t>
            </a:r>
            <a:r>
              <a:rPr lang="zh-CN" altLang="en-US" sz="2800" dirty="0">
                <a:latin typeface="宋体" panose="02010600030101010101" pitchFamily="2" charset="-122"/>
              </a:rPr>
              <a:t>方程或方程组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求角（</a:t>
            </a:r>
            <a:r>
              <a:rPr lang="en-US" altLang="zh-CN" sz="28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）把分散的角</a:t>
            </a:r>
            <a:r>
              <a:rPr lang="zh-CN" altLang="en-US" sz="2800" dirty="0">
                <a:solidFill>
                  <a:srgbClr val="FF3300"/>
                </a:solidFill>
                <a:latin typeface="宋体" panose="02010600030101010101" pitchFamily="2" charset="-122"/>
              </a:rPr>
              <a:t>集中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到三角形或多边形上。</a:t>
            </a: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56001" y="4860427"/>
            <a:ext cx="8496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dirty="0">
                <a:solidFill>
                  <a:srgbClr val="A50021"/>
                </a:solidFill>
              </a:rPr>
              <a:t>3</a:t>
            </a:r>
            <a:r>
              <a:rPr lang="zh-CN" altLang="en-US" sz="2800" dirty="0">
                <a:solidFill>
                  <a:srgbClr val="A50021"/>
                </a:solidFill>
              </a:rPr>
              <a:t>、举一反三</a:t>
            </a:r>
            <a:r>
              <a:rPr lang="zh-CN" altLang="en-US" sz="2800" dirty="0" smtClean="0">
                <a:solidFill>
                  <a:srgbClr val="A50021"/>
                </a:solidFill>
              </a:rPr>
              <a:t>：</a:t>
            </a:r>
            <a:endParaRPr lang="zh-CN" altLang="en-US" sz="2400" dirty="0">
              <a:solidFill>
                <a:srgbClr val="A50021"/>
              </a:solidFill>
            </a:endParaRP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49619" y="5508127"/>
            <a:ext cx="76342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A50021"/>
                </a:solidFill>
              </a:rPr>
              <a:t>4</a:t>
            </a:r>
            <a:r>
              <a:rPr lang="zh-CN" altLang="en-US" sz="2800" dirty="0">
                <a:solidFill>
                  <a:srgbClr val="A50021"/>
                </a:solidFill>
              </a:rPr>
              <a:t>、这一部分知识所在知识系统中的位置</a:t>
            </a:r>
            <a:r>
              <a:rPr lang="zh-CN" altLang="en-US" sz="2800" dirty="0" smtClean="0">
                <a:solidFill>
                  <a:srgbClr val="A50021"/>
                </a:solidFill>
              </a:rPr>
              <a:t>：</a:t>
            </a:r>
            <a:endParaRPr lang="zh-CN" altLang="en-US" sz="24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  <p:bldP spid="35844" grpId="0" autoUpdateAnimBg="0"/>
      <p:bldP spid="167940" grpId="0"/>
      <p:bldP spid="16794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34219" y="1220788"/>
            <a:ext cx="8250238" cy="1296119"/>
          </a:xfrm>
        </p:spPr>
        <p:txBody>
          <a:bodyPr/>
          <a:lstStyle/>
          <a:p>
            <a:pPr algn="l"/>
            <a:r>
              <a:rPr lang="zh-CN" altLang="en-US" sz="3600" b="1" dirty="0"/>
              <a:t>练习</a:t>
            </a:r>
            <a:r>
              <a:rPr lang="en-US" altLang="zh-CN" sz="3600" b="1" dirty="0"/>
              <a:t>.</a:t>
            </a:r>
            <a:r>
              <a:rPr lang="zh-CN" altLang="en-US" sz="3600" b="1" dirty="0"/>
              <a:t>如图，求</a:t>
            </a:r>
            <a:r>
              <a:rPr lang="zh-CN" altLang="en-US" sz="3600" b="1" dirty="0">
                <a:sym typeface="Symbol" panose="05050102010706020507" pitchFamily="18" charset="2"/>
              </a:rPr>
              <a:t></a:t>
            </a:r>
            <a:r>
              <a:rPr lang="en-US" altLang="zh-CN" sz="3600" b="1" dirty="0">
                <a:sym typeface="Symbol" panose="05050102010706020507" pitchFamily="18" charset="2"/>
              </a:rPr>
              <a:t>A</a:t>
            </a:r>
            <a:r>
              <a:rPr lang="en-US" altLang="zh-CN" sz="3600" b="1" baseline="-25000" dirty="0">
                <a:sym typeface="Symbol" panose="05050102010706020507" pitchFamily="18" charset="2"/>
              </a:rPr>
              <a:t>1</a:t>
            </a:r>
            <a:r>
              <a:rPr lang="en-US" altLang="zh-CN" sz="3600" b="1" dirty="0">
                <a:sym typeface="Symbol" panose="05050102010706020507" pitchFamily="18" charset="2"/>
              </a:rPr>
              <a:t>+A</a:t>
            </a:r>
            <a:r>
              <a:rPr lang="en-US" altLang="zh-CN" sz="3600" b="1" baseline="-25000" dirty="0">
                <a:sym typeface="Symbol" panose="05050102010706020507" pitchFamily="18" charset="2"/>
              </a:rPr>
              <a:t>2</a:t>
            </a:r>
            <a:r>
              <a:rPr lang="en-US" altLang="zh-CN" sz="3600" b="1" dirty="0">
                <a:sym typeface="Symbol" panose="05050102010706020507" pitchFamily="18" charset="2"/>
              </a:rPr>
              <a:t>+A</a:t>
            </a:r>
            <a:r>
              <a:rPr lang="en-US" altLang="zh-CN" sz="3600" b="1" baseline="-25000" dirty="0">
                <a:sym typeface="Symbol" panose="05050102010706020507" pitchFamily="18" charset="2"/>
              </a:rPr>
              <a:t>3</a:t>
            </a:r>
            <a:r>
              <a:rPr lang="en-US" altLang="zh-CN" sz="3600" b="1" dirty="0">
                <a:sym typeface="Symbol" panose="05050102010706020507" pitchFamily="18" charset="2"/>
              </a:rPr>
              <a:t>+A</a:t>
            </a:r>
            <a:r>
              <a:rPr lang="en-US" altLang="zh-CN" sz="3600" b="1" baseline="-25000" dirty="0">
                <a:sym typeface="Symbol" panose="05050102010706020507" pitchFamily="18" charset="2"/>
              </a:rPr>
              <a:t>4</a:t>
            </a:r>
            <a:r>
              <a:rPr lang="en-US" altLang="zh-CN" sz="3600" b="1" dirty="0">
                <a:sym typeface="Symbol" panose="05050102010706020507" pitchFamily="18" charset="2"/>
              </a:rPr>
              <a:t>+A</a:t>
            </a:r>
            <a:r>
              <a:rPr lang="en-US" altLang="zh-CN" sz="3600" b="1" baseline="-25000" dirty="0">
                <a:sym typeface="Symbol" panose="05050102010706020507" pitchFamily="18" charset="2"/>
              </a:rPr>
              <a:t>5</a:t>
            </a:r>
            <a:r>
              <a:rPr lang="zh-CN" altLang="en-US" sz="3600" b="1" dirty="0">
                <a:sym typeface="Symbol" panose="05050102010706020507" pitchFamily="18" charset="2"/>
              </a:rPr>
              <a:t>的度数</a:t>
            </a:r>
            <a:r>
              <a:rPr lang="zh-CN" altLang="en-US" sz="3600" b="1" dirty="0" smtClean="0">
                <a:sym typeface="Symbol" panose="05050102010706020507" pitchFamily="18" charset="2"/>
              </a:rPr>
              <a:t>。 </a:t>
            </a:r>
            <a:endParaRPr lang="zh-CN" altLang="en-US" sz="3600" b="1" dirty="0">
              <a:sym typeface="Symbol" panose="05050102010706020507" pitchFamily="18" charset="2"/>
            </a:endParaRPr>
          </a:p>
        </p:txBody>
      </p:sp>
      <p:grpSp>
        <p:nvGrpSpPr>
          <p:cNvPr id="183299" name="Group 3"/>
          <p:cNvGrpSpPr/>
          <p:nvPr/>
        </p:nvGrpSpPr>
        <p:grpSpPr bwMode="auto">
          <a:xfrm>
            <a:off x="772302" y="2405838"/>
            <a:ext cx="6562725" cy="4343400"/>
            <a:chOff x="432" y="1056"/>
            <a:chExt cx="4134" cy="2736"/>
          </a:xfrm>
        </p:grpSpPr>
        <p:sp>
          <p:nvSpPr>
            <p:cNvPr id="183300" name="Line 4"/>
            <p:cNvSpPr>
              <a:spLocks noChangeShapeType="1"/>
            </p:cNvSpPr>
            <p:nvPr/>
          </p:nvSpPr>
          <p:spPr bwMode="auto">
            <a:xfrm flipV="1">
              <a:off x="912" y="2592"/>
              <a:ext cx="2256" cy="7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83301" name="Group 5"/>
            <p:cNvGrpSpPr/>
            <p:nvPr/>
          </p:nvGrpSpPr>
          <p:grpSpPr bwMode="auto">
            <a:xfrm>
              <a:off x="432" y="1056"/>
              <a:ext cx="4134" cy="2736"/>
              <a:chOff x="432" y="1056"/>
              <a:chExt cx="4134" cy="2736"/>
            </a:xfrm>
          </p:grpSpPr>
          <p:sp>
            <p:nvSpPr>
              <p:cNvPr id="183302" name="Rectangle 6"/>
              <p:cNvSpPr>
                <a:spLocks noChangeArrowheads="1"/>
              </p:cNvSpPr>
              <p:nvPr/>
            </p:nvSpPr>
            <p:spPr bwMode="auto">
              <a:xfrm>
                <a:off x="432" y="3312"/>
                <a:ext cx="486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4400" b="0">
                    <a:solidFill>
                      <a:schemeClr val="tx2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kumimoji="1" lang="en-US" altLang="zh-CN" sz="4400" b="0" baseline="-25000">
                    <a:solidFill>
                      <a:schemeClr val="tx2"/>
                    </a:solidFill>
                    <a:latin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</a:p>
            </p:txBody>
          </p:sp>
          <p:grpSp>
            <p:nvGrpSpPr>
              <p:cNvPr id="183303" name="Group 7"/>
              <p:cNvGrpSpPr/>
              <p:nvPr/>
            </p:nvGrpSpPr>
            <p:grpSpPr bwMode="auto">
              <a:xfrm>
                <a:off x="912" y="1056"/>
                <a:ext cx="3654" cy="2448"/>
                <a:chOff x="912" y="1392"/>
                <a:chExt cx="3654" cy="2448"/>
              </a:xfrm>
            </p:grpSpPr>
            <p:sp>
              <p:nvSpPr>
                <p:cNvPr id="183304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912" y="1872"/>
                  <a:ext cx="1824" cy="1776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3305" name="Line 9"/>
                <p:cNvSpPr>
                  <a:spLocks noChangeShapeType="1"/>
                </p:cNvSpPr>
                <p:nvPr/>
              </p:nvSpPr>
              <p:spPr bwMode="auto">
                <a:xfrm>
                  <a:off x="2736" y="1872"/>
                  <a:ext cx="1344" cy="1776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3306" name="Line 10"/>
                <p:cNvSpPr>
                  <a:spLocks noChangeShapeType="1"/>
                </p:cNvSpPr>
                <p:nvPr/>
              </p:nvSpPr>
              <p:spPr bwMode="auto">
                <a:xfrm>
                  <a:off x="2208" y="2880"/>
                  <a:ext cx="1872" cy="768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3307" name="Line 11"/>
                <p:cNvSpPr>
                  <a:spLocks noChangeShapeType="1"/>
                </p:cNvSpPr>
                <p:nvPr/>
              </p:nvSpPr>
              <p:spPr bwMode="auto">
                <a:xfrm>
                  <a:off x="2208" y="2880"/>
                  <a:ext cx="10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3308" name="Rectangle 12"/>
                <p:cNvSpPr>
                  <a:spLocks noChangeArrowheads="1"/>
                </p:cNvSpPr>
                <p:nvPr/>
              </p:nvSpPr>
              <p:spPr bwMode="auto">
                <a:xfrm>
                  <a:off x="2496" y="1392"/>
                  <a:ext cx="48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4400" b="0">
                      <a:solidFill>
                        <a:schemeClr val="tx2"/>
                      </a:solidFill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A</a:t>
                  </a:r>
                  <a:r>
                    <a:rPr kumimoji="1" lang="en-US" altLang="zh-CN" sz="4400" b="0" baseline="-25000">
                      <a:solidFill>
                        <a:schemeClr val="tx2"/>
                      </a:solidFill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1</a:t>
                  </a:r>
                </a:p>
              </p:txBody>
            </p:sp>
            <p:sp>
              <p:nvSpPr>
                <p:cNvPr id="183309" name="Rectangle 13"/>
                <p:cNvSpPr>
                  <a:spLocks noChangeArrowheads="1"/>
                </p:cNvSpPr>
                <p:nvPr/>
              </p:nvSpPr>
              <p:spPr bwMode="auto">
                <a:xfrm>
                  <a:off x="4080" y="3360"/>
                  <a:ext cx="48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4400" b="0" dirty="0">
                      <a:solidFill>
                        <a:schemeClr val="tx2"/>
                      </a:solidFill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A</a:t>
                  </a:r>
                  <a:r>
                    <a:rPr kumimoji="1" lang="en-US" altLang="zh-CN" sz="4400" b="0" baseline="-25000" dirty="0">
                      <a:solidFill>
                        <a:schemeClr val="tx2"/>
                      </a:solidFill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5</a:t>
                  </a:r>
                </a:p>
              </p:txBody>
            </p:sp>
            <p:sp>
              <p:nvSpPr>
                <p:cNvPr id="183310" name="Rectangle 14"/>
                <p:cNvSpPr>
                  <a:spLocks noChangeArrowheads="1"/>
                </p:cNvSpPr>
                <p:nvPr/>
              </p:nvSpPr>
              <p:spPr bwMode="auto">
                <a:xfrm>
                  <a:off x="2976" y="2448"/>
                  <a:ext cx="48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4400" b="0" dirty="0">
                      <a:solidFill>
                        <a:schemeClr val="tx2"/>
                      </a:solidFill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A</a:t>
                  </a:r>
                  <a:r>
                    <a:rPr kumimoji="1" lang="en-US" altLang="zh-CN" sz="4400" b="0" baseline="-25000" dirty="0">
                      <a:solidFill>
                        <a:schemeClr val="tx2"/>
                      </a:solidFill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3</a:t>
                  </a:r>
                </a:p>
              </p:txBody>
            </p:sp>
            <p:sp>
              <p:nvSpPr>
                <p:cNvPr id="183311" name="Rectangle 15"/>
                <p:cNvSpPr>
                  <a:spLocks noChangeArrowheads="1"/>
                </p:cNvSpPr>
                <p:nvPr/>
              </p:nvSpPr>
              <p:spPr bwMode="auto">
                <a:xfrm>
                  <a:off x="2016" y="2400"/>
                  <a:ext cx="48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4400" b="0">
                      <a:solidFill>
                        <a:schemeClr val="tx2"/>
                      </a:solidFill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A</a:t>
                  </a:r>
                  <a:r>
                    <a:rPr kumimoji="1" lang="en-US" altLang="zh-CN" sz="4400" b="0" baseline="-25000">
                      <a:solidFill>
                        <a:schemeClr val="tx2"/>
                      </a:solidFill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4</a:t>
                  </a:r>
                </a:p>
              </p:txBody>
            </p:sp>
          </p:grpSp>
          <p:sp>
            <p:nvSpPr>
              <p:cNvPr id="183312" name="Line 16"/>
              <p:cNvSpPr>
                <a:spLocks noChangeShapeType="1"/>
              </p:cNvSpPr>
              <p:nvPr/>
            </p:nvSpPr>
            <p:spPr bwMode="auto">
              <a:xfrm flipV="1">
                <a:off x="3168" y="2544"/>
                <a:ext cx="192" cy="4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83313" name="Line 17"/>
          <p:cNvSpPr>
            <a:spLocks noChangeShapeType="1"/>
          </p:cNvSpPr>
          <p:nvPr/>
        </p:nvSpPr>
        <p:spPr bwMode="auto">
          <a:xfrm>
            <a:off x="1692275" y="5876925"/>
            <a:ext cx="4876800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83314" name="Group 18"/>
          <p:cNvGrpSpPr/>
          <p:nvPr/>
        </p:nvGrpSpPr>
        <p:grpSpPr bwMode="auto">
          <a:xfrm>
            <a:off x="5246688" y="5492750"/>
            <a:ext cx="838200" cy="457200"/>
            <a:chOff x="3264" y="3024"/>
            <a:chExt cx="528" cy="288"/>
          </a:xfrm>
        </p:grpSpPr>
        <p:sp>
          <p:nvSpPr>
            <p:cNvPr id="183315" name="Arc 19"/>
            <p:cNvSpPr/>
            <p:nvPr/>
          </p:nvSpPr>
          <p:spPr bwMode="auto">
            <a:xfrm flipH="1">
              <a:off x="3696" y="3120"/>
              <a:ext cx="48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3316" name="Text Box 20"/>
            <p:cNvSpPr txBox="1">
              <a:spLocks noChangeArrowheads="1"/>
            </p:cNvSpPr>
            <p:nvPr/>
          </p:nvSpPr>
          <p:spPr bwMode="auto">
            <a:xfrm>
              <a:off x="3264" y="302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83317" name="Group 21"/>
          <p:cNvGrpSpPr/>
          <p:nvPr/>
        </p:nvGrpSpPr>
        <p:grpSpPr bwMode="auto">
          <a:xfrm>
            <a:off x="1979613" y="5492750"/>
            <a:ext cx="762000" cy="457200"/>
            <a:chOff x="1344" y="3024"/>
            <a:chExt cx="480" cy="288"/>
          </a:xfrm>
        </p:grpSpPr>
        <p:sp>
          <p:nvSpPr>
            <p:cNvPr id="183318" name="Text Box 22"/>
            <p:cNvSpPr txBox="1">
              <a:spLocks noChangeArrowheads="1"/>
            </p:cNvSpPr>
            <p:nvPr/>
          </p:nvSpPr>
          <p:spPr bwMode="auto">
            <a:xfrm>
              <a:off x="1344" y="3024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3319" name="Arc 23"/>
            <p:cNvSpPr/>
            <p:nvPr/>
          </p:nvSpPr>
          <p:spPr bwMode="auto">
            <a:xfrm>
              <a:off x="1344" y="3168"/>
              <a:ext cx="4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83320" name="Arc 24"/>
          <p:cNvSpPr/>
          <p:nvPr/>
        </p:nvSpPr>
        <p:spPr bwMode="auto">
          <a:xfrm flipV="1">
            <a:off x="4140200" y="3213100"/>
            <a:ext cx="360363" cy="714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3321" name="Arc 25"/>
          <p:cNvSpPr/>
          <p:nvPr/>
        </p:nvSpPr>
        <p:spPr bwMode="auto">
          <a:xfrm>
            <a:off x="1979613" y="5372100"/>
            <a:ext cx="144462" cy="2174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3322" name="Arc 26"/>
          <p:cNvSpPr/>
          <p:nvPr/>
        </p:nvSpPr>
        <p:spPr bwMode="auto">
          <a:xfrm>
            <a:off x="3924300" y="4652963"/>
            <a:ext cx="71438" cy="1444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3323" name="Arc 27"/>
          <p:cNvSpPr/>
          <p:nvPr/>
        </p:nvSpPr>
        <p:spPr bwMode="auto">
          <a:xfrm flipH="1">
            <a:off x="4859338" y="4652963"/>
            <a:ext cx="73025" cy="1444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3324" name="Arc 28"/>
          <p:cNvSpPr/>
          <p:nvPr/>
        </p:nvSpPr>
        <p:spPr bwMode="auto">
          <a:xfrm flipH="1">
            <a:off x="6084888" y="5516563"/>
            <a:ext cx="215900" cy="1444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3326" name="WordArt 30"/>
          <p:cNvSpPr>
            <a:spLocks noChangeArrowheads="1" noChangeShapeType="1"/>
          </p:cNvSpPr>
          <p:nvPr/>
        </p:nvSpPr>
        <p:spPr bwMode="auto">
          <a:xfrm>
            <a:off x="2987675" y="260350"/>
            <a:ext cx="3340100" cy="960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noFill/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拓展延伸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WordArt 2" descr="图片25"/>
          <p:cNvSpPr>
            <a:spLocks noChangeArrowheads="1" noChangeShapeType="1"/>
          </p:cNvSpPr>
          <p:nvPr/>
        </p:nvSpPr>
        <p:spPr bwMode="auto">
          <a:xfrm>
            <a:off x="2555925" y="2780928"/>
            <a:ext cx="3887787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4400" kern="10" dirty="0">
                <a:ln w="12700">
                  <a:solidFill>
                    <a:srgbClr val="EAEAEA"/>
                  </a:solidFill>
                  <a:rou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再见</a:t>
            </a:r>
          </a:p>
        </p:txBody>
      </p:sp>
      <p:pic>
        <p:nvPicPr>
          <p:cNvPr id="168963" name="Picture 3" descr="图片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9632" y="404664"/>
            <a:ext cx="7056438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8" dur="20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554" name="Group 2"/>
          <p:cNvGrpSpPr/>
          <p:nvPr/>
        </p:nvGrpSpPr>
        <p:grpSpPr bwMode="auto">
          <a:xfrm>
            <a:off x="1187450" y="620713"/>
            <a:ext cx="2295525" cy="647700"/>
            <a:chOff x="612" y="482"/>
            <a:chExt cx="1446" cy="408"/>
          </a:xfrm>
        </p:grpSpPr>
        <p:sp>
          <p:nvSpPr>
            <p:cNvPr id="151555" name="AutoShape 8"/>
            <p:cNvSpPr>
              <a:spLocks noChangeArrowheads="1"/>
            </p:cNvSpPr>
            <p:nvPr/>
          </p:nvSpPr>
          <p:spPr bwMode="auto">
            <a:xfrm rot="-340948">
              <a:off x="612" y="482"/>
              <a:ext cx="1446" cy="404"/>
            </a:xfrm>
            <a:prstGeom prst="flowChartExtra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l"/>
              <a:endParaRPr lang="zh-CN" altLang="en-US" sz="1800" b="0">
                <a:solidFill>
                  <a:schemeClr val="tx1"/>
                </a:solidFill>
              </a:endParaRPr>
            </a:p>
          </p:txBody>
        </p:sp>
        <p:pic>
          <p:nvPicPr>
            <p:cNvPr id="151556" name="Picture 9" descr="em01"/>
            <p:cNvPicPr>
              <a:picLocks noChangeAspect="1" noChangeArrowheads="1" noCrop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56" y="618"/>
              <a:ext cx="26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0"/>
          <p:cNvGrpSpPr/>
          <p:nvPr/>
        </p:nvGrpSpPr>
        <p:grpSpPr bwMode="auto">
          <a:xfrm>
            <a:off x="533400" y="2286000"/>
            <a:ext cx="8229600" cy="3260725"/>
            <a:chOff x="336" y="1440"/>
            <a:chExt cx="5184" cy="2054"/>
          </a:xfrm>
        </p:grpSpPr>
        <p:sp>
          <p:nvSpPr>
            <p:cNvPr id="151558" name="Text Box 11"/>
            <p:cNvSpPr txBox="1">
              <a:spLocks noChangeArrowheads="1"/>
            </p:cNvSpPr>
            <p:nvPr/>
          </p:nvSpPr>
          <p:spPr bwMode="auto">
            <a:xfrm>
              <a:off x="336" y="1440"/>
              <a:ext cx="5184" cy="2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kumimoji="1" lang="en-US" altLang="zh-CN" sz="3200" dirty="0">
                  <a:solidFill>
                    <a:srgbClr val="0000FF"/>
                  </a:solidFill>
                  <a:latin typeface="方正舒体" panose="02010601030101010101" pitchFamily="2" charset="-122"/>
                  <a:ea typeface="方正舒体" panose="02010601030101010101" pitchFamily="2" charset="-122"/>
                </a:rPr>
                <a:t>    </a:t>
              </a:r>
              <a:r>
                <a:rPr kumimoji="1" lang="zh-CN" altLang="en-US" sz="3200" dirty="0">
                  <a:latin typeface="隶书" panose="02010509060101010101" pitchFamily="49" charset="-122"/>
                  <a:ea typeface="隶书" panose="02010509060101010101" pitchFamily="49" charset="-122"/>
                </a:rPr>
                <a:t>三角形蓝和三角形红见面了，蓝炫耀的说：</a:t>
              </a:r>
              <a:r>
                <a:rPr kumimoji="1" lang="zh-CN" altLang="en-US" sz="3200" dirty="0">
                  <a:latin typeface="华文仿宋" panose="02010600040101010101" charset="-122"/>
                  <a:ea typeface="隶书" panose="02010509060101010101" pitchFamily="49" charset="-122"/>
                </a:rPr>
                <a:t>“</a:t>
              </a:r>
              <a:r>
                <a:rPr kumimoji="1" lang="zh-CN" altLang="en-US" sz="3200" dirty="0">
                  <a:latin typeface="隶书" panose="02010509060101010101" pitchFamily="49" charset="-122"/>
                  <a:ea typeface="隶书" panose="02010509060101010101" pitchFamily="49" charset="-122"/>
                </a:rPr>
                <a:t>我的体积比你大，所以我的内角和也比你大！</a:t>
              </a:r>
              <a:r>
                <a:rPr kumimoji="1" lang="zh-CN" altLang="en-US" sz="3200" dirty="0">
                  <a:latin typeface="华文仿宋" panose="02010600040101010101" charset="-122"/>
                  <a:ea typeface="隶书" panose="02010509060101010101" pitchFamily="49" charset="-122"/>
                </a:rPr>
                <a:t>”</a:t>
              </a:r>
              <a:r>
                <a:rPr kumimoji="1" lang="zh-CN" altLang="en-US" sz="3200" dirty="0">
                  <a:latin typeface="隶书" panose="02010509060101010101" pitchFamily="49" charset="-122"/>
                  <a:ea typeface="隶书" panose="02010509060101010101" pitchFamily="49" charset="-122"/>
                </a:rPr>
                <a:t>红不服气的说：</a:t>
              </a:r>
              <a:r>
                <a:rPr kumimoji="1" lang="zh-CN" altLang="en-US" sz="3200" dirty="0">
                  <a:latin typeface="华文仿宋" panose="02010600040101010101" charset="-122"/>
                  <a:ea typeface="隶书" panose="02010509060101010101" pitchFamily="49" charset="-122"/>
                </a:rPr>
                <a:t>“</a:t>
              </a:r>
              <a:r>
                <a:rPr kumimoji="1" lang="zh-CN" altLang="en-US" sz="3200" dirty="0">
                  <a:latin typeface="隶书" panose="02010509060101010101" pitchFamily="49" charset="-122"/>
                  <a:ea typeface="隶书" panose="02010509060101010101" pitchFamily="49" charset="-122"/>
                </a:rPr>
                <a:t>那可不好说噢，你自己量量看！</a:t>
              </a:r>
              <a:r>
                <a:rPr kumimoji="1" lang="zh-CN" altLang="en-US" sz="3200" dirty="0">
                  <a:latin typeface="华文仿宋" panose="02010600040101010101" charset="-122"/>
                  <a:ea typeface="隶书" panose="02010509060101010101" pitchFamily="49" charset="-122"/>
                </a:rPr>
                <a:t>”</a:t>
              </a:r>
              <a:endParaRPr kumimoji="1"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  <a:p>
              <a:pPr algn="just">
                <a:spcBef>
                  <a:spcPct val="50000"/>
                </a:spcBef>
              </a:pPr>
              <a:r>
                <a:rPr kumimoji="1" lang="zh-CN" altLang="en-US" sz="3200" dirty="0">
                  <a:latin typeface="隶书" panose="02010509060101010101" pitchFamily="49" charset="-122"/>
                  <a:ea typeface="隶书" panose="02010509060101010101" pitchFamily="49" charset="-122"/>
                </a:rPr>
                <a:t>    蓝用量角器量了量自己的内角和，就不再说话了！ </a:t>
              </a:r>
              <a:endParaRPr kumimoji="1" lang="zh-CN" altLang="en-US" sz="4000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graphicFrame>
          <p:nvGraphicFramePr>
            <p:cNvPr id="151559" name="Object 12"/>
            <p:cNvGraphicFramePr>
              <a:graphicFrameLocks noChangeAspect="1"/>
            </p:cNvGraphicFramePr>
            <p:nvPr/>
          </p:nvGraphicFramePr>
          <p:xfrm>
            <a:off x="2880" y="2496"/>
            <a:ext cx="1008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572" name="公式" r:id="rId4" imgW="316865" imgH="76200" progId="Equation.3">
                    <p:embed/>
                  </p:oleObj>
                </mc:Choice>
                <mc:Fallback>
                  <p:oleObj name="公式" r:id="rId4" imgW="316865" imgH="762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496"/>
                          <a:ext cx="1008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33400" y="5668962"/>
            <a:ext cx="8305800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同学们，你们知道其中的道理吗</a:t>
            </a:r>
            <a:r>
              <a:rPr kumimoji="1" lang="zh-CN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？</a:t>
            </a:r>
            <a:endParaRPr kumimoji="1" lang="zh-CN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1561" name="Group 9"/>
          <p:cNvGrpSpPr/>
          <p:nvPr/>
        </p:nvGrpSpPr>
        <p:grpSpPr bwMode="auto">
          <a:xfrm rot="552188">
            <a:off x="3276600" y="115888"/>
            <a:ext cx="5273675" cy="1844675"/>
            <a:chOff x="2438" y="0"/>
            <a:chExt cx="3322" cy="1139"/>
          </a:xfrm>
        </p:grpSpPr>
        <p:sp>
          <p:nvSpPr>
            <p:cNvPr id="151562" name="AutoShape 10"/>
            <p:cNvSpPr>
              <a:spLocks noChangeArrowheads="1"/>
            </p:cNvSpPr>
            <p:nvPr/>
          </p:nvSpPr>
          <p:spPr bwMode="auto">
            <a:xfrm rot="-573035">
              <a:off x="2438" y="0"/>
              <a:ext cx="3322" cy="1139"/>
            </a:xfrm>
            <a:prstGeom prst="flowChartExtra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pic>
          <p:nvPicPr>
            <p:cNvPr id="151563" name="Picture 11" descr="{77AB3BB9-DB8D-45F6-8004-1E4BD33E03D1}0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98" y="283"/>
              <a:ext cx="709" cy="7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1564" name="Text Box 12"/>
          <p:cNvSpPr txBox="1">
            <a:spLocks noChangeArrowheads="1"/>
          </p:cNvSpPr>
          <p:nvPr/>
        </p:nvSpPr>
        <p:spPr bwMode="auto">
          <a:xfrm>
            <a:off x="395288" y="260350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dirty="0"/>
              <a:t>问题</a:t>
            </a:r>
            <a:r>
              <a:rPr lang="en-US" altLang="zh-CN" sz="3200" dirty="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white">
          <a:xfrm>
            <a:off x="107950" y="188913"/>
            <a:ext cx="51847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/>
            <a:r>
              <a:rPr lang="zh-CN" altLang="en-US" sz="3600" dirty="0">
                <a:cs typeface="Arial" panose="020B0604020202020204" pitchFamily="34" charset="0"/>
              </a:rPr>
              <a:t>问题</a:t>
            </a:r>
            <a:r>
              <a:rPr lang="en-US" altLang="zh-CN" sz="3600" dirty="0">
                <a:cs typeface="Arial" panose="020B0604020202020204" pitchFamily="34" charset="0"/>
              </a:rPr>
              <a:t>2.</a:t>
            </a:r>
          </a:p>
          <a:p>
            <a:pPr marL="457200" indent="-457200" algn="l"/>
            <a:endParaRPr lang="zh-CN" altLang="en-US" sz="1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grpSp>
        <p:nvGrpSpPr>
          <p:cNvPr id="179203" name="Group 3"/>
          <p:cNvGrpSpPr/>
          <p:nvPr/>
        </p:nvGrpSpPr>
        <p:grpSpPr bwMode="auto">
          <a:xfrm>
            <a:off x="0" y="1557338"/>
            <a:ext cx="2916238" cy="1452562"/>
            <a:chOff x="624" y="192"/>
            <a:chExt cx="2359" cy="1080"/>
          </a:xfrm>
        </p:grpSpPr>
        <p:graphicFrame>
          <p:nvGraphicFramePr>
            <p:cNvPr id="179204" name="Object 4"/>
            <p:cNvGraphicFramePr>
              <a:graphicFrameLocks noChangeAspect="1"/>
            </p:cNvGraphicFramePr>
            <p:nvPr/>
          </p:nvGraphicFramePr>
          <p:xfrm>
            <a:off x="624" y="192"/>
            <a:ext cx="2359" cy="1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20" name="Flash 文档" r:id="rId4" imgW="3896995" imgH="2247265" progId="Flash.Movie">
                    <p:embed/>
                  </p:oleObj>
                </mc:Choice>
                <mc:Fallback>
                  <p:oleObj name="Flash 文档" r:id="rId4" imgW="3896995" imgH="2247265" progId="Flash.Movie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92"/>
                          <a:ext cx="2359" cy="1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9205" name="Object 5"/>
            <p:cNvGraphicFramePr>
              <a:graphicFrameLocks noChangeAspect="1"/>
            </p:cNvGraphicFramePr>
            <p:nvPr/>
          </p:nvGraphicFramePr>
          <p:xfrm>
            <a:off x="864" y="192"/>
            <a:ext cx="1611" cy="10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21" name="Flash 文档" r:id="rId6" imgW="3439160" imgH="2254250" progId="Flash.Movie">
                    <p:embed/>
                  </p:oleObj>
                </mc:Choice>
                <mc:Fallback>
                  <p:oleObj name="Flash 文档" r:id="rId6" imgW="3439160" imgH="2254250" progId="Flash.Movie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92"/>
                          <a:ext cx="1611" cy="10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9206" name="Rectangle 6"/>
          <p:cNvSpPr>
            <a:spLocks noChangeArrowheads="1"/>
          </p:cNvSpPr>
          <p:nvPr/>
        </p:nvSpPr>
        <p:spPr bwMode="white">
          <a:xfrm>
            <a:off x="107950" y="3573463"/>
            <a:ext cx="2743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Clr>
                <a:schemeClr val="tx1"/>
              </a:buClr>
            </a:pPr>
            <a:r>
              <a:rPr kumimoji="1" lang="zh-CN" altLang="en-US" sz="4000" dirty="0">
                <a:solidFill>
                  <a:srgbClr val="0000FF"/>
                </a:solidFill>
                <a:cs typeface="Arial" panose="020B0604020202020204" pitchFamily="34" charset="0"/>
              </a:rPr>
              <a:t>内角三兄弟之争</a:t>
            </a: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white">
          <a:xfrm>
            <a:off x="2934585" y="1268760"/>
            <a:ext cx="6206041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algn="l">
              <a:spcBef>
                <a:spcPct val="50000"/>
              </a:spcBef>
              <a:buClr>
                <a:schemeClr val="tx1"/>
              </a:buClr>
            </a:pPr>
            <a:r>
              <a:rPr kumimoji="1" lang="zh-CN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            在一个直角三角形里住着三个内角，平时，它们三兄弟非常团结可是有一天，老二突然不高兴，发起脾气来，它指着老大说：“你凭什么度数最大，我也要和你一样大！”“不行啊！”老大说：“这是不可能的，否则，我们这个家就再也围不起了</a:t>
            </a:r>
            <a:r>
              <a:rPr kumimoji="1" lang="en-US" altLang="zh-CN" sz="2800" dirty="0">
                <a:solidFill>
                  <a:schemeClr val="tx1"/>
                </a:solidFill>
                <a:cs typeface="Arial" panose="020B0604020202020204" pitchFamily="34" charset="0"/>
              </a:rPr>
              <a:t>……”“</a:t>
            </a:r>
            <a:r>
              <a:rPr kumimoji="1" lang="zh-CN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为什么？” 老二很纳闷。</a:t>
            </a:r>
          </a:p>
          <a:p>
            <a:pPr marL="457200" indent="-457200" algn="l">
              <a:spcBef>
                <a:spcPct val="50000"/>
              </a:spcBef>
              <a:buClr>
                <a:schemeClr val="tx1"/>
              </a:buClr>
            </a:pPr>
            <a:r>
              <a:rPr kumimoji="1" lang="zh-CN" altLang="en-US" sz="3200" dirty="0" smtClean="0">
                <a:cs typeface="Arial" panose="020B0604020202020204" pitchFamily="34" charset="0"/>
              </a:rPr>
              <a:t>同</a:t>
            </a:r>
            <a:r>
              <a:rPr kumimoji="1" lang="zh-CN" altLang="en-US" sz="3200" dirty="0">
                <a:cs typeface="Arial" panose="020B0604020202020204" pitchFamily="34" charset="0"/>
              </a:rPr>
              <a:t>学们，你们知道其中的道理吗？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zh-CN" altLang="en-US" sz="5400" b="1" dirty="0">
                <a:solidFill>
                  <a:srgbClr val="FF0000"/>
                </a:solidFill>
              </a:rPr>
              <a:t>学 习 目 标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72816"/>
            <a:ext cx="8496622" cy="4525963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3600" b="1" dirty="0">
                <a:solidFill>
                  <a:srgbClr val="0000FF"/>
                </a:solidFill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</a:rPr>
              <a:t>、通过拼图验证三角形内角和。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3600" b="1" dirty="0">
                <a:solidFill>
                  <a:srgbClr val="0000FF"/>
                </a:solidFill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</a:rPr>
              <a:t>、能理解和掌握三角形内角和定理         的证明过程。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3600" b="1" dirty="0">
                <a:solidFill>
                  <a:srgbClr val="0000FF"/>
                </a:solidFill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</a:rPr>
              <a:t>、能灵活应用三角形内角和定理进行简单的计算和推理证明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</a:t>
            </a:r>
            <a:endParaRPr lang="zh-CN" altLang="en-US" sz="3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WordArt 2"/>
          <p:cNvSpPr>
            <a:spLocks noChangeArrowheads="1" noChangeShapeType="1"/>
          </p:cNvSpPr>
          <p:nvPr/>
        </p:nvSpPr>
        <p:spPr bwMode="auto">
          <a:xfrm>
            <a:off x="1328176" y="620713"/>
            <a:ext cx="3527425" cy="1447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35676"/>
              </a:avLst>
            </a:prstTxWarp>
          </a:bodyPr>
          <a:lstStyle/>
          <a:p>
            <a:r>
              <a:rPr lang="zh-CN" altLang="en-US" sz="3600" dirty="0">
                <a:ln w="9525">
                  <a:solidFill>
                    <a:srgbClr val="008000"/>
                  </a:solidFill>
                  <a:round/>
                </a:ln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与三角形有关的角</a:t>
            </a:r>
          </a:p>
        </p:txBody>
      </p:sp>
      <p:pic>
        <p:nvPicPr>
          <p:cNvPr id="153603" name="Picture 3" descr="u=4153414503,3181734601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205038"/>
            <a:ext cx="6408738" cy="344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4" name="AutoShape 4"/>
          <p:cNvSpPr>
            <a:spLocks noChangeArrowheads="1"/>
          </p:cNvSpPr>
          <p:nvPr/>
        </p:nvSpPr>
        <p:spPr bwMode="auto">
          <a:xfrm>
            <a:off x="5003800" y="908050"/>
            <a:ext cx="1223963" cy="792163"/>
          </a:xfrm>
          <a:prstGeom prst="rightArrow">
            <a:avLst>
              <a:gd name="adj1" fmla="val 50000"/>
              <a:gd name="adj2" fmla="val 386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05" name="WordArt 5"/>
          <p:cNvSpPr>
            <a:spLocks noChangeArrowheads="1" noChangeShapeType="1"/>
          </p:cNvSpPr>
          <p:nvPr/>
        </p:nvSpPr>
        <p:spPr bwMode="auto">
          <a:xfrm>
            <a:off x="6516688" y="620713"/>
            <a:ext cx="2159000" cy="1008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zh-CN" altLang="en-US" sz="360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内角</a:t>
            </a: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3132138" y="0"/>
            <a:ext cx="3608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tx1"/>
                </a:solidFill>
              </a:rPr>
              <a:t>方法一</a:t>
            </a:r>
            <a:r>
              <a:rPr lang="en-US" altLang="zh-CN" sz="4000" dirty="0">
                <a:solidFill>
                  <a:schemeClr val="tx1"/>
                </a:solidFill>
              </a:rPr>
              <a:t>:     </a:t>
            </a:r>
            <a:r>
              <a:rPr lang="zh-CN" altLang="en-US" sz="4000" dirty="0">
                <a:solidFill>
                  <a:schemeClr val="tx1"/>
                </a:solidFill>
              </a:rPr>
              <a:t>度量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04" grpId="0" animBg="1"/>
      <p:bldP spid="1536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370" name="Group 2"/>
          <p:cNvGrpSpPr/>
          <p:nvPr/>
        </p:nvGrpSpPr>
        <p:grpSpPr bwMode="auto">
          <a:xfrm>
            <a:off x="611188" y="1406525"/>
            <a:ext cx="6840537" cy="3390900"/>
            <a:chOff x="385" y="886"/>
            <a:chExt cx="4309" cy="2136"/>
          </a:xfrm>
        </p:grpSpPr>
        <p:sp>
          <p:nvSpPr>
            <p:cNvPr id="186371" name="Freeform 3"/>
            <p:cNvSpPr/>
            <p:nvPr/>
          </p:nvSpPr>
          <p:spPr bwMode="auto">
            <a:xfrm>
              <a:off x="612" y="1071"/>
              <a:ext cx="3629" cy="1815"/>
            </a:xfrm>
            <a:custGeom>
              <a:avLst/>
              <a:gdLst>
                <a:gd name="T0" fmla="*/ 2722 w 3629"/>
                <a:gd name="T1" fmla="*/ 0 h 1815"/>
                <a:gd name="T2" fmla="*/ 0 w 3629"/>
                <a:gd name="T3" fmla="*/ 1815 h 1815"/>
                <a:gd name="T4" fmla="*/ 3629 w 3629"/>
                <a:gd name="T5" fmla="*/ 1815 h 1815"/>
                <a:gd name="T6" fmla="*/ 2722 w 3629"/>
                <a:gd name="T7" fmla="*/ 0 h 1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29" h="1815">
                  <a:moveTo>
                    <a:pt x="2722" y="0"/>
                  </a:moveTo>
                  <a:lnTo>
                    <a:pt x="0" y="1815"/>
                  </a:lnTo>
                  <a:lnTo>
                    <a:pt x="3629" y="1815"/>
                  </a:lnTo>
                  <a:lnTo>
                    <a:pt x="272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6372" name="Text Box 4"/>
            <p:cNvSpPr txBox="1">
              <a:spLocks noChangeArrowheads="1"/>
            </p:cNvSpPr>
            <p:nvPr/>
          </p:nvSpPr>
          <p:spPr bwMode="auto">
            <a:xfrm>
              <a:off x="3062" y="886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b="0">
                  <a:solidFill>
                    <a:schemeClr val="tx1"/>
                  </a:solidFill>
                  <a:ea typeface="华文彩云" panose="02010800040101010101" pitchFamily="2" charset="-122"/>
                </a:rPr>
                <a:t>A</a:t>
              </a:r>
            </a:p>
          </p:txBody>
        </p:sp>
        <p:sp>
          <p:nvSpPr>
            <p:cNvPr id="186373" name="Text Box 5"/>
            <p:cNvSpPr txBox="1">
              <a:spLocks noChangeArrowheads="1"/>
            </p:cNvSpPr>
            <p:nvPr/>
          </p:nvSpPr>
          <p:spPr bwMode="auto">
            <a:xfrm>
              <a:off x="385" y="2791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>
                  <a:solidFill>
                    <a:schemeClr val="tx1"/>
                  </a:solidFill>
                  <a:ea typeface="华文彩云" panose="02010800040101010101" pitchFamily="2" charset="-122"/>
                </a:rPr>
                <a:t>B</a:t>
              </a:r>
            </a:p>
          </p:txBody>
        </p:sp>
        <p:sp>
          <p:nvSpPr>
            <p:cNvPr id="186374" name="Text Box 6"/>
            <p:cNvSpPr txBox="1">
              <a:spLocks noChangeArrowheads="1"/>
            </p:cNvSpPr>
            <p:nvPr/>
          </p:nvSpPr>
          <p:spPr bwMode="auto">
            <a:xfrm>
              <a:off x="4286" y="2791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b="0">
                  <a:solidFill>
                    <a:schemeClr val="tx1"/>
                  </a:solidFill>
                  <a:ea typeface="华文彩云" panose="02010800040101010101" pitchFamily="2" charset="-122"/>
                </a:rPr>
                <a:t>C</a:t>
              </a:r>
            </a:p>
          </p:txBody>
        </p:sp>
      </p:grpSp>
      <p:sp>
        <p:nvSpPr>
          <p:cNvPr id="186375" name="Freeform 7"/>
          <p:cNvSpPr/>
          <p:nvPr/>
        </p:nvSpPr>
        <p:spPr bwMode="auto">
          <a:xfrm>
            <a:off x="5292725" y="3141663"/>
            <a:ext cx="719138" cy="1439862"/>
          </a:xfrm>
          <a:custGeom>
            <a:avLst/>
            <a:gdLst>
              <a:gd name="T0" fmla="*/ 453 w 453"/>
              <a:gd name="T1" fmla="*/ 0 h 907"/>
              <a:gd name="T2" fmla="*/ 0 w 453"/>
              <a:gd name="T3" fmla="*/ 907 h 907"/>
              <a:gd name="T4" fmla="*/ 453 w 453"/>
              <a:gd name="T5" fmla="*/ 907 h 907"/>
              <a:gd name="T6" fmla="*/ 453 w 453"/>
              <a:gd name="T7" fmla="*/ 0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3" h="907">
                <a:moveTo>
                  <a:pt x="453" y="0"/>
                </a:moveTo>
                <a:lnTo>
                  <a:pt x="0" y="907"/>
                </a:lnTo>
                <a:lnTo>
                  <a:pt x="453" y="907"/>
                </a:lnTo>
                <a:lnTo>
                  <a:pt x="453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189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6376" name="Freeform 8"/>
          <p:cNvSpPr/>
          <p:nvPr/>
        </p:nvSpPr>
        <p:spPr bwMode="auto">
          <a:xfrm flipH="1">
            <a:off x="3132138" y="3141663"/>
            <a:ext cx="2160587" cy="1439862"/>
          </a:xfrm>
          <a:custGeom>
            <a:avLst/>
            <a:gdLst>
              <a:gd name="T0" fmla="*/ 1361 w 1361"/>
              <a:gd name="T1" fmla="*/ 0 h 907"/>
              <a:gd name="T2" fmla="*/ 0 w 1361"/>
              <a:gd name="T3" fmla="*/ 907 h 907"/>
              <a:gd name="T4" fmla="*/ 1361 w 1361"/>
              <a:gd name="T5" fmla="*/ 907 h 907"/>
              <a:gd name="T6" fmla="*/ 1361 w 1361"/>
              <a:gd name="T7" fmla="*/ 0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1" h="907">
                <a:moveTo>
                  <a:pt x="1361" y="0"/>
                </a:moveTo>
                <a:lnTo>
                  <a:pt x="0" y="907"/>
                </a:lnTo>
                <a:lnTo>
                  <a:pt x="1361" y="907"/>
                </a:lnTo>
                <a:lnTo>
                  <a:pt x="1361" y="0"/>
                </a:lnTo>
                <a:close/>
              </a:path>
            </a:pathLst>
          </a:custGeom>
          <a:gradFill rotWithShape="1">
            <a:gsLst>
              <a:gs pos="0">
                <a:srgbClr val="A1FDB9"/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6377" name="Freeform 9"/>
          <p:cNvSpPr/>
          <p:nvPr/>
        </p:nvSpPr>
        <p:spPr bwMode="auto">
          <a:xfrm flipV="1">
            <a:off x="3132138" y="3141663"/>
            <a:ext cx="2879725" cy="1441450"/>
          </a:xfrm>
          <a:custGeom>
            <a:avLst/>
            <a:gdLst>
              <a:gd name="T0" fmla="*/ 0 w 1814"/>
              <a:gd name="T1" fmla="*/ 908 h 908"/>
              <a:gd name="T2" fmla="*/ 1360 w 1814"/>
              <a:gd name="T3" fmla="*/ 0 h 908"/>
              <a:gd name="T4" fmla="*/ 1814 w 1814"/>
              <a:gd name="T5" fmla="*/ 908 h 908"/>
              <a:gd name="T6" fmla="*/ 0 w 1814"/>
              <a:gd name="T7" fmla="*/ 908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14" h="908">
                <a:moveTo>
                  <a:pt x="0" y="908"/>
                </a:moveTo>
                <a:lnTo>
                  <a:pt x="1360" y="0"/>
                </a:lnTo>
                <a:lnTo>
                  <a:pt x="1814" y="908"/>
                </a:lnTo>
                <a:lnTo>
                  <a:pt x="0" y="908"/>
                </a:lnTo>
                <a:close/>
              </a:path>
            </a:pathLst>
          </a:custGeom>
          <a:gradFill rotWithShape="1">
            <a:gsLst>
              <a:gs pos="0">
                <a:srgbClr val="F5F7A7"/>
              </a:gs>
              <a:gs pos="100000">
                <a:srgbClr val="FAA4BD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63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27763" y="5876925"/>
            <a:ext cx="792162" cy="4318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CN" altLang="en-US" sz="1800" b="0">
                <a:solidFill>
                  <a:schemeClr val="tx1"/>
                </a:solidFill>
              </a:rPr>
              <a:t>演示</a:t>
            </a:r>
          </a:p>
        </p:txBody>
      </p:sp>
      <p:sp>
        <p:nvSpPr>
          <p:cNvPr id="18637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380288" y="5876925"/>
            <a:ext cx="792162" cy="4318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r>
              <a:rPr lang="zh-CN" altLang="en-US" sz="1800" b="0">
                <a:solidFill>
                  <a:schemeClr val="tx1"/>
                </a:solidFill>
              </a:rPr>
              <a:t>下</a:t>
            </a:r>
            <a:r>
              <a:rPr lang="zh-CN" altLang="en-US" sz="1800" b="0">
                <a:solidFill>
                  <a:schemeClr val="tx1"/>
                </a:solidFill>
                <a:hlinkClick r:id="" action="ppaction://hlinkshowjump?jump=nextslide"/>
              </a:rPr>
              <a:t>一页</a:t>
            </a:r>
            <a:endParaRPr lang="zh-CN" altLang="en-US" sz="1800" b="0">
              <a:solidFill>
                <a:schemeClr val="tx1"/>
              </a:solidFill>
            </a:endParaRPr>
          </a:p>
        </p:txBody>
      </p:sp>
      <p:sp>
        <p:nvSpPr>
          <p:cNvPr id="186380" name="Freeform 12"/>
          <p:cNvSpPr/>
          <p:nvPr/>
        </p:nvSpPr>
        <p:spPr bwMode="auto">
          <a:xfrm flipV="1">
            <a:off x="3132138" y="3141663"/>
            <a:ext cx="2879725" cy="1441450"/>
          </a:xfrm>
          <a:custGeom>
            <a:avLst/>
            <a:gdLst>
              <a:gd name="T0" fmla="*/ 0 w 1814"/>
              <a:gd name="T1" fmla="*/ 908 h 908"/>
              <a:gd name="T2" fmla="*/ 1360 w 1814"/>
              <a:gd name="T3" fmla="*/ 0 h 908"/>
              <a:gd name="T4" fmla="*/ 1814 w 1814"/>
              <a:gd name="T5" fmla="*/ 908 h 908"/>
              <a:gd name="T6" fmla="*/ 0 w 1814"/>
              <a:gd name="T7" fmla="*/ 908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14" h="908">
                <a:moveTo>
                  <a:pt x="0" y="908"/>
                </a:moveTo>
                <a:lnTo>
                  <a:pt x="1360" y="0"/>
                </a:lnTo>
                <a:lnTo>
                  <a:pt x="1814" y="908"/>
                </a:lnTo>
                <a:lnTo>
                  <a:pt x="0" y="908"/>
                </a:lnTo>
                <a:close/>
              </a:path>
            </a:pathLst>
          </a:custGeom>
          <a:gradFill rotWithShape="1">
            <a:gsLst>
              <a:gs pos="0">
                <a:srgbClr val="F5F7A7"/>
              </a:gs>
              <a:gs pos="100000">
                <a:srgbClr val="FAA4BD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6381" name="Freeform 13"/>
          <p:cNvSpPr/>
          <p:nvPr/>
        </p:nvSpPr>
        <p:spPr bwMode="auto">
          <a:xfrm>
            <a:off x="3132138" y="1700213"/>
            <a:ext cx="2879725" cy="1441450"/>
          </a:xfrm>
          <a:custGeom>
            <a:avLst/>
            <a:gdLst>
              <a:gd name="T0" fmla="*/ 0 w 1814"/>
              <a:gd name="T1" fmla="*/ 908 h 908"/>
              <a:gd name="T2" fmla="*/ 1360 w 1814"/>
              <a:gd name="T3" fmla="*/ 0 h 908"/>
              <a:gd name="T4" fmla="*/ 1814 w 1814"/>
              <a:gd name="T5" fmla="*/ 908 h 908"/>
              <a:gd name="T6" fmla="*/ 0 w 1814"/>
              <a:gd name="T7" fmla="*/ 908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14" h="908">
                <a:moveTo>
                  <a:pt x="0" y="908"/>
                </a:moveTo>
                <a:lnTo>
                  <a:pt x="1360" y="0"/>
                </a:lnTo>
                <a:lnTo>
                  <a:pt x="1814" y="908"/>
                </a:lnTo>
                <a:lnTo>
                  <a:pt x="0" y="908"/>
                </a:lnTo>
                <a:close/>
              </a:path>
            </a:pathLst>
          </a:custGeom>
          <a:gradFill rotWithShape="1">
            <a:gsLst>
              <a:gs pos="0">
                <a:srgbClr val="F5F7A7"/>
              </a:gs>
              <a:gs pos="100000">
                <a:srgbClr val="FAA4BD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6382" name="Freeform 14"/>
          <p:cNvSpPr/>
          <p:nvPr/>
        </p:nvSpPr>
        <p:spPr bwMode="auto">
          <a:xfrm>
            <a:off x="971550" y="3141663"/>
            <a:ext cx="2160588" cy="1439862"/>
          </a:xfrm>
          <a:custGeom>
            <a:avLst/>
            <a:gdLst>
              <a:gd name="T0" fmla="*/ 1361 w 1361"/>
              <a:gd name="T1" fmla="*/ 0 h 907"/>
              <a:gd name="T2" fmla="*/ 0 w 1361"/>
              <a:gd name="T3" fmla="*/ 907 h 907"/>
              <a:gd name="T4" fmla="*/ 1361 w 1361"/>
              <a:gd name="T5" fmla="*/ 907 h 907"/>
              <a:gd name="T6" fmla="*/ 1361 w 1361"/>
              <a:gd name="T7" fmla="*/ 0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1" h="907">
                <a:moveTo>
                  <a:pt x="1361" y="0"/>
                </a:moveTo>
                <a:lnTo>
                  <a:pt x="0" y="907"/>
                </a:lnTo>
                <a:lnTo>
                  <a:pt x="1361" y="907"/>
                </a:lnTo>
                <a:lnTo>
                  <a:pt x="1361" y="0"/>
                </a:lnTo>
                <a:close/>
              </a:path>
            </a:pathLst>
          </a:custGeom>
          <a:gradFill rotWithShape="1">
            <a:gsLst>
              <a:gs pos="0">
                <a:srgbClr val="A1FDB9"/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6383" name="Freeform 15"/>
          <p:cNvSpPr/>
          <p:nvPr/>
        </p:nvSpPr>
        <p:spPr bwMode="auto">
          <a:xfrm flipH="1">
            <a:off x="3132138" y="3141663"/>
            <a:ext cx="2160587" cy="1439862"/>
          </a:xfrm>
          <a:custGeom>
            <a:avLst/>
            <a:gdLst>
              <a:gd name="T0" fmla="*/ 1361 w 1361"/>
              <a:gd name="T1" fmla="*/ 0 h 907"/>
              <a:gd name="T2" fmla="*/ 0 w 1361"/>
              <a:gd name="T3" fmla="*/ 907 h 907"/>
              <a:gd name="T4" fmla="*/ 1361 w 1361"/>
              <a:gd name="T5" fmla="*/ 907 h 907"/>
              <a:gd name="T6" fmla="*/ 1361 w 1361"/>
              <a:gd name="T7" fmla="*/ 0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1" h="907">
                <a:moveTo>
                  <a:pt x="1361" y="0"/>
                </a:moveTo>
                <a:lnTo>
                  <a:pt x="0" y="907"/>
                </a:lnTo>
                <a:lnTo>
                  <a:pt x="1361" y="907"/>
                </a:lnTo>
                <a:lnTo>
                  <a:pt x="1361" y="0"/>
                </a:lnTo>
                <a:close/>
              </a:path>
            </a:pathLst>
          </a:custGeom>
          <a:gradFill rotWithShape="1">
            <a:gsLst>
              <a:gs pos="0">
                <a:srgbClr val="A1FDB9"/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6384" name="Freeform 16"/>
          <p:cNvSpPr/>
          <p:nvPr/>
        </p:nvSpPr>
        <p:spPr bwMode="auto">
          <a:xfrm>
            <a:off x="5292725" y="3141663"/>
            <a:ext cx="719138" cy="1439862"/>
          </a:xfrm>
          <a:custGeom>
            <a:avLst/>
            <a:gdLst>
              <a:gd name="T0" fmla="*/ 453 w 453"/>
              <a:gd name="T1" fmla="*/ 0 h 907"/>
              <a:gd name="T2" fmla="*/ 0 w 453"/>
              <a:gd name="T3" fmla="*/ 907 h 907"/>
              <a:gd name="T4" fmla="*/ 453 w 453"/>
              <a:gd name="T5" fmla="*/ 907 h 907"/>
              <a:gd name="T6" fmla="*/ 453 w 453"/>
              <a:gd name="T7" fmla="*/ 0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3" h="907">
                <a:moveTo>
                  <a:pt x="453" y="0"/>
                </a:moveTo>
                <a:lnTo>
                  <a:pt x="0" y="907"/>
                </a:lnTo>
                <a:lnTo>
                  <a:pt x="453" y="907"/>
                </a:lnTo>
                <a:lnTo>
                  <a:pt x="453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189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6385" name="Freeform 17"/>
          <p:cNvSpPr/>
          <p:nvPr/>
        </p:nvSpPr>
        <p:spPr bwMode="auto">
          <a:xfrm flipH="1">
            <a:off x="6013450" y="3141663"/>
            <a:ext cx="719138" cy="1439862"/>
          </a:xfrm>
          <a:custGeom>
            <a:avLst/>
            <a:gdLst>
              <a:gd name="T0" fmla="*/ 453 w 453"/>
              <a:gd name="T1" fmla="*/ 0 h 907"/>
              <a:gd name="T2" fmla="*/ 0 w 453"/>
              <a:gd name="T3" fmla="*/ 907 h 907"/>
              <a:gd name="T4" fmla="*/ 453 w 453"/>
              <a:gd name="T5" fmla="*/ 907 h 907"/>
              <a:gd name="T6" fmla="*/ 453 w 453"/>
              <a:gd name="T7" fmla="*/ 0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3" h="907">
                <a:moveTo>
                  <a:pt x="453" y="0"/>
                </a:moveTo>
                <a:lnTo>
                  <a:pt x="0" y="907"/>
                </a:lnTo>
                <a:lnTo>
                  <a:pt x="453" y="907"/>
                </a:lnTo>
                <a:lnTo>
                  <a:pt x="453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189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86386" name="Group 18"/>
          <p:cNvGrpSpPr/>
          <p:nvPr/>
        </p:nvGrpSpPr>
        <p:grpSpPr bwMode="auto">
          <a:xfrm>
            <a:off x="4859338" y="3854450"/>
            <a:ext cx="792162" cy="1168400"/>
            <a:chOff x="3060" y="2428"/>
            <a:chExt cx="500" cy="736"/>
          </a:xfrm>
        </p:grpSpPr>
        <p:sp>
          <p:nvSpPr>
            <p:cNvPr id="186387" name="Text Box 19"/>
            <p:cNvSpPr txBox="1">
              <a:spLocks noChangeArrowheads="1"/>
            </p:cNvSpPr>
            <p:nvPr/>
          </p:nvSpPr>
          <p:spPr bwMode="auto">
            <a:xfrm>
              <a:off x="3152" y="2428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b="0">
                  <a:solidFill>
                    <a:srgbClr val="FF9966"/>
                  </a:solidFill>
                  <a:ea typeface="华文彩云" panose="02010800040101010101" pitchFamily="2" charset="-122"/>
                </a:rPr>
                <a:t>1</a:t>
              </a:r>
            </a:p>
          </p:txBody>
        </p:sp>
        <p:sp>
          <p:nvSpPr>
            <p:cNvPr id="186388" name="Arc 20"/>
            <p:cNvSpPr/>
            <p:nvPr/>
          </p:nvSpPr>
          <p:spPr bwMode="auto">
            <a:xfrm rot="-4812650">
              <a:off x="2951" y="2706"/>
              <a:ext cx="567" cy="349"/>
            </a:xfrm>
            <a:custGeom>
              <a:avLst/>
              <a:gdLst>
                <a:gd name="G0" fmla="+- 0 0 0"/>
                <a:gd name="G1" fmla="+- 14355 0 0"/>
                <a:gd name="G2" fmla="+- 21600 0 0"/>
                <a:gd name="T0" fmla="*/ 16140 w 21600"/>
                <a:gd name="T1" fmla="*/ 0 h 18084"/>
                <a:gd name="T2" fmla="*/ 21276 w 21600"/>
                <a:gd name="T3" fmla="*/ 18084 h 18084"/>
                <a:gd name="T4" fmla="*/ 0 w 21600"/>
                <a:gd name="T5" fmla="*/ 14355 h 18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084" fill="none" extrusionOk="0">
                  <a:moveTo>
                    <a:pt x="16139" y="0"/>
                  </a:moveTo>
                  <a:cubicBezTo>
                    <a:pt x="19657" y="3954"/>
                    <a:pt x="21600" y="9062"/>
                    <a:pt x="21600" y="14355"/>
                  </a:cubicBezTo>
                  <a:cubicBezTo>
                    <a:pt x="21600" y="15605"/>
                    <a:pt x="21491" y="16852"/>
                    <a:pt x="21275" y="18083"/>
                  </a:cubicBezTo>
                </a:path>
                <a:path w="21600" h="18084" stroke="0" extrusionOk="0">
                  <a:moveTo>
                    <a:pt x="16139" y="0"/>
                  </a:moveTo>
                  <a:cubicBezTo>
                    <a:pt x="19657" y="3954"/>
                    <a:pt x="21600" y="9062"/>
                    <a:pt x="21600" y="14355"/>
                  </a:cubicBezTo>
                  <a:cubicBezTo>
                    <a:pt x="21600" y="15605"/>
                    <a:pt x="21491" y="16852"/>
                    <a:pt x="21275" y="18083"/>
                  </a:cubicBezTo>
                  <a:lnTo>
                    <a:pt x="0" y="14355"/>
                  </a:lnTo>
                  <a:close/>
                </a:path>
              </a:pathLst>
            </a:custGeom>
            <a:noFill/>
            <a:ln w="19050">
              <a:solidFill>
                <a:srgbClr val="FFA69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86389" name="Group 21"/>
          <p:cNvGrpSpPr/>
          <p:nvPr/>
        </p:nvGrpSpPr>
        <p:grpSpPr bwMode="auto">
          <a:xfrm>
            <a:off x="4356100" y="4221163"/>
            <a:ext cx="647700" cy="366712"/>
            <a:chOff x="2744" y="2659"/>
            <a:chExt cx="408" cy="231"/>
          </a:xfrm>
        </p:grpSpPr>
        <p:sp>
          <p:nvSpPr>
            <p:cNvPr id="186390" name="Text Box 22"/>
            <p:cNvSpPr txBox="1">
              <a:spLocks noChangeArrowheads="1"/>
            </p:cNvSpPr>
            <p:nvPr/>
          </p:nvSpPr>
          <p:spPr bwMode="auto">
            <a:xfrm>
              <a:off x="2744" y="2659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b="0">
                  <a:solidFill>
                    <a:srgbClr val="FF9966"/>
                  </a:solidFill>
                  <a:ea typeface="华文彩云" panose="02010800040101010101" pitchFamily="2" charset="-122"/>
                </a:rPr>
                <a:t>2</a:t>
              </a:r>
            </a:p>
          </p:txBody>
        </p:sp>
        <p:sp>
          <p:nvSpPr>
            <p:cNvPr id="186391" name="Arc 23"/>
            <p:cNvSpPr/>
            <p:nvPr/>
          </p:nvSpPr>
          <p:spPr bwMode="auto">
            <a:xfrm flipH="1">
              <a:off x="2925" y="2659"/>
              <a:ext cx="91" cy="227"/>
            </a:xfrm>
            <a:custGeom>
              <a:avLst/>
              <a:gdLst>
                <a:gd name="G0" fmla="+- 0 0 0"/>
                <a:gd name="G1" fmla="+- 20629 0 0"/>
                <a:gd name="G2" fmla="+- 21600 0 0"/>
                <a:gd name="T0" fmla="*/ 6404 w 21600"/>
                <a:gd name="T1" fmla="*/ 0 h 20629"/>
                <a:gd name="T2" fmla="*/ 21600 w 21600"/>
                <a:gd name="T3" fmla="*/ 20629 h 20629"/>
                <a:gd name="T4" fmla="*/ 0 w 21600"/>
                <a:gd name="T5" fmla="*/ 20629 h 20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629" fill="none" extrusionOk="0">
                  <a:moveTo>
                    <a:pt x="6403" y="0"/>
                  </a:moveTo>
                  <a:cubicBezTo>
                    <a:pt x="15441" y="2805"/>
                    <a:pt x="21600" y="11166"/>
                    <a:pt x="21600" y="20629"/>
                  </a:cubicBezTo>
                </a:path>
                <a:path w="21600" h="20629" stroke="0" extrusionOk="0">
                  <a:moveTo>
                    <a:pt x="6403" y="0"/>
                  </a:moveTo>
                  <a:cubicBezTo>
                    <a:pt x="15441" y="2805"/>
                    <a:pt x="21600" y="11166"/>
                    <a:pt x="21600" y="20629"/>
                  </a:cubicBezTo>
                  <a:lnTo>
                    <a:pt x="0" y="20629"/>
                  </a:lnTo>
                  <a:close/>
                </a:path>
              </a:pathLst>
            </a:custGeom>
            <a:noFill/>
            <a:ln w="19050">
              <a:solidFill>
                <a:srgbClr val="FFA69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86392" name="Group 24"/>
          <p:cNvGrpSpPr/>
          <p:nvPr/>
        </p:nvGrpSpPr>
        <p:grpSpPr bwMode="auto">
          <a:xfrm>
            <a:off x="5435600" y="4149725"/>
            <a:ext cx="720725" cy="431800"/>
            <a:chOff x="3424" y="2614"/>
            <a:chExt cx="454" cy="272"/>
          </a:xfrm>
        </p:grpSpPr>
        <p:sp>
          <p:nvSpPr>
            <p:cNvPr id="186393" name="Text Box 25"/>
            <p:cNvSpPr txBox="1">
              <a:spLocks noChangeArrowheads="1"/>
            </p:cNvSpPr>
            <p:nvPr/>
          </p:nvSpPr>
          <p:spPr bwMode="auto">
            <a:xfrm>
              <a:off x="3470" y="2614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b="0">
                  <a:solidFill>
                    <a:srgbClr val="FF9966"/>
                  </a:solidFill>
                  <a:ea typeface="华文彩云" panose="02010800040101010101" pitchFamily="2" charset="-122"/>
                </a:rPr>
                <a:t>3</a:t>
              </a:r>
            </a:p>
          </p:txBody>
        </p:sp>
        <p:sp>
          <p:nvSpPr>
            <p:cNvPr id="186394" name="Arc 26"/>
            <p:cNvSpPr/>
            <p:nvPr/>
          </p:nvSpPr>
          <p:spPr bwMode="auto">
            <a:xfrm>
              <a:off x="3424" y="2704"/>
              <a:ext cx="91" cy="18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A69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86396" name="Rectangle 28"/>
          <p:cNvSpPr>
            <a:spLocks noChangeArrowheads="1"/>
          </p:cNvSpPr>
          <p:nvPr/>
        </p:nvSpPr>
        <p:spPr bwMode="white">
          <a:xfrm>
            <a:off x="-323850" y="620713"/>
            <a:ext cx="9228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algn="l">
              <a:spcBef>
                <a:spcPct val="50000"/>
              </a:spcBef>
              <a:buClr>
                <a:schemeClr val="tx1"/>
              </a:buClr>
            </a:pPr>
            <a:r>
              <a:rPr lang="zh-CN" altLang="en-US" sz="3600">
                <a:solidFill>
                  <a:schemeClr val="tx1"/>
                </a:solidFill>
                <a:cs typeface="Arial" panose="020B0604020202020204" pitchFamily="34" charset="0"/>
              </a:rPr>
              <a:t>方法二</a:t>
            </a:r>
            <a:r>
              <a:rPr lang="en-US" altLang="zh-CN" sz="3600">
                <a:solidFill>
                  <a:schemeClr val="tx1"/>
                </a:solidFill>
                <a:cs typeface="Arial" panose="020B0604020202020204" pitchFamily="34" charset="0"/>
              </a:rPr>
              <a:t>:     </a:t>
            </a:r>
            <a:r>
              <a:rPr lang="zh-CN" altLang="en-US" sz="3600">
                <a:solidFill>
                  <a:schemeClr val="tx1"/>
                </a:solidFill>
                <a:cs typeface="Arial" panose="020B0604020202020204" pitchFamily="34" charset="0"/>
              </a:rPr>
              <a:t>将各角沿着一边所在的直线折叠</a:t>
            </a:r>
            <a:endParaRPr lang="en-US" altLang="zh-CN" sz="3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86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7" presetClass="exit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7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17" presetClass="exit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378"/>
                  </p:tgtEl>
                </p:cond>
              </p:nextCondLst>
            </p:seq>
          </p:childTnLst>
        </p:cTn>
      </p:par>
    </p:tnLst>
    <p:bldLst>
      <p:bldP spid="186378" grpId="0" animBg="1"/>
      <p:bldP spid="186379" grpId="0" animBg="1"/>
      <p:bldP spid="186380" grpId="0" animBg="1"/>
      <p:bldP spid="186381" grpId="0" animBg="1"/>
      <p:bldP spid="186381" grpId="1" animBg="1"/>
      <p:bldP spid="186382" grpId="0" animBg="1"/>
      <p:bldP spid="186382" grpId="1" animBg="1"/>
      <p:bldP spid="186382" grpId="2" animBg="1"/>
      <p:bldP spid="186383" grpId="0" animBg="1"/>
      <p:bldP spid="186383" grpId="1" animBg="1"/>
      <p:bldP spid="186384" grpId="0" animBg="1"/>
      <p:bldP spid="186385" grpId="0" animBg="1"/>
      <p:bldP spid="186385" grpId="1" animBg="1"/>
      <p:bldP spid="186385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2" descr="未命名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4724400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627" name="Picture 3" descr="未命名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838200"/>
            <a:ext cx="7467600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628" name="Picture 4" descr="未命名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03213" y="228600"/>
            <a:ext cx="6399213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629" name="Picture 5" descr="未命名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44196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630" name="Picture 6" descr="未命名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4724400"/>
            <a:ext cx="7010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631" name="Picture 7" descr="未命名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1828800"/>
            <a:ext cx="708660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632" name="Picture 8" descr="未命名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1885950"/>
            <a:ext cx="66294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33" name="AutoShape 9">
            <a:hlinkClick r:id="" action="ppaction://noaction" highlightClick="1">
              <a:snd r:embed="rId8" name="LASER.WAV"/>
            </a:hlinkClick>
          </p:cNvPr>
          <p:cNvSpPr>
            <a:spLocks noChangeArrowheads="1"/>
          </p:cNvSpPr>
          <p:nvPr/>
        </p:nvSpPr>
        <p:spPr bwMode="auto">
          <a:xfrm>
            <a:off x="1143000" y="5486400"/>
            <a:ext cx="12954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634" name="AutoShape 10"/>
          <p:cNvSpPr>
            <a:spLocks noChangeArrowheads="1"/>
          </p:cNvSpPr>
          <p:nvPr/>
        </p:nvSpPr>
        <p:spPr bwMode="auto">
          <a:xfrm>
            <a:off x="3733800" y="1981200"/>
            <a:ext cx="1295400" cy="533400"/>
          </a:xfrm>
          <a:prstGeom prst="rightArrow">
            <a:avLst>
              <a:gd name="adj1" fmla="val 50000"/>
              <a:gd name="adj2" fmla="val 60714"/>
            </a:avLst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4635" name="AutoShape 11"/>
          <p:cNvSpPr>
            <a:spLocks noChangeArrowheads="1"/>
          </p:cNvSpPr>
          <p:nvPr/>
        </p:nvSpPr>
        <p:spPr bwMode="auto">
          <a:xfrm>
            <a:off x="6400800" y="3276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4636" name="WordArt 12"/>
          <p:cNvSpPr>
            <a:spLocks noChangeArrowheads="1" noChangeShapeType="1"/>
          </p:cNvSpPr>
          <p:nvPr/>
        </p:nvSpPr>
        <p:spPr bwMode="auto">
          <a:xfrm>
            <a:off x="1066800" y="152400"/>
            <a:ext cx="434340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zh-CN" altLang="en-US" sz="360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三角形的内角和？</a:t>
            </a:r>
          </a:p>
        </p:txBody>
      </p:sp>
      <p:sp>
        <p:nvSpPr>
          <p:cNvPr id="154637" name="WordArt 13"/>
          <p:cNvSpPr>
            <a:spLocks noChangeArrowheads="1" noChangeShapeType="1"/>
          </p:cNvSpPr>
          <p:nvPr/>
        </p:nvSpPr>
        <p:spPr bwMode="auto">
          <a:xfrm>
            <a:off x="395288" y="4005263"/>
            <a:ext cx="4419600" cy="1905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zh-CN" altLang="en-US" sz="3600" dirty="0">
                <a:ln w="9525">
                  <a:solidFill>
                    <a:srgbClr val="0000FF"/>
                  </a:solidFill>
                  <a:round/>
                </a:ln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如果不用度量、剪、拼的方法，</a:t>
            </a:r>
          </a:p>
          <a:p>
            <a:r>
              <a:rPr lang="zh-CN" altLang="en-US" sz="3600" dirty="0">
                <a:ln w="9525">
                  <a:solidFill>
                    <a:srgbClr val="0000FF"/>
                  </a:solidFill>
                  <a:round/>
                </a:ln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可不可以用推理论证的方法来说明</a:t>
            </a:r>
          </a:p>
          <a:p>
            <a:r>
              <a:rPr lang="zh-CN" altLang="en-US" sz="3600" dirty="0">
                <a:ln w="9525">
                  <a:solidFill>
                    <a:srgbClr val="0000FF"/>
                  </a:solidFill>
                  <a:round/>
                </a:ln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上面的结论成立？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755650" y="266700"/>
            <a:ext cx="7056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dirty="0">
                <a:solidFill>
                  <a:schemeClr val="tx1"/>
                </a:solidFill>
                <a:latin typeface="宋体" panose="02010600030101010101" pitchFamily="2" charset="-122"/>
              </a:rPr>
              <a:t>三角形三个内角的和等于</a:t>
            </a:r>
            <a:r>
              <a:rPr lang="en-US" altLang="zh-CN" sz="3600" dirty="0">
                <a:solidFill>
                  <a:schemeClr val="tx1"/>
                </a:solidFill>
                <a:latin typeface="宋体" panose="02010600030101010101" pitchFamily="2" charset="-122"/>
              </a:rPr>
              <a:t>180</a:t>
            </a:r>
            <a:r>
              <a:rPr lang="en-US" altLang="zh-CN" sz="3600" baseline="30000" dirty="0">
                <a:solidFill>
                  <a:schemeClr val="tx1"/>
                </a:solidFill>
                <a:latin typeface="宋体" panose="02010600030101010101" pitchFamily="2" charset="-122"/>
              </a:rPr>
              <a:t>0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684213" y="1773238"/>
            <a:ext cx="7775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  <a:ea typeface="仿宋_GB2312" pitchFamily="49" charset="-122"/>
              </a:rPr>
              <a:t>条件</a:t>
            </a:r>
            <a:r>
              <a:rPr lang="en-US" altLang="zh-CN" sz="3200" dirty="0">
                <a:solidFill>
                  <a:srgbClr val="FF3300"/>
                </a:solidFill>
                <a:ea typeface="仿宋_GB2312" pitchFamily="49" charset="-122"/>
              </a:rPr>
              <a:t>:</a:t>
            </a:r>
            <a:r>
              <a:rPr lang="zh-CN" altLang="en-US" sz="3200" dirty="0">
                <a:solidFill>
                  <a:srgbClr val="FF3300"/>
                </a:solidFill>
                <a:ea typeface="仿宋_GB2312" pitchFamily="49" charset="-122"/>
              </a:rPr>
              <a:t>有三个角是一个三角形的三个内角</a:t>
            </a:r>
          </a:p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  <a:ea typeface="仿宋_GB2312" pitchFamily="49" charset="-122"/>
              </a:rPr>
              <a:t>结论</a:t>
            </a:r>
            <a:r>
              <a:rPr lang="en-US" altLang="zh-CN" sz="3200" dirty="0">
                <a:solidFill>
                  <a:srgbClr val="FF3300"/>
                </a:solidFill>
                <a:ea typeface="仿宋_GB2312" pitchFamily="49" charset="-122"/>
              </a:rPr>
              <a:t>:</a:t>
            </a:r>
            <a:r>
              <a:rPr lang="zh-CN" altLang="en-US" sz="3200" dirty="0">
                <a:solidFill>
                  <a:srgbClr val="FF3300"/>
                </a:solidFill>
                <a:ea typeface="仿宋_GB2312" pitchFamily="49" charset="-122"/>
              </a:rPr>
              <a:t>它们的和等于</a:t>
            </a:r>
            <a:r>
              <a:rPr lang="en-US" altLang="zh-CN" sz="3200" dirty="0">
                <a:solidFill>
                  <a:srgbClr val="FF3300"/>
                </a:solidFill>
                <a:ea typeface="仿宋_GB2312" pitchFamily="49" charset="-122"/>
              </a:rPr>
              <a:t>180</a:t>
            </a:r>
            <a:r>
              <a:rPr lang="en-US" altLang="zh-CN" sz="3200" baseline="30000" dirty="0">
                <a:solidFill>
                  <a:srgbClr val="FF3300"/>
                </a:solidFill>
                <a:ea typeface="仿宋_GB2312" pitchFamily="49" charset="-122"/>
              </a:rPr>
              <a:t>0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684213" y="1989138"/>
            <a:ext cx="6911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en-US" sz="1800" b="0">
              <a:solidFill>
                <a:schemeClr val="tx1"/>
              </a:solidFill>
            </a:endParaRP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684213" y="3141663"/>
            <a:ext cx="8424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结合条件和结论你能画出图形吗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</a:rPr>
              <a:t>?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</a:rPr>
              <a:t>试一试</a:t>
            </a:r>
          </a:p>
        </p:txBody>
      </p:sp>
      <p:grpSp>
        <p:nvGrpSpPr>
          <p:cNvPr id="155655" name="Group 7"/>
          <p:cNvGrpSpPr/>
          <p:nvPr/>
        </p:nvGrpSpPr>
        <p:grpSpPr bwMode="auto">
          <a:xfrm>
            <a:off x="611188" y="4508500"/>
            <a:ext cx="3744912" cy="1995488"/>
            <a:chOff x="0" y="0"/>
            <a:chExt cx="2132" cy="1214"/>
          </a:xfrm>
        </p:grpSpPr>
        <p:sp>
          <p:nvSpPr>
            <p:cNvPr id="155656" name="Line 8"/>
            <p:cNvSpPr>
              <a:spLocks noChangeShapeType="1"/>
            </p:cNvSpPr>
            <p:nvPr/>
          </p:nvSpPr>
          <p:spPr bwMode="auto">
            <a:xfrm>
              <a:off x="272" y="998"/>
              <a:ext cx="14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657" name="Line 9"/>
            <p:cNvSpPr>
              <a:spLocks noChangeShapeType="1"/>
            </p:cNvSpPr>
            <p:nvPr/>
          </p:nvSpPr>
          <p:spPr bwMode="auto">
            <a:xfrm flipV="1">
              <a:off x="272" y="317"/>
              <a:ext cx="817" cy="6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658" name="Line 10"/>
            <p:cNvSpPr>
              <a:spLocks noChangeShapeType="1"/>
            </p:cNvSpPr>
            <p:nvPr/>
          </p:nvSpPr>
          <p:spPr bwMode="auto">
            <a:xfrm>
              <a:off x="1089" y="317"/>
              <a:ext cx="635" cy="6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659" name="Text Box 11"/>
            <p:cNvSpPr txBox="1">
              <a:spLocks noChangeArrowheads="1"/>
            </p:cNvSpPr>
            <p:nvPr/>
          </p:nvSpPr>
          <p:spPr bwMode="auto">
            <a:xfrm>
              <a:off x="0" y="816"/>
              <a:ext cx="318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</a:rPr>
                <a:t>B</a:t>
              </a:r>
              <a:endParaRPr lang="en-US" altLang="zh-CN" sz="4800">
                <a:solidFill>
                  <a:schemeClr val="tx1"/>
                </a:solidFill>
              </a:endParaRPr>
            </a:p>
          </p:txBody>
        </p:sp>
        <p:sp>
          <p:nvSpPr>
            <p:cNvPr id="155660" name="Text Box 12"/>
            <p:cNvSpPr txBox="1">
              <a:spLocks noChangeArrowheads="1"/>
            </p:cNvSpPr>
            <p:nvPr/>
          </p:nvSpPr>
          <p:spPr bwMode="auto">
            <a:xfrm>
              <a:off x="1769" y="862"/>
              <a:ext cx="363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55661" name="Text Box 13"/>
            <p:cNvSpPr txBox="1">
              <a:spLocks noChangeArrowheads="1"/>
            </p:cNvSpPr>
            <p:nvPr/>
          </p:nvSpPr>
          <p:spPr bwMode="auto">
            <a:xfrm>
              <a:off x="862" y="0"/>
              <a:ext cx="453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155662" name="Text Box 14"/>
          <p:cNvSpPr txBox="1">
            <a:spLocks noChangeArrowheads="1"/>
          </p:cNvSpPr>
          <p:nvPr/>
        </p:nvSpPr>
        <p:spPr bwMode="auto">
          <a:xfrm>
            <a:off x="1116013" y="6092825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en-US" sz="1800" b="0">
              <a:solidFill>
                <a:schemeClr val="tx1"/>
              </a:solidFill>
            </a:endParaRPr>
          </a:p>
        </p:txBody>
      </p:sp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682625" y="3933825"/>
            <a:ext cx="5184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chemeClr val="tx1"/>
                </a:solidFill>
              </a:rPr>
              <a:t>写出已知、求证</a:t>
            </a:r>
          </a:p>
        </p:txBody>
      </p:sp>
      <p:sp>
        <p:nvSpPr>
          <p:cNvPr id="155664" name="Text Box 16"/>
          <p:cNvSpPr txBox="1">
            <a:spLocks noChangeArrowheads="1"/>
          </p:cNvSpPr>
          <p:nvPr/>
        </p:nvSpPr>
        <p:spPr bwMode="auto">
          <a:xfrm>
            <a:off x="720725" y="1038225"/>
            <a:ext cx="6372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chemeClr val="tx1"/>
                </a:solidFill>
              </a:rPr>
              <a:t>条件是什么</a:t>
            </a:r>
            <a:r>
              <a:rPr lang="en-US" altLang="zh-CN" sz="3200" dirty="0">
                <a:solidFill>
                  <a:schemeClr val="tx1"/>
                </a:solidFill>
              </a:rPr>
              <a:t>?</a:t>
            </a:r>
            <a:r>
              <a:rPr lang="zh-CN" altLang="en-US" sz="3200" dirty="0">
                <a:solidFill>
                  <a:schemeClr val="tx1"/>
                </a:solidFill>
              </a:rPr>
              <a:t>结论是什么</a:t>
            </a:r>
            <a:r>
              <a:rPr lang="en-US" altLang="zh-CN" sz="3200" dirty="0" smtClean="0">
                <a:solidFill>
                  <a:schemeClr val="tx1"/>
                </a:solidFill>
              </a:rPr>
              <a:t>?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grpSp>
        <p:nvGrpSpPr>
          <p:cNvPr id="155665" name="Group 17"/>
          <p:cNvGrpSpPr/>
          <p:nvPr/>
        </p:nvGrpSpPr>
        <p:grpSpPr bwMode="auto">
          <a:xfrm>
            <a:off x="5219700" y="3860800"/>
            <a:ext cx="3924300" cy="2997200"/>
            <a:chOff x="0" y="0"/>
            <a:chExt cx="2449" cy="2036"/>
          </a:xfrm>
        </p:grpSpPr>
        <p:pic>
          <p:nvPicPr>
            <p:cNvPr id="155666" name="Picture 5" descr="PE02604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1316"/>
              <a:ext cx="98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5667" name="AutoShape 6"/>
            <p:cNvSpPr>
              <a:spLocks noChangeArrowheads="1"/>
            </p:cNvSpPr>
            <p:nvPr/>
          </p:nvSpPr>
          <p:spPr bwMode="auto">
            <a:xfrm>
              <a:off x="345" y="0"/>
              <a:ext cx="2104" cy="1167"/>
            </a:xfrm>
            <a:prstGeom prst="cloudCallout">
              <a:avLst>
                <a:gd name="adj1" fmla="val -44963"/>
                <a:gd name="adj2" fmla="val 61741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/>
            <a:lstStyle/>
            <a:p>
              <a:endPara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5668" name="Text Box 7"/>
            <p:cNvSpPr txBox="1">
              <a:spLocks noChangeArrowheads="1"/>
            </p:cNvSpPr>
            <p:nvPr/>
          </p:nvSpPr>
          <p:spPr bwMode="auto">
            <a:xfrm>
              <a:off x="764" y="389"/>
              <a:ext cx="115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2400" b="0">
                <a:latin typeface="Arial Narrow" panose="020B0606020202030204" pitchFamily="34" charset="0"/>
              </a:endParaRPr>
            </a:p>
          </p:txBody>
        </p:sp>
        <p:sp>
          <p:nvSpPr>
            <p:cNvPr id="155669" name="Text Box 8"/>
            <p:cNvSpPr txBox="1">
              <a:spLocks noChangeArrowheads="1"/>
            </p:cNvSpPr>
            <p:nvPr/>
          </p:nvSpPr>
          <p:spPr bwMode="auto">
            <a:xfrm>
              <a:off x="511" y="319"/>
              <a:ext cx="168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怎样验证三角形</a:t>
              </a:r>
              <a:r>
                <a:rPr lang="zh-CN" altLang="en-US" sz="1800" dirty="0">
                  <a:latin typeface="Arial" panose="020B0604020202020204" pitchFamily="34" charset="0"/>
                </a:rPr>
                <a:t>的</a:t>
              </a:r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三个</a:t>
              </a:r>
            </a:p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角的和等于</a:t>
              </a:r>
              <a:r>
                <a:rPr lang="en-US" altLang="zh-CN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180°</a:t>
              </a:r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呢？</a:t>
              </a:r>
            </a:p>
            <a:p>
              <a:pPr algn="ctr"/>
              <a:endPara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sndAc>
      <p:stSnd>
        <p:snd r:embed="rId2" name="水滴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utoUpdateAnimBg="0"/>
      <p:bldP spid="155651" grpId="0" autoUpdateAnimBg="0"/>
      <p:bldP spid="155653" grpId="0" autoUpdateAnimBg="0"/>
      <p:bldP spid="155663" grpId="0" autoUpdateAnimBg="0"/>
      <p:bldP spid="15566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1_自定义设计方案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5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5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1577</Words>
  <Application>Microsoft Office PowerPoint</Application>
  <PresentationFormat>全屏显示(4:3)</PresentationFormat>
  <Paragraphs>250</Paragraphs>
  <Slides>28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51" baseType="lpstr">
      <vt:lpstr>方正舒体</vt:lpstr>
      <vt:lpstr>仿宋</vt:lpstr>
      <vt:lpstr>仿宋_GB2312</vt:lpstr>
      <vt:lpstr>黑体</vt:lpstr>
      <vt:lpstr>华文彩云</vt:lpstr>
      <vt:lpstr>华文仿宋</vt:lpstr>
      <vt:lpstr>华文行楷</vt:lpstr>
      <vt:lpstr>华文琥珀</vt:lpstr>
      <vt:lpstr>华文新魏</vt:lpstr>
      <vt:lpstr>华文中宋</vt:lpstr>
      <vt:lpstr>楷体_GB2312</vt:lpstr>
      <vt:lpstr>隶书</vt:lpstr>
      <vt:lpstr>宋体</vt:lpstr>
      <vt:lpstr>微软雅黑</vt:lpstr>
      <vt:lpstr>Arial</vt:lpstr>
      <vt:lpstr>Arial Narrow</vt:lpstr>
      <vt:lpstr>Calibri</vt:lpstr>
      <vt:lpstr>Symbol</vt:lpstr>
      <vt:lpstr>Times New Roman</vt:lpstr>
      <vt:lpstr>Wingdings</vt:lpstr>
      <vt:lpstr>WWW.2PPT.COM
</vt:lpstr>
      <vt:lpstr>公式</vt:lpstr>
      <vt:lpstr>Flash 文档</vt:lpstr>
      <vt:lpstr>PowerPoint 演示文稿</vt:lpstr>
      <vt:lpstr>预习检查</vt:lpstr>
      <vt:lpstr>PowerPoint 演示文稿</vt:lpstr>
      <vt:lpstr>PowerPoint 演示文稿</vt:lpstr>
      <vt:lpstr>学 习 目 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练习.如图，求A1+A2+A3+A4+A5的度数。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2022-01-04T00:30:59Z</dcterms:created>
  <dcterms:modified xsi:type="dcterms:W3CDTF">2023-01-16T14:07:24Z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4D3E36C27E9042EA8BCC1480156C141F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