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0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14F59D-909D-4066-BF77-798AE02E6E0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07C3011-4C69-4B3F-B4D0-84B80E8A0F0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E883E48-82F6-4743-9C4D-14E6C156AE9B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12B3D5-769B-4A1F-8A13-334029C55C0F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7618A4-0DBF-4D9E-8CEE-F50D812A8200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72BD48-AD29-4537-8FEC-17B7E4096EAF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C2488DE-70FA-4696-9B43-399721D4A6B8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9CF8F65-E5FC-4F8D-9ED4-FB3EAB93014F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7DFA7B-4BB1-4C66-BDA4-6EDFD280A0F5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9C98BFB-B110-4D2C-BEFD-3CF4C221787C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742221-071B-4F0D-AADD-DFAAFC4233A4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750432-5082-46D8-9DA7-D7BA97F7AE45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E20AC6-C394-4B42-8E37-334A8F2FA83C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10AC0C-E1DE-4C50-B2EA-02E1A7C5E384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D6CD22-AC71-4AE0-8E26-F5550160EC6C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8158A0-AFD6-4378-BADB-D9993F68E8E2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EABA8CF-F211-4C16-95A1-DEE098EB7E0C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BB726B-B972-4492-9570-1F822DF64026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7C1778-F95C-471D-A121-7B4613A25355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293F72-997C-46B7-8DB8-970C390EDBBD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2B9EF3-EBE2-4124-A15E-D2483265DF22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CC8181-EFB6-4315-ABEE-EF5E9CEE9B38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876CBDB-A007-4DC5-99F8-5688916D6BB0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8D9BA-69AE-41D8-9FC9-486C5B04EF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5920B-F544-4E15-9FD1-96FB85CC56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067ECD90-769C-4FDE-A8DE-A9DD6FFFFD5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7DF22-F3C5-4B09-88C8-A50E205493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57CF6-6A95-4432-9509-71019E342F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69462123-CBCD-48F3-9127-9407F50BDCA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8CABCDCF-0173-4ED3-B688-D8FC10691D1F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8023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73857" y="3016327"/>
            <a:ext cx="8428435" cy="5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Section Ⅶ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Reading for Writing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——故事评论</a:t>
            </a:r>
            <a:endParaRPr lang="zh-CN" altLang="zh-CN" sz="9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Ⅱ.While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List the outline for writing a review of the fable.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75073" y="1545432"/>
          <a:ext cx="7668815" cy="1883571"/>
        </p:xfrm>
        <a:graphic>
          <a:graphicData uri="http://schemas.openxmlformats.org/drawingml/2006/table">
            <a:tbl>
              <a:tblPr/>
              <a:tblGrid>
                <a:gridCol w="1836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Paragraph 1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________________________________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Paragraph 2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________________________________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Paragraph 3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________________________________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35004" marR="135004" marT="108021" marB="108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507581" y="1653779"/>
            <a:ext cx="38442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Basic information about the story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92104" y="2280048"/>
            <a:ext cx="29110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Your analysis of the story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19488" y="2917032"/>
            <a:ext cx="333232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Your opinion about the story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334566" y="519113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2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List the words</a:t>
            </a:r>
            <a:r>
              <a:rPr lang="zh-CN" altLang="zh-CN" b="1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phrases and sentences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334566" y="951310"/>
            <a:ext cx="8262938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1.Words 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and phrases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326232" y="1437085"/>
            <a:ext cx="8261747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加标题；给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取名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目的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遇到，碰到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采取行动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处理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53691" y="1491854"/>
            <a:ext cx="5648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5344" y="1857376"/>
            <a:ext cx="10506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purpose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1766" y="2333626"/>
            <a:ext cx="124617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meet with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8429" y="2742010"/>
            <a:ext cx="13550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take action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1766" y="3153967"/>
            <a:ext cx="11483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deal with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469107" y="801292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在我们的日常生活中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向某人学习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关心他人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⑨________________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自私的村民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⑩______________________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有意义和有用的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6535" y="844154"/>
            <a:ext cx="17799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our daily life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0113" y="1275160"/>
            <a:ext cx="128734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learn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1766" y="1685926"/>
            <a:ext cx="17575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care for others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1766" y="2085976"/>
            <a:ext cx="18072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selfish villagers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4629" y="2506267"/>
            <a:ext cx="27100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meaningful and helpful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2.Sentences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413147" y="951310"/>
            <a:ext cx="8428434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故事讲的是一个国王想要给村民们一个教训，他把金子藏在了大街上的石头下。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(who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by doing)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这个故事的目的是告诉我们，当遇到问题时，我们不应该抱怨和期待别人来解决它们。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(when doing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2685" y="1725216"/>
            <a:ext cx="8098631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about a king who wanted to teach villagers a lesson by hiding gold under the stone in the </a:t>
            </a:r>
            <a:r>
              <a:rPr lang="en-US" altLang="zh-CN" kern="1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street.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1253" y="3381376"/>
            <a:ext cx="8099822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story’s purpose is to tell us that when meeting with problems we should not complain and expect others to solve </a:t>
            </a:r>
            <a:r>
              <a:rPr lang="en-US" altLang="zh-CN" kern="1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them.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325041" y="715567"/>
            <a:ext cx="8428434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事实上，我们应该做的是立即采取行动来处理我们日常生活中的问题。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主语从句，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更重要的是，我们应该学习故事中无私的女孩总是关心别人，而不是学习其他自私的村民。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(doing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rather than)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147" y="1453753"/>
            <a:ext cx="8099822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fact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what we should do is to take action at once to deal with our problems in our daily life.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917" y="3130153"/>
            <a:ext cx="8098631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More importantly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should learn from the selfless girl always caring for others in the story rather than other selfish villagers.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301229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3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Draft the passage by using the following words.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409575" y="951310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fact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more importantly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rather than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remember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302419" y="1437085"/>
            <a:ext cx="8428435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fable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titled“The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stone in the road” is a moral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story.It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is about a king who wanted to teach villagers a lesson by hiding gold under the stone in the street.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story’s purpose is to tell us that when meeting with problems we should not complain and expect others to solve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them.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fact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what we should do is to take action at once to deal with our problems in our daily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life.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More</a:t>
            </a: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importantly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should learn from the selfless girl always caring for others in the story </a:t>
            </a: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rather than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other selfish villagers.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522685" y="1437085"/>
            <a:ext cx="8099822" cy="12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 like the story very much </a:t>
            </a: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and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I think it is very meaningful and helpful to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us.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Remember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one good turn deserves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another.I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will recommend this story to as many people as I can.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92894" y="681038"/>
            <a:ext cx="8345091" cy="126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Ⅲ.Post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—polishing the passage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Exchange your passage with your partner and pay attention to the following points.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1" name="矩形 11"/>
          <p:cNvSpPr>
            <a:spLocks noChangeArrowheads="1"/>
          </p:cNvSpPr>
          <p:nvPr/>
        </p:nvSpPr>
        <p:spPr bwMode="auto">
          <a:xfrm>
            <a:off x="272654" y="1929592"/>
            <a:ext cx="8345090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□1.Does the writer give a short description of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□2.Does the description include the most important details of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□3.Does the writer give his opinion about the characters or their actions?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□4.Is the review well-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organised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□5.Does the writer use the-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form as the adverbial in the review?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□6.Are there any grammar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spelling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or punctuation errors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251222" y="57388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亮点表达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986" name="矩形 11"/>
          <p:cNvSpPr>
            <a:spLocks noChangeArrowheads="1"/>
          </p:cNvSpPr>
          <p:nvPr/>
        </p:nvSpPr>
        <p:spPr bwMode="auto">
          <a:xfrm>
            <a:off x="305991" y="1006079"/>
            <a:ext cx="8428434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1.The fable tells us that one good turn deserves another.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这则寓言告诉我们，善有善报。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2.Whenever I have the ability to help others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 should always lend a hand.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每当我能帮助别人的时候，我应该总是伸出援助之手。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3.After reading 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 understand that we teenagers should find and make good use of our advantages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stopping complaining the shortcomings all the time.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读了这个故事之后 ，我明白了我们青少年应该发现和利用我们的优势，不要总是抱怨自己的缺点。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11"/>
          <p:cNvSpPr>
            <a:spLocks noChangeArrowheads="1"/>
          </p:cNvSpPr>
          <p:nvPr/>
        </p:nvSpPr>
        <p:spPr bwMode="auto">
          <a:xfrm>
            <a:off x="359569" y="681038"/>
            <a:ext cx="8262938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4.So we should stay positive and value what we have instead of complaining too much.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所以我们应该保持积极的态度，珍惜我们所拥有的，而不是抱怨太多。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5.This story indicates that those not blindly listening to other’s criticism or praise are more likely to obtain what they are pursuing.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这个故事表明，那些不盲目听别人批评或赞扬的人更有可能获得他们所追求的东西。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6.So whatever you encounter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accept it willingly and use it to the fullest.</a:t>
            </a: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所以无论你遇到什么，欣然接受并充分利用它。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1304926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本单元的写作项目是阅读一篇关于道德品质的故事，写一篇有关道德品质故事的评论。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334566" y="976313"/>
            <a:ext cx="8261747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7.As a matter of fact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fable mirrors that different attitudes may bring about different results.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事实上，这个寓言反映了不同的态度可能会带来不同的结果。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8.As an old saying goes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union means power.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俗话说，团结就是力量。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写作技巧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1034654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引述材料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13147" y="1466851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有的放矢地引用原文或摘录关键词、句，或概述要点。不管采用哪种方式引述，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都要简练、准确，有针对性。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251222" y="2330054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分析材料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11"/>
          <p:cNvSpPr>
            <a:spLocks noChangeArrowheads="1"/>
          </p:cNvSpPr>
          <p:nvPr/>
        </p:nvSpPr>
        <p:spPr bwMode="auto">
          <a:xfrm>
            <a:off x="413147" y="2762251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要对读的内容进行一番评析。可以由现象到本质，由个别到一般地作一番挖掘；对寓意深的材料更要作深度</a:t>
            </a:r>
            <a:r>
              <a:rPr lang="zh-CN" altLang="zh-CN" kern="100">
                <a:latin typeface="+mn-lt"/>
                <a:ea typeface="+mn-ea"/>
                <a:cs typeface="+mn-ea"/>
                <a:sym typeface="+mn-lt"/>
              </a:rPr>
              <a:t>分析。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联系实际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13147" y="11132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要紧密联系实际，既可以从大处着眼，也可以从小处</a:t>
            </a:r>
            <a:r>
              <a:rPr lang="zh-CN" altLang="zh-CN" kern="100">
                <a:latin typeface="+mn-lt"/>
                <a:ea typeface="+mn-ea"/>
                <a:cs typeface="+mn-ea"/>
                <a:sym typeface="+mn-lt"/>
              </a:rPr>
              <a:t>入手。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1601391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总结全文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23863" y="2044304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总结既可以回应前文，也可以提出希望，发出</a:t>
            </a:r>
            <a:r>
              <a:rPr lang="zh-CN" altLang="zh-CN" kern="100">
                <a:latin typeface="+mn-lt"/>
                <a:ea typeface="+mn-ea"/>
                <a:cs typeface="+mn-ea"/>
                <a:sym typeface="+mn-lt"/>
              </a:rPr>
              <a:t>号召。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12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Ⅰ.Pre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Learning a fable before writing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STONE IN THE ROAD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454819" y="1844279"/>
            <a:ext cx="8428435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Once upon a time there was a king who often thought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“Nothing good can come to a nation whose people only complain and expect others to solve their problems.” One 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had an idea.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Early one morning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disguised himself and went to a local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village.He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placed a large stone in the middle of the main street and hid gold coins under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stone.Then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 hid behind a huge maple tree and watched.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02419" y="445294"/>
            <a:ext cx="8428435" cy="500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first person down the street was a milkman with his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cart.He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crashed into the stone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spilling the milk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everywhere.“What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fool put this stone 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shouted.He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picked himself up and angrily went away.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After a while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group of women came along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each balancing a pot of water on her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head.One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woman tripped over the stone and her water pot went crashing to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ground.She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picked herself up and limped away 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tears.Neither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she nor her friends thought about moving the stone out of the road.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watched all day as many people complained about the stone but he found nobody making an attempt to move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it.The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king was 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despair.“Is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there no one in this village who feels any responsibility to keep their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neighbours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from harm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59569" y="781050"/>
            <a:ext cx="8262938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Just then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saw a young girl coming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along.She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was the daughter of a local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farmer.She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had been working all day and was very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tired.But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when she saw the stone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said to herself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“This stone is a danger to anyone who comes down the street after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dark.I’ll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move it out of the way.”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girl pushed the stone with all her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might.After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great deal of effort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finally succeeded in moving it to the side of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street.Imagine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surprise when she saw the gold coins where the stone had been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88144" y="951310"/>
            <a:ext cx="818078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Just then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stepped out from behind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tree.“Oh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sir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the girl said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“does this gold belong to you? If 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surely must find the owner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he will certainly miss it.”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said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“My dear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gold is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mine.I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put it in the road and moved the stone over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it.Now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gold is yours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because you are the only person who has learnt the lesson I wanted to teach my people.”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1"/>
          <p:cNvSpPr>
            <a:spLocks noChangeArrowheads="1"/>
          </p:cNvSpPr>
          <p:nvPr/>
        </p:nvSpPr>
        <p:spPr bwMode="auto">
          <a:xfrm>
            <a:off x="375047" y="465535"/>
            <a:ext cx="8180784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文章要点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Person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milkman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Experience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crashed into the stone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Emotion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angry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Response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went away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Person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woman with water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Experience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tripped over the stone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Emotion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in tears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Response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limped away</a:t>
            </a: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Person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other villagers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92894" y="507207"/>
            <a:ext cx="8345091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Experience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just complained about the stone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king’s emotion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despair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Person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young girl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Emotion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worried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Response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move the stone out of the way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Experience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saw the gold coins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Emotion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surprised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Person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king and girl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Experience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gave the gold to the girl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Purpose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teach villagers a lesson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34566" y="465535"/>
            <a:ext cx="8261747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Preparation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—Answer the following questions before writing.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1.What is the title of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2.What kind of story is it?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3.What is the main idea of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4.What is the author’s purpose?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5.Were the details of the story clear?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6.Do you think the story achieved its purpose?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7.What did you like about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8.What did you not like about the story?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9.Would you recommend this story to others?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jbmxt2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1395</Words>
  <Application>Microsoft Office PowerPoint</Application>
  <PresentationFormat>全屏显示(16:9)</PresentationFormat>
  <Paragraphs>156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2023-01-16T14:07:28Z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0A013BB580F343A89610046112FCE902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