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872" r:id="rId2"/>
    <p:sldId id="878" r:id="rId3"/>
    <p:sldId id="877" r:id="rId4"/>
    <p:sldId id="876" r:id="rId5"/>
    <p:sldId id="870" r:id="rId6"/>
    <p:sldId id="881" r:id="rId7"/>
    <p:sldId id="882" r:id="rId8"/>
    <p:sldId id="880" r:id="rId9"/>
    <p:sldId id="883" r:id="rId10"/>
    <p:sldId id="879" r:id="rId11"/>
    <p:sldId id="884" r:id="rId12"/>
    <p:sldId id="885" r:id="rId13"/>
    <p:sldId id="866" r:id="rId14"/>
    <p:sldId id="886" r:id="rId15"/>
    <p:sldId id="874" r:id="rId16"/>
    <p:sldId id="875" r:id="rId17"/>
    <p:sldId id="857" r:id="rId18"/>
    <p:sldId id="887" r:id="rId19"/>
    <p:sldId id="859" r:id="rId20"/>
    <p:sldId id="888" r:id="rId21"/>
    <p:sldId id="845" r:id="rId22"/>
    <p:sldId id="846" r:id="rId23"/>
  </p:sldIdLst>
  <p:sldSz cx="9144000" cy="6858000" type="screen4x3"/>
  <p:notesSz cx="6858000" cy="9144000"/>
  <p:custDataLst>
    <p:tags r:id="rId26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CCFFFF"/>
    <a:srgbClr val="FFCCFF"/>
    <a:srgbClr val="990000"/>
    <a:srgbClr val="FFD966"/>
    <a:srgbClr val="FF0000"/>
    <a:srgbClr val="FE7B00"/>
    <a:srgbClr val="E8F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28" autoAdjust="0"/>
    <p:restoredTop sz="94960" autoAdjust="0"/>
  </p:normalViewPr>
  <p:slideViewPr>
    <p:cSldViewPr>
      <p:cViewPr>
        <p:scale>
          <a:sx n="101" d="100"/>
          <a:sy n="101" d="100"/>
        </p:scale>
        <p:origin x="-84" y="-240"/>
      </p:cViewPr>
      <p:guideLst>
        <p:guide orient="horz" pos="238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1764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8945974-42CF-483D-AAD1-D52ABA26450C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14DF4973-AAF0-45B2-8571-32E1893A9B8F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A7EC5E4C-17A2-4E41-A0CB-AB6A6849AF56}" type="slidenum">
              <a:rPr lang="zh-CN" altLang="en-US" sz="1200"/>
              <a:t>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F4973-AAF0-45B2-8571-32E1893A9B8F}" type="slidenum">
              <a:rPr lang="zh-CN" altLang="en-US" smtClean="0"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0EF0F36D-3716-416E-BB4B-3EF236BAF3C4}" type="slidenum">
              <a:rPr lang="zh-CN" altLang="en-US" sz="1200"/>
              <a:t>15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EAFB781B-9D8E-46C9-B892-C704612D3AD8}" type="slidenum">
              <a:rPr lang="zh-CN" altLang="en-US" sz="1200"/>
              <a:t>16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2F2F1693-174B-4768-93F0-589D90F11E9A}" type="slidenum">
              <a:rPr lang="zh-CN" altLang="en-US" sz="1200"/>
              <a:t>19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E7EC433D-96AB-47CB-8A39-8C8E2E445008}" type="slidenum">
              <a:rPr lang="zh-CN" altLang="en-US" sz="1200"/>
              <a:t>21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64ECA383-3228-4E33-BC2E-C7B89E64E0B9}" type="slidenum">
              <a:rPr lang="zh-CN" altLang="en-US" sz="1200"/>
              <a:t>22</a:t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9D0E9-F161-42AA-96A9-82B4E78D7C90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FD289-D8E0-4F1E-BCB2-1D13380DBAE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C2DBC-943B-4961-9274-C8D19ECF7865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2ECFD4-14AB-4F6E-A47D-A913065D5D3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7A080-45EF-4C0C-8620-BB481D15EEED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2E3F1-E23D-43F9-9285-3AFB2218BE6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4" descr="D:\11月 英语组\小学英语汇报材料2014.12.16\logo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2451100"/>
            <a:ext cx="9525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4" descr="D:\11月 英语组\小学英语汇报材料2014.12.16\logo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225" y="2451100"/>
            <a:ext cx="9525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4" descr="D:\11月 英语组\小学英语汇报材料2014.12.16\logo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175"/>
            <a:ext cx="9525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4" descr="D:\11月 英语组\小学英语汇报材料2014.12.16\logo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0" y="6480175"/>
            <a:ext cx="11113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899592" y="2708498"/>
            <a:ext cx="4632676" cy="1720077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4200" b="0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KSO_FD"/>
          <p:cNvSpPr>
            <a:spLocks noGrp="1"/>
          </p:cNvSpPr>
          <p:nvPr>
            <p:ph type="dt" sz="half" idx="10"/>
          </p:nvPr>
        </p:nvSpPr>
        <p:spPr>
          <a:xfrm>
            <a:off x="628650" y="57689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620FE997-E249-42ED-A06D-4C8D9AB35BEB}" type="datetimeFigureOut">
              <a:rPr lang="en-US" altLang="zh-CN"/>
              <a:t>1/16/2023</a:t>
            </a:fld>
            <a:endParaRPr lang="en-US" altLang="zh-CN"/>
          </a:p>
        </p:txBody>
      </p:sp>
      <p:sp>
        <p:nvSpPr>
          <p:cNvPr id="12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5768975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13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57689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4C387E8A-6D32-41E8-A2AE-F08BD98C787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7" name="内容占位符 10"/>
          <p:cNvSpPr>
            <a:spLocks noGrp="1"/>
          </p:cNvSpPr>
          <p:nvPr>
            <p:ph sz="quarter" idx="13"/>
          </p:nvPr>
        </p:nvSpPr>
        <p:spPr>
          <a:xfrm>
            <a:off x="467544" y="980728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77BAB1E7-5342-4F93-A1BC-24D4F5B1B50E}" type="datetimeFigureOut">
              <a:rPr lang="en-US" altLang="zh-CN"/>
              <a:t>1/16/2023</a:t>
            </a:fld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F4FE611-A295-4B44-A7EE-980E56A287B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29933" y="29139"/>
            <a:ext cx="4356100" cy="6207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627C24C-00CC-40E2-84DA-1290304981CA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948B8692-EEC6-41AC-B813-B6DC7A99B54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C6BF6-24FF-4879-91C5-9B48D6B04503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F16DB-CA88-4089-9467-E7BDD745251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83B27-B207-4BA2-AF25-BAD05E992603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328C4-01AD-427F-A131-98401DC6D90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6BD0A-242D-4CF5-B6E6-EC391C217D12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65309-5441-48DD-BB23-B5F5197EC68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90C1F-79EE-4420-877F-F2BD158AC8BE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54CBE-A7D9-43C0-9CB9-C73AA5E6DAF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3CEC4-8C45-477E-ACA5-34AEE04D7801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928D38-EB39-4BEF-9D77-1D76D528836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B3F45-792A-4E06-AC42-B9D770243531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261145-C645-4F40-BFF1-59D5D4646CA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77938-FC2D-488A-9963-4CF30A94378D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BC314-BA01-43C9-A042-01EB0697D29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2823A-80D8-4B07-9508-F84A4480CE34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CDB39-3DE4-476A-8771-A3DF6FA9561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33B92BC-868C-4415-BA1C-590C6E954850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906DB91-C561-4531-9717-2B0ADB869DD5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media" Target="file:///E:\&#20154;&#25945;&#26032;&#29256;6&#19978;\&#12304;&#32039;&#24613;&#12305;2016.10.10&#23567;&#23398;&#33521;&#35821;&#20154;&#25945;&#26032;&#29256;6&#19978;&#36164;&#28304;&#31574;&#21010;&#21333;-&#37101;&#20122;&#30007;&#65288;&#26032;&#22686;12&#26465;&#65289;\Unit6%20There%20are%20four%20seasons%20in%20a%20year\Lesson35%20&#25945;&#23398;&#35838;&#20214;\white.mp3" TargetMode="External"/><Relationship Id="rId7" Type="http://schemas.openxmlformats.org/officeDocument/2006/relationships/image" Target="../media/image20.png"/><Relationship Id="rId2" Type="http://schemas.openxmlformats.org/officeDocument/2006/relationships/audio" Target="file:///E:\&#20154;&#25945;&#26032;&#29256;6&#19978;\&#12304;&#32039;&#24613;&#12305;2016.10.10&#23567;&#23398;&#33521;&#35821;&#20154;&#25945;&#26032;&#29256;6&#19978;&#36164;&#28304;&#31574;&#21010;&#21333;-&#37101;&#20122;&#30007;&#65288;&#26032;&#22686;12&#26465;&#65289;\Unit6%20There%20are%20four%20seasons%20in%20a%20year\Lesson35%20&#25945;&#23398;&#35838;&#20214;\winter.mp3" TargetMode="External"/><Relationship Id="rId1" Type="http://schemas.microsoft.com/office/2007/relationships/media" Target="file:///E:\&#20154;&#25945;&#26032;&#29256;6&#19978;\&#12304;&#32039;&#24613;&#12305;2016.10.10&#23567;&#23398;&#33521;&#35821;&#20154;&#25945;&#26032;&#29256;6&#19978;&#36164;&#28304;&#31574;&#21010;&#21333;-&#37101;&#20122;&#30007;&#65288;&#26032;&#22686;12&#26465;&#65289;\Unit6%20There%20are%20four%20seasons%20in%20a%20year\Lesson35%20&#25945;&#23398;&#35838;&#20214;\winter.mp3" TargetMode="Externa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6.xml"/><Relationship Id="rId4" Type="http://schemas.openxmlformats.org/officeDocument/2006/relationships/audio" Target="file:///E:\&#20154;&#25945;&#26032;&#29256;6&#19978;\&#12304;&#32039;&#24613;&#12305;2016.10.10&#23567;&#23398;&#33521;&#35821;&#20154;&#25945;&#26032;&#29256;6&#19978;&#36164;&#28304;&#31574;&#21010;&#21333;-&#37101;&#20122;&#30007;&#65288;&#26032;&#22686;12&#26465;&#65289;\Unit6%20There%20are%20four%20seasons%20in%20a%20year\Lesson35%20&#25945;&#23398;&#35838;&#20214;\white.mp3" TargetMode="External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3.png"/><Relationship Id="rId2" Type="http://schemas.openxmlformats.org/officeDocument/2006/relationships/audio" Target="file:///E:\&#20154;&#25945;&#26032;&#29256;6&#19978;\&#12304;&#32039;&#24613;&#12305;2016.10.10&#23567;&#23398;&#33521;&#35821;&#20154;&#25945;&#26032;&#29256;6&#19978;&#36164;&#28304;&#31574;&#21010;&#21333;-&#37101;&#20122;&#30007;&#65288;&#26032;&#22686;12&#26465;&#65289;\Unit6%20There%20are%20four%20seasons%20in%20a%20year\Lesson35%20&#25945;&#23398;&#35838;&#20214;\snowman.mp3" TargetMode="External"/><Relationship Id="rId1" Type="http://schemas.microsoft.com/office/2007/relationships/media" Target="file:///E:\&#20154;&#25945;&#26032;&#29256;6&#19978;\&#12304;&#32039;&#24613;&#12305;2016.10.10&#23567;&#23398;&#33521;&#35821;&#20154;&#25945;&#26032;&#29256;6&#19978;&#36164;&#28304;&#31574;&#21010;&#21333;-&#37101;&#20122;&#30007;&#65288;&#26032;&#22686;12&#26465;&#65289;\Unit6%20There%20are%20four%20seasons%20in%20a%20year\Lesson35%20&#25945;&#23398;&#35838;&#20214;\snowman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3.png"/><Relationship Id="rId2" Type="http://schemas.openxmlformats.org/officeDocument/2006/relationships/audio" Target="file:///E:\&#20154;&#25945;&#26032;&#29256;6&#19978;\&#12304;&#32039;&#24613;&#12305;2016.10.10&#23567;&#23398;&#33521;&#35821;&#20154;&#25945;&#26032;&#29256;6&#19978;&#36164;&#28304;&#31574;&#21010;&#21333;-&#37101;&#20122;&#30007;&#65288;&#26032;&#22686;12&#26465;&#65289;\Unit6%20There%20are%20four%20seasons%20in%20a%20year\Lesson35%20&#25945;&#23398;&#35838;&#20214;\22.mp3" TargetMode="External"/><Relationship Id="rId1" Type="http://schemas.microsoft.com/office/2007/relationships/media" Target="file:///E:\&#20154;&#25945;&#26032;&#29256;6&#19978;\&#12304;&#32039;&#24613;&#12305;2016.10.10&#23567;&#23398;&#33521;&#35821;&#20154;&#25945;&#26032;&#29256;6&#19978;&#36164;&#28304;&#31574;&#21010;&#21333;-&#37101;&#20122;&#30007;&#65288;&#26032;&#22686;12&#26465;&#65289;\Unit6%20There%20are%20four%20seasons%20in%20a%20year\Lesson35%20&#25945;&#23398;&#35838;&#20214;\22.mp3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file:///E:\&#20154;&#25945;&#26032;&#29256;6&#19978;\&#12304;&#32039;&#24613;&#12305;2016.10.10&#23567;&#23398;&#33521;&#35821;&#20154;&#25945;&#26032;&#29256;6&#19978;&#36164;&#28304;&#31574;&#21010;&#21333;-&#37101;&#20122;&#30007;&#65288;&#26032;&#22686;12&#26465;&#65289;\Unit6%20There%20are%20four%20seasons%20in%20a%20year\Lesson35%20&#25945;&#23398;&#35838;&#20214;\2.mp3" TargetMode="External"/><Relationship Id="rId7" Type="http://schemas.openxmlformats.org/officeDocument/2006/relationships/image" Target="../media/image6.png"/><Relationship Id="rId2" Type="http://schemas.openxmlformats.org/officeDocument/2006/relationships/audio" Target="file:///E:\&#20154;&#25945;&#26032;&#29256;6&#19978;\&#12304;&#32039;&#24613;&#12305;2016.10.10&#23567;&#23398;&#33521;&#35821;&#20154;&#25945;&#26032;&#29256;6&#19978;&#36164;&#28304;&#31574;&#21010;&#21333;-&#37101;&#20122;&#30007;&#65288;&#26032;&#22686;12&#26465;&#65289;\Unit6%20There%20are%20four%20seasons%20in%20a%20year\Lesson35%20&#25945;&#23398;&#35838;&#20214;\1.mp3" TargetMode="External"/><Relationship Id="rId1" Type="http://schemas.microsoft.com/office/2007/relationships/media" Target="file:///E:\&#20154;&#25945;&#26032;&#29256;6&#19978;\&#12304;&#32039;&#24613;&#12305;2016.10.10&#23567;&#23398;&#33521;&#35821;&#20154;&#25945;&#26032;&#29256;6&#19978;&#36164;&#28304;&#31574;&#21010;&#21333;-&#37101;&#20122;&#30007;&#65288;&#26032;&#22686;12&#26465;&#65289;\Unit6%20There%20are%20four%20seasons%20in%20a%20year\Lesson35%20&#25945;&#23398;&#35838;&#20214;\1.mp3" TargetMode="Externa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3.png"/><Relationship Id="rId4" Type="http://schemas.openxmlformats.org/officeDocument/2006/relationships/audio" Target="file:///E:\&#20154;&#25945;&#26032;&#29256;6&#19978;\&#12304;&#32039;&#24613;&#12305;2016.10.10&#23567;&#23398;&#33521;&#35821;&#20154;&#25945;&#26032;&#29256;6&#19978;&#36164;&#28304;&#31574;&#21010;&#21333;-&#37101;&#20122;&#30007;&#65288;&#26032;&#22686;12&#26465;&#65289;\Unit6%20There%20are%20four%20seasons%20in%20a%20year\Lesson35%20&#25945;&#23398;&#35838;&#20214;\2.mp3" TargetMode="External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file:///E:\&#20154;&#25945;&#26032;&#29256;6&#19978;\&#12304;&#32039;&#24613;&#12305;2016.10.10&#23567;&#23398;&#33521;&#35821;&#20154;&#25945;&#26032;&#29256;6&#19978;&#36164;&#28304;&#31574;&#21010;&#21333;-&#37101;&#20122;&#30007;&#65288;&#26032;&#22686;12&#26465;&#65289;\Unit6%20There%20are%20four%20seasons%20in%20a%20year\Lesson35%20&#25945;&#23398;&#35838;&#20214;\4.mp3" TargetMode="External"/><Relationship Id="rId7" Type="http://schemas.openxmlformats.org/officeDocument/2006/relationships/image" Target="../media/image25.png"/><Relationship Id="rId2" Type="http://schemas.openxmlformats.org/officeDocument/2006/relationships/audio" Target="file:///E:\&#20154;&#25945;&#26032;&#29256;6&#19978;\&#12304;&#32039;&#24613;&#12305;2016.10.10&#23567;&#23398;&#33521;&#35821;&#20154;&#25945;&#26032;&#29256;6&#19978;&#36164;&#28304;&#31574;&#21010;&#21333;-&#37101;&#20122;&#30007;&#65288;&#26032;&#22686;12&#26465;&#65289;\Unit6%20There%20are%20four%20seasons%20in%20a%20year\Lesson35%20&#25945;&#23398;&#35838;&#20214;\3.mp3" TargetMode="External"/><Relationship Id="rId1" Type="http://schemas.microsoft.com/office/2007/relationships/media" Target="file:///E:\&#20154;&#25945;&#26032;&#29256;6&#19978;\&#12304;&#32039;&#24613;&#12305;2016.10.10&#23567;&#23398;&#33521;&#35821;&#20154;&#25945;&#26032;&#29256;6&#19978;&#36164;&#28304;&#31574;&#21010;&#21333;-&#37101;&#20122;&#30007;&#65288;&#26032;&#22686;12&#26465;&#65289;\Unit6%20There%20are%20four%20seasons%20in%20a%20year\Lesson35%20&#25945;&#23398;&#35838;&#20214;\3.mp3" TargetMode="Externa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3.png"/><Relationship Id="rId4" Type="http://schemas.openxmlformats.org/officeDocument/2006/relationships/audio" Target="file:///E:\&#20154;&#25945;&#26032;&#29256;6&#19978;\&#12304;&#32039;&#24613;&#12305;2016.10.10&#23567;&#23398;&#33521;&#35821;&#20154;&#25945;&#26032;&#29256;6&#19978;&#36164;&#28304;&#31574;&#21010;&#21333;-&#37101;&#20122;&#30007;&#65288;&#26032;&#22686;12&#26465;&#65289;\Unit6%20There%20are%20four%20seasons%20in%20a%20year\Lesson35%20&#25945;&#23398;&#35838;&#20214;\4.mp3" TargetMode="External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png"/><Relationship Id="rId4" Type="http://schemas.openxmlformats.org/officeDocument/2006/relationships/hyperlink" Target="&#27468;&#26354;&#21160;&#30011;&#65306;What&#8217;s_your_favourite_season&#65311;.sw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3.png"/><Relationship Id="rId2" Type="http://schemas.openxmlformats.org/officeDocument/2006/relationships/audio" Target="file:///E:\&#20154;&#25945;&#26032;&#29256;6&#19978;\&#12304;&#32039;&#24613;&#12305;2016.10.10&#23567;&#23398;&#33521;&#35821;&#20154;&#25945;&#26032;&#29256;6&#19978;&#36164;&#28304;&#31574;&#21010;&#21333;-&#37101;&#20122;&#30007;&#65288;&#26032;&#22686;12&#26465;&#65289;\Unit6%20There%20are%20four%20seasons%20in%20a%20year\Lesson35%20&#25945;&#23398;&#35838;&#20214;\autumn.mp3" TargetMode="External"/><Relationship Id="rId1" Type="http://schemas.microsoft.com/office/2007/relationships/media" Target="file:///E:\&#20154;&#25945;&#26032;&#29256;6&#19978;\&#12304;&#32039;&#24613;&#12305;2016.10.10&#23567;&#23398;&#33521;&#35821;&#20154;&#25945;&#26032;&#29256;6&#19978;&#36164;&#28304;&#31574;&#21010;&#21333;-&#37101;&#20122;&#30007;&#65288;&#26032;&#22686;12&#26465;&#65289;\Unit6%20There%20are%20four%20seasons%20in%20a%20year\Lesson35%20&#25945;&#23398;&#35838;&#20214;\autumn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E:\&#20154;&#25945;&#26032;&#29256;6&#19978;\&#12304;&#32039;&#24613;&#12305;2016.10.10&#23567;&#23398;&#33521;&#35821;&#20154;&#25945;&#26032;&#29256;6&#19978;&#36164;&#28304;&#31574;&#21010;&#21333;-&#37101;&#20122;&#30007;&#65288;&#26032;&#22686;12&#26465;&#65289;\Unit6%20There%20are%20four%20seasons%20in%20a%20year\Lesson35%20&#25945;&#23398;&#35838;&#20214;\yellow_and_brown.mp3" TargetMode="External"/><Relationship Id="rId1" Type="http://schemas.microsoft.com/office/2007/relationships/media" Target="file:///E:\&#20154;&#25945;&#26032;&#29256;6&#19978;\&#12304;&#32039;&#24613;&#12305;2016.10.10&#23567;&#23398;&#33521;&#35821;&#20154;&#25945;&#26032;&#29256;6&#19978;&#36164;&#28304;&#31574;&#21010;&#21333;-&#37101;&#20122;&#30007;&#65288;&#26032;&#22686;12&#26465;&#65289;\Unit6%20There%20are%20four%20seasons%20in%20a%20year\Lesson35%20&#25945;&#23398;&#35838;&#20214;\yellow_and_brown.mp3" TargetMode="External"/><Relationship Id="rId6" Type="http://schemas.openxmlformats.org/officeDocument/2006/relationships/image" Target="../media/image15.jpe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3.png"/><Relationship Id="rId2" Type="http://schemas.openxmlformats.org/officeDocument/2006/relationships/audio" Target="file:///E:\&#20154;&#25945;&#26032;&#29256;6&#19978;\&#12304;&#32039;&#24613;&#12305;2016.10.10&#23567;&#23398;&#33521;&#35821;&#20154;&#25945;&#26032;&#29256;6&#19978;&#36164;&#28304;&#31574;&#21010;&#21333;-&#37101;&#20122;&#30007;&#65288;&#26032;&#22686;12&#26465;&#65289;\Unit6%20There%20are%20four%20seasons%20in%20a%20year\Lesson35%20&#25945;&#23398;&#35838;&#20214;\busy_harvesting.mp3" TargetMode="External"/><Relationship Id="rId1" Type="http://schemas.microsoft.com/office/2007/relationships/media" Target="file:///E:\&#20154;&#25945;&#26032;&#29256;6&#19978;\&#12304;&#32039;&#24613;&#12305;2016.10.10&#23567;&#23398;&#33521;&#35821;&#20154;&#25945;&#26032;&#29256;6&#19978;&#36164;&#28304;&#31574;&#21010;&#21333;-&#37101;&#20122;&#30007;&#65288;&#26032;&#22686;12&#26465;&#65289;\Unit6%20There%20are%20four%20seasons%20in%20a%20year\Lesson35%20&#25945;&#23398;&#35838;&#20214;\busy_harvesting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3.png"/><Relationship Id="rId2" Type="http://schemas.openxmlformats.org/officeDocument/2006/relationships/audio" Target="file:///E:\&#20154;&#25945;&#26032;&#29256;6&#19978;\&#12304;&#32039;&#24613;&#12305;2016.10.10&#23567;&#23398;&#33521;&#35821;&#20154;&#25945;&#26032;&#29256;6&#19978;&#36164;&#28304;&#31574;&#21010;&#21333;-&#37101;&#20122;&#30007;&#65288;&#26032;&#22686;12&#26465;&#65289;\Unit6%20There%20are%20four%20seasons%20in%20a%20year\Lesson35%20&#25945;&#23398;&#35838;&#20214;\11.mp3" TargetMode="External"/><Relationship Id="rId1" Type="http://schemas.microsoft.com/office/2007/relationships/media" Target="file:///E:\&#20154;&#25945;&#26032;&#29256;6&#19978;\&#12304;&#32039;&#24613;&#12305;2016.10.10&#23567;&#23398;&#33521;&#35821;&#20154;&#25945;&#26032;&#29256;6&#19978;&#36164;&#28304;&#31574;&#21010;&#21333;-&#37101;&#20122;&#30007;&#65288;&#26032;&#22686;12&#26465;&#65289;\Unit6%20There%20are%20four%20seasons%20in%20a%20year\Lesson35%20&#25945;&#23398;&#35838;&#20214;\11.mp3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5548" y="1052736"/>
            <a:ext cx="5040313" cy="637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教精通版六</a:t>
            </a: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年级上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册</a:t>
            </a:r>
            <a:endParaRPr lang="en-US" altLang="zh-CN" sz="2800" b="1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251520" y="2473718"/>
            <a:ext cx="8642350" cy="1720850"/>
          </a:xfrm>
        </p:spPr>
        <p:txBody>
          <a:bodyPr anchor="ctr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altLang="zh-CN" sz="5400" dirty="0" smtClean="0">
                <a:solidFill>
                  <a:schemeClr val="accent6">
                    <a:lumMod val="50000"/>
                  </a:schemeClr>
                </a:solidFill>
              </a:rPr>
              <a:t>Unit6 There are four seasons </a:t>
            </a:r>
            <a:br>
              <a:rPr lang="en-US" altLang="zh-CN" sz="5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altLang="zh-CN" sz="5400" dirty="0" smtClean="0">
                <a:solidFill>
                  <a:schemeClr val="accent6">
                    <a:lumMod val="50000"/>
                  </a:schemeClr>
                </a:solidFill>
              </a:rPr>
              <a:t>in a year.</a:t>
            </a:r>
            <a:endParaRPr lang="zh-CN" altLang="en-US" sz="5400" dirty="0" smtClean="0">
              <a:solidFill>
                <a:schemeClr val="accent6">
                  <a:lumMod val="50000"/>
                </a:schemeClr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4325" y="475056"/>
            <a:ext cx="2786063" cy="199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3629437" y="558924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en-US" altLang="zh-CN" b="1" kern="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graphicFrame>
        <p:nvGraphicFramePr>
          <p:cNvPr id="18" name="表格 17"/>
          <p:cNvGraphicFramePr>
            <a:graphicFrameLocks noGrp="1"/>
          </p:cNvGraphicFramePr>
          <p:nvPr/>
        </p:nvGraphicFramePr>
        <p:xfrm>
          <a:off x="541338" y="2095500"/>
          <a:ext cx="8066087" cy="417671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543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22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0915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54" marR="91454" marT="45723" marB="45723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54" marR="91454"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453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54" marR="91454" marT="45723" marB="45723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54" marR="91454"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3050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54" marR="91454" marT="45723" marB="45723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54" marR="91454" marT="45723" marB="45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6160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54" marR="91454" marT="45723" marB="45723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54" marR="91454" marT="45723" marB="457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135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54" marR="91454" marT="45723" marB="45723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54" marR="91454" marT="45723" marB="4572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8934" name="Rectangle 2"/>
          <p:cNvSpPr txBox="1">
            <a:spLocks noChangeArrowheads="1"/>
          </p:cNvSpPr>
          <p:nvPr/>
        </p:nvSpPr>
        <p:spPr bwMode="auto">
          <a:xfrm>
            <a:off x="3419475" y="1408113"/>
            <a:ext cx="2327275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0" lang="en-US" altLang="zh-CN" sz="4400">
                <a:solidFill>
                  <a:srgbClr val="3333FF"/>
                </a:solidFill>
                <a:latin typeface="Arial" panose="020B0604020202020204" pitchFamily="34" charset="0"/>
              </a:rPr>
              <a:t>Autumn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473450" y="2201863"/>
            <a:ext cx="47529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zh-CN" sz="3200">
                <a:solidFill>
                  <a:srgbClr val="000000"/>
                </a:solidFill>
                <a:latin typeface="Arial" panose="020B0604020202020204" pitchFamily="34" charset="0"/>
              </a:rPr>
              <a:t>begin </a:t>
            </a:r>
            <a:r>
              <a:rPr kumimoji="0" lang="en-US" altLang="zh-CN" sz="3200">
                <a:solidFill>
                  <a:srgbClr val="FF0000"/>
                </a:solidFill>
                <a:latin typeface="Arial" panose="020B0604020202020204" pitchFamily="34" charset="0"/>
              </a:rPr>
              <a:t>around</a:t>
            </a:r>
            <a:r>
              <a:rPr kumimoji="0" lang="en-US" altLang="zh-CN" sz="3200">
                <a:solidFill>
                  <a:srgbClr val="000000"/>
                </a:solidFill>
                <a:latin typeface="Arial" panose="020B0604020202020204" pitchFamily="34" charset="0"/>
              </a:rPr>
              <a:t> September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511550" y="3022600"/>
            <a:ext cx="4132263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zh-CN" sz="3200">
                <a:solidFill>
                  <a:srgbClr val="000000"/>
                </a:solidFill>
                <a:latin typeface="Arial" panose="020B0604020202020204" pitchFamily="34" charset="0"/>
              </a:rPr>
              <a:t>get cold</a:t>
            </a:r>
            <a:r>
              <a:rPr kumimoji="0" lang="en-US" altLang="zh-CN" sz="3200">
                <a:solidFill>
                  <a:srgbClr val="FF0000"/>
                </a:solidFill>
                <a:latin typeface="Arial" panose="020B0604020202020204" pitchFamily="34" charset="0"/>
              </a:rPr>
              <a:t>er</a:t>
            </a:r>
            <a:r>
              <a:rPr kumimoji="0" lang="en-US" altLang="zh-CN" sz="3200">
                <a:solidFill>
                  <a:srgbClr val="000000"/>
                </a:solidFill>
                <a:latin typeface="Arial" panose="020B0604020202020204" pitchFamily="34" charset="0"/>
              </a:rPr>
              <a:t> and cold</a:t>
            </a:r>
            <a:r>
              <a:rPr kumimoji="0" lang="en-US" altLang="zh-CN" sz="3200">
                <a:solidFill>
                  <a:srgbClr val="FF0000"/>
                </a:solidFill>
                <a:latin typeface="Arial" panose="020B0604020202020204" pitchFamily="34" charset="0"/>
              </a:rPr>
              <a:t>er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529013" y="3887788"/>
            <a:ext cx="438626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zh-CN" sz="3200">
                <a:solidFill>
                  <a:srgbClr val="000000"/>
                </a:solidFill>
                <a:latin typeface="Arial" panose="020B0604020202020204" pitchFamily="34" charset="0"/>
              </a:rPr>
              <a:t>get short</a:t>
            </a:r>
            <a:r>
              <a:rPr kumimoji="0" lang="en-US" altLang="zh-CN" sz="3200">
                <a:solidFill>
                  <a:srgbClr val="FF0000"/>
                </a:solidFill>
                <a:latin typeface="Arial" panose="020B0604020202020204" pitchFamily="34" charset="0"/>
              </a:rPr>
              <a:t>er</a:t>
            </a:r>
            <a:r>
              <a:rPr kumimoji="0" lang="en-US" altLang="zh-CN" sz="3200">
                <a:solidFill>
                  <a:srgbClr val="000000"/>
                </a:solidFill>
                <a:latin typeface="Arial" panose="020B0604020202020204" pitchFamily="34" charset="0"/>
              </a:rPr>
              <a:t> and short</a:t>
            </a:r>
            <a:r>
              <a:rPr kumimoji="0" lang="en-US" altLang="zh-CN" sz="3200">
                <a:solidFill>
                  <a:srgbClr val="FF0000"/>
                </a:solidFill>
                <a:latin typeface="Arial" panose="020B0604020202020204" pitchFamily="34" charset="0"/>
              </a:rPr>
              <a:t>er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522663" y="4722813"/>
            <a:ext cx="37750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zh-CN" sz="3200">
                <a:solidFill>
                  <a:srgbClr val="FF0000"/>
                </a:solidFill>
                <a:latin typeface="Arial" panose="020B0604020202020204" pitchFamily="34" charset="0"/>
              </a:rPr>
              <a:t>yellow</a:t>
            </a:r>
            <a:r>
              <a:rPr kumimoji="0" lang="en-US" altLang="zh-CN" sz="3200">
                <a:solidFill>
                  <a:srgbClr val="000000"/>
                </a:solidFill>
                <a:latin typeface="Arial" panose="020B0604020202020204" pitchFamily="34" charset="0"/>
              </a:rPr>
              <a:t> and </a:t>
            </a:r>
            <a:r>
              <a:rPr kumimoji="0" lang="en-US" altLang="zh-CN" sz="3200">
                <a:solidFill>
                  <a:srgbClr val="FF0000"/>
                </a:solidFill>
                <a:latin typeface="Arial" panose="020B0604020202020204" pitchFamily="34" charset="0"/>
              </a:rPr>
              <a:t>brown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3503613" y="5592763"/>
            <a:ext cx="35210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zh-CN" sz="3200">
                <a:solidFill>
                  <a:srgbClr val="FF0000"/>
                </a:solidFill>
                <a:latin typeface="Arial" panose="020B0604020202020204" pitchFamily="34" charset="0"/>
              </a:rPr>
              <a:t>busy</a:t>
            </a:r>
            <a:r>
              <a:rPr kumimoji="0" lang="en-US" altLang="zh-CN" sz="3200">
                <a:solidFill>
                  <a:srgbClr val="000000"/>
                </a:solidFill>
                <a:latin typeface="Arial" panose="020B0604020202020204" pitchFamily="34" charset="0"/>
              </a:rPr>
              <a:t> harvest</a:t>
            </a:r>
            <a:r>
              <a:rPr kumimoji="0" lang="en-US" altLang="zh-CN" sz="3200">
                <a:solidFill>
                  <a:srgbClr val="FF0000"/>
                </a:solidFill>
                <a:latin typeface="Arial" panose="020B0604020202020204" pitchFamily="34" charset="0"/>
              </a:rPr>
              <a:t>ing</a:t>
            </a:r>
          </a:p>
        </p:txBody>
      </p:sp>
      <p:sp>
        <p:nvSpPr>
          <p:cNvPr id="38940" name="矩形 19"/>
          <p:cNvSpPr>
            <a:spLocks noChangeArrowheads="1"/>
          </p:cNvSpPr>
          <p:nvPr/>
        </p:nvSpPr>
        <p:spPr bwMode="auto">
          <a:xfrm>
            <a:off x="1179513" y="2190750"/>
            <a:ext cx="11906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0" lang="en-US" altLang="zh-CN" sz="3200" b="1">
                <a:solidFill>
                  <a:srgbClr val="000000"/>
                </a:solidFill>
                <a:latin typeface="Arial" panose="020B0604020202020204" pitchFamily="34" charset="0"/>
              </a:rPr>
              <a:t>Time</a:t>
            </a:r>
            <a:endParaRPr lang="zh-CN" altLang="en-US" sz="2000" b="1"/>
          </a:p>
        </p:txBody>
      </p:sp>
      <p:sp>
        <p:nvSpPr>
          <p:cNvPr id="38941" name="矩形 20"/>
          <p:cNvSpPr>
            <a:spLocks noChangeArrowheads="1"/>
          </p:cNvSpPr>
          <p:nvPr/>
        </p:nvSpPr>
        <p:spPr bwMode="auto">
          <a:xfrm>
            <a:off x="893763" y="3022600"/>
            <a:ext cx="18843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0" lang="en-US" altLang="zh-CN" sz="3200" b="1">
                <a:solidFill>
                  <a:srgbClr val="000000"/>
                </a:solidFill>
                <a:latin typeface="Arial" panose="020B0604020202020204" pitchFamily="34" charset="0"/>
              </a:rPr>
              <a:t>Weather</a:t>
            </a:r>
            <a:endParaRPr lang="zh-CN" altLang="en-US" sz="2000" b="1"/>
          </a:p>
        </p:txBody>
      </p:sp>
      <p:sp>
        <p:nvSpPr>
          <p:cNvPr id="38942" name="矩形 21"/>
          <p:cNvSpPr>
            <a:spLocks noChangeArrowheads="1"/>
          </p:cNvSpPr>
          <p:nvPr/>
        </p:nvSpPr>
        <p:spPr bwMode="auto">
          <a:xfrm>
            <a:off x="1174750" y="3887788"/>
            <a:ext cx="1222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0" lang="en-US" altLang="zh-CN" sz="3200" b="1">
                <a:solidFill>
                  <a:srgbClr val="000000"/>
                </a:solidFill>
                <a:latin typeface="Arial" panose="020B0604020202020204" pitchFamily="34" charset="0"/>
              </a:rPr>
              <a:t>Days</a:t>
            </a:r>
            <a:endParaRPr lang="zh-CN" altLang="en-US" sz="2000" b="1"/>
          </a:p>
        </p:txBody>
      </p:sp>
      <p:sp>
        <p:nvSpPr>
          <p:cNvPr id="38943" name="矩形 22"/>
          <p:cNvSpPr>
            <a:spLocks noChangeArrowheads="1"/>
          </p:cNvSpPr>
          <p:nvPr/>
        </p:nvSpPr>
        <p:spPr bwMode="auto">
          <a:xfrm>
            <a:off x="898525" y="5568950"/>
            <a:ext cx="1893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0" lang="en-US" altLang="zh-CN" sz="3200" b="1">
                <a:solidFill>
                  <a:srgbClr val="000000"/>
                </a:solidFill>
                <a:latin typeface="Arial" panose="020B0604020202020204" pitchFamily="34" charset="0"/>
              </a:rPr>
              <a:t>Farmers</a:t>
            </a:r>
            <a:endParaRPr lang="zh-CN" altLang="en-US" sz="2000" b="1"/>
          </a:p>
        </p:txBody>
      </p:sp>
      <p:sp>
        <p:nvSpPr>
          <p:cNvPr id="38944" name="矩形 23"/>
          <p:cNvSpPr>
            <a:spLocks noChangeArrowheads="1"/>
          </p:cNvSpPr>
          <p:nvPr/>
        </p:nvSpPr>
        <p:spPr bwMode="auto">
          <a:xfrm>
            <a:off x="746125" y="4462463"/>
            <a:ext cx="22320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0" lang="en-US" altLang="zh-CN" sz="3200" b="1">
                <a:solidFill>
                  <a:srgbClr val="000000"/>
                </a:solidFill>
                <a:latin typeface="Arial" panose="020B0604020202020204" pitchFamily="34" charset="0"/>
              </a:rPr>
              <a:t>Leaves on the trees</a:t>
            </a:r>
            <a:endParaRPr lang="zh-CN" altLang="en-US" sz="2000" b="1"/>
          </a:p>
        </p:txBody>
      </p:sp>
      <p:sp>
        <p:nvSpPr>
          <p:cNvPr id="38945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1135063" y="1401763"/>
            <a:ext cx="264477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47" name="图片 1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48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Read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9938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135063" y="1401763"/>
            <a:ext cx="264477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40" name="图片 1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1450" y="2078038"/>
            <a:ext cx="5156200" cy="36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 descr="009009013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19663" y="2286000"/>
            <a:ext cx="4243387" cy="336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3552825" y="1412875"/>
            <a:ext cx="19986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Arial" panose="020B0604020202020204" pitchFamily="34" charset="0"/>
              </a:rPr>
              <a:t>winter</a:t>
            </a:r>
            <a:endParaRPr lang="zh-CN" altLang="en-US" sz="3600" b="1"/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1074738" y="5661025"/>
            <a:ext cx="71580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000" dirty="0" smtClean="0">
                <a:solidFill>
                  <a:schemeClr val="tx1">
                    <a:lumMod val="50000"/>
                  </a:schemeClr>
                </a:solidFill>
              </a:rPr>
              <a:t>Winter is the _____ season.</a:t>
            </a:r>
            <a:endParaRPr lang="zh-CN" altLang="en-US" sz="40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486275" y="5661025"/>
            <a:ext cx="138112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000" dirty="0">
                <a:solidFill>
                  <a:srgbClr val="FF0000"/>
                </a:solidFill>
                <a:latin typeface="+mj-lt"/>
              </a:rPr>
              <a:t>white</a:t>
            </a:r>
            <a:endParaRPr lang="zh-CN" altLang="en-US" dirty="0">
              <a:latin typeface="+mj-lt"/>
            </a:endParaRPr>
          </a:p>
        </p:txBody>
      </p:sp>
      <p:pic>
        <p:nvPicPr>
          <p:cNvPr id="14" name="winter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13" y="163988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white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8" y="6373813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0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0963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135063" y="1401763"/>
            <a:ext cx="264477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65" name="图片 1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160338" y="5456238"/>
            <a:ext cx="8875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000" dirty="0" smtClean="0">
                <a:solidFill>
                  <a:schemeClr val="tx1">
                    <a:lumMod val="50000"/>
                  </a:schemeClr>
                </a:solidFill>
              </a:rPr>
              <a:t>The weather is ___ and it often _____.</a:t>
            </a:r>
            <a:endParaRPr lang="zh-CN" altLang="en-US" sz="40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87750" y="5480050"/>
            <a:ext cx="1125538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000" dirty="0">
                <a:solidFill>
                  <a:srgbClr val="FF0000"/>
                </a:solidFill>
                <a:latin typeface="+mj-lt"/>
              </a:rPr>
              <a:t>cold</a:t>
            </a:r>
            <a:endParaRPr lang="zh-CN" altLang="en-US" dirty="0">
              <a:latin typeface="+mj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270750" y="5483225"/>
            <a:ext cx="163830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000" dirty="0">
                <a:solidFill>
                  <a:srgbClr val="FF0000"/>
                </a:solidFill>
                <a:latin typeface="+mj-lt"/>
              </a:rPr>
              <a:t>snows</a:t>
            </a:r>
            <a:endParaRPr lang="zh-CN" altLang="en-US" dirty="0">
              <a:latin typeface="+mj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565920"/>
            <a:ext cx="4933950" cy="3657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41986" name="图片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8" y="2613025"/>
            <a:ext cx="4176712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图片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26038" y="2613025"/>
            <a:ext cx="3821112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135063" y="1401763"/>
            <a:ext cx="264477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90" name="图片 1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635000" y="1619250"/>
            <a:ext cx="7864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000" dirty="0" smtClean="0">
                <a:solidFill>
                  <a:schemeClr val="tx1">
                    <a:lumMod val="50000"/>
                  </a:schemeClr>
                </a:solidFill>
              </a:rPr>
              <a:t>What do people often do in winter?</a:t>
            </a:r>
            <a:endParaRPr lang="zh-CN" altLang="en-US" sz="40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79388" y="5410200"/>
            <a:ext cx="4432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4000" b="1">
                <a:solidFill>
                  <a:srgbClr val="3333FF"/>
                </a:solidFill>
                <a:latin typeface="Arial" panose="020B0604020202020204" pitchFamily="34" charset="0"/>
              </a:rPr>
              <a:t>make a </a:t>
            </a:r>
            <a:r>
              <a:rPr kumimoji="0" lang="en-US" altLang="zh-CN" sz="4000" b="1">
                <a:solidFill>
                  <a:srgbClr val="FF0000"/>
                </a:solidFill>
                <a:latin typeface="Arial" panose="020B0604020202020204" pitchFamily="34" charset="0"/>
              </a:rPr>
              <a:t>snowman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4848225" y="5410200"/>
            <a:ext cx="41163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4000" b="1">
                <a:solidFill>
                  <a:srgbClr val="3333FF"/>
                </a:solidFill>
                <a:latin typeface="Arial" panose="020B0604020202020204" pitchFamily="34" charset="0"/>
              </a:rPr>
              <a:t>sweep the snow</a:t>
            </a:r>
            <a:endParaRPr lang="zh-CN" altLang="en-US" b="1">
              <a:solidFill>
                <a:srgbClr val="3333FF"/>
              </a:solidFill>
            </a:endParaRPr>
          </a:p>
        </p:txBody>
      </p:sp>
      <p:pic>
        <p:nvPicPr>
          <p:cNvPr id="2" name="snowman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38" y="6137275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" name="Rectangle 2"/>
          <p:cNvSpPr>
            <a:spLocks noGrp="1" noChangeArrowheads="1"/>
          </p:cNvSpPr>
          <p:nvPr/>
        </p:nvSpPr>
        <p:spPr bwMode="auto">
          <a:xfrm>
            <a:off x="241300" y="1268413"/>
            <a:ext cx="76327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4000" kern="0" dirty="0" smtClean="0">
                <a:solidFill>
                  <a:srgbClr val="3333FF"/>
                </a:solidFill>
              </a:rPr>
              <a:t>Listen </a:t>
            </a:r>
            <a:r>
              <a:rPr kumimoji="0" lang="zh-CN" altLang="en-US" sz="4000" kern="0" dirty="0" smtClean="0">
                <a:solidFill>
                  <a:srgbClr val="3333FF"/>
                </a:solidFill>
              </a:rPr>
              <a:t>and</a:t>
            </a:r>
            <a:r>
              <a:rPr kumimoji="0" lang="en-US" sz="4000" kern="0" dirty="0" smtClean="0">
                <a:solidFill>
                  <a:srgbClr val="3333FF"/>
                </a:solidFill>
              </a:rPr>
              <a:t> find the answers:</a:t>
            </a:r>
            <a:endParaRPr kumimoji="0" lang="zh-CN" altLang="en-US" sz="4000" kern="0" dirty="0" smtClean="0">
              <a:solidFill>
                <a:srgbClr val="3333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/>
        </p:nvSpPr>
        <p:spPr bwMode="auto">
          <a:xfrm>
            <a:off x="468313" y="1841500"/>
            <a:ext cx="8496300" cy="237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kumimoji="0" lang="en-US" sz="3600" b="1" kern="0" dirty="0" smtClean="0">
                <a:solidFill>
                  <a:schemeClr val="tx1">
                    <a:lumMod val="50000"/>
                  </a:schemeClr>
                </a:solidFill>
              </a:rPr>
              <a:t>Q3: When does winter begin?</a:t>
            </a:r>
          </a:p>
          <a:p>
            <a:pPr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kumimoji="0" lang="en-US" sz="3600" b="1" kern="0" dirty="0" smtClean="0">
                <a:solidFill>
                  <a:schemeClr val="tx1">
                    <a:lumMod val="50000"/>
                  </a:schemeClr>
                </a:solidFill>
              </a:rPr>
              <a:t>Q4: What do children do in winter?</a:t>
            </a:r>
            <a:endParaRPr kumimoji="0" lang="zh-CN" altLang="en-US" sz="3600" b="1" kern="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3012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138238" y="1401763"/>
            <a:ext cx="3436937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4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Just read and talk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676400" y="2817813"/>
            <a:ext cx="600551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CN" sz="3600" kern="0" dirty="0">
                <a:solidFill>
                  <a:srgbClr val="FF0000"/>
                </a:solidFill>
                <a:latin typeface="Arial" panose="020B0604020202020204" pitchFamily="34" charset="0"/>
              </a:rPr>
              <a:t>It begins around December. 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677988" y="4078288"/>
            <a:ext cx="469900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CN" sz="3600" kern="0" dirty="0">
                <a:solidFill>
                  <a:srgbClr val="FF0000"/>
                </a:solidFill>
                <a:latin typeface="Arial" panose="020B0604020202020204" pitchFamily="34" charset="0"/>
              </a:rPr>
              <a:t>They make snowmen.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pic>
        <p:nvPicPr>
          <p:cNvPr id="43018" name="图片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1063" y="4659313"/>
            <a:ext cx="3481387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16013" y="4724400"/>
            <a:ext cx="2255837" cy="203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22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6092825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bldLvl="0" autoUpdateAnimBg="0"/>
      <p:bldP spid="6" grpId="0" bldLvl="0" autoUpdateAnimBg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内容占位符 1"/>
          <p:cNvSpPr>
            <a:spLocks noGrp="1"/>
          </p:cNvSpPr>
          <p:nvPr>
            <p:ph sz="quarter" idx="13"/>
          </p:nvPr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5725" indent="0">
              <a:buFont typeface="Wingdings" panose="05000000000000000000" pitchFamily="2" charset="2"/>
              <a:buNone/>
            </a:pPr>
            <a:r>
              <a:rPr lang="en-US" altLang="zh-CN" sz="3200" dirty="0" smtClean="0">
                <a:solidFill>
                  <a:srgbClr val="30937B"/>
                </a:solidFill>
                <a:latin typeface="Arial" panose="020B0604020202020204" pitchFamily="34" charset="0"/>
              </a:rPr>
              <a:t>Just read and talk</a:t>
            </a:r>
            <a:endParaRPr lang="zh-CN" altLang="en-US" sz="3200" dirty="0" smtClean="0">
              <a:solidFill>
                <a:srgbClr val="30937B"/>
              </a:solidFill>
              <a:latin typeface="Arial" panose="020B0604020202020204" pitchFamily="34" charset="0"/>
            </a:endParaRPr>
          </a:p>
        </p:txBody>
      </p:sp>
      <p:sp>
        <p:nvSpPr>
          <p:cNvPr id="15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grpSp>
        <p:nvGrpSpPr>
          <p:cNvPr id="44034" name="组合 7"/>
          <p:cNvGrpSpPr/>
          <p:nvPr/>
        </p:nvGrpSpPr>
        <p:grpSpPr bwMode="auto">
          <a:xfrm>
            <a:off x="5219700" y="979488"/>
            <a:ext cx="3071813" cy="571500"/>
            <a:chOff x="5436096" y="1127125"/>
            <a:chExt cx="3071802" cy="571500"/>
          </a:xfrm>
        </p:grpSpPr>
        <p:sp>
          <p:nvSpPr>
            <p:cNvPr id="28" name="云形 27"/>
            <p:cNvSpPr/>
            <p:nvPr/>
          </p:nvSpPr>
          <p:spPr bwMode="auto">
            <a:xfrm>
              <a:off x="5436096" y="1127125"/>
              <a:ext cx="3071802" cy="571500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4046" name="TextBox 25"/>
            <p:cNvSpPr txBox="1">
              <a:spLocks noChangeArrowheads="1"/>
            </p:cNvSpPr>
            <p:nvPr/>
          </p:nvSpPr>
          <p:spPr bwMode="auto">
            <a:xfrm>
              <a:off x="5650426" y="1198563"/>
              <a:ext cx="2595198" cy="45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zh-CN" sz="2600">
                  <a:solidFill>
                    <a:schemeClr val="tx2"/>
                  </a:solidFill>
                  <a:latin typeface="Calibri" panose="020F0502020204030204" pitchFamily="34" charset="0"/>
                </a:rPr>
                <a:t>Listen and imitate</a:t>
              </a:r>
              <a:endParaRPr lang="zh-CN" altLang="en-US" sz="260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 flipV="1">
            <a:off x="1154113" y="1390650"/>
            <a:ext cx="32734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36" name="图片 19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4039" name="图片 4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651625" y="4637088"/>
            <a:ext cx="24352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220663" y="4124325"/>
            <a:ext cx="6748462" cy="2112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Autumn is the golden season. The leaves on the trees are yellow and brown. The farmers are busy harvesting. Look! This farmer is picking apples.</a:t>
            </a:r>
          </a:p>
        </p:txBody>
      </p:sp>
      <p:pic>
        <p:nvPicPr>
          <p:cNvPr id="44041" name="图片 3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93700" y="1890713"/>
            <a:ext cx="2306638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19"/>
          <p:cNvSpPr/>
          <p:nvPr/>
        </p:nvSpPr>
        <p:spPr>
          <a:xfrm>
            <a:off x="2943225" y="1746250"/>
            <a:ext cx="6021388" cy="21145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Autumn is the third season of the year. It begins around September. The weather gets colder and colder. The days get shorter and shorter.</a:t>
            </a:r>
          </a:p>
        </p:txBody>
      </p:sp>
      <p:pic>
        <p:nvPicPr>
          <p:cNvPr id="3" name="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337185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5761038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内容占位符 1"/>
          <p:cNvSpPr>
            <a:spLocks noGrp="1"/>
          </p:cNvSpPr>
          <p:nvPr>
            <p:ph sz="quarter" idx="13"/>
          </p:nvPr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5725" indent="0">
              <a:buFont typeface="Wingdings" panose="05000000000000000000" pitchFamily="2" charset="2"/>
              <a:buNone/>
            </a:pPr>
            <a:r>
              <a:rPr lang="en-US" altLang="zh-CN" sz="3200" smtClean="0">
                <a:solidFill>
                  <a:srgbClr val="30937B"/>
                </a:solidFill>
                <a:latin typeface="Arial" panose="020B0604020202020204" pitchFamily="34" charset="0"/>
              </a:rPr>
              <a:t>Just read and talk</a:t>
            </a:r>
            <a:endParaRPr lang="zh-CN" altLang="en-US" sz="3200" smtClean="0">
              <a:solidFill>
                <a:srgbClr val="30937B"/>
              </a:solidFill>
              <a:latin typeface="Arial" panose="020B0604020202020204" pitchFamily="34" charset="0"/>
            </a:endParaRPr>
          </a:p>
        </p:txBody>
      </p:sp>
      <p:sp>
        <p:nvSpPr>
          <p:cNvPr id="17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46082" name="图片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2413" y="4221163"/>
            <a:ext cx="3636962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083" name="组合 7"/>
          <p:cNvGrpSpPr/>
          <p:nvPr/>
        </p:nvGrpSpPr>
        <p:grpSpPr bwMode="auto">
          <a:xfrm>
            <a:off x="5219700" y="979488"/>
            <a:ext cx="3071813" cy="571500"/>
            <a:chOff x="5436096" y="1127125"/>
            <a:chExt cx="3071802" cy="571500"/>
          </a:xfrm>
        </p:grpSpPr>
        <p:sp>
          <p:nvSpPr>
            <p:cNvPr id="28" name="云形 27"/>
            <p:cNvSpPr/>
            <p:nvPr/>
          </p:nvSpPr>
          <p:spPr bwMode="auto">
            <a:xfrm>
              <a:off x="5436096" y="1127125"/>
              <a:ext cx="3071802" cy="571500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6094" name="TextBox 25"/>
            <p:cNvSpPr txBox="1">
              <a:spLocks noChangeArrowheads="1"/>
            </p:cNvSpPr>
            <p:nvPr/>
          </p:nvSpPr>
          <p:spPr bwMode="auto">
            <a:xfrm>
              <a:off x="5650426" y="1198563"/>
              <a:ext cx="2595198" cy="45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zh-CN" sz="2600">
                  <a:solidFill>
                    <a:schemeClr val="tx2"/>
                  </a:solidFill>
                  <a:latin typeface="Calibri" panose="020F0502020204030204" pitchFamily="34" charset="0"/>
                </a:rPr>
                <a:t>Listen and imitate</a:t>
              </a:r>
              <a:endParaRPr lang="zh-CN" altLang="en-US" sz="260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 flipV="1">
            <a:off x="1154113" y="1390650"/>
            <a:ext cx="32734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085" name="图片 19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5" name="图片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4638" y="1620838"/>
            <a:ext cx="2730500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097213" y="1773238"/>
            <a:ext cx="5973762" cy="2112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Winter is the fourth and the last season of the year. It begins around December. The weather is cold and it often snows.</a:t>
            </a:r>
          </a:p>
        </p:txBody>
      </p:sp>
      <p:sp>
        <p:nvSpPr>
          <p:cNvPr id="3" name="矩形 2"/>
          <p:cNvSpPr/>
          <p:nvPr/>
        </p:nvSpPr>
        <p:spPr>
          <a:xfrm>
            <a:off x="209550" y="4244975"/>
            <a:ext cx="5700713" cy="2112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Winter is the white season. When it snows, everything is white. It looks beautiful! Children make snowmen. What beautiful snow!</a:t>
            </a:r>
          </a:p>
        </p:txBody>
      </p:sp>
      <p:pic>
        <p:nvPicPr>
          <p:cNvPr id="4" name="3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788" y="33861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38" y="5848350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grpSp>
        <p:nvGrpSpPr>
          <p:cNvPr id="4" name="Group 6"/>
          <p:cNvGrpSpPr/>
          <p:nvPr/>
        </p:nvGrpSpPr>
        <p:grpSpPr bwMode="auto">
          <a:xfrm>
            <a:off x="5921375" y="2854325"/>
            <a:ext cx="2735263" cy="2879725"/>
            <a:chOff x="0" y="0"/>
            <a:chExt cx="1633" cy="1815"/>
          </a:xfrm>
        </p:grpSpPr>
        <p:pic>
          <p:nvPicPr>
            <p:cNvPr id="48141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633" cy="1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173" y="467"/>
              <a:ext cx="1279" cy="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CN" sz="3200" b="1" dirty="0" smtClean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Read </a:t>
              </a:r>
              <a:r>
                <a:rPr lang="en-US" altLang="zh-CN" sz="3200" b="1" dirty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in </a:t>
              </a:r>
              <a:r>
                <a:rPr lang="en-US" altLang="zh-CN" sz="3200" b="1" dirty="0" smtClean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groups</a:t>
              </a:r>
              <a:r>
                <a:rPr lang="en-US" altLang="zh-CN" sz="3200" b="1" dirty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.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CN" sz="3200" b="1" dirty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(</a:t>
              </a:r>
              <a:r>
                <a:rPr lang="zh-CN" altLang="en-US" sz="3200" b="1" dirty="0" smtClean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分组读）</a:t>
              </a:r>
              <a:endParaRPr lang="zh-CN" altLang="en-US" sz="3200" b="1" dirty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</a:endParaRPr>
            </a:p>
          </p:txBody>
        </p:sp>
      </p:grpSp>
      <p:grpSp>
        <p:nvGrpSpPr>
          <p:cNvPr id="7" name="Group 9"/>
          <p:cNvGrpSpPr/>
          <p:nvPr/>
        </p:nvGrpSpPr>
        <p:grpSpPr bwMode="auto">
          <a:xfrm>
            <a:off x="549275" y="2854325"/>
            <a:ext cx="2403475" cy="2879725"/>
            <a:chOff x="0" y="0"/>
            <a:chExt cx="1514" cy="1814"/>
          </a:xfrm>
        </p:grpSpPr>
        <p:pic>
          <p:nvPicPr>
            <p:cNvPr id="48139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514" cy="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45" y="181"/>
              <a:ext cx="1361" cy="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CN" sz="3200" b="1" dirty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Read together</a:t>
              </a:r>
              <a:r>
                <a:rPr lang="en-US" altLang="zh-CN" sz="3200" b="1" dirty="0" smtClean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.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CN" sz="3200" b="1" dirty="0" smtClean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(</a:t>
              </a:r>
              <a:r>
                <a:rPr lang="zh-CN" altLang="en-US" sz="3200" b="1" dirty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齐读</a:t>
              </a:r>
              <a:r>
                <a:rPr lang="en-US" altLang="zh-CN" sz="3200" b="1" dirty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)</a:t>
              </a:r>
            </a:p>
          </p:txBody>
        </p:sp>
      </p:grpSp>
      <p:grpSp>
        <p:nvGrpSpPr>
          <p:cNvPr id="10" name="Group 16"/>
          <p:cNvGrpSpPr/>
          <p:nvPr/>
        </p:nvGrpSpPr>
        <p:grpSpPr bwMode="auto">
          <a:xfrm>
            <a:off x="3024188" y="2854325"/>
            <a:ext cx="2720975" cy="3167063"/>
            <a:chOff x="2160" y="1584"/>
            <a:chExt cx="1714" cy="1995"/>
          </a:xfrm>
        </p:grpSpPr>
        <p:pic>
          <p:nvPicPr>
            <p:cNvPr id="48137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60" y="1584"/>
              <a:ext cx="1714" cy="1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2304" y="2064"/>
              <a:ext cx="1519" cy="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CN" sz="3200" b="1" dirty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Read in </a:t>
              </a:r>
              <a:r>
                <a:rPr lang="en-US" altLang="zh-CN" sz="3200" b="1" dirty="0" smtClean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pictures</a:t>
              </a:r>
              <a:r>
                <a:rPr lang="en-US" altLang="zh-CN" sz="3200" b="1" dirty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.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CN" altLang="en-US" sz="3200" b="1" dirty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（</a:t>
              </a:r>
              <a:r>
                <a:rPr lang="zh-CN" altLang="en-US" sz="3200" b="1" dirty="0" smtClean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分图读</a:t>
              </a:r>
              <a:r>
                <a:rPr lang="zh-CN" altLang="en-US" sz="3200" b="1" dirty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）</a:t>
              </a:r>
              <a:endParaRPr lang="zh-CN" altLang="en-US" sz="3600" b="1" dirty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</a:endParaRPr>
            </a:p>
          </p:txBody>
        </p:sp>
      </p:grpSp>
      <p:sp>
        <p:nvSpPr>
          <p:cNvPr id="48133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8134" name="组合 4"/>
          <p:cNvGrpSpPr/>
          <p:nvPr/>
        </p:nvGrpSpPr>
        <p:grpSpPr bwMode="auto">
          <a:xfrm>
            <a:off x="2376488" y="1328738"/>
            <a:ext cx="4391025" cy="1258887"/>
            <a:chOff x="2375756" y="1163438"/>
            <a:chExt cx="4392488" cy="1260157"/>
          </a:xfrm>
        </p:grpSpPr>
        <p:sp>
          <p:nvSpPr>
            <p:cNvPr id="3" name="云形 2"/>
            <p:cNvSpPr/>
            <p:nvPr/>
          </p:nvSpPr>
          <p:spPr>
            <a:xfrm>
              <a:off x="2375756" y="1163438"/>
              <a:ext cx="4392488" cy="1260157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2983642" y="1309946"/>
              <a:ext cx="3166508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5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cs typeface="Times New Roman" panose="02020603050405020304" pitchFamily="18" charset="0"/>
                </a:rPr>
                <a:t>Let’s read</a:t>
              </a:r>
              <a:endParaRPr lang="zh-CN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cxnSp>
        <p:nvCxnSpPr>
          <p:cNvPr id="4" name="直接连接符 3"/>
          <p:cNvCxnSpPr/>
          <p:nvPr/>
        </p:nvCxnSpPr>
        <p:spPr>
          <a:xfrm>
            <a:off x="1135063" y="1401763"/>
            <a:ext cx="1852612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155" name="图片 1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sing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49157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3013" y="1627188"/>
            <a:ext cx="6694487" cy="940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9" name="图片 10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8125" y="5157788"/>
            <a:ext cx="8191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cxnSp>
        <p:nvCxnSpPr>
          <p:cNvPr id="4" name="直接连接符 3"/>
          <p:cNvCxnSpPr/>
          <p:nvPr/>
        </p:nvCxnSpPr>
        <p:spPr>
          <a:xfrm>
            <a:off x="1135063" y="1401763"/>
            <a:ext cx="221297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179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Group work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50181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0182" name="组合 5"/>
          <p:cNvGrpSpPr/>
          <p:nvPr/>
        </p:nvGrpSpPr>
        <p:grpSpPr bwMode="auto">
          <a:xfrm>
            <a:off x="1027113" y="1662113"/>
            <a:ext cx="7145337" cy="3651250"/>
            <a:chOff x="1135062" y="1662113"/>
            <a:chExt cx="6893321" cy="3650687"/>
          </a:xfrm>
        </p:grpSpPr>
        <p:sp>
          <p:nvSpPr>
            <p:cNvPr id="5" name="云形 4"/>
            <p:cNvSpPr/>
            <p:nvPr/>
          </p:nvSpPr>
          <p:spPr>
            <a:xfrm>
              <a:off x="1135062" y="1662113"/>
              <a:ext cx="6893321" cy="3650687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4287" name="矩形 37"/>
            <p:cNvSpPr>
              <a:spLocks noChangeArrowheads="1"/>
            </p:cNvSpPr>
            <p:nvPr/>
          </p:nvSpPr>
          <p:spPr bwMode="auto">
            <a:xfrm>
              <a:off x="1672621" y="2449392"/>
              <a:ext cx="5954507" cy="2180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30000"/>
                </a:lnSpc>
                <a:defRPr/>
              </a:pPr>
              <a:r>
                <a:rPr lang="en-US" altLang="zh-CN" sz="3600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</a:rPr>
                <a:t>What’s your favorite season? </a:t>
              </a:r>
            </a:p>
            <a:p>
              <a:pPr algn="ctr">
                <a:lnSpc>
                  <a:spcPct val="130000"/>
                </a:lnSpc>
                <a:defRPr/>
              </a:pPr>
              <a:r>
                <a:rPr lang="en-US" altLang="zh-CN" sz="3600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</a:rPr>
                <a:t>What do you often do in that season?</a:t>
              </a:r>
              <a:endParaRPr lang="zh-CN" altLang="en-US" sz="3600" dirty="0" smtClean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pic>
        <p:nvPicPr>
          <p:cNvPr id="50183" name="图片 24" descr="318768-13062115050059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5" y="4271963"/>
            <a:ext cx="2897188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4" y="3848100"/>
            <a:ext cx="5000625" cy="3009900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65125" y="1484313"/>
            <a:ext cx="85455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zh-CN" altLang="en-US" sz="32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When does </a:t>
            </a:r>
            <a:r>
              <a:rPr lang="en-US" altLang="zh-CN" sz="32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summer</a:t>
            </a:r>
            <a:r>
              <a:rPr lang="zh-CN" altLang="en-US" sz="32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begin?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32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How</a:t>
            </a:r>
            <a:r>
              <a:rPr lang="en-US" altLang="zh-CN" sz="32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’</a:t>
            </a:r>
            <a:r>
              <a:rPr lang="zh-CN" altLang="en-US" sz="32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s the weather in </a:t>
            </a:r>
            <a:r>
              <a:rPr lang="en-US" altLang="zh-CN" sz="32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summer</a:t>
            </a:r>
            <a:r>
              <a:rPr lang="zh-CN" altLang="en-US" sz="32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?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32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What do </a:t>
            </a:r>
            <a:r>
              <a:rPr lang="en-US" altLang="zh-CN" sz="32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students</a:t>
            </a:r>
            <a:r>
              <a:rPr lang="zh-CN" altLang="en-US" sz="32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do </a:t>
            </a:r>
            <a:r>
              <a:rPr lang="en-US" altLang="zh-CN" sz="32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on</a:t>
            </a:r>
            <a:r>
              <a:rPr lang="zh-CN" altLang="en-US" sz="32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en-US" altLang="zh-CN" sz="32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summer holidays</a:t>
            </a:r>
            <a:r>
              <a:rPr lang="zh-CN" altLang="en-US" sz="32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?</a:t>
            </a:r>
          </a:p>
        </p:txBody>
      </p:sp>
      <p:sp>
        <p:nvSpPr>
          <p:cNvPr id="30725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Review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135063" y="1412875"/>
            <a:ext cx="2716212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7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内容占位符 1"/>
          <p:cNvSpPr txBox="1"/>
          <p:nvPr/>
        </p:nvSpPr>
        <p:spPr bwMode="auto">
          <a:xfrm>
            <a:off x="1060450" y="868363"/>
            <a:ext cx="3582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Think and say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3848100"/>
            <a:ext cx="3848100" cy="30099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1982788" y="1030288"/>
            <a:ext cx="5684837" cy="5518150"/>
            <a:chOff x="1982788" y="1030288"/>
            <a:chExt cx="5685580" cy="5518150"/>
          </a:xfrm>
        </p:grpSpPr>
        <p:grpSp>
          <p:nvGrpSpPr>
            <p:cNvPr id="52230" name="组合 7"/>
            <p:cNvGrpSpPr/>
            <p:nvPr/>
          </p:nvGrpSpPr>
          <p:grpSpPr bwMode="auto">
            <a:xfrm>
              <a:off x="1982788" y="1030288"/>
              <a:ext cx="5685580" cy="5518150"/>
              <a:chOff x="1982788" y="1030288"/>
              <a:chExt cx="5685580" cy="5518150"/>
            </a:xfrm>
          </p:grpSpPr>
          <p:grpSp>
            <p:nvGrpSpPr>
              <p:cNvPr id="52232" name="Group 2"/>
              <p:cNvGrpSpPr/>
              <p:nvPr/>
            </p:nvGrpSpPr>
            <p:grpSpPr bwMode="auto">
              <a:xfrm>
                <a:off x="1982788" y="1030288"/>
                <a:ext cx="5685580" cy="5518150"/>
                <a:chOff x="0" y="0"/>
                <a:chExt cx="3493" cy="3493"/>
              </a:xfrm>
            </p:grpSpPr>
            <p:sp>
              <p:nvSpPr>
                <p:cNvPr id="34" name="Oval 3" descr="1152x86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493" cy="3493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kern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5" name="Line 4"/>
                <p:cNvSpPr>
                  <a:spLocks noChangeShapeType="1"/>
                </p:cNvSpPr>
                <p:nvPr/>
              </p:nvSpPr>
              <p:spPr bwMode="auto">
                <a:xfrm flipH="1">
                  <a:off x="1089" y="182"/>
                  <a:ext cx="1317" cy="3129"/>
                </a:xfrm>
                <a:prstGeom prst="line">
                  <a:avLst/>
                </a:prstGeom>
                <a:noFill/>
                <a:ln w="38100">
                  <a:solidFill>
                    <a:schemeClr val="tx1">
                      <a:lumMod val="75000"/>
                    </a:schemeClr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kern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" name="Line 5"/>
                <p:cNvSpPr>
                  <a:spLocks noChangeShapeType="1"/>
                </p:cNvSpPr>
                <p:nvPr/>
              </p:nvSpPr>
              <p:spPr bwMode="auto">
                <a:xfrm>
                  <a:off x="182" y="1089"/>
                  <a:ext cx="3128" cy="1307"/>
                </a:xfrm>
                <a:prstGeom prst="line">
                  <a:avLst/>
                </a:prstGeom>
                <a:noFill/>
                <a:ln w="38100">
                  <a:solidFill>
                    <a:schemeClr val="tx1">
                      <a:lumMod val="75000"/>
                    </a:schemeClr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kern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7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82" y="1089"/>
                  <a:ext cx="3128" cy="1270"/>
                </a:xfrm>
                <a:prstGeom prst="line">
                  <a:avLst/>
                </a:prstGeom>
                <a:noFill/>
                <a:ln w="38100">
                  <a:solidFill>
                    <a:schemeClr val="tx1">
                      <a:lumMod val="75000"/>
                    </a:schemeClr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kern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" name="Line 7"/>
                <p:cNvSpPr>
                  <a:spLocks noChangeShapeType="1"/>
                </p:cNvSpPr>
                <p:nvPr/>
              </p:nvSpPr>
              <p:spPr bwMode="auto">
                <a:xfrm>
                  <a:off x="1089" y="182"/>
                  <a:ext cx="1317" cy="3129"/>
                </a:xfrm>
                <a:prstGeom prst="line">
                  <a:avLst/>
                </a:prstGeom>
                <a:noFill/>
                <a:ln w="38100">
                  <a:solidFill>
                    <a:schemeClr val="tx1">
                      <a:lumMod val="75000"/>
                    </a:schemeClr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kern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pic>
            <p:nvPicPr>
              <p:cNvPr id="19" name="图片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090942" y="3243072"/>
                <a:ext cx="1518102" cy="10607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图片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986795" y="3230880"/>
                <a:ext cx="1646135" cy="12618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图片 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285789" y="4986528"/>
                <a:ext cx="1091327" cy="1456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" name="图片 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511621" y="1627632"/>
                <a:ext cx="1737587" cy="1652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" name="图片 4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5431987" y="1682496"/>
                <a:ext cx="1737587" cy="16337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图片 6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578686" y="4346448"/>
                <a:ext cx="1658329" cy="1676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图片 5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5413696" y="4297680"/>
                <a:ext cx="1719297" cy="16032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9" name="图片 8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291886" y="1066800"/>
              <a:ext cx="1134004" cy="1645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2227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2228" name="AutoShape 16"/>
          <p:cNvSpPr>
            <a:spLocks noChangeArrowheads="1"/>
          </p:cNvSpPr>
          <p:nvPr/>
        </p:nvSpPr>
        <p:spPr bwMode="auto">
          <a:xfrm rot="512892">
            <a:off x="4760913" y="3665538"/>
            <a:ext cx="1409700" cy="403225"/>
          </a:xfrm>
          <a:prstGeom prst="rightArrow">
            <a:avLst>
              <a:gd name="adj1" fmla="val 50000"/>
              <a:gd name="adj2" fmla="val 111906"/>
            </a:avLst>
          </a:prstGeom>
          <a:gradFill rotWithShape="1">
            <a:gsLst>
              <a:gs pos="0">
                <a:srgbClr val="FFF200"/>
              </a:gs>
              <a:gs pos="22501">
                <a:srgbClr val="FF7A00"/>
              </a:gs>
              <a:gs pos="35001">
                <a:srgbClr val="FF0300"/>
              </a:gs>
              <a:gs pos="50000">
                <a:srgbClr val="4D0808"/>
              </a:gs>
              <a:gs pos="64999">
                <a:srgbClr val="FF0300"/>
              </a:gs>
              <a:gs pos="77499">
                <a:srgbClr val="FF7A00"/>
              </a:gs>
              <a:gs pos="100000">
                <a:srgbClr val="FFF200"/>
              </a:gs>
            </a:gsLst>
            <a:lin ang="0" scaled="1"/>
          </a:gradFill>
          <a:ln w="9525">
            <a:solidFill>
              <a:srgbClr val="FFFF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 typeface="Arial" panose="020B0604020202020204" pitchFamily="34" charset="0"/>
              <a:buNone/>
            </a:pPr>
            <a:endParaRPr kumimoji="0" lang="zh-C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15913" y="935311"/>
            <a:ext cx="274934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Let’s play!</a:t>
            </a:r>
            <a:endParaRPr lang="zh-CN" alt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5100000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5100000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500000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000000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9700000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300000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6" name="图片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0" y="1557338"/>
            <a:ext cx="7921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1330325" y="1639888"/>
            <a:ext cx="71770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本课学习主要学习的季节和该季节的相关活动是什么？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53252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Summary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428625" y="1341438"/>
            <a:ext cx="8280400" cy="4967287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14" name="图片 13" descr="00900901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2850" y="2762250"/>
            <a:ext cx="2170113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75250" y="2767013"/>
            <a:ext cx="2438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452563" y="4367213"/>
            <a:ext cx="172402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autumn</a:t>
            </a:r>
            <a:endParaRPr lang="zh-CN" altLang="en-US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700713" y="4367213"/>
            <a:ext cx="141605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winter</a:t>
            </a:r>
            <a:endParaRPr lang="zh-CN" altLang="en-US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116013" y="4964113"/>
            <a:ext cx="254317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pick apples</a:t>
            </a:r>
            <a:endParaRPr lang="zh-CN" altLang="en-US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171575" y="5530850"/>
            <a:ext cx="1671638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cut rice</a:t>
            </a:r>
            <a:endParaRPr lang="zh-CN" altLang="en-US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643438" y="4938713"/>
            <a:ext cx="3802062" cy="647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make a snowman</a:t>
            </a:r>
            <a:endParaRPr lang="zh-CN" altLang="en-US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675188" y="5505450"/>
            <a:ext cx="3570287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sweep the snow</a:t>
            </a:r>
            <a:endParaRPr lang="zh-CN" altLang="en-US" sz="36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4" grpId="0"/>
      <p:bldP spid="18" grpId="0"/>
      <p:bldP spid="21" grpId="0"/>
      <p:bldP spid="22" grpId="0"/>
      <p:bldP spid="23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744663" y="2132856"/>
            <a:ext cx="6597650" cy="2862322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1.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跟读</a:t>
            </a:r>
            <a:r>
              <a:rPr lang="zh-CN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课文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动画或录音</a:t>
            </a:r>
            <a:r>
              <a:rPr lang="zh-CN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，按照正确的语音、语调朗读课文。</a:t>
            </a: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/>
            </a:r>
            <a:b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</a:b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2.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写一写你最爱的季节是什么，并写出该季节的天气特点以及人物活动等。</a:t>
            </a:r>
            <a:endParaRPr lang="en-US" altLang="zh-CN" dirty="0" smtClean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3.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做一做本单元的相关练习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。 </a:t>
            </a:r>
            <a:endParaRPr lang="zh-CN" altLang="zh-CN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" name="五角星 15"/>
          <p:cNvSpPr/>
          <p:nvPr/>
        </p:nvSpPr>
        <p:spPr>
          <a:xfrm>
            <a:off x="1238250" y="2395538"/>
            <a:ext cx="287338" cy="28733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7" name="五角星 16"/>
          <p:cNvSpPr/>
          <p:nvPr/>
        </p:nvSpPr>
        <p:spPr>
          <a:xfrm>
            <a:off x="1035050" y="3513138"/>
            <a:ext cx="287338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8" name="五角星 17"/>
          <p:cNvSpPr/>
          <p:nvPr/>
        </p:nvSpPr>
        <p:spPr>
          <a:xfrm>
            <a:off x="1390650" y="3513138"/>
            <a:ext cx="287338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0" name="五角星 19"/>
          <p:cNvSpPr/>
          <p:nvPr/>
        </p:nvSpPr>
        <p:spPr>
          <a:xfrm>
            <a:off x="814388" y="4557713"/>
            <a:ext cx="287337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1" name="五角星 20"/>
          <p:cNvSpPr/>
          <p:nvPr/>
        </p:nvSpPr>
        <p:spPr>
          <a:xfrm>
            <a:off x="1146175" y="4557713"/>
            <a:ext cx="287338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2" name="五角星 21"/>
          <p:cNvSpPr/>
          <p:nvPr/>
        </p:nvSpPr>
        <p:spPr>
          <a:xfrm>
            <a:off x="1457325" y="4557713"/>
            <a:ext cx="287338" cy="28733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752475" y="1697038"/>
            <a:ext cx="7672388" cy="425291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55306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0438" y="5459413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7" name="图片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765175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8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Homework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1746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1275" y="3240088"/>
            <a:ext cx="231298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图片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3221038"/>
            <a:ext cx="2311400" cy="362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图片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251200"/>
            <a:ext cx="217011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250825" y="1512888"/>
            <a:ext cx="30638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3200" b="1" dirty="0" smtClean="0">
                <a:solidFill>
                  <a:schemeClr val="tx1">
                    <a:lumMod val="50000"/>
                  </a:schemeClr>
                </a:solidFill>
              </a:rPr>
              <a:t>go to a summer camp</a:t>
            </a:r>
            <a:endParaRPr lang="zh-CN" altLang="en-US" sz="3200" b="1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3132138" y="1709738"/>
            <a:ext cx="30622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3200" b="1" dirty="0" smtClean="0">
                <a:solidFill>
                  <a:schemeClr val="tx1">
                    <a:lumMod val="50000"/>
                  </a:schemeClr>
                </a:solidFill>
              </a:rPr>
              <a:t>go on a trip</a:t>
            </a:r>
            <a:endParaRPr lang="zh-CN" altLang="en-US" sz="3200" b="1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5900738" y="1512888"/>
            <a:ext cx="30622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3200" b="1" dirty="0" smtClean="0">
                <a:solidFill>
                  <a:schemeClr val="tx1">
                    <a:lumMod val="50000"/>
                  </a:schemeClr>
                </a:solidFill>
              </a:rPr>
              <a:t>have summer</a:t>
            </a:r>
          </a:p>
          <a:p>
            <a:pPr algn="ctr" eaLnBrk="1" hangingPunct="1">
              <a:defRPr/>
            </a:pPr>
            <a:r>
              <a:rPr lang="en-US" altLang="zh-CN" sz="3200" b="1" dirty="0" smtClean="0">
                <a:solidFill>
                  <a:schemeClr val="tx1">
                    <a:lumMod val="50000"/>
                  </a:schemeClr>
                </a:solidFill>
              </a:rPr>
              <a:t>holidays</a:t>
            </a:r>
            <a:endParaRPr lang="zh-CN" altLang="en-US" sz="3200" b="1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3" name="直接连接符 2"/>
          <p:cNvCxnSpPr>
            <a:endCxn id="31746" idx="0"/>
          </p:cNvCxnSpPr>
          <p:nvPr/>
        </p:nvCxnSpPr>
        <p:spPr>
          <a:xfrm>
            <a:off x="2124075" y="2541588"/>
            <a:ext cx="5424488" cy="6985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endCxn id="12" idx="2"/>
          </p:cNvCxnSpPr>
          <p:nvPr/>
        </p:nvCxnSpPr>
        <p:spPr>
          <a:xfrm flipV="1">
            <a:off x="1782763" y="2295525"/>
            <a:ext cx="2881312" cy="965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4572000" y="2492375"/>
            <a:ext cx="2860675" cy="7270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5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Review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1154113" y="1401763"/>
            <a:ext cx="3057525" cy="11112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57" name="图片 1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8" name="内容占位符 1"/>
          <p:cNvSpPr txBox="1"/>
          <p:nvPr/>
        </p:nvSpPr>
        <p:spPr bwMode="auto">
          <a:xfrm>
            <a:off x="1060450" y="868363"/>
            <a:ext cx="3582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match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2770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Lead-in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135063" y="1401763"/>
            <a:ext cx="2500312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2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3432175" y="5305425"/>
            <a:ext cx="22209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b="1">
                <a:solidFill>
                  <a:srgbClr val="FF0000"/>
                </a:solidFill>
                <a:latin typeface="Arial" panose="020B0604020202020204" pitchFamily="34" charset="0"/>
              </a:rPr>
              <a:t>autumn</a:t>
            </a:r>
            <a:endParaRPr lang="zh-CN" altLang="en-US" sz="3200" b="1"/>
          </a:p>
        </p:txBody>
      </p:sp>
      <p:pic>
        <p:nvPicPr>
          <p:cNvPr id="8" name="图片 7" descr="009009013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5588" y="2152650"/>
            <a:ext cx="4492625" cy="366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10063" y="1779588"/>
            <a:ext cx="4852987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1728788" y="1520825"/>
            <a:ext cx="57229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000" dirty="0" smtClean="0">
                <a:solidFill>
                  <a:schemeClr val="tx1">
                    <a:lumMod val="50000"/>
                  </a:schemeClr>
                </a:solidFill>
              </a:rPr>
              <a:t>Which season is this?</a:t>
            </a:r>
            <a:endParaRPr lang="zh-CN" altLang="en-US" sz="40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863975" y="5972175"/>
            <a:ext cx="1270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4000" b="1" dirty="0" smtClean="0">
                <a:solidFill>
                  <a:srgbClr val="FF0000"/>
                </a:solidFill>
                <a:latin typeface="+mj-lt"/>
              </a:rPr>
              <a:t>(</a:t>
            </a:r>
            <a:r>
              <a:rPr lang="en-US" altLang="zh-CN" sz="4000" b="1" dirty="0" smtClean="0">
                <a:solidFill>
                  <a:srgbClr val="3333FF"/>
                </a:solidFill>
                <a:latin typeface="+mj-lt"/>
              </a:rPr>
              <a:t>fall</a:t>
            </a:r>
            <a:r>
              <a:rPr lang="en-US" altLang="zh-CN" sz="4000" b="1" dirty="0" smtClean="0">
                <a:solidFill>
                  <a:srgbClr val="FF0000"/>
                </a:solidFill>
                <a:latin typeface="+mj-lt"/>
              </a:rPr>
              <a:t>)</a:t>
            </a:r>
            <a:endParaRPr lang="zh-CN" altLang="en-US" sz="4000" b="1" dirty="0" smtClean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autumn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550545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3794" name="Picture 4" descr="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844675"/>
            <a:ext cx="5930900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5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135063" y="1401763"/>
            <a:ext cx="264477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7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573088" y="1557338"/>
            <a:ext cx="80311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</a:rPr>
              <a:t>What’s the weather like in autumn?</a:t>
            </a:r>
            <a:endParaRPr lang="zh-CN" altLang="en-US" sz="36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68313" y="54213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0" lang="en-US" altLang="zh-CN" sz="4000">
                <a:solidFill>
                  <a:srgbClr val="000000"/>
                </a:solidFill>
                <a:latin typeface="Arial" panose="020B0604020202020204" pitchFamily="34" charset="0"/>
              </a:rPr>
              <a:t>The weather </a:t>
            </a:r>
            <a:r>
              <a:rPr kumimoji="0" lang="en-US" altLang="zh-CN" sz="4000">
                <a:solidFill>
                  <a:srgbClr val="FF0000"/>
                </a:solidFill>
                <a:latin typeface="Arial" panose="020B0604020202020204" pitchFamily="34" charset="0"/>
              </a:rPr>
              <a:t>get</a:t>
            </a:r>
            <a:r>
              <a:rPr kumimoji="0" lang="en-US" altLang="zh-CN" sz="4000">
                <a:solidFill>
                  <a:srgbClr val="000000"/>
                </a:solidFill>
                <a:latin typeface="Arial" panose="020B0604020202020204" pitchFamily="34" charset="0"/>
              </a:rPr>
              <a:t>s </a:t>
            </a:r>
            <a:r>
              <a:rPr kumimoji="0" lang="en-US" altLang="zh-CN" sz="4000">
                <a:solidFill>
                  <a:srgbClr val="FF0000"/>
                </a:solidFill>
                <a:latin typeface="Arial" panose="020B0604020202020204" pitchFamily="34" charset="0"/>
              </a:rPr>
              <a:t>colder and colder</a:t>
            </a:r>
            <a:r>
              <a:rPr kumimoji="0" lang="en-US" altLang="zh-CN" sz="400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graphicFrame>
        <p:nvGraphicFramePr>
          <p:cNvPr id="4" name="Group 178"/>
          <p:cNvGraphicFramePr>
            <a:graphicFrameLocks noGrp="1"/>
          </p:cNvGraphicFramePr>
          <p:nvPr/>
        </p:nvGraphicFramePr>
        <p:xfrm>
          <a:off x="982663" y="1916113"/>
          <a:ext cx="7178676" cy="3232151"/>
        </p:xfrm>
        <a:graphic>
          <a:graphicData uri="http://schemas.openxmlformats.org/drawingml/2006/table">
            <a:tbl>
              <a:tblPr/>
              <a:tblGrid>
                <a:gridCol w="1665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2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6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535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45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54" marR="91454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                 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白天</a:t>
                      </a: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54" marR="91454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41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日出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</a:t>
                      </a:r>
                    </a:p>
                  </a:txBody>
                  <a:tcPr marL="91454" marR="91454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日落</a:t>
                      </a: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</a:p>
                  </a:txBody>
                  <a:tcPr marL="91454" marR="91454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白天总计 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(</a:t>
                      </a: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小时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)</a:t>
                      </a:r>
                    </a:p>
                  </a:txBody>
                  <a:tcPr marL="91454" marR="91454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11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Sep.22nd </a:t>
                      </a:r>
                    </a:p>
                  </a:txBody>
                  <a:tcPr marL="91454" marR="91454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05:58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54" marR="91454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18:09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54" marR="91454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12.51</a:t>
                      </a: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54" marR="91454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11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Oct. 27th </a:t>
                      </a:r>
                    </a:p>
                  </a:txBody>
                  <a:tcPr marL="91454" marR="91454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06:32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54" marR="91454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17:18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54" marR="91454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10.86</a:t>
                      </a: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54" marR="91454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433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Nov. 15th </a:t>
                      </a:r>
                    </a:p>
                  </a:txBody>
                  <a:tcPr marL="91454" marR="91454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06:54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54" marR="91454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16:58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54" marR="91454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10.04</a:t>
                      </a: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54" marR="91454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433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Dec. 3rd </a:t>
                      </a:r>
                    </a:p>
                  </a:txBody>
                  <a:tcPr marL="91454" marR="91454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07:13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54" marR="91454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16:49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54" marR="91454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9.36</a:t>
                      </a: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54" marR="91454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4853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135063" y="1401763"/>
            <a:ext cx="264477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55" name="图片 1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56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79425" y="526097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kumimoji="0" lang="en-US" altLang="zh-CN" sz="4000" dirty="0" smtClean="0">
                <a:solidFill>
                  <a:srgbClr val="000000"/>
                </a:solidFill>
                <a:ea typeface="宋体" panose="02010600030101010101" pitchFamily="2" charset="-122"/>
              </a:rPr>
              <a:t>The days </a:t>
            </a:r>
            <a:r>
              <a:rPr kumimoji="0" lang="en-US" altLang="zh-CN" sz="4000" dirty="0" smtClean="0">
                <a:solidFill>
                  <a:schemeClr val="tx1">
                    <a:lumMod val="50000"/>
                  </a:schemeClr>
                </a:solidFill>
                <a:ea typeface="宋体" panose="02010600030101010101" pitchFamily="2" charset="-122"/>
              </a:rPr>
              <a:t>get ________________</a:t>
            </a:r>
            <a:r>
              <a:rPr kumimoji="0" lang="en-US" altLang="zh-CN" sz="4000" dirty="0" smtClean="0">
                <a:solidFill>
                  <a:srgbClr val="000000"/>
                </a:solidFill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3805238" y="5510213"/>
            <a:ext cx="45227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4000">
                <a:solidFill>
                  <a:srgbClr val="FF0000"/>
                </a:solidFill>
                <a:latin typeface="Arial" panose="020B0604020202020204" pitchFamily="34" charset="0"/>
              </a:rPr>
              <a:t>shorter and shorter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5843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135063" y="1401763"/>
            <a:ext cx="264477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45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47700" y="5373688"/>
            <a:ext cx="78486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kumimoji="0" lang="en-US" altLang="zh-CN" sz="3600" dirty="0" smtClean="0">
                <a:solidFill>
                  <a:srgbClr val="000000"/>
                </a:solidFill>
                <a:ea typeface="宋体" panose="02010600030101010101" pitchFamily="2" charset="-122"/>
              </a:rPr>
              <a:t>The leaves on the trees are </a:t>
            </a:r>
            <a:r>
              <a:rPr kumimoji="0" lang="en-US" altLang="zh-CN" sz="3600" dirty="0" smtClean="0">
                <a:solidFill>
                  <a:schemeClr val="tx1">
                    <a:lumMod val="50000"/>
                  </a:schemeClr>
                </a:solidFill>
                <a:ea typeface="宋体" panose="02010600030101010101" pitchFamily="2" charset="-122"/>
              </a:rPr>
              <a:t>__________________</a:t>
            </a:r>
            <a:r>
              <a:rPr kumimoji="0" lang="en-US" altLang="zh-CN" sz="3600" dirty="0" smtClean="0">
                <a:solidFill>
                  <a:srgbClr val="000000"/>
                </a:solidFill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627313" y="5678488"/>
            <a:ext cx="38782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3600">
                <a:solidFill>
                  <a:srgbClr val="FF0000"/>
                </a:solidFill>
                <a:latin typeface="Arial" panose="020B0604020202020204" pitchFamily="34" charset="0"/>
              </a:rPr>
              <a:t>yellow and brown 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11" name="yellow_and_brown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838" y="6324600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694" y="1484784"/>
            <a:ext cx="5581650" cy="37052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6866" name="图片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2625725"/>
            <a:ext cx="3754438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图片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49813" y="2649538"/>
            <a:ext cx="3754437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03238" y="1643063"/>
            <a:ext cx="82296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0" lang="en-US" altLang="zh-CN" sz="4000">
                <a:solidFill>
                  <a:srgbClr val="000000"/>
                </a:solidFill>
                <a:latin typeface="Arial" panose="020B0604020202020204" pitchFamily="34" charset="0"/>
              </a:rPr>
              <a:t>The farmers are </a:t>
            </a:r>
            <a:r>
              <a:rPr kumimoji="0" lang="en-US" altLang="zh-CN" sz="4000">
                <a:solidFill>
                  <a:srgbClr val="FF0000"/>
                </a:solidFill>
                <a:latin typeface="Arial" panose="020B0604020202020204" pitchFamily="34" charset="0"/>
              </a:rPr>
              <a:t>busy harvesting</a:t>
            </a:r>
            <a:r>
              <a:rPr kumimoji="0" lang="en-US" altLang="zh-CN" sz="400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922338" y="5516563"/>
            <a:ext cx="2978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4000" b="1">
                <a:solidFill>
                  <a:srgbClr val="3333FF"/>
                </a:solidFill>
                <a:latin typeface="Arial" panose="020B0604020202020204" pitchFamily="34" charset="0"/>
              </a:rPr>
              <a:t>pick apples</a:t>
            </a:r>
            <a:endParaRPr lang="zh-CN" altLang="en-US" b="1">
              <a:solidFill>
                <a:srgbClr val="3333FF"/>
              </a:solidFill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5664200" y="5516563"/>
            <a:ext cx="2009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4000" b="1">
                <a:solidFill>
                  <a:srgbClr val="3333FF"/>
                </a:solidFill>
                <a:latin typeface="Arial" panose="020B0604020202020204" pitchFamily="34" charset="0"/>
              </a:rPr>
              <a:t>cut rice</a:t>
            </a:r>
            <a:endParaRPr lang="zh-CN" altLang="en-US" b="1">
              <a:solidFill>
                <a:srgbClr val="3333FF"/>
              </a:solidFill>
            </a:endParaRPr>
          </a:p>
        </p:txBody>
      </p:sp>
      <p:sp>
        <p:nvSpPr>
          <p:cNvPr id="36871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135063" y="1401763"/>
            <a:ext cx="264477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73" name="图片 1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4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16" name="busy_harvesting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2212975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8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" name="Rectangle 2"/>
          <p:cNvSpPr>
            <a:spLocks noGrp="1" noChangeArrowheads="1"/>
          </p:cNvSpPr>
          <p:nvPr/>
        </p:nvSpPr>
        <p:spPr bwMode="auto">
          <a:xfrm>
            <a:off x="241300" y="1268413"/>
            <a:ext cx="76327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4000" kern="0" dirty="0" smtClean="0">
                <a:solidFill>
                  <a:srgbClr val="3333FF"/>
                </a:solidFill>
              </a:rPr>
              <a:t>Listen </a:t>
            </a:r>
            <a:r>
              <a:rPr kumimoji="0" lang="zh-CN" altLang="en-US" sz="4000" kern="0" dirty="0" smtClean="0">
                <a:solidFill>
                  <a:srgbClr val="3333FF"/>
                </a:solidFill>
              </a:rPr>
              <a:t>and</a:t>
            </a:r>
            <a:r>
              <a:rPr kumimoji="0" lang="en-US" sz="4000" kern="0" dirty="0" smtClean="0">
                <a:solidFill>
                  <a:srgbClr val="3333FF"/>
                </a:solidFill>
              </a:rPr>
              <a:t> find the answers:</a:t>
            </a:r>
            <a:endParaRPr kumimoji="0" lang="zh-CN" altLang="en-US" sz="4000" kern="0" dirty="0" smtClean="0">
              <a:solidFill>
                <a:srgbClr val="3333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/>
        </p:nvSpPr>
        <p:spPr bwMode="auto">
          <a:xfrm>
            <a:off x="468313" y="1841500"/>
            <a:ext cx="8496300" cy="237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kumimoji="0" lang="en-US" sz="3600" b="1" kern="0" dirty="0" smtClean="0">
                <a:solidFill>
                  <a:schemeClr val="tx1">
                    <a:lumMod val="50000"/>
                  </a:schemeClr>
                </a:solidFill>
              </a:rPr>
              <a:t>Q1: When does autumn begin?</a:t>
            </a:r>
          </a:p>
          <a:p>
            <a:pPr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kumimoji="0" lang="en-US" sz="3600" b="1" kern="0" dirty="0" smtClean="0">
                <a:solidFill>
                  <a:schemeClr val="tx1">
                    <a:lumMod val="50000"/>
                  </a:schemeClr>
                </a:solidFill>
              </a:rPr>
              <a:t>Q2: Is autumn the golden season?</a:t>
            </a:r>
            <a:endParaRPr kumimoji="0" lang="zh-CN" altLang="en-US" sz="3600" b="1" kern="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7892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138238" y="1401763"/>
            <a:ext cx="3436937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4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Just read and talk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37896" name="图片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0025" y="4821238"/>
            <a:ext cx="2665413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图片 3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301750" y="4919663"/>
            <a:ext cx="2749550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1676400" y="2817813"/>
            <a:ext cx="613410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CN" sz="3600" kern="0" dirty="0">
                <a:solidFill>
                  <a:srgbClr val="FF0000"/>
                </a:solidFill>
                <a:latin typeface="Arial" panose="020B0604020202020204" pitchFamily="34" charset="0"/>
              </a:rPr>
              <a:t>It begins around September. 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677988" y="4078288"/>
            <a:ext cx="218440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CN" sz="3600" kern="0" dirty="0">
                <a:solidFill>
                  <a:srgbClr val="FF0000"/>
                </a:solidFill>
                <a:latin typeface="Arial" panose="020B0604020202020204" pitchFamily="34" charset="0"/>
              </a:rPr>
              <a:t>Yes, it is. 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pic>
        <p:nvPicPr>
          <p:cNvPr id="2" name="1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6165850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bldLvl="0" autoUpdateAnimBg="0"/>
      <p:bldP spid="6" grpId="0" bldLvl="0" autoUpdateAnimBg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be47116fd561a3b27e73771d57dc76b1e9b116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Module1 Unit1教学课件</Template>
  <TotalTime>0</TotalTime>
  <Words>553</Words>
  <Application>Microsoft Office PowerPoint</Application>
  <PresentationFormat>全屏显示(4:3)</PresentationFormat>
  <Paragraphs>142</Paragraphs>
  <Slides>22</Slides>
  <Notes>7</Notes>
  <HiddenSlides>0</HiddenSlides>
  <MMClips>12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黑体</vt:lpstr>
      <vt:lpstr>宋体</vt:lpstr>
      <vt:lpstr>微软雅黑</vt:lpstr>
      <vt:lpstr>幼圆</vt:lpstr>
      <vt:lpstr>Arial</vt:lpstr>
      <vt:lpstr>Arial Black</vt:lpstr>
      <vt:lpstr>Calibri</vt:lpstr>
      <vt:lpstr>Calibri Light</vt:lpstr>
      <vt:lpstr>Times New Roman</vt:lpstr>
      <vt:lpstr>Wingdings</vt:lpstr>
      <vt:lpstr>WWW.2PPT.COM</vt:lpstr>
      <vt:lpstr>Unit6 There are four seasons  in a year.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2011-05-04T08:34:00Z</dcterms:created>
  <dcterms:modified xsi:type="dcterms:W3CDTF">2023-01-16T14:07:34Z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A3B76D60F1D447989D2A14F5C441024B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