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772" y="1218"/>
      </p:cViewPr>
      <p:guideLst>
        <p:guide pos="416"/>
        <p:guide pos="7256"/>
        <p:guide orient="horz" pos="600"/>
        <p:guide orient="horz" pos="664"/>
        <p:guide orient="horz" pos="388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79C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2" y="2314916"/>
            <a:ext cx="6158592" cy="2641902"/>
            <a:chOff x="6147269" y="2844265"/>
            <a:chExt cx="5302322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302322" cy="1589115"/>
              <a:chOff x="-4714868" y="2110674"/>
              <a:chExt cx="5302322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302322" cy="944353"/>
                <a:chOff x="-4714868" y="2110674"/>
                <a:chExt cx="5302322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296210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</a:t>
                  </a:r>
                  <a:r>
                    <a:rPr kumimoji="0" lang="en-US" altLang="zh-CN" sz="4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979C75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.3</a:t>
                  </a:r>
                  <a:r>
                    <a:rPr lang="zh-CN" altLang="en-US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用百分数解决问题</a:t>
                  </a: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22569" r="22539" b="54694"/>
          <a:stretch>
            <a:fillRect/>
          </a:stretch>
        </p:blipFill>
        <p:spPr>
          <a:xfrm>
            <a:off x="7504327" y="-8677"/>
            <a:ext cx="4703012" cy="2360183"/>
          </a:xfrm>
          <a:custGeom>
            <a:avLst/>
            <a:gdLst>
              <a:gd name="connsiteX0" fmla="*/ 4703012 w 4703012"/>
              <a:gd name="connsiteY0" fmla="*/ 0 h 2360183"/>
              <a:gd name="connsiteX1" fmla="*/ 2360183 w 4703012"/>
              <a:gd name="connsiteY1" fmla="*/ 2360183 h 2360183"/>
              <a:gd name="connsiteX2" fmla="*/ 0 w 4703012"/>
              <a:gd name="connsiteY2" fmla="*/ 17354 h 2360183"/>
              <a:gd name="connsiteX3" fmla="*/ 4703012 w 4703012"/>
              <a:gd name="connsiteY3" fmla="*/ 0 h 2360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012" h="2360183">
                <a:moveTo>
                  <a:pt x="4703012" y="0"/>
                </a:moveTo>
                <a:lnTo>
                  <a:pt x="2360183" y="2360183"/>
                </a:lnTo>
                <a:lnTo>
                  <a:pt x="0" y="17354"/>
                </a:lnTo>
                <a:lnTo>
                  <a:pt x="4703012" y="0"/>
                </a:lnTo>
                <a:close/>
              </a:path>
            </a:pathLst>
          </a:cu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75" t="24370" r="22660" b="43434"/>
          <a:stretch>
            <a:fillRect/>
          </a:stretch>
        </p:blipFill>
        <p:spPr>
          <a:xfrm>
            <a:off x="10521521" y="178269"/>
            <a:ext cx="1677203" cy="3342073"/>
          </a:xfrm>
          <a:custGeom>
            <a:avLst/>
            <a:gdLst>
              <a:gd name="connsiteX0" fmla="*/ 1664870 w 1677203"/>
              <a:gd name="connsiteY0" fmla="*/ 0 h 3342073"/>
              <a:gd name="connsiteX1" fmla="*/ 1677203 w 1677203"/>
              <a:gd name="connsiteY1" fmla="*/ 3342073 h 3342073"/>
              <a:gd name="connsiteX2" fmla="*/ 0 w 1677203"/>
              <a:gd name="connsiteY2" fmla="*/ 1677203 h 3342073"/>
              <a:gd name="connsiteX3" fmla="*/ 1664870 w 1677203"/>
              <a:gd name="connsiteY3" fmla="*/ 0 h 334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3">
                <a:moveTo>
                  <a:pt x="1664870" y="0"/>
                </a:moveTo>
                <a:lnTo>
                  <a:pt x="1677203" y="3342073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66" r="56287" b="38421"/>
          <a:stretch>
            <a:fillRect/>
          </a:stretch>
        </p:blipFill>
        <p:spPr>
          <a:xfrm>
            <a:off x="6694283" y="894073"/>
            <a:ext cx="3111140" cy="3146682"/>
          </a:xfrm>
          <a:custGeom>
            <a:avLst/>
            <a:gdLst>
              <a:gd name="connsiteX0" fmla="*/ 1538548 w 3111140"/>
              <a:gd name="connsiteY0" fmla="*/ 0 h 3146682"/>
              <a:gd name="connsiteX1" fmla="*/ 3111140 w 3111140"/>
              <a:gd name="connsiteY1" fmla="*/ 1574089 h 3146682"/>
              <a:gd name="connsiteX2" fmla="*/ 1537051 w 3111140"/>
              <a:gd name="connsiteY2" fmla="*/ 3146682 h 3146682"/>
              <a:gd name="connsiteX3" fmla="*/ 0 w 3111140"/>
              <a:gd name="connsiteY3" fmla="*/ 1608168 h 3146682"/>
              <a:gd name="connsiteX4" fmla="*/ 0 w 3111140"/>
              <a:gd name="connsiteY4" fmla="*/ 1537086 h 3146682"/>
              <a:gd name="connsiteX5" fmla="*/ 1538548 w 3111140"/>
              <a:gd name="connsiteY5" fmla="*/ 0 h 314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140" h="3146682">
                <a:moveTo>
                  <a:pt x="1538548" y="0"/>
                </a:moveTo>
                <a:lnTo>
                  <a:pt x="3111140" y="1574089"/>
                </a:lnTo>
                <a:lnTo>
                  <a:pt x="1537051" y="3146682"/>
                </a:lnTo>
                <a:lnTo>
                  <a:pt x="0" y="1608168"/>
                </a:lnTo>
                <a:lnTo>
                  <a:pt x="0" y="1537086"/>
                </a:lnTo>
                <a:lnTo>
                  <a:pt x="1538548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2" t="41410" r="24797" b="28278"/>
          <a:stretch>
            <a:fillRect/>
          </a:stretch>
        </p:blipFill>
        <p:spPr>
          <a:xfrm>
            <a:off x="8900013" y="1947044"/>
            <a:ext cx="3146592" cy="3146592"/>
          </a:xfrm>
          <a:custGeom>
            <a:avLst/>
            <a:gdLst>
              <a:gd name="connsiteX0" fmla="*/ 1561435 w 3146592"/>
              <a:gd name="connsiteY0" fmla="*/ 0 h 3146592"/>
              <a:gd name="connsiteX1" fmla="*/ 3146592 w 3146592"/>
              <a:gd name="connsiteY1" fmla="*/ 1561435 h 3146592"/>
              <a:gd name="connsiteX2" fmla="*/ 1585157 w 3146592"/>
              <a:gd name="connsiteY2" fmla="*/ 3146592 h 3146592"/>
              <a:gd name="connsiteX3" fmla="*/ 0 w 3146592"/>
              <a:gd name="connsiteY3" fmla="*/ 1585157 h 3146592"/>
              <a:gd name="connsiteX4" fmla="*/ 1561435 w 3146592"/>
              <a:gd name="connsiteY4" fmla="*/ 0 h 314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6592" h="3146592">
                <a:moveTo>
                  <a:pt x="1561435" y="0"/>
                </a:moveTo>
                <a:lnTo>
                  <a:pt x="3146592" y="1561435"/>
                </a:lnTo>
                <a:lnTo>
                  <a:pt x="1585157" y="3146592"/>
                </a:lnTo>
                <a:lnTo>
                  <a:pt x="0" y="1585157"/>
                </a:lnTo>
                <a:lnTo>
                  <a:pt x="1561435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6566" r="22668" b="11238"/>
          <a:stretch>
            <a:fillRect/>
          </a:stretch>
        </p:blipFill>
        <p:spPr>
          <a:xfrm>
            <a:off x="10520964" y="3520341"/>
            <a:ext cx="1677203" cy="3342074"/>
          </a:xfrm>
          <a:custGeom>
            <a:avLst/>
            <a:gdLst>
              <a:gd name="connsiteX0" fmla="*/ 1664870 w 1677203"/>
              <a:gd name="connsiteY0" fmla="*/ 0 h 3342074"/>
              <a:gd name="connsiteX1" fmla="*/ 1677203 w 1677203"/>
              <a:gd name="connsiteY1" fmla="*/ 3342074 h 3342074"/>
              <a:gd name="connsiteX2" fmla="*/ 0 w 1677203"/>
              <a:gd name="connsiteY2" fmla="*/ 1677203 h 3342074"/>
              <a:gd name="connsiteX3" fmla="*/ 1664870 w 1677203"/>
              <a:gd name="connsiteY3" fmla="*/ 0 h 33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7203" h="3342074">
                <a:moveTo>
                  <a:pt x="1664870" y="0"/>
                </a:moveTo>
                <a:lnTo>
                  <a:pt x="1677203" y="3342074"/>
                </a:lnTo>
                <a:lnTo>
                  <a:pt x="0" y="1677203"/>
                </a:lnTo>
                <a:lnTo>
                  <a:pt x="166487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57286" r="46906" b="11238"/>
          <a:stretch>
            <a:fillRect/>
          </a:stretch>
        </p:blipFill>
        <p:spPr>
          <a:xfrm>
            <a:off x="7205749" y="3595062"/>
            <a:ext cx="3267352" cy="3267353"/>
          </a:xfrm>
          <a:custGeom>
            <a:avLst/>
            <a:gdLst>
              <a:gd name="connsiteX0" fmla="*/ 1643112 w 3267352"/>
              <a:gd name="connsiteY0" fmla="*/ 0 h 3267353"/>
              <a:gd name="connsiteX1" fmla="*/ 3267352 w 3267352"/>
              <a:gd name="connsiteY1" fmla="*/ 1643113 h 3267353"/>
              <a:gd name="connsiteX2" fmla="*/ 1624240 w 3267352"/>
              <a:gd name="connsiteY2" fmla="*/ 3267353 h 3267353"/>
              <a:gd name="connsiteX3" fmla="*/ 0 w 3267352"/>
              <a:gd name="connsiteY3" fmla="*/ 1624240 h 3267353"/>
              <a:gd name="connsiteX4" fmla="*/ 1643112 w 3267352"/>
              <a:gd name="connsiteY4" fmla="*/ 0 h 3267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7352" h="3267353">
                <a:moveTo>
                  <a:pt x="1643112" y="0"/>
                </a:moveTo>
                <a:lnTo>
                  <a:pt x="3267352" y="1643113"/>
                </a:lnTo>
                <a:lnTo>
                  <a:pt x="1624240" y="3267353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t="74169" r="23287"/>
          <a:stretch>
            <a:fillRect/>
          </a:stretch>
        </p:blipFill>
        <p:spPr>
          <a:xfrm>
            <a:off x="8886729" y="5347661"/>
            <a:ext cx="3267352" cy="2681367"/>
          </a:xfrm>
          <a:custGeom>
            <a:avLst/>
            <a:gdLst>
              <a:gd name="connsiteX0" fmla="*/ 1643112 w 3267352"/>
              <a:gd name="connsiteY0" fmla="*/ 0 h 2681367"/>
              <a:gd name="connsiteX1" fmla="*/ 3267352 w 3267352"/>
              <a:gd name="connsiteY1" fmla="*/ 1643113 h 2681367"/>
              <a:gd name="connsiteX2" fmla="*/ 2217034 w 3267352"/>
              <a:gd name="connsiteY2" fmla="*/ 2681367 h 2681367"/>
              <a:gd name="connsiteX3" fmla="*/ 1044985 w 3267352"/>
              <a:gd name="connsiteY3" fmla="*/ 2681367 h 2681367"/>
              <a:gd name="connsiteX4" fmla="*/ 0 w 3267352"/>
              <a:gd name="connsiteY4" fmla="*/ 1624240 h 2681367"/>
              <a:gd name="connsiteX5" fmla="*/ 1643112 w 3267352"/>
              <a:gd name="connsiteY5" fmla="*/ 0 h 268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352" h="2681367">
                <a:moveTo>
                  <a:pt x="1643112" y="0"/>
                </a:moveTo>
                <a:lnTo>
                  <a:pt x="3267352" y="1643113"/>
                </a:lnTo>
                <a:lnTo>
                  <a:pt x="2217034" y="2681367"/>
                </a:lnTo>
                <a:lnTo>
                  <a:pt x="1044985" y="2681367"/>
                </a:lnTo>
                <a:lnTo>
                  <a:pt x="0" y="1624240"/>
                </a:lnTo>
                <a:lnTo>
                  <a:pt x="1643112" y="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9" t="46073" r="100000" b="53242"/>
          <a:stretch>
            <a:fillRect/>
          </a:stretch>
        </p:blipFill>
        <p:spPr>
          <a:xfrm>
            <a:off x="6658742" y="2431159"/>
            <a:ext cx="35541" cy="71082"/>
          </a:xfrm>
          <a:custGeom>
            <a:avLst/>
            <a:gdLst>
              <a:gd name="connsiteX0" fmla="*/ 35541 w 35541"/>
              <a:gd name="connsiteY0" fmla="*/ 0 h 71082"/>
              <a:gd name="connsiteX1" fmla="*/ 35541 w 35541"/>
              <a:gd name="connsiteY1" fmla="*/ 71082 h 71082"/>
              <a:gd name="connsiteX2" fmla="*/ 0 w 35541"/>
              <a:gd name="connsiteY2" fmla="*/ 35507 h 71082"/>
              <a:gd name="connsiteX3" fmla="*/ 35541 w 35541"/>
              <a:gd name="connsiteY3" fmla="*/ 0 h 7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41" h="71082">
                <a:moveTo>
                  <a:pt x="35541" y="0"/>
                </a:moveTo>
                <a:lnTo>
                  <a:pt x="35541" y="71082"/>
                </a:lnTo>
                <a:lnTo>
                  <a:pt x="0" y="35507"/>
                </a:lnTo>
                <a:lnTo>
                  <a:pt x="35541" y="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7" t="100000" r="38045" b="-5645"/>
          <a:stretch>
            <a:fillRect/>
          </a:stretch>
        </p:blipFill>
        <p:spPr>
          <a:xfrm>
            <a:off x="10135790" y="8033439"/>
            <a:ext cx="1172049" cy="585985"/>
          </a:xfrm>
          <a:custGeom>
            <a:avLst/>
            <a:gdLst>
              <a:gd name="connsiteX0" fmla="*/ 0 w 1172049"/>
              <a:gd name="connsiteY0" fmla="*/ 0 h 585985"/>
              <a:gd name="connsiteX1" fmla="*/ 1172049 w 1172049"/>
              <a:gd name="connsiteY1" fmla="*/ 0 h 585985"/>
              <a:gd name="connsiteX2" fmla="*/ 579255 w 1172049"/>
              <a:gd name="connsiteY2" fmla="*/ 585985 h 585985"/>
              <a:gd name="connsiteX3" fmla="*/ 0 w 1172049"/>
              <a:gd name="connsiteY3" fmla="*/ 0 h 585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2049" h="585985">
                <a:moveTo>
                  <a:pt x="0" y="0"/>
                </a:moveTo>
                <a:lnTo>
                  <a:pt x="1172049" y="0"/>
                </a:lnTo>
                <a:lnTo>
                  <a:pt x="579255" y="585985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9" name="组合 18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20" name="组合 19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22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79C7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-4714868" y="2110674"/>
                <a:ext cx="5033250" cy="944353"/>
                <a:chOff x="-4714868" y="2110674"/>
                <a:chExt cx="5033250" cy="944353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-4714868" y="2808615"/>
                  <a:ext cx="5033249" cy="2464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lang="zh-CN" altLang="en-US" sz="4400" b="1">
                      <a:solidFill>
                        <a:srgbClr val="979C75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kumimoji="0" lang="zh-CN" altLang="en-US" sz="4400" b="1" i="0" u="none" strike="noStrike" kern="1200" cap="none" spc="0" normalizeH="0" baseline="0" noProof="0">
                    <a:ln>
                      <a:noFill/>
                    </a:ln>
                    <a:solidFill>
                      <a:srgbClr val="979C7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第六单元   百分数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79C75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61" name="任意多边形 60"/>
          <p:cNvSpPr/>
          <p:nvPr/>
        </p:nvSpPr>
        <p:spPr>
          <a:xfrm rot="2702975">
            <a:off x="703385" y="6098482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任意多边形 59"/>
          <p:cNvSpPr/>
          <p:nvPr/>
        </p:nvSpPr>
        <p:spPr>
          <a:xfrm rot="2702975">
            <a:off x="1053905" y="6098483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3" name="任意多边形 62"/>
          <p:cNvSpPr/>
          <p:nvPr/>
        </p:nvSpPr>
        <p:spPr>
          <a:xfrm rot="2702975">
            <a:off x="3214624" y="6094069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4" name="任意多边形 63"/>
          <p:cNvSpPr/>
          <p:nvPr/>
        </p:nvSpPr>
        <p:spPr>
          <a:xfrm rot="2702975">
            <a:off x="3565144" y="6094070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2702975">
            <a:off x="5740362" y="6094070"/>
            <a:ext cx="1527860" cy="1527860"/>
          </a:xfrm>
          <a:custGeom>
            <a:avLst/>
            <a:gdLst>
              <a:gd name="connsiteX0" fmla="*/ 0 w 1527860"/>
              <a:gd name="connsiteY0" fmla="*/ 1 h 1527860"/>
              <a:gd name="connsiteX1" fmla="*/ 247640 w 1527860"/>
              <a:gd name="connsiteY1" fmla="*/ 0 h 1527860"/>
              <a:gd name="connsiteX2" fmla="*/ 247640 w 1527860"/>
              <a:gd name="connsiteY2" fmla="*/ 1279791 h 1527860"/>
              <a:gd name="connsiteX3" fmla="*/ 1527860 w 1527860"/>
              <a:gd name="connsiteY3" fmla="*/ 1279790 h 1527860"/>
              <a:gd name="connsiteX4" fmla="*/ 1527860 w 1527860"/>
              <a:gd name="connsiteY4" fmla="*/ 1527859 h 1527860"/>
              <a:gd name="connsiteX5" fmla="*/ 0 w 1527860"/>
              <a:gd name="connsiteY5" fmla="*/ 1527860 h 1527860"/>
              <a:gd name="connsiteX6" fmla="*/ 0 w 1527860"/>
              <a:gd name="connsiteY6" fmla="*/ 1 h 152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60" h="1527860">
                <a:moveTo>
                  <a:pt x="0" y="1"/>
                </a:moveTo>
                <a:lnTo>
                  <a:pt x="247640" y="0"/>
                </a:lnTo>
                <a:lnTo>
                  <a:pt x="247640" y="1279791"/>
                </a:lnTo>
                <a:lnTo>
                  <a:pt x="1527860" y="1279790"/>
                </a:lnTo>
                <a:lnTo>
                  <a:pt x="1527860" y="1527859"/>
                </a:lnTo>
                <a:lnTo>
                  <a:pt x="0" y="1527860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2702975">
            <a:off x="6090882" y="6094071"/>
            <a:ext cx="1527859" cy="1527859"/>
          </a:xfrm>
          <a:custGeom>
            <a:avLst/>
            <a:gdLst>
              <a:gd name="connsiteX0" fmla="*/ 0 w 1527859"/>
              <a:gd name="connsiteY0" fmla="*/ 1 h 1527859"/>
              <a:gd name="connsiteX1" fmla="*/ 1527859 w 1527859"/>
              <a:gd name="connsiteY1" fmla="*/ 0 h 1527859"/>
              <a:gd name="connsiteX2" fmla="*/ 1527859 w 1527859"/>
              <a:gd name="connsiteY2" fmla="*/ 1527859 h 1527859"/>
              <a:gd name="connsiteX3" fmla="*/ 1280220 w 1527859"/>
              <a:gd name="connsiteY3" fmla="*/ 1527859 h 1527859"/>
              <a:gd name="connsiteX4" fmla="*/ 1280220 w 1527859"/>
              <a:gd name="connsiteY4" fmla="*/ 248069 h 1527859"/>
              <a:gd name="connsiteX5" fmla="*/ 0 w 1527859"/>
              <a:gd name="connsiteY5" fmla="*/ 248069 h 1527859"/>
              <a:gd name="connsiteX6" fmla="*/ 0 w 1527859"/>
              <a:gd name="connsiteY6" fmla="*/ 1 h 15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859" h="1527859">
                <a:moveTo>
                  <a:pt x="0" y="1"/>
                </a:moveTo>
                <a:lnTo>
                  <a:pt x="1527859" y="0"/>
                </a:lnTo>
                <a:lnTo>
                  <a:pt x="1527859" y="1527859"/>
                </a:lnTo>
                <a:lnTo>
                  <a:pt x="1280220" y="1527859"/>
                </a:lnTo>
                <a:lnTo>
                  <a:pt x="1280220" y="248069"/>
                </a:lnTo>
                <a:lnTo>
                  <a:pt x="0" y="248069"/>
                </a:lnTo>
                <a:lnTo>
                  <a:pt x="0" y="1"/>
                </a:lnTo>
                <a:close/>
              </a:path>
            </a:pathLst>
          </a:custGeom>
          <a:solidFill>
            <a:srgbClr val="979C75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5"/>
          <p:cNvGrpSpPr/>
          <p:nvPr/>
        </p:nvGrpSpPr>
        <p:grpSpPr>
          <a:xfrm>
            <a:off x="659983" y="952623"/>
            <a:ext cx="11207749" cy="942974"/>
            <a:chOff x="-424" y="387"/>
            <a:chExt cx="7060" cy="594"/>
          </a:xfrm>
        </p:grpSpPr>
        <p:sp>
          <p:nvSpPr>
            <p:cNvPr id="3075" name="TextBox 2"/>
            <p:cNvSpPr txBox="1">
              <a:spLocks noChangeArrowheads="1"/>
            </p:cNvSpPr>
            <p:nvPr/>
          </p:nvSpPr>
          <p:spPr bwMode="auto">
            <a:xfrm>
              <a:off x="-424" y="526"/>
              <a:ext cx="70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学校图书室原有图书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册，今年图书册数增加了     。现在图书室有多少册图书？     </a:t>
              </a:r>
            </a:p>
          </p:txBody>
        </p:sp>
        <p:grpSp>
          <p:nvGrpSpPr>
            <p:cNvPr id="3076" name="Group 44"/>
            <p:cNvGrpSpPr/>
            <p:nvPr/>
          </p:nvGrpSpPr>
          <p:grpSpPr>
            <a:xfrm>
              <a:off x="3895" y="387"/>
              <a:ext cx="635" cy="594"/>
              <a:chOff x="6668" y="-448"/>
              <a:chExt cx="635" cy="594"/>
            </a:xfrm>
          </p:grpSpPr>
          <p:sp>
            <p:nvSpPr>
              <p:cNvPr id="3077" name="Text Box 41"/>
              <p:cNvSpPr txBox="1">
                <a:spLocks noChangeArrowheads="1"/>
              </p:cNvSpPr>
              <p:nvPr/>
            </p:nvSpPr>
            <p:spPr bwMode="auto">
              <a:xfrm>
                <a:off x="6668" y="-145"/>
                <a:ext cx="63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78" name="Text Box 42"/>
              <p:cNvSpPr txBox="1">
                <a:spLocks noChangeArrowheads="1"/>
              </p:cNvSpPr>
              <p:nvPr/>
            </p:nvSpPr>
            <p:spPr bwMode="auto">
              <a:xfrm>
                <a:off x="6734" y="-448"/>
                <a:ext cx="22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79" name="Line 43"/>
              <p:cNvSpPr>
                <a:spLocks noChangeShapeType="1"/>
              </p:cNvSpPr>
              <p:nvPr/>
            </p:nvSpPr>
            <p:spPr bwMode="auto">
              <a:xfrm>
                <a:off x="6689" y="-145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169" name="Group 73"/>
          <p:cNvGrpSpPr/>
          <p:nvPr/>
        </p:nvGrpSpPr>
        <p:grpSpPr>
          <a:xfrm>
            <a:off x="1082974" y="2218654"/>
            <a:ext cx="4875698" cy="2857500"/>
            <a:chOff x="421" y="2568"/>
            <a:chExt cx="2686" cy="1800"/>
          </a:xfrm>
        </p:grpSpPr>
        <p:sp>
          <p:nvSpPr>
            <p:cNvPr id="3081" name="TextBox 10"/>
            <p:cNvSpPr txBox="1">
              <a:spLocks noChangeArrowheads="1"/>
            </p:cNvSpPr>
            <p:nvPr/>
          </p:nvSpPr>
          <p:spPr bwMode="auto">
            <a:xfrm>
              <a:off x="421" y="2568"/>
              <a:ext cx="2314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先求出今年比去年增加的图书册数，再加上原有的册数就是今年的册数。</a:t>
              </a:r>
            </a:p>
          </p:txBody>
        </p:sp>
        <p:sp>
          <p:nvSpPr>
            <p:cNvPr id="3082" name="TextBox 21"/>
            <p:cNvSpPr txBox="1">
              <a:spLocks noChangeArrowheads="1"/>
            </p:cNvSpPr>
            <p:nvPr/>
          </p:nvSpPr>
          <p:spPr bwMode="auto">
            <a:xfrm>
              <a:off x="567" y="3263"/>
              <a:ext cx="254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1400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1400×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168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（册）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答：现在图书室有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册图书。</a:t>
              </a:r>
            </a:p>
          </p:txBody>
        </p:sp>
        <p:grpSp>
          <p:nvGrpSpPr>
            <p:cNvPr id="3083" name="Group 72"/>
            <p:cNvGrpSpPr/>
            <p:nvPr/>
          </p:nvGrpSpPr>
          <p:grpSpPr>
            <a:xfrm>
              <a:off x="1486" y="3115"/>
              <a:ext cx="318" cy="544"/>
              <a:chOff x="1486" y="3115"/>
              <a:chExt cx="318" cy="544"/>
            </a:xfrm>
          </p:grpSpPr>
          <p:sp>
            <p:nvSpPr>
              <p:cNvPr id="3084" name="Text Box 53"/>
              <p:cNvSpPr txBox="1">
                <a:spLocks noChangeArrowheads="1"/>
              </p:cNvSpPr>
              <p:nvPr/>
            </p:nvSpPr>
            <p:spPr bwMode="auto">
              <a:xfrm>
                <a:off x="1486" y="3339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85" name="Text Box 54"/>
              <p:cNvSpPr txBox="1">
                <a:spLocks noChangeArrowheads="1"/>
              </p:cNvSpPr>
              <p:nvPr/>
            </p:nvSpPr>
            <p:spPr bwMode="auto">
              <a:xfrm>
                <a:off x="1528" y="3115"/>
                <a:ext cx="227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86" name="Line 55"/>
              <p:cNvSpPr>
                <a:spLocks noChangeShapeType="1"/>
              </p:cNvSpPr>
              <p:nvPr/>
            </p:nvSpPr>
            <p:spPr bwMode="auto">
              <a:xfrm>
                <a:off x="1539" y="3379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171" name="Group 75"/>
          <p:cNvGrpSpPr/>
          <p:nvPr/>
        </p:nvGrpSpPr>
        <p:grpSpPr>
          <a:xfrm>
            <a:off x="5958672" y="2218654"/>
            <a:ext cx="5469420" cy="3636963"/>
            <a:chOff x="2910" y="2468"/>
            <a:chExt cx="2873" cy="2291"/>
          </a:xfrm>
        </p:grpSpPr>
        <p:sp>
          <p:nvSpPr>
            <p:cNvPr id="3088" name="TextBox 14"/>
            <p:cNvSpPr txBox="1">
              <a:spLocks noChangeArrowheads="1"/>
            </p:cNvSpPr>
            <p:nvPr/>
          </p:nvSpPr>
          <p:spPr bwMode="auto">
            <a:xfrm>
              <a:off x="2910" y="2468"/>
              <a:ext cx="2631" cy="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先求出今年图书册数是原有图书册数的几分之几，再根据分数乘法的意义求出今年的册数。</a:t>
              </a:r>
            </a:p>
          </p:txBody>
        </p:sp>
        <p:sp>
          <p:nvSpPr>
            <p:cNvPr id="3089" name="TextBox 27"/>
            <p:cNvSpPr txBox="1">
              <a:spLocks noChangeArrowheads="1"/>
            </p:cNvSpPr>
            <p:nvPr/>
          </p:nvSpPr>
          <p:spPr bwMode="auto">
            <a:xfrm>
              <a:off x="3243" y="3130"/>
              <a:ext cx="2540" cy="1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1400×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＋   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1400×</a:t>
              </a: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＝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（册）</a:t>
              </a:r>
              <a:endPara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答：现在图书室有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1568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册图书。</a:t>
              </a:r>
            </a:p>
            <a:p>
              <a:pPr>
                <a:lnSpc>
                  <a:spcPct val="150000"/>
                </a:lnSpc>
              </a:pPr>
              <a:endParaRPr lang="en-US" altLang="zh-CN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090" name="Group 74"/>
            <p:cNvGrpSpPr/>
            <p:nvPr/>
          </p:nvGrpSpPr>
          <p:grpSpPr>
            <a:xfrm>
              <a:off x="3817" y="3012"/>
              <a:ext cx="740" cy="827"/>
              <a:chOff x="3817" y="3012"/>
              <a:chExt cx="740" cy="827"/>
            </a:xfrm>
          </p:grpSpPr>
          <p:sp>
            <p:nvSpPr>
              <p:cNvPr id="3091" name="Text Box 60"/>
              <p:cNvSpPr txBox="1">
                <a:spLocks noChangeArrowheads="1"/>
              </p:cNvSpPr>
              <p:nvPr/>
            </p:nvSpPr>
            <p:spPr bwMode="auto">
              <a:xfrm>
                <a:off x="4239" y="3236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92" name="Text Box 61"/>
              <p:cNvSpPr txBox="1">
                <a:spLocks noChangeArrowheads="1"/>
              </p:cNvSpPr>
              <p:nvPr/>
            </p:nvSpPr>
            <p:spPr bwMode="auto">
              <a:xfrm>
                <a:off x="4281" y="3012"/>
                <a:ext cx="227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93" name="Line 62"/>
              <p:cNvSpPr>
                <a:spLocks noChangeShapeType="1"/>
              </p:cNvSpPr>
              <p:nvPr/>
            </p:nvSpPr>
            <p:spPr bwMode="auto">
              <a:xfrm>
                <a:off x="4292" y="3276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094" name="Text Box 64"/>
              <p:cNvSpPr txBox="1">
                <a:spLocks noChangeArrowheads="1"/>
              </p:cNvSpPr>
              <p:nvPr/>
            </p:nvSpPr>
            <p:spPr bwMode="auto">
              <a:xfrm>
                <a:off x="3817" y="3519"/>
                <a:ext cx="318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25</a:t>
                </a:r>
              </a:p>
            </p:txBody>
          </p:sp>
          <p:sp>
            <p:nvSpPr>
              <p:cNvPr id="3095" name="Text Box 65"/>
              <p:cNvSpPr txBox="1">
                <a:spLocks noChangeArrowheads="1"/>
              </p:cNvSpPr>
              <p:nvPr/>
            </p:nvSpPr>
            <p:spPr bwMode="auto">
              <a:xfrm>
                <a:off x="3817" y="3295"/>
                <a:ext cx="41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kern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28</a:t>
                </a:r>
              </a:p>
            </p:txBody>
          </p:sp>
          <p:sp>
            <p:nvSpPr>
              <p:cNvPr id="3096" name="Line 66"/>
              <p:cNvSpPr>
                <a:spLocks noChangeShapeType="1"/>
              </p:cNvSpPr>
              <p:nvPr/>
            </p:nvSpPr>
            <p:spPr bwMode="auto">
              <a:xfrm>
                <a:off x="3857" y="3579"/>
                <a:ext cx="18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一、创设情景，明确目标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660400" y="1054100"/>
            <a:ext cx="10858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学校图书室原有图书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册，今年图书册数增加了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r>
              <a:rPr lang="zh-CN" altLang="en-US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。现在图书室有多少册图书？</a:t>
            </a:r>
            <a:endParaRPr lang="en-US" altLang="zh-CN" sz="28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70811" y="2867979"/>
            <a:ext cx="37449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1400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 ×12%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168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（册）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答：现在图书室有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册图书。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15724" y="2867979"/>
            <a:ext cx="372395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1400 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1400×112% 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（册）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答：现在图书室有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1568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册图书。</a:t>
            </a:r>
          </a:p>
          <a:p>
            <a:pPr>
              <a:lnSpc>
                <a:spcPct val="150000"/>
              </a:lnSpc>
            </a:pP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63769" y="1215757"/>
            <a:ext cx="9044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12%</a:t>
            </a:r>
            <a:endParaRPr lang="zh-CN" altLang="en-US" sz="2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二、探索交流，解决问题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17" grpId="0"/>
      <p:bldP spid="18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0"/>
          <p:cNvGrpSpPr/>
          <p:nvPr/>
        </p:nvGrpSpPr>
        <p:grpSpPr>
          <a:xfrm>
            <a:off x="2967570" y="2140585"/>
            <a:ext cx="6410745" cy="2493963"/>
            <a:chOff x="994" y="1344"/>
            <a:chExt cx="3791" cy="1571"/>
          </a:xfrm>
        </p:grpSpPr>
        <p:pic>
          <p:nvPicPr>
            <p:cNvPr id="5122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94" y="2024"/>
              <a:ext cx="553" cy="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3" name="AutoShape 27"/>
            <p:cNvSpPr>
              <a:spLocks noChangeArrowheads="1"/>
            </p:cNvSpPr>
            <p:nvPr/>
          </p:nvSpPr>
          <p:spPr bwMode="auto">
            <a:xfrm>
              <a:off x="2018" y="1344"/>
              <a:ext cx="2767" cy="1360"/>
            </a:xfrm>
            <a:prstGeom prst="wedgeRoundRectCallout">
              <a:avLst>
                <a:gd name="adj1" fmla="val -56685"/>
                <a:gd name="adj2" fmla="val -4412"/>
                <a:gd name="adj3" fmla="val 16667"/>
              </a:avLst>
            </a:prstGeom>
            <a:solidFill>
              <a:srgbClr val="FFFF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求比一个数多（或少）百分之几的数是多少的问题</a:t>
              </a:r>
              <a:r>
                <a:rPr lang="en-US" altLang="zh-CN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,</a:t>
              </a:r>
              <a:r>
                <a:rPr lang="zh-CN" altLang="en-US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与求比一个数多（或少）几分之几是多少的问题的数量关系与解题方法完全相同，只是题目中的分数换成了百分数。</a:t>
              </a:r>
            </a:p>
          </p:txBody>
        </p:sp>
      </p:grp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二、探索交流，解决问题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610712" y="1054100"/>
            <a:ext cx="10908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、龙泉镇去年有小学生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人，今年比去年减少了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。今年有小学生多少人？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38209" y="2133601"/>
            <a:ext cx="43910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方法一：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2800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2800×0.5%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（人）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答：今年有小学生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99899" y="2133600"/>
            <a:ext cx="39957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方法二：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2800×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－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2800×99.5%</a:t>
            </a:r>
          </a:p>
          <a:p>
            <a:pPr>
              <a:lnSpc>
                <a:spcPct val="20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（人）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答：今年有小学生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2786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2"/>
          <p:cNvSpPr txBox="1">
            <a:spLocks noChangeArrowheads="1"/>
          </p:cNvSpPr>
          <p:nvPr/>
        </p:nvSpPr>
        <p:spPr bwMode="auto">
          <a:xfrm>
            <a:off x="585946" y="1054100"/>
            <a:ext cx="10932954" cy="169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袁隆平是我国著名科学家，被誉为“杂交水稻之父”。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年，袁隆平指导的杂交水稻试验田平均每公顷产量达到近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吨，比全国水稻平均每公顷产量多了约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年全国平均每公顷水稻产量大约是多少吨？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869440" y="2972095"/>
            <a:ext cx="519366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解：设全国水稻平均每公顷产量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吨。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185%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</a:t>
            </a:r>
            <a:r>
              <a:rPr lang="en-US" altLang="zh-CN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≈7.6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8480" y="3124495"/>
            <a:ext cx="30607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14 ÷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 185</a:t>
            </a: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≈7.6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（吨）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3889059" y="3247708"/>
            <a:ext cx="36718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 ÷ 1.85</a:t>
            </a:r>
          </a:p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≈7.6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（吨）</a:t>
            </a:r>
            <a:endParaRPr lang="en-US" altLang="zh-CN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660400" y="1054100"/>
            <a:ext cx="10858500" cy="169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袁隆平是我国著名科学家，被誉为“杂交水稻之父”。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年，袁隆平指导的杂交水稻试验田平均每公顷产量达到近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吨，比全国水稻平均每公顷产量多了约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年全国平均每公顷水稻产量大约是多少吨？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2"/>
          <p:cNvSpPr txBox="1">
            <a:spLocks noChangeArrowheads="1"/>
          </p:cNvSpPr>
          <p:nvPr/>
        </p:nvSpPr>
        <p:spPr bwMode="auto">
          <a:xfrm>
            <a:off x="629444" y="1054100"/>
            <a:ext cx="5070475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3、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总经理的承诺对吗？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61093" y="3086419"/>
            <a:ext cx="5256212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3000×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3000×120%×120%</a:t>
            </a: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＝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4320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4320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元＜</a:t>
            </a:r>
            <a:r>
              <a:rPr lang="en-US" altLang="zh-CN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4500</a:t>
            </a: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答：总经理的承诺不对。</a:t>
            </a:r>
          </a:p>
        </p:txBody>
      </p:sp>
      <p:sp>
        <p:nvSpPr>
          <p:cNvPr id="9219" name="AutoShape 27"/>
          <p:cNvSpPr>
            <a:spLocks noChangeArrowheads="1"/>
          </p:cNvSpPr>
          <p:nvPr/>
        </p:nvSpPr>
        <p:spPr bwMode="auto">
          <a:xfrm>
            <a:off x="3436937" y="1735457"/>
            <a:ext cx="5260023" cy="1007744"/>
          </a:xfrm>
          <a:prstGeom prst="wedgeRoundRectCallout">
            <a:avLst>
              <a:gd name="adj1" fmla="val 57440"/>
              <a:gd name="adj2" fmla="val -855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2013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年我公司的月工资是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元，我计划每年使大家月收入递增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20%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，到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2015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年大家月收入将达到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4500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</a:p>
        </p:txBody>
      </p:sp>
      <p:pic>
        <p:nvPicPr>
          <p:cNvPr id="9220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305" y="2239329"/>
            <a:ext cx="1409655" cy="21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854747" y="3021648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atinLnBrk="1"/>
            <a:r>
              <a:rPr lang="zh-CN" altLang="en-US" sz="2400" kern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通过这节课的学习，你有什么收获？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866" y="1657008"/>
            <a:ext cx="3034759" cy="43267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宽屏</PresentationFormat>
  <Paragraphs>80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FandolFang R</vt:lpstr>
      <vt:lpstr>思源黑体 CN Medium</vt:lpstr>
      <vt:lpstr>思源黑体 CN Regular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cp:lastPrinted>2020-07-20T11:58:00Z</cp:lastPrinted>
  <dcterms:created xsi:type="dcterms:W3CDTF">2020-07-20T11:58:00Z</dcterms:created>
  <dcterms:modified xsi:type="dcterms:W3CDTF">2023-01-16T14:07:39Z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320539451E76430F974E908E9B8EE203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