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6" r:id="rId2"/>
    <p:sldId id="457" r:id="rId3"/>
    <p:sldId id="434" r:id="rId4"/>
    <p:sldId id="458" r:id="rId5"/>
    <p:sldId id="440" r:id="rId6"/>
    <p:sldId id="441" r:id="rId7"/>
    <p:sldId id="442" r:id="rId8"/>
    <p:sldId id="454" r:id="rId9"/>
    <p:sldId id="444" r:id="rId10"/>
    <p:sldId id="445" r:id="rId11"/>
    <p:sldId id="450" r:id="rId12"/>
    <p:sldId id="451" r:id="rId13"/>
    <p:sldId id="447" r:id="rId14"/>
    <p:sldId id="452" r:id="rId15"/>
    <p:sldId id="453" r:id="rId16"/>
    <p:sldId id="459" r:id="rId17"/>
    <p:sldId id="437" r:id="rId18"/>
    <p:sldId id="438" r:id="rId19"/>
    <p:sldId id="439" r:id="rId20"/>
  </p:sldIdLst>
  <p:sldSz cx="12192000" cy="6858000"/>
  <p:notesSz cx="7104063" cy="10234613"/>
  <p:embeddedFontLst>
    <p:embeddedFont>
      <p:font typeface="华文楷体" panose="0201060004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038"/>
    <a:srgbClr val="B3D798"/>
    <a:srgbClr val="E14236"/>
    <a:srgbClr val="DA9EB1"/>
    <a:srgbClr val="E1B0BF"/>
    <a:srgbClr val="DCC7E0"/>
    <a:srgbClr val="0000CC"/>
    <a:srgbClr val="00923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>
        <p:scale>
          <a:sx n="91" d="100"/>
          <a:sy n="91" d="100"/>
        </p:scale>
        <p:origin x="-204" y="-636"/>
      </p:cViewPr>
      <p:guideLst>
        <p:guide orient="horz" pos="21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29945" y="4355628"/>
            <a:ext cx="3732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课堂导</a:t>
            </a:r>
            <a:r>
              <a:rPr lang="zh-CN" altLang="en-US" sz="1600" dirty="0" smtClean="0">
                <a:solidFill>
                  <a:prstClr val="white"/>
                </a:solidFill>
              </a:rPr>
              <a:t>入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</a:rPr>
              <a:t>课堂作业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002" y="468904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0" y="7634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076806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+mn-ea"/>
              </a:rPr>
              <a:t>10</a:t>
            </a:r>
            <a:r>
              <a:rPr lang="zh-CN" altLang="en-US" sz="6600" b="1" dirty="0">
                <a:solidFill>
                  <a:prstClr val="white"/>
                </a:solidFill>
                <a:latin typeface="+mn-ea"/>
              </a:rPr>
              <a:t>的认</a:t>
            </a:r>
            <a:r>
              <a:rPr lang="zh-CN" altLang="en-US" sz="6600" b="1" dirty="0" smtClean="0">
                <a:solidFill>
                  <a:prstClr val="white"/>
                </a:solidFill>
                <a:latin typeface="+mn-ea"/>
              </a:rPr>
              <a:t>识</a:t>
            </a:r>
            <a:endParaRPr lang="en-US" altLang="zh-CN" sz="6600" b="1" dirty="0" smtClean="0">
              <a:solidFill>
                <a:prstClr val="white"/>
              </a:solidFill>
              <a:latin typeface="+mn-ea"/>
            </a:endParaRPr>
          </a:p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第</a:t>
            </a:r>
            <a:r>
              <a:rPr lang="en-US" altLang="zh-CN" sz="3200" b="1" dirty="0" smtClean="0">
                <a:solidFill>
                  <a:prstClr val="white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prstClr val="white"/>
                </a:solidFill>
                <a:latin typeface="+mn-ea"/>
              </a:rPr>
              <a:t>课时</a:t>
            </a:r>
            <a:endParaRPr lang="zh-CN" altLang="en-US" sz="3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9420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三角形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7" y="2157906"/>
            <a:ext cx="3429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茄子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76" y="2157906"/>
            <a:ext cx="485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答案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16" y="4371779"/>
            <a:ext cx="4606290" cy="5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623873" y="780128"/>
            <a:ext cx="340158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数一数，比一比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73" y="3568606"/>
            <a:ext cx="6058367" cy="9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6个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0227" r="9551" b="10906"/>
          <a:stretch>
            <a:fillRect/>
          </a:stretch>
        </p:blipFill>
        <p:spPr bwMode="auto">
          <a:xfrm>
            <a:off x="7812345" y="3643096"/>
            <a:ext cx="149733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8个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0536" r="8130" b="8550"/>
          <a:stretch>
            <a:fillRect/>
          </a:stretch>
        </p:blipFill>
        <p:spPr bwMode="auto">
          <a:xfrm>
            <a:off x="3573254" y="3672487"/>
            <a:ext cx="150876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玉米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04" y="2394972"/>
            <a:ext cx="6281446" cy="16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623873" y="780128"/>
            <a:ext cx="340158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数一数，比一比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21" y="2780330"/>
            <a:ext cx="6058367" cy="9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6个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0227" r="9551" b="10906"/>
          <a:stretch>
            <a:fillRect/>
          </a:stretch>
        </p:blipFill>
        <p:spPr bwMode="auto">
          <a:xfrm>
            <a:off x="7454993" y="2854820"/>
            <a:ext cx="149733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8个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0536" r="8130" b="8550"/>
          <a:stretch>
            <a:fillRect/>
          </a:stretch>
        </p:blipFill>
        <p:spPr bwMode="auto">
          <a:xfrm>
            <a:off x="3215902" y="2884211"/>
            <a:ext cx="150876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玉米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67" y="1596536"/>
            <a:ext cx="6281446" cy="16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4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17" y="4674523"/>
            <a:ext cx="1725930" cy="89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17" y="3719612"/>
            <a:ext cx="1737671" cy="9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878576" y="5700814"/>
            <a:ext cx="295274" cy="6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·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514" y="3719612"/>
            <a:ext cx="1704947" cy="915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386" y="4674523"/>
            <a:ext cx="1770437" cy="880381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23873" y="780128"/>
            <a:ext cx="340158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数一数，比一比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空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58" y="2921492"/>
            <a:ext cx="1390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空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5" y="2935014"/>
            <a:ext cx="1390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（7）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7"/>
          <a:stretch>
            <a:fillRect/>
          </a:stretch>
        </p:blipFill>
        <p:spPr bwMode="auto">
          <a:xfrm>
            <a:off x="7244715" y="2909296"/>
            <a:ext cx="1400175" cy="10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（9）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4"/>
          <a:stretch>
            <a:fillRect/>
          </a:stretch>
        </p:blipFill>
        <p:spPr bwMode="auto">
          <a:xfrm>
            <a:off x="9251006" y="2920726"/>
            <a:ext cx="136207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35014"/>
            <a:ext cx="1228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3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10" y="2935014"/>
            <a:ext cx="1219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5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40" y="2935014"/>
            <a:ext cx="1209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577324" y="4244881"/>
            <a:ext cx="394660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zh-CN" sz="2800" dirty="0" smtClean="0">
                <a:solidFill>
                  <a:srgbClr val="E14236"/>
                </a:solidFill>
                <a:latin typeface="+mn-ea"/>
                <a:ea typeface="+mn-ea"/>
              </a:rPr>
              <a:t>7</a:t>
            </a:r>
            <a:endParaRPr lang="zh-CN" altLang="en-US" sz="2800" dirty="0">
              <a:solidFill>
                <a:srgbClr val="E14236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579479" y="4223721"/>
            <a:ext cx="394660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zh-CN" sz="2800" dirty="0" smtClean="0">
                <a:solidFill>
                  <a:srgbClr val="E14236"/>
                </a:solidFill>
                <a:latin typeface="+mn-ea"/>
                <a:ea typeface="+mn-ea"/>
              </a:rPr>
              <a:t>9</a:t>
            </a:r>
            <a:endParaRPr lang="zh-CN" altLang="en-US" sz="2800" dirty="0">
              <a:solidFill>
                <a:srgbClr val="E14236"/>
              </a:solidFill>
              <a:latin typeface="+mn-ea"/>
              <a:ea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23873" y="780128"/>
            <a:ext cx="340158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数一数，填一填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铺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50" y="2767899"/>
            <a:ext cx="2956999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蘑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78" y="1226820"/>
            <a:ext cx="4810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画一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60" y="2741229"/>
            <a:ext cx="2982489" cy="17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答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60" y="4935789"/>
            <a:ext cx="3321424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23873" y="780128"/>
            <a:ext cx="340158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画一画，数一数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思考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92" y="2688743"/>
            <a:ext cx="9493328" cy="21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鸟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32" y="638677"/>
            <a:ext cx="850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48263" y="298710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solidFill>
                  <a:srgbClr val="E14236"/>
                </a:solidFill>
                <a:latin typeface="+mn-ea"/>
                <a:ea typeface="+mn-ea"/>
              </a:rPr>
              <a:t>7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23874" y="780128"/>
            <a:ext cx="2276982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思考题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 rot="360000">
            <a:off x="3851320" y="1201646"/>
            <a:ext cx="5628324" cy="2843610"/>
          </a:xfrm>
          <a:prstGeom prst="cloudCallout">
            <a:avLst/>
          </a:prstGeom>
          <a:solidFill>
            <a:srgbClr val="E1EFE2"/>
          </a:solidFill>
          <a:ln w="19050">
            <a:solidFill>
              <a:srgbClr val="7FBD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753274" y="2029602"/>
            <a:ext cx="3992580" cy="1187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这节课，你有哪些收获呢？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754588" y="2536565"/>
          <a:ext cx="10648666" cy="156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MP 图像" r:id="rId4" imgW="8648700" imgH="1123950" progId="Paint.Picture">
                  <p:embed/>
                </p:oleObj>
              </mc:Choice>
              <mc:Fallback>
                <p:oleObj name="BMP 图像" r:id="rId4" imgW="8648700" imgH="1123950" progId="Paint.Picture">
                  <p:embed/>
                  <p:pic>
                    <p:nvPicPr>
                      <p:cNvPr id="0" name="图片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88" y="2536565"/>
                        <a:ext cx="10648666" cy="1566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924" y="4393165"/>
            <a:ext cx="110323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 （     ）                （    ）              （    ）               （   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2790" y="4395439"/>
            <a:ext cx="983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E14236"/>
                </a:solidFill>
                <a:latin typeface="+mn-ea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+mn-ea"/>
              </a:rPr>
              <a:t>9</a:t>
            </a:r>
            <a:endParaRPr lang="zh-CN" altLang="en-US" sz="2800" dirty="0">
              <a:solidFill>
                <a:srgbClr val="E14236"/>
              </a:solidFill>
              <a:latin typeface="+mn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42855" y="4425009"/>
            <a:ext cx="983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E14236"/>
                </a:solidFill>
                <a:latin typeface="+mn-ea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+mn-ea"/>
              </a:rPr>
              <a:t>7 </a:t>
            </a:r>
            <a:endParaRPr lang="zh-CN" altLang="en-US" sz="2800" dirty="0">
              <a:solidFill>
                <a:srgbClr val="E14236"/>
              </a:solidFill>
              <a:latin typeface="+mn-ea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37102" y="4397714"/>
            <a:ext cx="983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E14236"/>
                </a:solidFill>
                <a:latin typeface="+mn-ea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+mn-ea"/>
              </a:rPr>
              <a:t>10</a:t>
            </a:r>
            <a:endParaRPr lang="zh-CN" altLang="en-US" sz="2800" dirty="0">
              <a:solidFill>
                <a:srgbClr val="E14236"/>
              </a:solidFill>
              <a:latin typeface="+mn-ea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721248" y="4397713"/>
            <a:ext cx="983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E14236"/>
                </a:solidFill>
                <a:latin typeface="+mn-ea"/>
              </a:rPr>
              <a:t> </a:t>
            </a:r>
            <a:r>
              <a:rPr lang="en-US" altLang="zh-CN" sz="2800" dirty="0" smtClean="0">
                <a:solidFill>
                  <a:srgbClr val="E14236"/>
                </a:solidFill>
                <a:latin typeface="+mn-ea"/>
              </a:rPr>
              <a:t>8</a:t>
            </a:r>
            <a:endParaRPr lang="zh-CN" altLang="en-US" sz="2800" dirty="0">
              <a:solidFill>
                <a:srgbClr val="E14236"/>
              </a:solidFill>
              <a:latin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23874" y="780128"/>
            <a:ext cx="2276982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数一数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022" y="2912150"/>
            <a:ext cx="7683690" cy="2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标注 10"/>
          <p:cNvSpPr/>
          <p:nvPr/>
        </p:nvSpPr>
        <p:spPr>
          <a:xfrm>
            <a:off x="6400801" y="1228295"/>
            <a:ext cx="4435526" cy="627801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B3D798"/>
          </a:solidFill>
          <a:ln w="19050">
            <a:solidFill>
              <a:srgbClr val="5E9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想一想，要按什么顺序数？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3874" y="780128"/>
            <a:ext cx="2276982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倒计时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65539" y="2428674"/>
            <a:ext cx="7683690" cy="2634020"/>
            <a:chOff x="2465539" y="2428674"/>
            <a:chExt cx="7683690" cy="2634020"/>
          </a:xfrm>
        </p:grpSpPr>
        <p:pic>
          <p:nvPicPr>
            <p:cNvPr id="2" name="图片 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5539" y="2428674"/>
              <a:ext cx="7683690" cy="2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626263" y="2567421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10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556584" y="2583343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8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484634" y="2583344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6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126076" y="2569696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5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070045" y="2571972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3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629628" y="2571968"/>
              <a:ext cx="98306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+mn-ea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623874" y="780128"/>
            <a:ext cx="2276982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倒计时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784487" y="1998475"/>
            <a:ext cx="10958649" cy="296234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通过练习加深对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以内数的认识，初步形成相对完整的认知结构。 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使学生进一步体会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以内数的实际应用价值，增强数感，发展思维，进一步体会数与生活的联系。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白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52" y="1259748"/>
            <a:ext cx="6520627" cy="14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79" y="2798494"/>
            <a:ext cx="3400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41" y="2798494"/>
            <a:ext cx="368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白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17" y="1231173"/>
            <a:ext cx="6520627" cy="14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24" y="2798493"/>
            <a:ext cx="3400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41" y="2798494"/>
            <a:ext cx="368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649362" y="4465011"/>
            <a:ext cx="6151738" cy="772007"/>
          </a:xfrm>
          <a:prstGeom prst="wedgeRoundRectCallout">
            <a:avLst>
              <a:gd name="adj1" fmla="val -52177"/>
              <a:gd name="adj2" fmla="val -9327"/>
              <a:gd name="adj3" fmla="val 16667"/>
            </a:avLst>
          </a:prstGeom>
          <a:solidFill>
            <a:srgbClr val="DCC7E0"/>
          </a:solidFill>
          <a:ln w="19050">
            <a:solidFill>
              <a:srgbClr val="DA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94433" y="4563879"/>
            <a:ext cx="5768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像他们一样，和你的同桌说一说吧！</a:t>
            </a:r>
            <a:endParaRPr lang="zh-CN" altLang="en-US" sz="2800" dirty="0">
              <a:latin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471770" y="1890154"/>
            <a:ext cx="7400925" cy="3867150"/>
            <a:chOff x="2461260" y="1459230"/>
            <a:chExt cx="7400925" cy="3867150"/>
          </a:xfrm>
        </p:grpSpPr>
        <p:pic>
          <p:nvPicPr>
            <p:cNvPr id="2" name="Picture 2" descr="筷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260" y="1459230"/>
              <a:ext cx="2590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 descr="筷子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860" y="1659255"/>
              <a:ext cx="40290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蛋糕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60" y="4659630"/>
              <a:ext cx="25908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苹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260" y="3135630"/>
              <a:ext cx="26860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蛋糕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060" y="4812030"/>
              <a:ext cx="404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盘子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860" y="3259455"/>
              <a:ext cx="404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673280" y="1564331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654480" y="156274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8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597080" y="3148656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3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654480" y="3164531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9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749480" y="4688531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2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730680" y="4688531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8</a:t>
              </a: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23873" y="780128"/>
            <a:ext cx="355924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数一数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99594" y="2140957"/>
            <a:ext cx="8229600" cy="3241675"/>
            <a:chOff x="1600200" y="1615440"/>
            <a:chExt cx="8229600" cy="3241675"/>
          </a:xfrm>
        </p:grpSpPr>
        <p:pic>
          <p:nvPicPr>
            <p:cNvPr id="2" name="Picture 2" descr="涂色要求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25" y="3444240"/>
              <a:ext cx="7686675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 descr="白苹果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682115"/>
              <a:ext cx="82296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红苹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615440"/>
              <a:ext cx="8509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612930" y="3567625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9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813330" y="4193100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623873" y="780128"/>
            <a:ext cx="355924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数一数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342493" y="1592972"/>
            <a:ext cx="7335164" cy="2224780"/>
            <a:chOff x="1943100" y="1582461"/>
            <a:chExt cx="7335164" cy="2224780"/>
          </a:xfrm>
        </p:grpSpPr>
        <p:pic>
          <p:nvPicPr>
            <p:cNvPr id="2" name="Picture 2" descr="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2063531"/>
              <a:ext cx="7335164" cy="174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171700" y="158246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3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314700" y="158246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5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610100" y="158246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6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753100" y="158246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2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124700" y="161675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427720" y="1614211"/>
              <a:ext cx="457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dirty="0">
                  <a:solidFill>
                    <a:srgbClr val="E14236"/>
                  </a:solidFill>
                  <a:latin typeface="+mn-ea"/>
                  <a:ea typeface="+mn-ea"/>
                </a:rPr>
                <a:t>7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81352" y="4222492"/>
            <a:ext cx="8012824" cy="1889459"/>
            <a:chOff x="1466850" y="4225706"/>
            <a:chExt cx="8248650" cy="2162178"/>
          </a:xfrm>
        </p:grpSpPr>
        <p:pic>
          <p:nvPicPr>
            <p:cNvPr id="3" name="Picture 3" descr="花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79784"/>
              <a:ext cx="8229600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花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850" y="4233700"/>
              <a:ext cx="824865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581900" y="4225706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6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905500" y="5087665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5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762500" y="5833790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658100" y="5833790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800" dirty="0">
                  <a:solidFill>
                    <a:srgbClr val="E14236"/>
                  </a:solidFill>
                  <a:latin typeface="+mn-ea"/>
                  <a:ea typeface="+mn-ea"/>
                </a:rPr>
                <a:t>2</a:t>
              </a: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623873" y="780128"/>
            <a:ext cx="355924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数一数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34540" y="2034552"/>
            <a:ext cx="7258050" cy="829845"/>
            <a:chOff x="2034540" y="1351380"/>
            <a:chExt cx="7258050" cy="829845"/>
          </a:xfrm>
        </p:grpSpPr>
        <p:pic>
          <p:nvPicPr>
            <p:cNvPr id="2" name="Picture 2" descr="数轴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540" y="1351380"/>
              <a:ext cx="7258050" cy="829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050030" y="161897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3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682490" y="161135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916930" y="159992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6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7139940" y="162278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8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772400" y="1611354"/>
              <a:ext cx="457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9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8286750" y="1599924"/>
              <a:ext cx="9029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E14236"/>
                  </a:solidFill>
                  <a:latin typeface="+mn-ea"/>
                  <a:ea typeface="+mn-ea"/>
                </a:rPr>
                <a:t>10</a:t>
              </a:r>
              <a:endParaRPr lang="zh-CN" altLang="zh-CN" sz="28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034540" y="4345149"/>
            <a:ext cx="8100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+mn-ea"/>
                <a:ea typeface="+mn-ea"/>
              </a:rPr>
              <a:t>比</a:t>
            </a:r>
            <a:r>
              <a:rPr lang="en-US" altLang="zh-CN" sz="2800" dirty="0" smtClean="0">
                <a:latin typeface="+mn-ea"/>
                <a:ea typeface="+mn-ea"/>
              </a:rPr>
              <a:t>8</a:t>
            </a:r>
            <a:r>
              <a:rPr lang="zh-CN" altLang="en-US" sz="2800" dirty="0" smtClean="0">
                <a:latin typeface="+mn-ea"/>
                <a:ea typeface="+mn-ea"/>
              </a:rPr>
              <a:t>小的有</a:t>
            </a:r>
            <a:r>
              <a:rPr lang="en-US" altLang="zh-CN" sz="2800" dirty="0" smtClean="0">
                <a:latin typeface="+mn-ea"/>
                <a:ea typeface="+mn-ea"/>
              </a:rPr>
              <a:t>0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1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2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3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4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5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6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7</a:t>
            </a:r>
            <a:r>
              <a:rPr lang="zh-CN" altLang="en-US" sz="2800" dirty="0" smtClean="0">
                <a:latin typeface="+mn-ea"/>
                <a:ea typeface="+mn-ea"/>
              </a:rPr>
              <a:t>；比</a:t>
            </a:r>
            <a:r>
              <a:rPr lang="en-US" altLang="zh-CN" sz="2800" dirty="0" smtClean="0">
                <a:latin typeface="+mn-ea"/>
                <a:ea typeface="+mn-ea"/>
              </a:rPr>
              <a:t>7</a:t>
            </a:r>
            <a:r>
              <a:rPr lang="zh-CN" altLang="en-US" sz="2800" dirty="0" smtClean="0">
                <a:latin typeface="+mn-ea"/>
                <a:ea typeface="+mn-ea"/>
              </a:rPr>
              <a:t>大的有</a:t>
            </a:r>
            <a:r>
              <a:rPr lang="en-US" altLang="zh-CN" sz="2800" dirty="0" smtClean="0">
                <a:latin typeface="+mn-ea"/>
                <a:ea typeface="+mn-ea"/>
              </a:rPr>
              <a:t>8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9</a:t>
            </a:r>
            <a:r>
              <a:rPr lang="zh-CN" altLang="en-US" sz="2800" dirty="0" smtClean="0">
                <a:latin typeface="+mn-ea"/>
                <a:ea typeface="+mn-ea"/>
              </a:rPr>
              <a:t>、</a:t>
            </a:r>
            <a:r>
              <a:rPr lang="en-US" altLang="zh-CN" sz="2800" dirty="0" smtClean="0">
                <a:latin typeface="+mn-ea"/>
                <a:ea typeface="+mn-ea"/>
              </a:rPr>
              <a:t>10</a:t>
            </a:r>
            <a:r>
              <a:rPr lang="zh-CN" altLang="en-US" sz="2800" dirty="0" smtClean="0">
                <a:latin typeface="+mn-ea"/>
                <a:ea typeface="+mn-ea"/>
              </a:rPr>
              <a:t>。</a:t>
            </a:r>
            <a:endParaRPr lang="zh-CN" altLang="zh-CN" sz="2800" dirty="0">
              <a:latin typeface="+mn-ea"/>
              <a:ea typeface="+mn-ea"/>
            </a:endParaRPr>
          </a:p>
        </p:txBody>
      </p:sp>
      <p:pic>
        <p:nvPicPr>
          <p:cNvPr id="19" name="Picture 3" descr="辣椒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23" y="2864397"/>
            <a:ext cx="6607033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623873" y="780128"/>
            <a:ext cx="1804017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>
                <a:latin typeface="+mn-ea"/>
                <a:cs typeface="微软雅黑" panose="020B0503020204020204" pitchFamily="34" charset="-122"/>
              </a:rPr>
              <a:t>比一比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97430" y="2354186"/>
            <a:ext cx="7289223" cy="2439001"/>
            <a:chOff x="2297430" y="1565910"/>
            <a:chExt cx="7289223" cy="2439001"/>
          </a:xfrm>
        </p:grpSpPr>
        <p:pic>
          <p:nvPicPr>
            <p:cNvPr id="2" name="Picture 2" descr="比大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430" y="1565910"/>
              <a:ext cx="7289223" cy="69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2401369" y="164984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2408627" y="2237671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5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408628" y="2702130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6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091591" y="1651470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5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091591" y="2200037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4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5091592" y="269352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3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8086392" y="164984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9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8079141" y="2107044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8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8079141" y="2625391"/>
              <a:ext cx="4251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7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6821617" y="1660500"/>
              <a:ext cx="665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10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2466290" y="3399617"/>
              <a:ext cx="29527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156512" y="3346870"/>
              <a:ext cx="29527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8138889" y="3346870"/>
              <a:ext cx="29527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5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zh-CN" sz="3200" dirty="0" smtClean="0">
                  <a:solidFill>
                    <a:srgbClr val="E14236"/>
                  </a:solidFill>
                  <a:latin typeface="+mn-ea"/>
                  <a:ea typeface="+mn-ea"/>
                </a:rPr>
                <a:t>·</a:t>
              </a:r>
              <a:endParaRPr lang="zh-CN" altLang="en-US" sz="3200" dirty="0">
                <a:solidFill>
                  <a:srgbClr val="E14236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23873" y="780128"/>
            <a:ext cx="1804017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zh-CN" altLang="en-US" sz="3200" b="1" dirty="0" smtClean="0">
                <a:latin typeface="+mn-ea"/>
                <a:cs typeface="微软雅黑" panose="020B0503020204020204" pitchFamily="34" charset="-122"/>
              </a:rPr>
              <a:t>填一填</a:t>
            </a:r>
            <a:endParaRPr lang="zh-CN" altLang="en-US" sz="3200" b="1" dirty="0">
              <a:latin typeface="+mn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宽屏</PresentationFormat>
  <Paragraphs>86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华文楷体</vt:lpstr>
      <vt:lpstr>Calibri</vt:lpstr>
      <vt:lpstr>楷体</vt:lpstr>
      <vt:lpstr>Arial</vt:lpstr>
      <vt:lpstr>宋体</vt:lpstr>
      <vt:lpstr>微软雅黑</vt:lpstr>
      <vt:lpstr>WWW.2PPT.COM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2023-01-16T14:07:46Z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CF9690BAE4C146DA9925D7239B54EB0D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