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09" r:id="rId2"/>
    <p:sldId id="410" r:id="rId3"/>
    <p:sldId id="411" r:id="rId4"/>
    <p:sldId id="413" r:id="rId5"/>
    <p:sldId id="412" r:id="rId6"/>
    <p:sldId id="414" r:id="rId7"/>
    <p:sldId id="449" r:id="rId8"/>
    <p:sldId id="450" r:id="rId9"/>
    <p:sldId id="456" r:id="rId10"/>
    <p:sldId id="451" r:id="rId11"/>
    <p:sldId id="452" r:id="rId12"/>
    <p:sldId id="453" r:id="rId13"/>
    <p:sldId id="454" r:id="rId14"/>
    <p:sldId id="457" r:id="rId15"/>
    <p:sldId id="421" r:id="rId16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8">
          <p15:clr>
            <a:srgbClr val="A4A3A4"/>
          </p15:clr>
        </p15:guide>
        <p15:guide id="2" pos="38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462" y="-96"/>
      </p:cViewPr>
      <p:guideLst>
        <p:guide orient="horz" pos="2168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</a:p>
          <a:p>
            <a:pPr lvl="1" fontAlgn="auto"/>
            <a:r>
              <a:rPr lang="zh-CN" altLang="en-US" strike="noStrike" noProof="1" smtClean="0"/>
              <a:t>第二级</a:t>
            </a:r>
          </a:p>
          <a:p>
            <a:pPr lvl="2" fontAlgn="auto"/>
            <a:r>
              <a:rPr lang="zh-CN" altLang="en-US" strike="noStrike" noProof="1" smtClean="0"/>
              <a:t>第三级</a:t>
            </a:r>
          </a:p>
          <a:p>
            <a:pPr lvl="3" fontAlgn="auto"/>
            <a:r>
              <a:rPr lang="zh-CN" altLang="en-US" strike="noStrike" noProof="1" smtClean="0"/>
              <a:t>第四级</a:t>
            </a:r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3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4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anose="030F0702030302020204" pitchFamily="66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5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/>
          <a:lstStyle/>
          <a:p>
            <a:pPr algn="r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800" b="1" i="0" u="none" strike="noStrike" kern="1200" cap="none" spc="3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  <p:custDataLst>
      <p:tags r:id="rId1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0.xml"/><Relationship Id="rId1" Type="http://schemas.openxmlformats.org/officeDocument/2006/relationships/tags" Target="../tags/tag5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0" y="1430655"/>
            <a:ext cx="12192000" cy="293179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青岛版九年级数学上册</a:t>
            </a:r>
          </a:p>
          <a:p>
            <a:pPr>
              <a:lnSpc>
                <a:spcPct val="150000"/>
              </a:lnSpc>
            </a:pP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怎</a:t>
            </a:r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样判定三角形相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似</a:t>
            </a:r>
            <a:endParaRPr lang="en-US" altLang="zh-CN" sz="5400" b="1" dirty="0" smtClean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第</a:t>
            </a:r>
            <a:r>
              <a:rPr lang="en-US" altLang="zh-CN" sz="40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</a:t>
            </a:r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课时</a:t>
            </a:r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5763870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/>
          <p:nvPr/>
        </p:nvSpPr>
        <p:spPr>
          <a:xfrm>
            <a:off x="1736725" y="857250"/>
            <a:ext cx="837882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zh-CN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.</a:t>
            </a:r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（江西南昌）下列四个三角形，与左图中的三角形相似的是（   ）</a:t>
            </a:r>
          </a:p>
        </p:txBody>
      </p:sp>
      <p:grpSp>
        <p:nvGrpSpPr>
          <p:cNvPr id="20482" name="Group 2"/>
          <p:cNvGrpSpPr/>
          <p:nvPr/>
        </p:nvGrpSpPr>
        <p:grpSpPr>
          <a:xfrm>
            <a:off x="1781175" y="2205038"/>
            <a:ext cx="8715375" cy="2017712"/>
            <a:chOff x="2190" y="4820"/>
            <a:chExt cx="7715" cy="1575"/>
          </a:xfrm>
        </p:grpSpPr>
        <p:grpSp>
          <p:nvGrpSpPr>
            <p:cNvPr id="20483" name="Group 3"/>
            <p:cNvGrpSpPr/>
            <p:nvPr/>
          </p:nvGrpSpPr>
          <p:grpSpPr>
            <a:xfrm>
              <a:off x="2190" y="4823"/>
              <a:ext cx="1185" cy="1185"/>
              <a:chOff x="2190" y="4823"/>
              <a:chExt cx="1185" cy="1185"/>
            </a:xfrm>
          </p:grpSpPr>
          <p:grpSp>
            <p:nvGrpSpPr>
              <p:cNvPr id="20484" name="Group 4"/>
              <p:cNvGrpSpPr/>
              <p:nvPr/>
            </p:nvGrpSpPr>
            <p:grpSpPr>
              <a:xfrm>
                <a:off x="2190" y="4823"/>
                <a:ext cx="1185" cy="1185"/>
                <a:chOff x="2160" y="4898"/>
                <a:chExt cx="1245" cy="1245"/>
              </a:xfrm>
            </p:grpSpPr>
            <p:grpSp>
              <p:nvGrpSpPr>
                <p:cNvPr id="20485" name="Group 5"/>
                <p:cNvGrpSpPr/>
                <p:nvPr/>
              </p:nvGrpSpPr>
              <p:grpSpPr>
                <a:xfrm>
                  <a:off x="2160" y="4898"/>
                  <a:ext cx="1245" cy="1245"/>
                  <a:chOff x="2160" y="4898"/>
                  <a:chExt cx="1245" cy="1245"/>
                </a:xfrm>
              </p:grpSpPr>
              <p:sp>
                <p:nvSpPr>
                  <p:cNvPr id="20486" name="Line 6"/>
                  <p:cNvSpPr/>
                  <p:nvPr/>
                </p:nvSpPr>
                <p:spPr>
                  <a:xfrm>
                    <a:off x="2160" y="5520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487" name="Line 7"/>
                  <p:cNvSpPr/>
                  <p:nvPr/>
                </p:nvSpPr>
                <p:spPr>
                  <a:xfrm>
                    <a:off x="2160" y="5209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488" name="Line 8"/>
                  <p:cNvSpPr/>
                  <p:nvPr/>
                </p:nvSpPr>
                <p:spPr>
                  <a:xfrm>
                    <a:off x="2160" y="5831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489" name="Line 9"/>
                  <p:cNvSpPr/>
                  <p:nvPr/>
                </p:nvSpPr>
                <p:spPr>
                  <a:xfrm>
                    <a:off x="2160" y="6143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490" name="Line 10"/>
                  <p:cNvSpPr/>
                  <p:nvPr/>
                </p:nvSpPr>
                <p:spPr>
                  <a:xfrm>
                    <a:off x="2160" y="4898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0491" name="Group 11"/>
                <p:cNvGrpSpPr/>
                <p:nvPr/>
              </p:nvGrpSpPr>
              <p:grpSpPr>
                <a:xfrm rot="-5400000">
                  <a:off x="2155" y="4893"/>
                  <a:ext cx="1245" cy="1245"/>
                  <a:chOff x="2160" y="4898"/>
                  <a:chExt cx="1245" cy="1245"/>
                </a:xfrm>
              </p:grpSpPr>
              <p:sp>
                <p:nvSpPr>
                  <p:cNvPr id="20492" name="Line 12"/>
                  <p:cNvSpPr/>
                  <p:nvPr/>
                </p:nvSpPr>
                <p:spPr>
                  <a:xfrm>
                    <a:off x="2160" y="5520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493" name="Line 13"/>
                  <p:cNvSpPr/>
                  <p:nvPr/>
                </p:nvSpPr>
                <p:spPr>
                  <a:xfrm>
                    <a:off x="2160" y="5209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494" name="Line 14"/>
                  <p:cNvSpPr/>
                  <p:nvPr/>
                </p:nvSpPr>
                <p:spPr>
                  <a:xfrm>
                    <a:off x="2160" y="5831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495" name="Line 15"/>
                  <p:cNvSpPr/>
                  <p:nvPr/>
                </p:nvSpPr>
                <p:spPr>
                  <a:xfrm>
                    <a:off x="2160" y="6143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496" name="Line 16"/>
                  <p:cNvSpPr/>
                  <p:nvPr/>
                </p:nvSpPr>
                <p:spPr>
                  <a:xfrm>
                    <a:off x="2160" y="4898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</p:grpSp>
          </p:grpSp>
          <p:sp>
            <p:nvSpPr>
              <p:cNvPr id="20497" name="Freeform 17"/>
              <p:cNvSpPr/>
              <p:nvPr/>
            </p:nvSpPr>
            <p:spPr>
              <a:xfrm>
                <a:off x="2190" y="5110"/>
                <a:ext cx="880" cy="595"/>
              </a:xfrm>
              <a:custGeom>
                <a:avLst/>
                <a:gdLst/>
                <a:ahLst/>
                <a:cxnLst>
                  <a:cxn ang="0">
                    <a:pos x="0" y="305"/>
                  </a:cxn>
                  <a:cxn ang="0">
                    <a:pos x="285" y="0"/>
                  </a:cxn>
                  <a:cxn ang="0">
                    <a:pos x="880" y="595"/>
                  </a:cxn>
                  <a:cxn ang="0">
                    <a:pos x="0" y="305"/>
                  </a:cxn>
                </a:cxnLst>
                <a:rect l="0" t="0" r="0" b="0"/>
                <a:pathLst>
                  <a:path w="880" h="595">
                    <a:moveTo>
                      <a:pt x="0" y="305"/>
                    </a:moveTo>
                    <a:lnTo>
                      <a:pt x="285" y="0"/>
                    </a:lnTo>
                    <a:lnTo>
                      <a:pt x="880" y="595"/>
                    </a:lnTo>
                    <a:lnTo>
                      <a:pt x="0" y="305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20498" name="Group 18"/>
            <p:cNvGrpSpPr/>
            <p:nvPr/>
          </p:nvGrpSpPr>
          <p:grpSpPr>
            <a:xfrm>
              <a:off x="3985" y="4823"/>
              <a:ext cx="1190" cy="1185"/>
              <a:chOff x="3985" y="4823"/>
              <a:chExt cx="1190" cy="1185"/>
            </a:xfrm>
          </p:grpSpPr>
          <p:grpSp>
            <p:nvGrpSpPr>
              <p:cNvPr id="20499" name="Group 19"/>
              <p:cNvGrpSpPr/>
              <p:nvPr/>
            </p:nvGrpSpPr>
            <p:grpSpPr>
              <a:xfrm>
                <a:off x="3990" y="4823"/>
                <a:ext cx="1185" cy="1185"/>
                <a:chOff x="2160" y="4898"/>
                <a:chExt cx="1245" cy="1245"/>
              </a:xfrm>
            </p:grpSpPr>
            <p:grpSp>
              <p:nvGrpSpPr>
                <p:cNvPr id="20500" name="Group 20"/>
                <p:cNvGrpSpPr/>
                <p:nvPr/>
              </p:nvGrpSpPr>
              <p:grpSpPr>
                <a:xfrm>
                  <a:off x="2160" y="4898"/>
                  <a:ext cx="1245" cy="1245"/>
                  <a:chOff x="2160" y="4898"/>
                  <a:chExt cx="1245" cy="1245"/>
                </a:xfrm>
              </p:grpSpPr>
              <p:sp>
                <p:nvSpPr>
                  <p:cNvPr id="20501" name="Line 21"/>
                  <p:cNvSpPr/>
                  <p:nvPr/>
                </p:nvSpPr>
                <p:spPr>
                  <a:xfrm>
                    <a:off x="2160" y="5520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02" name="Line 22"/>
                  <p:cNvSpPr/>
                  <p:nvPr/>
                </p:nvSpPr>
                <p:spPr>
                  <a:xfrm>
                    <a:off x="2160" y="5209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03" name="Line 23"/>
                  <p:cNvSpPr/>
                  <p:nvPr/>
                </p:nvSpPr>
                <p:spPr>
                  <a:xfrm>
                    <a:off x="2160" y="5831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04" name="Line 24"/>
                  <p:cNvSpPr/>
                  <p:nvPr/>
                </p:nvSpPr>
                <p:spPr>
                  <a:xfrm>
                    <a:off x="2160" y="6143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05" name="Line 25"/>
                  <p:cNvSpPr/>
                  <p:nvPr/>
                </p:nvSpPr>
                <p:spPr>
                  <a:xfrm>
                    <a:off x="2160" y="4898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0506" name="Group 26"/>
                <p:cNvGrpSpPr/>
                <p:nvPr/>
              </p:nvGrpSpPr>
              <p:grpSpPr>
                <a:xfrm rot="-5400000">
                  <a:off x="2155" y="4893"/>
                  <a:ext cx="1245" cy="1245"/>
                  <a:chOff x="2160" y="4898"/>
                  <a:chExt cx="1245" cy="1245"/>
                </a:xfrm>
              </p:grpSpPr>
              <p:sp>
                <p:nvSpPr>
                  <p:cNvPr id="20507" name="Line 27"/>
                  <p:cNvSpPr/>
                  <p:nvPr/>
                </p:nvSpPr>
                <p:spPr>
                  <a:xfrm>
                    <a:off x="2160" y="5520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08" name="Line 28"/>
                  <p:cNvSpPr/>
                  <p:nvPr/>
                </p:nvSpPr>
                <p:spPr>
                  <a:xfrm>
                    <a:off x="2160" y="5209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09" name="Line 29"/>
                  <p:cNvSpPr/>
                  <p:nvPr/>
                </p:nvSpPr>
                <p:spPr>
                  <a:xfrm>
                    <a:off x="2160" y="5831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10" name="Line 30"/>
                  <p:cNvSpPr/>
                  <p:nvPr/>
                </p:nvSpPr>
                <p:spPr>
                  <a:xfrm>
                    <a:off x="2160" y="6143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11" name="Line 31"/>
                  <p:cNvSpPr/>
                  <p:nvPr/>
                </p:nvSpPr>
                <p:spPr>
                  <a:xfrm>
                    <a:off x="2160" y="4898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</p:grpSp>
          </p:grpSp>
          <p:sp>
            <p:nvSpPr>
              <p:cNvPr id="20512" name="Freeform 32"/>
              <p:cNvSpPr/>
              <p:nvPr/>
            </p:nvSpPr>
            <p:spPr>
              <a:xfrm>
                <a:off x="3985" y="4825"/>
                <a:ext cx="890" cy="885"/>
              </a:xfrm>
              <a:custGeom>
                <a:avLst/>
                <a:gdLst/>
                <a:ahLst/>
                <a:cxnLst>
                  <a:cxn ang="0">
                    <a:pos x="0" y="885"/>
                  </a:cxn>
                  <a:cxn ang="0">
                    <a:pos x="600" y="885"/>
                  </a:cxn>
                  <a:cxn ang="0">
                    <a:pos x="890" y="0"/>
                  </a:cxn>
                  <a:cxn ang="0">
                    <a:pos x="10" y="880"/>
                  </a:cxn>
                </a:cxnLst>
                <a:rect l="0" t="0" r="0" b="0"/>
                <a:pathLst>
                  <a:path w="890" h="885">
                    <a:moveTo>
                      <a:pt x="0" y="885"/>
                    </a:moveTo>
                    <a:lnTo>
                      <a:pt x="600" y="885"/>
                    </a:lnTo>
                    <a:lnTo>
                      <a:pt x="890" y="0"/>
                    </a:lnTo>
                    <a:lnTo>
                      <a:pt x="10" y="880"/>
                    </a:ln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20513" name="Group 33"/>
            <p:cNvGrpSpPr/>
            <p:nvPr/>
          </p:nvGrpSpPr>
          <p:grpSpPr>
            <a:xfrm>
              <a:off x="7165" y="4820"/>
              <a:ext cx="1185" cy="1188"/>
              <a:chOff x="5590" y="4820"/>
              <a:chExt cx="1185" cy="1188"/>
            </a:xfrm>
          </p:grpSpPr>
          <p:grpSp>
            <p:nvGrpSpPr>
              <p:cNvPr id="20514" name="Group 34"/>
              <p:cNvGrpSpPr/>
              <p:nvPr/>
            </p:nvGrpSpPr>
            <p:grpSpPr>
              <a:xfrm>
                <a:off x="5590" y="4823"/>
                <a:ext cx="1185" cy="1185"/>
                <a:chOff x="2160" y="4898"/>
                <a:chExt cx="1245" cy="1245"/>
              </a:xfrm>
            </p:grpSpPr>
            <p:grpSp>
              <p:nvGrpSpPr>
                <p:cNvPr id="20515" name="Group 35"/>
                <p:cNvGrpSpPr/>
                <p:nvPr/>
              </p:nvGrpSpPr>
              <p:grpSpPr>
                <a:xfrm>
                  <a:off x="2160" y="4898"/>
                  <a:ext cx="1245" cy="1245"/>
                  <a:chOff x="2160" y="4898"/>
                  <a:chExt cx="1245" cy="1245"/>
                </a:xfrm>
              </p:grpSpPr>
              <p:sp>
                <p:nvSpPr>
                  <p:cNvPr id="20516" name="Line 36"/>
                  <p:cNvSpPr/>
                  <p:nvPr/>
                </p:nvSpPr>
                <p:spPr>
                  <a:xfrm>
                    <a:off x="2160" y="5520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17" name="Line 37"/>
                  <p:cNvSpPr/>
                  <p:nvPr/>
                </p:nvSpPr>
                <p:spPr>
                  <a:xfrm>
                    <a:off x="2160" y="5209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18" name="Line 38"/>
                  <p:cNvSpPr/>
                  <p:nvPr/>
                </p:nvSpPr>
                <p:spPr>
                  <a:xfrm>
                    <a:off x="2160" y="5831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19" name="Line 39"/>
                  <p:cNvSpPr/>
                  <p:nvPr/>
                </p:nvSpPr>
                <p:spPr>
                  <a:xfrm>
                    <a:off x="2160" y="6143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20" name="Line 40"/>
                  <p:cNvSpPr/>
                  <p:nvPr/>
                </p:nvSpPr>
                <p:spPr>
                  <a:xfrm>
                    <a:off x="2160" y="4898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0521" name="Group 41"/>
                <p:cNvGrpSpPr/>
                <p:nvPr/>
              </p:nvGrpSpPr>
              <p:grpSpPr>
                <a:xfrm rot="-5400000">
                  <a:off x="2155" y="4893"/>
                  <a:ext cx="1245" cy="1245"/>
                  <a:chOff x="2160" y="4898"/>
                  <a:chExt cx="1245" cy="1245"/>
                </a:xfrm>
              </p:grpSpPr>
              <p:sp>
                <p:nvSpPr>
                  <p:cNvPr id="20522" name="Line 42"/>
                  <p:cNvSpPr/>
                  <p:nvPr/>
                </p:nvSpPr>
                <p:spPr>
                  <a:xfrm>
                    <a:off x="2160" y="5520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23" name="Line 43"/>
                  <p:cNvSpPr/>
                  <p:nvPr/>
                </p:nvSpPr>
                <p:spPr>
                  <a:xfrm>
                    <a:off x="2160" y="5209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24" name="Line 44"/>
                  <p:cNvSpPr/>
                  <p:nvPr/>
                </p:nvSpPr>
                <p:spPr>
                  <a:xfrm>
                    <a:off x="2160" y="5831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25" name="Line 45"/>
                  <p:cNvSpPr/>
                  <p:nvPr/>
                </p:nvSpPr>
                <p:spPr>
                  <a:xfrm>
                    <a:off x="2160" y="6143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26" name="Line 46"/>
                  <p:cNvSpPr/>
                  <p:nvPr/>
                </p:nvSpPr>
                <p:spPr>
                  <a:xfrm>
                    <a:off x="2160" y="4898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</p:grpSp>
          </p:grpSp>
          <p:sp>
            <p:nvSpPr>
              <p:cNvPr id="20527" name="Freeform 47"/>
              <p:cNvSpPr/>
              <p:nvPr/>
            </p:nvSpPr>
            <p:spPr>
              <a:xfrm>
                <a:off x="5882" y="4820"/>
                <a:ext cx="590" cy="8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885"/>
                  </a:cxn>
                  <a:cxn ang="0">
                    <a:pos x="590" y="885"/>
                  </a:cxn>
                  <a:cxn ang="0">
                    <a:pos x="0" y="0"/>
                  </a:cxn>
                </a:cxnLst>
                <a:rect l="0" t="0" r="0" b="0"/>
                <a:pathLst>
                  <a:path w="590" h="885">
                    <a:moveTo>
                      <a:pt x="0" y="0"/>
                    </a:moveTo>
                    <a:lnTo>
                      <a:pt x="0" y="885"/>
                    </a:lnTo>
                    <a:lnTo>
                      <a:pt x="590" y="88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20528" name="Group 48"/>
            <p:cNvGrpSpPr/>
            <p:nvPr/>
          </p:nvGrpSpPr>
          <p:grpSpPr>
            <a:xfrm>
              <a:off x="8720" y="4823"/>
              <a:ext cx="1185" cy="1185"/>
              <a:chOff x="7115" y="4823"/>
              <a:chExt cx="1185" cy="1185"/>
            </a:xfrm>
          </p:grpSpPr>
          <p:grpSp>
            <p:nvGrpSpPr>
              <p:cNvPr id="20529" name="Group 49"/>
              <p:cNvGrpSpPr/>
              <p:nvPr/>
            </p:nvGrpSpPr>
            <p:grpSpPr>
              <a:xfrm>
                <a:off x="7115" y="4823"/>
                <a:ext cx="1185" cy="1185"/>
                <a:chOff x="2160" y="4898"/>
                <a:chExt cx="1245" cy="1245"/>
              </a:xfrm>
            </p:grpSpPr>
            <p:grpSp>
              <p:nvGrpSpPr>
                <p:cNvPr id="20530" name="Group 50"/>
                <p:cNvGrpSpPr/>
                <p:nvPr/>
              </p:nvGrpSpPr>
              <p:grpSpPr>
                <a:xfrm>
                  <a:off x="2160" y="4898"/>
                  <a:ext cx="1245" cy="1245"/>
                  <a:chOff x="2160" y="4898"/>
                  <a:chExt cx="1245" cy="1245"/>
                </a:xfrm>
              </p:grpSpPr>
              <p:sp>
                <p:nvSpPr>
                  <p:cNvPr id="20531" name="Line 51"/>
                  <p:cNvSpPr/>
                  <p:nvPr/>
                </p:nvSpPr>
                <p:spPr>
                  <a:xfrm>
                    <a:off x="2160" y="5520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32" name="Line 52"/>
                  <p:cNvSpPr/>
                  <p:nvPr/>
                </p:nvSpPr>
                <p:spPr>
                  <a:xfrm>
                    <a:off x="2160" y="5209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33" name="Line 53"/>
                  <p:cNvSpPr/>
                  <p:nvPr/>
                </p:nvSpPr>
                <p:spPr>
                  <a:xfrm>
                    <a:off x="2160" y="5831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34" name="Line 54"/>
                  <p:cNvSpPr/>
                  <p:nvPr/>
                </p:nvSpPr>
                <p:spPr>
                  <a:xfrm>
                    <a:off x="2160" y="6143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35" name="Line 55"/>
                  <p:cNvSpPr/>
                  <p:nvPr/>
                </p:nvSpPr>
                <p:spPr>
                  <a:xfrm>
                    <a:off x="2160" y="4898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0536" name="Group 56"/>
                <p:cNvGrpSpPr/>
                <p:nvPr/>
              </p:nvGrpSpPr>
              <p:grpSpPr>
                <a:xfrm rot="-5400000">
                  <a:off x="2155" y="4893"/>
                  <a:ext cx="1245" cy="1245"/>
                  <a:chOff x="2160" y="4898"/>
                  <a:chExt cx="1245" cy="1245"/>
                </a:xfrm>
              </p:grpSpPr>
              <p:sp>
                <p:nvSpPr>
                  <p:cNvPr id="20537" name="Line 57"/>
                  <p:cNvSpPr/>
                  <p:nvPr/>
                </p:nvSpPr>
                <p:spPr>
                  <a:xfrm>
                    <a:off x="2160" y="5520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38" name="Line 58"/>
                  <p:cNvSpPr/>
                  <p:nvPr/>
                </p:nvSpPr>
                <p:spPr>
                  <a:xfrm>
                    <a:off x="2160" y="5209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39" name="Line 59"/>
                  <p:cNvSpPr/>
                  <p:nvPr/>
                </p:nvSpPr>
                <p:spPr>
                  <a:xfrm>
                    <a:off x="2160" y="5831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40" name="Line 60"/>
                  <p:cNvSpPr/>
                  <p:nvPr/>
                </p:nvSpPr>
                <p:spPr>
                  <a:xfrm>
                    <a:off x="2160" y="6143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41" name="Line 61"/>
                  <p:cNvSpPr/>
                  <p:nvPr/>
                </p:nvSpPr>
                <p:spPr>
                  <a:xfrm>
                    <a:off x="2160" y="4898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</p:grpSp>
          </p:grpSp>
          <p:sp>
            <p:nvSpPr>
              <p:cNvPr id="20542" name="Freeform 62"/>
              <p:cNvSpPr/>
              <p:nvPr/>
            </p:nvSpPr>
            <p:spPr>
              <a:xfrm>
                <a:off x="7115" y="5110"/>
                <a:ext cx="1185" cy="605"/>
              </a:xfrm>
              <a:custGeom>
                <a:avLst/>
                <a:gdLst/>
                <a:ahLst/>
                <a:cxnLst>
                  <a:cxn ang="0">
                    <a:pos x="0" y="605"/>
                  </a:cxn>
                  <a:cxn ang="0">
                    <a:pos x="1185" y="605"/>
                  </a:cxn>
                  <a:cxn ang="0">
                    <a:pos x="290" y="0"/>
                  </a:cxn>
                  <a:cxn ang="0">
                    <a:pos x="0" y="605"/>
                  </a:cxn>
                </a:cxnLst>
                <a:rect l="0" t="0" r="0" b="0"/>
                <a:pathLst>
                  <a:path w="1185" h="605">
                    <a:moveTo>
                      <a:pt x="0" y="605"/>
                    </a:moveTo>
                    <a:lnTo>
                      <a:pt x="1185" y="605"/>
                    </a:lnTo>
                    <a:lnTo>
                      <a:pt x="290" y="0"/>
                    </a:lnTo>
                    <a:lnTo>
                      <a:pt x="0" y="605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20543" name="Group 63"/>
            <p:cNvGrpSpPr/>
            <p:nvPr/>
          </p:nvGrpSpPr>
          <p:grpSpPr>
            <a:xfrm>
              <a:off x="5610" y="4823"/>
              <a:ext cx="1200" cy="1185"/>
              <a:chOff x="8610" y="4823"/>
              <a:chExt cx="1200" cy="1185"/>
            </a:xfrm>
          </p:grpSpPr>
          <p:grpSp>
            <p:nvGrpSpPr>
              <p:cNvPr id="20544" name="Group 64"/>
              <p:cNvGrpSpPr/>
              <p:nvPr/>
            </p:nvGrpSpPr>
            <p:grpSpPr>
              <a:xfrm>
                <a:off x="8620" y="4823"/>
                <a:ext cx="1185" cy="1185"/>
                <a:chOff x="2160" y="4898"/>
                <a:chExt cx="1245" cy="1245"/>
              </a:xfrm>
            </p:grpSpPr>
            <p:grpSp>
              <p:nvGrpSpPr>
                <p:cNvPr id="20545" name="Group 65"/>
                <p:cNvGrpSpPr/>
                <p:nvPr/>
              </p:nvGrpSpPr>
              <p:grpSpPr>
                <a:xfrm>
                  <a:off x="2160" y="4898"/>
                  <a:ext cx="1245" cy="1245"/>
                  <a:chOff x="2160" y="4898"/>
                  <a:chExt cx="1245" cy="1245"/>
                </a:xfrm>
              </p:grpSpPr>
              <p:sp>
                <p:nvSpPr>
                  <p:cNvPr id="20546" name="Line 66"/>
                  <p:cNvSpPr/>
                  <p:nvPr/>
                </p:nvSpPr>
                <p:spPr>
                  <a:xfrm>
                    <a:off x="2160" y="5520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47" name="Line 67"/>
                  <p:cNvSpPr/>
                  <p:nvPr/>
                </p:nvSpPr>
                <p:spPr>
                  <a:xfrm>
                    <a:off x="2160" y="5209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48" name="Line 68"/>
                  <p:cNvSpPr/>
                  <p:nvPr/>
                </p:nvSpPr>
                <p:spPr>
                  <a:xfrm>
                    <a:off x="2160" y="5831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49" name="Line 69"/>
                  <p:cNvSpPr/>
                  <p:nvPr/>
                </p:nvSpPr>
                <p:spPr>
                  <a:xfrm>
                    <a:off x="2160" y="6143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50" name="Line 70"/>
                  <p:cNvSpPr/>
                  <p:nvPr/>
                </p:nvSpPr>
                <p:spPr>
                  <a:xfrm>
                    <a:off x="2160" y="4898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20551" name="Group 71"/>
                <p:cNvGrpSpPr/>
                <p:nvPr/>
              </p:nvGrpSpPr>
              <p:grpSpPr>
                <a:xfrm rot="-5400000">
                  <a:off x="2155" y="4893"/>
                  <a:ext cx="1245" cy="1245"/>
                  <a:chOff x="2160" y="4898"/>
                  <a:chExt cx="1245" cy="1245"/>
                </a:xfrm>
              </p:grpSpPr>
              <p:sp>
                <p:nvSpPr>
                  <p:cNvPr id="20552" name="Line 72"/>
                  <p:cNvSpPr/>
                  <p:nvPr/>
                </p:nvSpPr>
                <p:spPr>
                  <a:xfrm>
                    <a:off x="2160" y="5520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53" name="Line 73"/>
                  <p:cNvSpPr/>
                  <p:nvPr/>
                </p:nvSpPr>
                <p:spPr>
                  <a:xfrm>
                    <a:off x="2160" y="5209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54" name="Line 74"/>
                  <p:cNvSpPr/>
                  <p:nvPr/>
                </p:nvSpPr>
                <p:spPr>
                  <a:xfrm>
                    <a:off x="2160" y="5831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55" name="Line 75"/>
                  <p:cNvSpPr/>
                  <p:nvPr/>
                </p:nvSpPr>
                <p:spPr>
                  <a:xfrm>
                    <a:off x="2160" y="6143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20556" name="Line 76"/>
                  <p:cNvSpPr/>
                  <p:nvPr/>
                </p:nvSpPr>
                <p:spPr>
                  <a:xfrm>
                    <a:off x="2160" y="4898"/>
                    <a:ext cx="1245" cy="0"/>
                  </a:xfrm>
                  <a:prstGeom prst="line">
                    <a:avLst/>
                  </a:prstGeom>
                  <a:ln w="9525" cap="flat" cmpd="sng">
                    <a:solidFill>
                      <a:srgbClr val="000000"/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</p:grpSp>
          </p:grpSp>
          <p:sp>
            <p:nvSpPr>
              <p:cNvPr id="20557" name="Freeform 77"/>
              <p:cNvSpPr/>
              <p:nvPr/>
            </p:nvSpPr>
            <p:spPr>
              <a:xfrm>
                <a:off x="8610" y="5115"/>
                <a:ext cx="1200" cy="6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600"/>
                  </a:cxn>
                  <a:cxn ang="0">
                    <a:pos x="1200" y="600"/>
                  </a:cxn>
                  <a:cxn ang="0">
                    <a:pos x="0" y="0"/>
                  </a:cxn>
                </a:cxnLst>
                <a:rect l="0" t="0" r="0" b="0"/>
                <a:pathLst>
                  <a:path w="1200" h="600">
                    <a:moveTo>
                      <a:pt x="0" y="0"/>
                    </a:moveTo>
                    <a:lnTo>
                      <a:pt x="0" y="600"/>
                    </a:lnTo>
                    <a:lnTo>
                      <a:pt x="1200" y="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20558" name="Text Box 79"/>
            <p:cNvSpPr txBox="1"/>
            <p:nvPr/>
          </p:nvSpPr>
          <p:spPr>
            <a:xfrm>
              <a:off x="4430" y="6110"/>
              <a:ext cx="510" cy="28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lstStyle/>
            <a:p>
              <a:pPr algn="just"/>
              <a:r>
                <a:rPr lang="en-US" altLang="zh-CN" sz="36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A</a:t>
              </a:r>
              <a:r>
                <a:rPr lang="zh-CN" altLang="en-US" sz="10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．</a:t>
              </a:r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0559" name="Text Box 80"/>
            <p:cNvSpPr txBox="1"/>
            <p:nvPr/>
          </p:nvSpPr>
          <p:spPr>
            <a:xfrm>
              <a:off x="6050" y="6110"/>
              <a:ext cx="782" cy="28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lstStyle/>
            <a:p>
              <a:pPr algn="just"/>
              <a:r>
                <a:rPr lang="en-US" altLang="zh-CN" sz="36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B</a:t>
              </a:r>
              <a:r>
                <a:rPr lang="zh-CN" altLang="en-US" sz="36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．</a:t>
              </a:r>
              <a:endParaRPr lang="en-US" altLang="zh-CN" sz="36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0560" name="Text Box 81"/>
            <p:cNvSpPr txBox="1"/>
            <p:nvPr/>
          </p:nvSpPr>
          <p:spPr>
            <a:xfrm>
              <a:off x="7670" y="6110"/>
              <a:ext cx="510" cy="28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lstStyle/>
            <a:p>
              <a:pPr algn="just"/>
              <a:r>
                <a:rPr lang="en-US" altLang="zh-CN" sz="36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C</a:t>
              </a:r>
              <a:r>
                <a:rPr lang="zh-CN" altLang="en-US" sz="10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．</a:t>
              </a:r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0561" name="Text Box 82"/>
            <p:cNvSpPr txBox="1"/>
            <p:nvPr/>
          </p:nvSpPr>
          <p:spPr>
            <a:xfrm>
              <a:off x="9185" y="6110"/>
              <a:ext cx="719" cy="28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lstStyle/>
            <a:p>
              <a:pPr algn="just"/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D</a:t>
              </a:r>
              <a:r>
                <a:rPr lang="zh-CN" altLang="en-US" sz="32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．</a:t>
              </a:r>
              <a:endPara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5106988" y="1323975"/>
            <a:ext cx="785812" cy="70675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40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  <a:endParaRPr lang="zh-CN" altLang="en-US" sz="40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/>
          <p:nvPr/>
        </p:nvSpPr>
        <p:spPr>
          <a:xfrm>
            <a:off x="1524000" y="43934"/>
            <a:ext cx="184731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aphicFrame>
        <p:nvGraphicFramePr>
          <p:cNvPr id="21506" name="Object 1"/>
          <p:cNvGraphicFramePr>
            <a:graphicFrameLocks noChangeAspect="1"/>
          </p:cNvGraphicFramePr>
          <p:nvPr/>
        </p:nvGraphicFramePr>
        <p:xfrm>
          <a:off x="6137275" y="2571750"/>
          <a:ext cx="3240088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r:id="rId3" imgW="1685925" imgH="809625" progId="Paint.Picture">
                  <p:embed/>
                </p:oleObj>
              </mc:Choice>
              <mc:Fallback>
                <p:oleObj r:id="rId3" imgW="1685925" imgH="809625" progId="Paint.Picture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37275" y="2571750"/>
                        <a:ext cx="3240088" cy="1714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Rectangle 3"/>
          <p:cNvSpPr/>
          <p:nvPr/>
        </p:nvSpPr>
        <p:spPr>
          <a:xfrm>
            <a:off x="1524000" y="928876"/>
            <a:ext cx="9188734" cy="156966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3.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如图，四边形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ABCD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CDEF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EFGH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都是正方形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.</a:t>
            </a:r>
          </a:p>
          <a:p>
            <a:pPr eaLnBrk="0" hangingPunct="0"/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(1)⊿ACF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与⊿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ACG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相似吗？说说你的理由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.</a:t>
            </a:r>
          </a:p>
          <a:p>
            <a:pPr eaLnBrk="0" hangingPunct="0"/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(2)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求∠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1+∠2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的度数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.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/>
          <p:nvPr/>
        </p:nvSpPr>
        <p:spPr>
          <a:xfrm>
            <a:off x="1738313" y="1141859"/>
            <a:ext cx="8082662" cy="138499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1.</a:t>
            </a:r>
            <a:r>
              <a:rPr lang="zh-CN" altLang="en-US"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如图，两个三角形的关系是</a:t>
            </a:r>
            <a:r>
              <a:rPr lang="zh-CN" altLang="en-US" sz="2800" b="1" u="sng">
                <a:solidFill>
                  <a:srgbClr val="12717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</a:t>
            </a:r>
            <a:r>
              <a:rPr lang="zh-CN" altLang="en-US"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（填“相似”或</a:t>
            </a:r>
            <a:endParaRPr lang="en-US" altLang="zh-CN" sz="2800" b="1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eaLnBrk="0" hangingPunct="0"/>
            <a:r>
              <a:rPr lang="zh-CN" altLang="en-US"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“不相似”），</a:t>
            </a:r>
          </a:p>
          <a:p>
            <a:pPr eaLnBrk="0" hangingPunct="0"/>
            <a:r>
              <a:rPr lang="zh-CN" altLang="en-US" sz="28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理由是 </a:t>
            </a:r>
            <a:r>
              <a:rPr lang="zh-CN" altLang="en-US" sz="2800" b="1" u="sng">
                <a:solidFill>
                  <a:srgbClr val="12717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                                                        </a:t>
            </a:r>
            <a:r>
              <a:rPr lang="en-US" altLang="zh-CN" sz="2800" b="1">
                <a:solidFill>
                  <a:srgbClr val="12717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.</a:t>
            </a:r>
            <a:endParaRPr lang="en-US" altLang="zh-CN" sz="2800" b="1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10313" y="1081088"/>
            <a:ext cx="1071562" cy="58356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相似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32125" y="2065338"/>
            <a:ext cx="49085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三边对应成比例的两个三角形相似</a:t>
            </a:r>
          </a:p>
        </p:txBody>
      </p:sp>
      <p:sp>
        <p:nvSpPr>
          <p:cNvPr id="24581" name="Text Box 4"/>
          <p:cNvSpPr txBox="1"/>
          <p:nvPr/>
        </p:nvSpPr>
        <p:spPr>
          <a:xfrm>
            <a:off x="629920" y="373698"/>
            <a:ext cx="3422650" cy="768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达标检测：</a:t>
            </a:r>
          </a:p>
        </p:txBody>
      </p:sp>
      <p:pic>
        <p:nvPicPr>
          <p:cNvPr id="2" name="图片 4" descr="学科网(www.zxxk.com)--教育资源门户，提供试卷、教案、课件、论文、素材及各类教学资源下载，还有大量而丰富的教学相关资讯！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2853055" y="3131820"/>
            <a:ext cx="4770120" cy="2082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4" descr="QQ截图2014090910201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81188" y="857250"/>
            <a:ext cx="8515350" cy="4651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02" name="Picture 3" descr="QQ截图20140909102037"/>
          <p:cNvPicPr>
            <a:picLocks noChangeAspect="1"/>
          </p:cNvPicPr>
          <p:nvPr/>
        </p:nvPicPr>
        <p:blipFill>
          <a:blip r:embed="rId3">
            <a:clrChange>
              <a:clrFrom>
                <a:srgbClr val="D8BAC6"/>
              </a:clrFrom>
              <a:clrTo>
                <a:srgbClr val="D8BAC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52625" y="1357313"/>
            <a:ext cx="8286750" cy="1000125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</p:pic>
      <p:pic>
        <p:nvPicPr>
          <p:cNvPr id="25603" name="Picture 2" descr="QQ截图20140909102104"/>
          <p:cNvPicPr>
            <a:picLocks noChangeAspect="1"/>
          </p:cNvPicPr>
          <p:nvPr/>
        </p:nvPicPr>
        <p:blipFill>
          <a:blip r:embed="rId4">
            <a:clrChange>
              <a:clrFrom>
                <a:srgbClr val="FBF3DE"/>
              </a:clrFrom>
              <a:clrTo>
                <a:srgbClr val="FBF3D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24063" y="2492375"/>
            <a:ext cx="3538537" cy="4524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04" name="Picture 1" descr="QQ截图20140909102119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24063" y="3143250"/>
            <a:ext cx="7143750" cy="9286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05" name="Rectangle 5"/>
          <p:cNvSpPr/>
          <p:nvPr/>
        </p:nvSpPr>
        <p:spPr>
          <a:xfrm rot="10800000" flipV="1">
            <a:off x="802005" y="857250"/>
            <a:ext cx="2757805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altLang="zh-CN" sz="36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</a:t>
            </a:r>
          </a:p>
        </p:txBody>
      </p:sp>
      <p:sp>
        <p:nvSpPr>
          <p:cNvPr id="25606" name="Rectangle 6"/>
          <p:cNvSpPr/>
          <p:nvPr/>
        </p:nvSpPr>
        <p:spPr>
          <a:xfrm>
            <a:off x="1524000" y="729734"/>
            <a:ext cx="184731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67500" y="2357438"/>
            <a:ext cx="1357313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   </a:t>
            </a:r>
            <a:r>
              <a:rPr lang="zh-CN" altLang="en-US" sz="36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36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/>
          <p:nvPr/>
        </p:nvSpPr>
        <p:spPr>
          <a:xfrm>
            <a:off x="1524000" y="1000760"/>
            <a:ext cx="928688" cy="70675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altLang="zh-CN" sz="40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3.</a:t>
            </a:r>
            <a:endParaRPr lang="en-US" altLang="zh-CN" sz="400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26626" name="Picture 1" descr="QQ截图2014090910215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84388" y="1000125"/>
            <a:ext cx="4286250" cy="6429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27" name="Rectangle 3"/>
          <p:cNvSpPr/>
          <p:nvPr/>
        </p:nvSpPr>
        <p:spPr>
          <a:xfrm>
            <a:off x="6238875" y="1000016"/>
            <a:ext cx="3126177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12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zh-CN" altLang="en-US" sz="36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相似的是</a:t>
            </a:r>
            <a:r>
              <a:rPr lang="en-US" altLang="zh-CN" sz="36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     )</a:t>
            </a:r>
            <a:endParaRPr lang="en-US" altLang="zh-CN" sz="360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26628" name="Picture 4" descr="QQ截图2014090910223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84388" y="2057804"/>
            <a:ext cx="7715250" cy="35004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8596313" y="857250"/>
            <a:ext cx="1000125" cy="70675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40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小结：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今天学会了什么</a:t>
            </a:r>
            <a:r>
              <a:rPr lang="en-US" altLang="zh-CN" sz="360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?</a:t>
            </a:r>
          </a:p>
          <a:p>
            <a:r>
              <a:rPr sz="360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还有什么困惑？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学习目标</a:t>
            </a:r>
            <a:r>
              <a:rPr lang="zh-CN" altLang="en-US" sz="40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330" y="1490345"/>
            <a:ext cx="11246485" cy="47593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1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掌握两个三角形相似的判定定理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3</a:t>
            </a:r>
            <a:r>
              <a:rPr sz="28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cs typeface="新宋体" panose="02010609030101010101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2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.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能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够运用三角形相似的判定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3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解决简单实际问题。</a:t>
            </a:r>
          </a:p>
          <a:p>
            <a:pPr marL="0" indent="0">
              <a:buNone/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3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.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在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探索过程过程中，进一步发展学生的探究、交流能力，以及动手、动脑的习惯。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回顾思考：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1.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相似三角形的判定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1.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cs typeface="新宋体" panose="02010609030101010101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2.</a:t>
            </a:r>
            <a:r>
              <a:rPr sz="28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相似三角的判定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2.</a:t>
            </a:r>
          </a:p>
        </p:txBody>
      </p:sp>
      <p:grpSp>
        <p:nvGrpSpPr>
          <p:cNvPr id="9218" name="Group 3"/>
          <p:cNvGrpSpPr/>
          <p:nvPr/>
        </p:nvGrpSpPr>
        <p:grpSpPr>
          <a:xfrm>
            <a:off x="2822575" y="3799205"/>
            <a:ext cx="2693035" cy="2784036"/>
            <a:chOff x="2971" y="1499"/>
            <a:chExt cx="1769" cy="1913"/>
          </a:xfrm>
        </p:grpSpPr>
        <p:grpSp>
          <p:nvGrpSpPr>
            <p:cNvPr id="9219" name="Group 4"/>
            <p:cNvGrpSpPr/>
            <p:nvPr/>
          </p:nvGrpSpPr>
          <p:grpSpPr>
            <a:xfrm>
              <a:off x="3016" y="1499"/>
              <a:ext cx="1724" cy="1913"/>
              <a:chOff x="3016" y="1680"/>
              <a:chExt cx="1724" cy="1914"/>
            </a:xfrm>
          </p:grpSpPr>
          <p:grpSp>
            <p:nvGrpSpPr>
              <p:cNvPr id="9220" name="Group 5"/>
              <p:cNvGrpSpPr/>
              <p:nvPr/>
            </p:nvGrpSpPr>
            <p:grpSpPr>
              <a:xfrm>
                <a:off x="3016" y="1680"/>
                <a:ext cx="1724" cy="1914"/>
                <a:chOff x="3016" y="1680"/>
                <a:chExt cx="1724" cy="1915"/>
              </a:xfrm>
            </p:grpSpPr>
            <p:grpSp>
              <p:nvGrpSpPr>
                <p:cNvPr id="9221" name="Group 6"/>
                <p:cNvGrpSpPr/>
                <p:nvPr/>
              </p:nvGrpSpPr>
              <p:grpSpPr>
                <a:xfrm>
                  <a:off x="3016" y="1680"/>
                  <a:ext cx="1724" cy="1915"/>
                  <a:chOff x="0" y="80"/>
                  <a:chExt cx="1724" cy="982"/>
                </a:xfrm>
              </p:grpSpPr>
              <p:pic>
                <p:nvPicPr>
                  <p:cNvPr id="9222" name="Picture 7"/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0" y="173"/>
                    <a:ext cx="1506" cy="810"/>
                  </a:xfrm>
                  <a:prstGeom prst="rect">
                    <a:avLst/>
                  </a:prstGeom>
                  <a:noFill/>
                  <a:ln w="9525" cap="flat" cmpd="sng">
                    <a:solidFill>
                      <a:schemeClr val="bg1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</p:pic>
              <p:grpSp>
                <p:nvGrpSpPr>
                  <p:cNvPr id="9223" name="Group 8"/>
                  <p:cNvGrpSpPr/>
                  <p:nvPr/>
                </p:nvGrpSpPr>
                <p:grpSpPr>
                  <a:xfrm>
                    <a:off x="0" y="80"/>
                    <a:ext cx="1724" cy="982"/>
                    <a:chOff x="0" y="80"/>
                    <a:chExt cx="1724" cy="982"/>
                  </a:xfrm>
                </p:grpSpPr>
                <p:sp>
                  <p:nvSpPr>
                    <p:cNvPr id="9224" name="Text Box 9"/>
                    <p:cNvSpPr txBox="1"/>
                    <p:nvPr/>
                  </p:nvSpPr>
                  <p:spPr>
                    <a:xfrm>
                      <a:off x="696" y="80"/>
                      <a:ext cx="363" cy="141"/>
                    </a:xfrm>
                    <a:prstGeom prst="rect">
                      <a:avLst/>
                    </a:prstGeom>
                    <a:noFill/>
                    <a:ln w="9525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anchor="t"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zh-CN" altLang="en-US" sz="2000" i="1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Ａ</a:t>
                      </a:r>
                    </a:p>
                  </p:txBody>
                </p:sp>
                <p:sp>
                  <p:nvSpPr>
                    <p:cNvPr id="9225" name="Text Box 10"/>
                    <p:cNvSpPr txBox="1"/>
                    <p:nvPr/>
                  </p:nvSpPr>
                  <p:spPr>
                    <a:xfrm>
                      <a:off x="0" y="921"/>
                      <a:ext cx="363" cy="141"/>
                    </a:xfrm>
                    <a:prstGeom prst="rect">
                      <a:avLst/>
                    </a:prstGeom>
                    <a:noFill/>
                    <a:ln w="9525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anchor="t"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altLang="zh-CN" sz="2000" i="1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D</a:t>
                      </a:r>
                    </a:p>
                  </p:txBody>
                </p:sp>
                <p:sp>
                  <p:nvSpPr>
                    <p:cNvPr id="9226" name="Text Box 11"/>
                    <p:cNvSpPr txBox="1"/>
                    <p:nvPr/>
                  </p:nvSpPr>
                  <p:spPr>
                    <a:xfrm>
                      <a:off x="1361" y="921"/>
                      <a:ext cx="363" cy="141"/>
                    </a:xfrm>
                    <a:prstGeom prst="rect">
                      <a:avLst/>
                    </a:prstGeom>
                    <a:noFill/>
                    <a:ln w="9525" cap="flat" cmpd="sng">
                      <a:solidFill>
                        <a:schemeClr val="bg1"/>
                      </a:solidFill>
                      <a:prstDash val="solid"/>
                      <a:miter/>
                      <a:headEnd type="none" w="med" len="med"/>
                      <a:tailEnd type="none" w="med" len="med"/>
                    </a:ln>
                  </p:spPr>
                  <p:txBody>
                    <a:bodyPr anchor="t"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altLang="zh-CN" sz="2000" i="1"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E</a:t>
                      </a:r>
                    </a:p>
                  </p:txBody>
                </p:sp>
              </p:grpSp>
            </p:grpSp>
            <p:sp>
              <p:nvSpPr>
                <p:cNvPr id="9227" name="Line 12"/>
                <p:cNvSpPr/>
                <p:nvPr/>
              </p:nvSpPr>
              <p:spPr>
                <a:xfrm>
                  <a:off x="3288" y="2976"/>
                  <a:ext cx="1043" cy="0"/>
                </a:xfrm>
                <a:prstGeom prst="line">
                  <a:avLst/>
                </a:prstGeom>
                <a:ln w="9525" cap="flat" cmpd="sng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9228" name="Line 13"/>
              <p:cNvSpPr/>
              <p:nvPr/>
            </p:nvSpPr>
            <p:spPr>
              <a:xfrm>
                <a:off x="3288" y="2976"/>
                <a:ext cx="1043" cy="0"/>
              </a:xfrm>
              <a:prstGeom prst="line">
                <a:avLst/>
              </a:prstGeom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9229" name="Rectangle 14"/>
            <p:cNvSpPr/>
            <p:nvPr/>
          </p:nvSpPr>
          <p:spPr>
            <a:xfrm>
              <a:off x="2971" y="2623"/>
              <a:ext cx="223" cy="27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000" i="1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B</a:t>
              </a:r>
            </a:p>
          </p:txBody>
        </p:sp>
        <p:sp>
          <p:nvSpPr>
            <p:cNvPr id="9230" name="Rectangle 15"/>
            <p:cNvSpPr/>
            <p:nvPr/>
          </p:nvSpPr>
          <p:spPr>
            <a:xfrm>
              <a:off x="4332" y="2577"/>
              <a:ext cx="232" cy="27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en-US" altLang="zh-CN" sz="2000" i="1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C</a:t>
              </a:r>
            </a:p>
          </p:txBody>
        </p:sp>
      </p:grpSp>
      <p:grpSp>
        <p:nvGrpSpPr>
          <p:cNvPr id="9231" name="Group 16"/>
          <p:cNvGrpSpPr/>
          <p:nvPr/>
        </p:nvGrpSpPr>
        <p:grpSpPr>
          <a:xfrm>
            <a:off x="6299200" y="4086860"/>
            <a:ext cx="2663825" cy="2544879"/>
            <a:chOff x="2381" y="2115"/>
            <a:chExt cx="1859" cy="1803"/>
          </a:xfrm>
        </p:grpSpPr>
        <p:sp>
          <p:nvSpPr>
            <p:cNvPr id="9232" name="Line 17"/>
            <p:cNvSpPr/>
            <p:nvPr/>
          </p:nvSpPr>
          <p:spPr>
            <a:xfrm flipH="1">
              <a:off x="2562" y="2206"/>
              <a:ext cx="1315" cy="1542"/>
            </a:xfrm>
            <a:prstGeom prst="line">
              <a:avLst/>
            </a:prstGeom>
            <a:ln w="5080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9233" name="Line 18"/>
            <p:cNvSpPr/>
            <p:nvPr/>
          </p:nvSpPr>
          <p:spPr>
            <a:xfrm>
              <a:off x="3288" y="2251"/>
              <a:ext cx="453" cy="1361"/>
            </a:xfrm>
            <a:prstGeom prst="line">
              <a:avLst/>
            </a:prstGeom>
            <a:ln w="5080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9234" name="Line 19"/>
            <p:cNvSpPr/>
            <p:nvPr/>
          </p:nvSpPr>
          <p:spPr>
            <a:xfrm flipV="1">
              <a:off x="3288" y="2205"/>
              <a:ext cx="589" cy="45"/>
            </a:xfrm>
            <a:prstGeom prst="line">
              <a:avLst/>
            </a:prstGeom>
            <a:ln w="5080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9235" name="Line 20"/>
            <p:cNvSpPr/>
            <p:nvPr/>
          </p:nvSpPr>
          <p:spPr>
            <a:xfrm flipV="1">
              <a:off x="2562" y="3612"/>
              <a:ext cx="1179" cy="136"/>
            </a:xfrm>
            <a:prstGeom prst="line">
              <a:avLst/>
            </a:prstGeom>
            <a:ln w="5080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9236" name="Text Box 21"/>
            <p:cNvSpPr txBox="1"/>
            <p:nvPr/>
          </p:nvSpPr>
          <p:spPr>
            <a:xfrm>
              <a:off x="3106" y="2568"/>
              <a:ext cx="317" cy="26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A</a:t>
              </a:r>
            </a:p>
          </p:txBody>
        </p:sp>
        <p:sp>
          <p:nvSpPr>
            <p:cNvPr id="9237" name="Text Box 22"/>
            <p:cNvSpPr txBox="1"/>
            <p:nvPr/>
          </p:nvSpPr>
          <p:spPr>
            <a:xfrm>
              <a:off x="3016" y="2160"/>
              <a:ext cx="317" cy="26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E</a:t>
              </a:r>
            </a:p>
          </p:txBody>
        </p:sp>
        <p:sp>
          <p:nvSpPr>
            <p:cNvPr id="9238" name="Text Box 23"/>
            <p:cNvSpPr txBox="1"/>
            <p:nvPr/>
          </p:nvSpPr>
          <p:spPr>
            <a:xfrm>
              <a:off x="3923" y="2115"/>
              <a:ext cx="317" cy="26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D</a:t>
              </a:r>
            </a:p>
          </p:txBody>
        </p:sp>
        <p:sp>
          <p:nvSpPr>
            <p:cNvPr id="9239" name="Text Box 24"/>
            <p:cNvSpPr txBox="1"/>
            <p:nvPr/>
          </p:nvSpPr>
          <p:spPr>
            <a:xfrm>
              <a:off x="3741" y="3521"/>
              <a:ext cx="317" cy="26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C</a:t>
              </a:r>
            </a:p>
          </p:txBody>
        </p:sp>
        <p:sp>
          <p:nvSpPr>
            <p:cNvPr id="9240" name="Text Box 25"/>
            <p:cNvSpPr txBox="1"/>
            <p:nvPr/>
          </p:nvSpPr>
          <p:spPr>
            <a:xfrm>
              <a:off x="2381" y="3657"/>
              <a:ext cx="317" cy="26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B</a:t>
              </a: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629799" y="2951496"/>
            <a:ext cx="6644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3.DE∥BC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找出图中相似的多边形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4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自主探究一：</a:t>
            </a:r>
            <a:endParaRPr lang="zh-CN" altLang="en-US" sz="40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1.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讨论和思考：</a:t>
            </a:r>
          </a:p>
          <a:p>
            <a:pPr marL="0" indent="0">
              <a:buNone/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如图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在△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ABC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中，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分别是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AB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和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AC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两边上的中点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,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如果那么△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ABC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和△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AEF</a:t>
            </a: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相似吗？为什么？</a:t>
            </a:r>
          </a:p>
        </p:txBody>
      </p:sp>
      <p:cxnSp>
        <p:nvCxnSpPr>
          <p:cNvPr id="4" name="直接连接符 3"/>
          <p:cNvCxnSpPr>
            <a:endCxn id="11" idx="1"/>
          </p:cNvCxnSpPr>
          <p:nvPr/>
        </p:nvCxnSpPr>
        <p:spPr>
          <a:xfrm>
            <a:off x="4478655" y="1859280"/>
            <a:ext cx="1616710" cy="1448435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V="1">
            <a:off x="3569335" y="1859280"/>
            <a:ext cx="918845" cy="1448435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>
            <a:endCxn id="11" idx="1"/>
          </p:cNvCxnSpPr>
          <p:nvPr/>
        </p:nvCxnSpPr>
        <p:spPr>
          <a:xfrm>
            <a:off x="3569335" y="3307715"/>
            <a:ext cx="2526030" cy="0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4003675" y="2555875"/>
            <a:ext cx="1302385" cy="55245"/>
          </a:xfrm>
          <a:prstGeom prst="line">
            <a:avLst/>
          </a:prstGeom>
          <a:ln w="285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392930" y="1602105"/>
            <a:ext cx="5232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147060" y="3456940"/>
            <a:ext cx="7512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095365" y="3123565"/>
            <a:ext cx="5518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569335" y="2317115"/>
            <a:ext cx="4279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107305" y="2317115"/>
            <a:ext cx="5416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F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自主探究一：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7500" lnSpcReduction="10000"/>
          </a:bodyPr>
          <a:lstStyle/>
          <a:p>
            <a:pPr marL="0" indent="0">
              <a:buNone/>
            </a:pP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猜想：若有两个角对应边成比例，两个三角形相似。</a:t>
            </a:r>
          </a:p>
          <a:p>
            <a:pPr marL="0" indent="0">
              <a:buNone/>
            </a:pP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3.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验证：画△ABC与△A′B′C′，使      、   和</a:t>
            </a:r>
          </a:p>
          <a:p>
            <a:pPr marL="0" indent="0">
              <a:buNone/>
            </a:pP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都等于给定的值k.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(2)</a:t>
            </a:r>
            <a:endParaRPr sz="36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indent="0">
              <a:buNone/>
            </a:pP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（1）设法比较∠A与∠A′的大小。</a:t>
            </a:r>
          </a:p>
          <a:p>
            <a:pPr marL="0" indent="0">
              <a:buNone/>
            </a:pP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（2）△ABC与△A′B′C′相似吗？说说你的理由.</a:t>
            </a:r>
          </a:p>
          <a:p>
            <a:pPr marL="0" indent="0">
              <a:buNone/>
            </a:pPr>
            <a:r>
              <a:rPr sz="3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改变k值的大小，再试一试。</a:t>
            </a:r>
          </a:p>
        </p:txBody>
      </p:sp>
      <p:pic>
        <p:nvPicPr>
          <p:cNvPr id="1073742858" name="图片 60" descr="学科网(www.zxxk.com)--教育资源门户，提供试卷、教案、课件、论文、素材及各类教学资源下载，还有大量而丰富的教学相关资讯！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284720" y="2310765"/>
            <a:ext cx="643890" cy="71818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73742857" name="图片 61" descr="学科网(www.zxxk.com)--教育资源门户，提供试卷、教案、课件、论文、素材及各类教学资源下载，还有大量而丰富的教学相关资讯！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269605" y="2329815"/>
            <a:ext cx="643255" cy="717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73742856" name="图片 62" descr="学科网(www.zxxk.com)--教育资源门户，提供试卷、教案、课件、论文、素材及各类教学资源下载，还有大量而丰富的教学相关资讯！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9726639" y="2273300"/>
            <a:ext cx="650240" cy="75565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1"/>
    </p:custData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相似三角形的判定</a:t>
            </a:r>
            <a:r>
              <a:rPr lang="en-US" altLang="zh-CN" sz="4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3</a:t>
            </a:r>
            <a:r>
              <a:rPr sz="40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400" y="1490400"/>
            <a:ext cx="10969200" cy="4759200"/>
          </a:xfrm>
        </p:spPr>
        <p:txBody>
          <a:bodyPr/>
          <a:lstStyle/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 如果一个三角形的三边分别与另一个三角形的三边对应成比例，那么这两个三角形相似。</a:t>
            </a:r>
          </a:p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符号语言：在△ABC和△A′B′C′中，</a:t>
            </a:r>
          </a:p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∵    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=   =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  <a:cs typeface="新宋体" panose="02010609030101010101" charset="-122"/>
              <a:sym typeface="微软雅黑" panose="020B0503020204020204" pitchFamily="34" charset="-122"/>
            </a:endParaRPr>
          </a:p>
          <a:p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∴△ABC ∽ △A′B′C′</a:t>
            </a:r>
          </a:p>
        </p:txBody>
      </p:sp>
      <p:pic>
        <p:nvPicPr>
          <p:cNvPr id="1073742856" name="图片 62" descr="学科网(www.zxxk.com)--教育资源门户，提供试卷、教案、课件、论文、素材及各类教学资源下载，还有大量而丰富的教学相关资讯！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737610" y="3950335"/>
            <a:ext cx="574675" cy="66802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73742858" name="图片 60" descr="学科网(www.zxxk.com)--教育资源门户，提供试卷、教案、课件、论文、素材及各类教学资源下载，还有大量而丰富的教学相关资讯！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739900" y="3950335"/>
            <a:ext cx="587375" cy="65468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73742857" name="图片 61" descr="学科网(www.zxxk.com)--教育资源门户，提供试卷、教案、课件、论文、素材及各类教学资源下载，还有大量而丰富的教学相关资讯！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710180" y="3950335"/>
            <a:ext cx="549275" cy="612775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4" name="直接连接符 3"/>
          <p:cNvCxnSpPr/>
          <p:nvPr/>
        </p:nvCxnSpPr>
        <p:spPr>
          <a:xfrm flipV="1">
            <a:off x="6574155" y="5518150"/>
            <a:ext cx="2127885" cy="25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V="1">
            <a:off x="6603365" y="4032250"/>
            <a:ext cx="1016000" cy="1476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 flipV="1">
            <a:off x="7571105" y="4051300"/>
            <a:ext cx="1160145" cy="150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9958070" y="4377690"/>
            <a:ext cx="1006475" cy="1044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9085580" y="4415790"/>
            <a:ext cx="862965" cy="1063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9023350" y="5441315"/>
            <a:ext cx="2007870" cy="79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9890760" y="4051300"/>
            <a:ext cx="64262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A′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942070" y="5520690"/>
            <a:ext cx="7854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B′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0820400" y="5403215"/>
            <a:ext cx="7283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C′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466330" y="3744595"/>
            <a:ext cx="7378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269990" y="5441315"/>
            <a:ext cx="7378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8395970" y="5479415"/>
            <a:ext cx="5168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6"/>
          <p:cNvSpPr txBox="1"/>
          <p:nvPr/>
        </p:nvSpPr>
        <p:spPr>
          <a:xfrm>
            <a:off x="1920875" y="1557338"/>
            <a:ext cx="7704138" cy="645160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7070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例</a:t>
            </a:r>
            <a:r>
              <a:rPr lang="en-US" altLang="zh-CN" sz="3600" b="1" dirty="0">
                <a:solidFill>
                  <a:srgbClr val="07070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3600" b="1" dirty="0">
                <a:solidFill>
                  <a:srgbClr val="07070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、如图，已知</a:t>
            </a:r>
          </a:p>
        </p:txBody>
      </p:sp>
      <p:graphicFrame>
        <p:nvGraphicFramePr>
          <p:cNvPr id="18434" name="Object 7"/>
          <p:cNvGraphicFramePr>
            <a:graphicFrameLocks noChangeAspect="1"/>
          </p:cNvGraphicFramePr>
          <p:nvPr/>
        </p:nvGraphicFramePr>
        <p:xfrm>
          <a:off x="5567363" y="1330325"/>
          <a:ext cx="2930525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r:id="rId3" imgW="1054100" imgH="393700" progId="Equation.DSMT4">
                  <p:embed/>
                </p:oleObj>
              </mc:Choice>
              <mc:Fallback>
                <p:oleObj r:id="rId3" imgW="10541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67363" y="1330325"/>
                        <a:ext cx="2930525" cy="10953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5" name="Text Box 8"/>
          <p:cNvSpPr txBox="1"/>
          <p:nvPr/>
        </p:nvSpPr>
        <p:spPr>
          <a:xfrm>
            <a:off x="1992313" y="2420938"/>
            <a:ext cx="5761037" cy="645160"/>
          </a:xfrm>
          <a:prstGeom prst="rect">
            <a:avLst/>
          </a:prstGeom>
          <a:noFill/>
          <a:ln w="38100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7070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求证：∠</a:t>
            </a:r>
            <a:r>
              <a:rPr lang="en-US" altLang="zh-CN" sz="3600" b="1" dirty="0">
                <a:solidFill>
                  <a:srgbClr val="07070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ABD</a:t>
            </a:r>
            <a:r>
              <a:rPr lang="zh-CN" altLang="en-US" sz="3600" b="1" dirty="0">
                <a:solidFill>
                  <a:srgbClr val="07070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＝∠</a:t>
            </a:r>
            <a:r>
              <a:rPr lang="en-US" altLang="zh-CN" sz="3600" b="1" dirty="0">
                <a:solidFill>
                  <a:srgbClr val="07070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CBE</a:t>
            </a:r>
          </a:p>
        </p:txBody>
      </p:sp>
      <p:grpSp>
        <p:nvGrpSpPr>
          <p:cNvPr id="18436" name="Group 9"/>
          <p:cNvGrpSpPr/>
          <p:nvPr/>
        </p:nvGrpSpPr>
        <p:grpSpPr>
          <a:xfrm>
            <a:off x="7983855" y="966153"/>
            <a:ext cx="3527425" cy="3062288"/>
            <a:chOff x="1474" y="2296"/>
            <a:chExt cx="2222" cy="1929"/>
          </a:xfrm>
        </p:grpSpPr>
        <p:grpSp>
          <p:nvGrpSpPr>
            <p:cNvPr id="18437" name="Group 10"/>
            <p:cNvGrpSpPr/>
            <p:nvPr/>
          </p:nvGrpSpPr>
          <p:grpSpPr>
            <a:xfrm>
              <a:off x="1791" y="2614"/>
              <a:ext cx="1588" cy="1473"/>
              <a:chOff x="1791" y="2614"/>
              <a:chExt cx="1588" cy="1473"/>
            </a:xfrm>
          </p:grpSpPr>
          <p:grpSp>
            <p:nvGrpSpPr>
              <p:cNvPr id="18438" name="Group 11"/>
              <p:cNvGrpSpPr/>
              <p:nvPr/>
            </p:nvGrpSpPr>
            <p:grpSpPr>
              <a:xfrm>
                <a:off x="1791" y="2614"/>
                <a:ext cx="1588" cy="1473"/>
                <a:chOff x="2700" y="2688"/>
                <a:chExt cx="2340" cy="2169"/>
              </a:xfrm>
            </p:grpSpPr>
            <p:grpSp>
              <p:nvGrpSpPr>
                <p:cNvPr id="18439" name="Group 12"/>
                <p:cNvGrpSpPr/>
                <p:nvPr/>
              </p:nvGrpSpPr>
              <p:grpSpPr>
                <a:xfrm>
                  <a:off x="2700" y="2688"/>
                  <a:ext cx="2340" cy="1404"/>
                  <a:chOff x="2880" y="1284"/>
                  <a:chExt cx="4680" cy="2808"/>
                </a:xfrm>
              </p:grpSpPr>
              <p:sp>
                <p:nvSpPr>
                  <p:cNvPr id="18440" name="d9Line 2"/>
                  <p:cNvSpPr/>
                  <p:nvPr/>
                </p:nvSpPr>
                <p:spPr>
                  <a:xfrm flipH="1">
                    <a:off x="2880" y="1284"/>
                    <a:ext cx="3780" cy="2808"/>
                  </a:xfrm>
                  <a:prstGeom prst="line">
                    <a:avLst/>
                  </a:prstGeom>
                  <a:ln w="381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441" name="d9Line 3"/>
                  <p:cNvSpPr/>
                  <p:nvPr/>
                </p:nvSpPr>
                <p:spPr>
                  <a:xfrm>
                    <a:off x="2880" y="4092"/>
                    <a:ext cx="4680" cy="0"/>
                  </a:xfrm>
                  <a:prstGeom prst="line">
                    <a:avLst/>
                  </a:prstGeom>
                  <a:ln w="381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442" name="d9Line 4"/>
                  <p:cNvSpPr/>
                  <p:nvPr/>
                </p:nvSpPr>
                <p:spPr>
                  <a:xfrm>
                    <a:off x="6660" y="1284"/>
                    <a:ext cx="900" cy="2808"/>
                  </a:xfrm>
                  <a:prstGeom prst="line">
                    <a:avLst/>
                  </a:prstGeom>
                  <a:ln w="381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8443" name="Group 16"/>
                <p:cNvGrpSpPr/>
                <p:nvPr/>
              </p:nvGrpSpPr>
              <p:grpSpPr>
                <a:xfrm>
                  <a:off x="2700" y="3750"/>
                  <a:ext cx="2340" cy="1107"/>
                  <a:chOff x="2880" y="2343"/>
                  <a:chExt cx="2340" cy="1107"/>
                </a:xfrm>
              </p:grpSpPr>
              <p:sp>
                <p:nvSpPr>
                  <p:cNvPr id="18444" name="Line 17"/>
                  <p:cNvSpPr/>
                  <p:nvPr/>
                </p:nvSpPr>
                <p:spPr>
                  <a:xfrm>
                    <a:off x="2880" y="2670"/>
                    <a:ext cx="1260" cy="779"/>
                  </a:xfrm>
                  <a:prstGeom prst="line">
                    <a:avLst/>
                  </a:prstGeom>
                  <a:ln w="381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445" name="Line 18"/>
                  <p:cNvSpPr/>
                  <p:nvPr/>
                </p:nvSpPr>
                <p:spPr>
                  <a:xfrm flipV="1">
                    <a:off x="4140" y="2670"/>
                    <a:ext cx="1080" cy="780"/>
                  </a:xfrm>
                  <a:prstGeom prst="line">
                    <a:avLst/>
                  </a:prstGeom>
                  <a:ln w="381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446" name="Line 19"/>
                  <p:cNvSpPr/>
                  <p:nvPr/>
                </p:nvSpPr>
                <p:spPr>
                  <a:xfrm flipV="1">
                    <a:off x="2880" y="2358"/>
                    <a:ext cx="1440" cy="312"/>
                  </a:xfrm>
                  <a:prstGeom prst="line">
                    <a:avLst/>
                  </a:prstGeom>
                  <a:ln w="381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447" name="Line 20"/>
                  <p:cNvSpPr/>
                  <p:nvPr/>
                </p:nvSpPr>
                <p:spPr>
                  <a:xfrm flipH="1">
                    <a:off x="4140" y="2343"/>
                    <a:ext cx="180" cy="1092"/>
                  </a:xfrm>
                  <a:prstGeom prst="line">
                    <a:avLst/>
                  </a:prstGeom>
                  <a:ln w="381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>
                      <a:latin typeface="微软雅黑" panose="020B0503020204020204" pitchFamily="34" charset="-122"/>
                      <a:ea typeface="微软雅黑" panose="020B0503020204020204" pitchFamily="34" charset="-122"/>
                      <a:sym typeface="微软雅黑" panose="020B0503020204020204" pitchFamily="34" charset="-122"/>
                    </a:endParaRPr>
                  </a:p>
                </p:txBody>
              </p:sp>
            </p:grpSp>
          </p:grpSp>
          <p:sp>
            <p:nvSpPr>
              <p:cNvPr id="18448" name="Line 21"/>
              <p:cNvSpPr/>
              <p:nvPr/>
            </p:nvSpPr>
            <p:spPr>
              <a:xfrm flipH="1">
                <a:off x="2762" y="2614"/>
                <a:ext cx="318" cy="725"/>
              </a:xfrm>
              <a:prstGeom prst="line">
                <a:avLst/>
              </a:prstGeom>
              <a:ln w="38100" cap="flat" cmpd="sng">
                <a:solidFill>
                  <a:srgbClr val="070709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endParaRPr>
              </a:p>
            </p:txBody>
          </p:sp>
        </p:grpSp>
        <p:sp>
          <p:nvSpPr>
            <p:cNvPr id="18449" name="Text Box 22"/>
            <p:cNvSpPr txBox="1"/>
            <p:nvPr/>
          </p:nvSpPr>
          <p:spPr>
            <a:xfrm>
              <a:off x="2971" y="2296"/>
              <a:ext cx="453" cy="232"/>
            </a:xfrm>
            <a:prstGeom prst="rect">
              <a:avLst/>
            </a:prstGeom>
            <a:noFill/>
            <a:ln w="38100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07070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A</a:t>
              </a:r>
            </a:p>
          </p:txBody>
        </p:sp>
        <p:sp>
          <p:nvSpPr>
            <p:cNvPr id="18450" name="Text Box 23"/>
            <p:cNvSpPr txBox="1"/>
            <p:nvPr/>
          </p:nvSpPr>
          <p:spPr>
            <a:xfrm>
              <a:off x="1474" y="3385"/>
              <a:ext cx="453" cy="232"/>
            </a:xfrm>
            <a:prstGeom prst="rect">
              <a:avLst/>
            </a:prstGeom>
            <a:noFill/>
            <a:ln w="38100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07070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B</a:t>
              </a:r>
            </a:p>
          </p:txBody>
        </p:sp>
        <p:sp>
          <p:nvSpPr>
            <p:cNvPr id="18451" name="Text Box 24"/>
            <p:cNvSpPr txBox="1"/>
            <p:nvPr/>
          </p:nvSpPr>
          <p:spPr>
            <a:xfrm>
              <a:off x="3243" y="3385"/>
              <a:ext cx="453" cy="232"/>
            </a:xfrm>
            <a:prstGeom prst="rect">
              <a:avLst/>
            </a:prstGeom>
            <a:noFill/>
            <a:ln w="38100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07070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C</a:t>
              </a:r>
            </a:p>
          </p:txBody>
        </p:sp>
        <p:sp>
          <p:nvSpPr>
            <p:cNvPr id="18452" name="Text Box 25"/>
            <p:cNvSpPr txBox="1"/>
            <p:nvPr/>
          </p:nvSpPr>
          <p:spPr>
            <a:xfrm>
              <a:off x="2426" y="3113"/>
              <a:ext cx="453" cy="232"/>
            </a:xfrm>
            <a:prstGeom prst="rect">
              <a:avLst/>
            </a:prstGeom>
            <a:noFill/>
            <a:ln w="38100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07070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D</a:t>
              </a:r>
            </a:p>
          </p:txBody>
        </p:sp>
        <p:sp>
          <p:nvSpPr>
            <p:cNvPr id="18453" name="Text Box 26"/>
            <p:cNvSpPr txBox="1"/>
            <p:nvPr/>
          </p:nvSpPr>
          <p:spPr>
            <a:xfrm>
              <a:off x="2336" y="3993"/>
              <a:ext cx="453" cy="232"/>
            </a:xfrm>
            <a:prstGeom prst="rect">
              <a:avLst/>
            </a:prstGeom>
            <a:noFill/>
            <a:ln w="38100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>
                  <a:solidFill>
                    <a:srgbClr val="07070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E</a:t>
              </a:r>
            </a:p>
          </p:txBody>
        </p:sp>
      </p:grpSp>
      <p:sp>
        <p:nvSpPr>
          <p:cNvPr id="18454" name="文本框 1"/>
          <p:cNvSpPr txBox="1"/>
          <p:nvPr/>
        </p:nvSpPr>
        <p:spPr>
          <a:xfrm>
            <a:off x="281940" y="428308"/>
            <a:ext cx="2428240" cy="768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zh-CN" altLang="en-US" sz="4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精讲点拨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058670" y="3217545"/>
            <a:ext cx="4895850" cy="267652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证明：</a:t>
            </a:r>
            <a:r>
              <a:rPr lang="en-US" altLang="zh-CN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∵</a:t>
            </a:r>
          </a:p>
          <a:p>
            <a:endParaRPr lang="en-US" altLang="zh-CN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r>
              <a:rPr lang="en-US" altLang="zh-CN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∴</a:t>
            </a:r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△</a:t>
            </a:r>
            <a:r>
              <a:rPr lang="en-US" altLang="zh-CN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ABC∽</a:t>
            </a:r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△</a:t>
            </a:r>
            <a:r>
              <a:rPr lang="en-US" altLang="zh-CN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DBE</a:t>
            </a:r>
          </a:p>
          <a:p>
            <a:r>
              <a:rPr lang="en-US" altLang="zh-CN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∴∠ABC=∠DBE</a:t>
            </a:r>
          </a:p>
          <a:p>
            <a:r>
              <a:rPr lang="en-US" altLang="zh-CN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∴</a:t>
            </a:r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∠</a:t>
            </a:r>
            <a:r>
              <a:rPr lang="en-US" altLang="zh-CN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ABD</a:t>
            </a:r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＝∠</a:t>
            </a:r>
            <a:r>
              <a:rPr lang="en-US" altLang="zh-CN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CBE</a:t>
            </a:r>
          </a:p>
          <a:p>
            <a:endParaRPr lang="en-US" altLang="zh-CN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/>
        </p:nvGraphicFramePr>
        <p:xfrm>
          <a:off x="3685540" y="3141345"/>
          <a:ext cx="2374265" cy="887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r:id="rId5" imgW="1054100" imgH="393700" progId="Equation.DSMT4">
                  <p:embed/>
                </p:oleObj>
              </mc:Choice>
              <mc:Fallback>
                <p:oleObj r:id="rId5" imgW="1054100" imgH="393700" progId="Equation.DSMT4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85540" y="3141345"/>
                        <a:ext cx="2374265" cy="88709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type="body" sz="half" idx="1"/>
          </p:nvPr>
        </p:nvSpPr>
        <p:spPr>
          <a:xfrm>
            <a:off x="340360" y="405130"/>
            <a:ext cx="9427845" cy="1512570"/>
          </a:xfrm>
        </p:spPr>
        <p:txBody>
          <a:bodyPr vert="horz" wrap="square" lIns="91440" tIns="45720" rIns="91440" bIns="45720" anchor="t">
            <a:noAutofit/>
            <a:scene3d>
              <a:camera prst="orthographicFront"/>
              <a:lightRig rig="threePt" dir="t"/>
            </a:scene3d>
          </a:bodyPr>
          <a:lstStyle/>
          <a:p>
            <a:pPr marL="0" indent="0">
              <a:buClrTx/>
              <a:buSzTx/>
              <a:buFont typeface="Arial" panose="020B0604020202020204" pitchFamily="34" charset="0"/>
              <a:buNone/>
            </a:pPr>
            <a:r>
              <a:rPr lang="zh-CN" altLang="en-US" sz="4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例</a:t>
            </a:r>
            <a:r>
              <a:rPr lang="en-US" altLang="zh-CN" sz="4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2  </a:t>
            </a:r>
            <a:r>
              <a:rPr lang="zh-CN" altLang="en-US" sz="4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如图判断</a:t>
            </a:r>
            <a:r>
              <a:rPr lang="en-US" altLang="zh-CN" sz="4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4×4</a:t>
            </a:r>
            <a:r>
              <a:rPr lang="zh-CN" altLang="en-US" sz="4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方格中的两个三角形是否相似</a:t>
            </a:r>
            <a:r>
              <a:rPr lang="en-US" altLang="zh-CN" sz="4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,</a:t>
            </a:r>
            <a:r>
              <a:rPr lang="zh-CN" altLang="en-US" sz="4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并说明理由</a:t>
            </a:r>
            <a:r>
              <a:rPr lang="en-US" altLang="zh-CN" sz="4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新宋体" panose="02010609030101010101" charset="-122"/>
                <a:sym typeface="微软雅黑" panose="020B0503020204020204" pitchFamily="34" charset="-122"/>
              </a:rPr>
              <a:t>.</a:t>
            </a:r>
          </a:p>
        </p:txBody>
      </p:sp>
      <p:graphicFrame>
        <p:nvGraphicFramePr>
          <p:cNvPr id="14367" name="Group 31"/>
          <p:cNvGraphicFramePr>
            <a:graphicFrameLocks noGrp="1"/>
          </p:cNvGraphicFramePr>
          <p:nvPr>
            <p:ph sz="half" idx="1"/>
            <p:custDataLst>
              <p:tags r:id="rId1"/>
            </p:custDataLst>
          </p:nvPr>
        </p:nvGraphicFramePr>
        <p:xfrm>
          <a:off x="7188200" y="1371600"/>
          <a:ext cx="4100195" cy="4114800"/>
        </p:xfrm>
        <a:graphic>
          <a:graphicData uri="http://schemas.openxmlformats.org/drawingml/2006/table">
            <a:tbl>
              <a:tblPr/>
              <a:tblGrid>
                <a:gridCol w="102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4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5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1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9485" name="组合 16"/>
          <p:cNvGrpSpPr/>
          <p:nvPr/>
        </p:nvGrpSpPr>
        <p:grpSpPr>
          <a:xfrm>
            <a:off x="6683693" y="866458"/>
            <a:ext cx="5183187" cy="4760912"/>
            <a:chOff x="1620838" y="1484313"/>
            <a:chExt cx="5183187" cy="4760912"/>
          </a:xfrm>
        </p:grpSpPr>
        <p:sp>
          <p:nvSpPr>
            <p:cNvPr id="19486" name="Line 34"/>
            <p:cNvSpPr/>
            <p:nvPr/>
          </p:nvSpPr>
          <p:spPr>
            <a:xfrm flipV="1">
              <a:off x="2122488" y="1989138"/>
              <a:ext cx="1008062" cy="2016125"/>
            </a:xfrm>
            <a:prstGeom prst="line">
              <a:avLst/>
            </a:prstGeom>
            <a:ln w="28575" cap="flat" cmpd="sng">
              <a:solidFill>
                <a:srgbClr val="3333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9487" name="Line 35"/>
            <p:cNvSpPr/>
            <p:nvPr/>
          </p:nvSpPr>
          <p:spPr>
            <a:xfrm>
              <a:off x="2122488" y="4005263"/>
              <a:ext cx="4105275" cy="2087562"/>
            </a:xfrm>
            <a:prstGeom prst="line">
              <a:avLst/>
            </a:prstGeom>
            <a:ln w="28575" cap="flat" cmpd="sng">
              <a:solidFill>
                <a:srgbClr val="3333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9488" name="Line 36"/>
            <p:cNvSpPr/>
            <p:nvPr/>
          </p:nvSpPr>
          <p:spPr>
            <a:xfrm>
              <a:off x="3130550" y="1989138"/>
              <a:ext cx="3097213" cy="4103687"/>
            </a:xfrm>
            <a:prstGeom prst="line">
              <a:avLst/>
            </a:prstGeom>
            <a:ln w="28575" cap="flat" cmpd="sng">
              <a:solidFill>
                <a:srgbClr val="3333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9489" name="Line 37"/>
            <p:cNvSpPr/>
            <p:nvPr/>
          </p:nvSpPr>
          <p:spPr>
            <a:xfrm flipV="1">
              <a:off x="3130550" y="1989138"/>
              <a:ext cx="2089150" cy="2087562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9490" name="Line 38"/>
            <p:cNvSpPr/>
            <p:nvPr/>
          </p:nvSpPr>
          <p:spPr>
            <a:xfrm>
              <a:off x="5219700" y="1989138"/>
              <a:ext cx="1008063" cy="1008062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9491" name="Line 39"/>
            <p:cNvSpPr/>
            <p:nvPr/>
          </p:nvSpPr>
          <p:spPr>
            <a:xfrm flipV="1">
              <a:off x="3130550" y="2997200"/>
              <a:ext cx="3168650" cy="1079500"/>
            </a:xfrm>
            <a:prstGeom prst="line">
              <a:avLst/>
            </a:prstGeom>
            <a:ln w="28575" cap="flat" cmpd="sng">
              <a:solidFill>
                <a:srgbClr val="FF33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9492" name="Text Box 40"/>
            <p:cNvSpPr txBox="1"/>
            <p:nvPr/>
          </p:nvSpPr>
          <p:spPr>
            <a:xfrm>
              <a:off x="1620838" y="3773488"/>
              <a:ext cx="719137" cy="36830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E</a:t>
              </a:r>
            </a:p>
          </p:txBody>
        </p:sp>
        <p:sp>
          <p:nvSpPr>
            <p:cNvPr id="19493" name="Text Box 41"/>
            <p:cNvSpPr txBox="1"/>
            <p:nvPr/>
          </p:nvSpPr>
          <p:spPr>
            <a:xfrm>
              <a:off x="2914650" y="1484313"/>
              <a:ext cx="576263" cy="36830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D</a:t>
              </a:r>
            </a:p>
          </p:txBody>
        </p:sp>
        <p:sp>
          <p:nvSpPr>
            <p:cNvPr id="19494" name="Text Box 42"/>
            <p:cNvSpPr txBox="1"/>
            <p:nvPr/>
          </p:nvSpPr>
          <p:spPr>
            <a:xfrm>
              <a:off x="6299200" y="5876925"/>
              <a:ext cx="504825" cy="36830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F</a:t>
              </a:r>
            </a:p>
          </p:txBody>
        </p:sp>
        <p:sp>
          <p:nvSpPr>
            <p:cNvPr id="19495" name="Text Box 43"/>
            <p:cNvSpPr txBox="1"/>
            <p:nvPr/>
          </p:nvSpPr>
          <p:spPr>
            <a:xfrm>
              <a:off x="2771775" y="3933825"/>
              <a:ext cx="576263" cy="36830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B</a:t>
              </a:r>
            </a:p>
          </p:txBody>
        </p:sp>
        <p:sp>
          <p:nvSpPr>
            <p:cNvPr id="19496" name="Text Box 44"/>
            <p:cNvSpPr txBox="1"/>
            <p:nvPr/>
          </p:nvSpPr>
          <p:spPr>
            <a:xfrm>
              <a:off x="5003800" y="1484313"/>
              <a:ext cx="576263" cy="36830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A</a:t>
              </a:r>
            </a:p>
          </p:txBody>
        </p:sp>
        <p:sp>
          <p:nvSpPr>
            <p:cNvPr id="19497" name="Text Box 45"/>
            <p:cNvSpPr txBox="1"/>
            <p:nvPr/>
          </p:nvSpPr>
          <p:spPr>
            <a:xfrm>
              <a:off x="6299200" y="2781300"/>
              <a:ext cx="323850" cy="36830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C</a:t>
              </a: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689610" y="2207895"/>
            <a:ext cx="5405755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提示：</a:t>
            </a:r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1.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有勾股定理求出</a:t>
            </a:r>
          </a:p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AB=</a:t>
            </a:r>
          </a:p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BC=</a:t>
            </a:r>
          </a:p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AC=</a:t>
            </a:r>
          </a:p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DE=</a:t>
            </a:r>
          </a:p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EF=</a:t>
            </a:r>
          </a:p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DF=</a:t>
            </a:r>
          </a:p>
          <a:p>
            <a:r>
              <a:rPr lang="en-US" altLang="zh-CN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2.</a:t>
            </a:r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计算比</a:t>
            </a:r>
          </a:p>
          <a:p>
            <a:endParaRPr lang="zh-CN" altLang="en-US" sz="320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练习：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914400" y="1501775"/>
            <a:ext cx="9718040" cy="1711325"/>
          </a:xfrm>
        </p:spPr>
        <p:txBody>
          <a:bodyPr>
            <a:noAutofit/>
          </a:bodyPr>
          <a:lstStyle/>
          <a:p>
            <a:pPr marL="0" marR="0" lvl="0" indent="298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600" b="1" spc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1.</a:t>
            </a:r>
            <a:r>
              <a:rPr lang="zh-CN" altLang="zh-CN" sz="3600" b="1" spc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lang="en-US" altLang="zh-CN" sz="3600" b="1" spc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3600" b="1" spc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</a:t>
            </a:r>
            <a:r>
              <a:rPr lang="zh-CN" altLang="en-US" sz="3600" b="1" spc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</a:t>
            </a:r>
            <a:r>
              <a:rPr lang="en-US" altLang="zh-CN" sz="3600" b="1" spc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ΔABC</a:t>
            </a:r>
            <a:r>
              <a:rPr lang="zh-CN" altLang="en-US" sz="3600" b="1" spc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与</a:t>
            </a:r>
            <a:r>
              <a:rPr lang="en-US" altLang="zh-CN" sz="3600" b="1" spc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Δ</a:t>
            </a:r>
            <a:r>
              <a:rPr lang="en-US" altLang="zh-CN" sz="3600" b="1" spc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A′B′C′</a:t>
            </a:r>
            <a:r>
              <a:rPr lang="zh-CN" altLang="en-US" sz="3600" b="1" spc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中，若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298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600" b="1" spc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AB=3</a:t>
            </a:r>
            <a:r>
              <a:rPr lang="zh-CN" altLang="en-US" sz="3600" b="1" spc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 </a:t>
            </a:r>
            <a:r>
              <a:rPr lang="en-US" altLang="zh-CN" sz="3600" b="1" spc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BC=4</a:t>
            </a:r>
            <a:r>
              <a:rPr lang="zh-CN" altLang="en-US" sz="3600" b="1" spc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  </a:t>
            </a:r>
            <a:r>
              <a:rPr lang="en-US" altLang="zh-CN" sz="3600" b="1" spc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AC=5</a:t>
            </a:r>
            <a:r>
              <a:rPr lang="zh-CN" altLang="en-US" sz="3600" b="1" spc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</a:t>
            </a:r>
            <a:r>
              <a:rPr lang="zh-CN" altLang="en-US" sz="3600" b="1" spc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3600" b="1" spc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A′B′</a:t>
            </a:r>
            <a:r>
              <a:rPr lang="en-US" altLang="zh-CN" sz="3600" b="1" spc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=6</a:t>
            </a:r>
            <a:r>
              <a:rPr lang="zh-CN" altLang="en-US" sz="3600" b="1" spc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 </a:t>
            </a:r>
            <a:r>
              <a:rPr lang="en-US" altLang="zh-CN" sz="3600" b="1" spc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B′C′</a:t>
            </a:r>
            <a:r>
              <a:rPr lang="en-US" altLang="zh-CN" sz="3600" b="1" spc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=8</a:t>
            </a:r>
            <a:r>
              <a:rPr lang="zh-CN" altLang="en-US" sz="3600" b="1" spc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 </a:t>
            </a:r>
            <a:r>
              <a:rPr lang="en-US" altLang="zh-CN" sz="3600" b="1" spc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A′C′</a:t>
            </a:r>
            <a:r>
              <a:rPr lang="en-US" altLang="zh-CN" sz="3600" b="1" spc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=10</a:t>
            </a:r>
            <a:r>
              <a:rPr lang="zh-CN" altLang="en-US" sz="3600" b="1" spc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  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298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600" b="1" spc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ΔABC</a:t>
            </a:r>
            <a:r>
              <a:rPr lang="zh-CN" altLang="en-US" sz="3600" b="1" spc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与</a:t>
            </a:r>
            <a:r>
              <a:rPr lang="en-US" altLang="zh-CN" sz="3600" b="1" spc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Δ </a:t>
            </a:r>
            <a:r>
              <a:rPr lang="en-US" altLang="zh-CN" sz="3600" b="1" spc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A′B′C′</a:t>
            </a:r>
            <a:r>
              <a:rPr lang="zh-CN" altLang="en-US" sz="3600" b="1" spc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相似吗？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0844" name="Text Box 12"/>
          <p:cNvSpPr txBox="1">
            <a:spLocks noChangeArrowheads="1"/>
          </p:cNvSpPr>
          <p:nvPr/>
        </p:nvSpPr>
        <p:spPr bwMode="auto">
          <a:xfrm>
            <a:off x="914400" y="4056380"/>
            <a:ext cx="9822815" cy="156966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marR="0" defTabSz="914400">
              <a:buClrTx/>
              <a:buSzTx/>
              <a:buFontTx/>
              <a:defRPr/>
            </a:pPr>
            <a:r>
              <a:rPr kumimoji="0" lang="zh-CN" altLang="en-US" sz="3200" b="1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（</a:t>
            </a:r>
            <a:r>
              <a:rPr kumimoji="0" lang="en-US" altLang="zh-CN" sz="3200" b="1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kumimoji="0" lang="zh-CN" altLang="en-US" sz="3200" b="1" kern="1200" cap="none" spc="0" normalizeH="0" baseline="0" noProof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）</a:t>
            </a:r>
            <a:r>
              <a:rPr kumimoji="0" lang="zh-CN" altLang="en-US" sz="3200" b="1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</a:t>
            </a:r>
            <a:r>
              <a:rPr kumimoji="0" lang="en-US" altLang="zh-CN" sz="3200" b="1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ΔABC</a:t>
            </a:r>
            <a:r>
              <a:rPr kumimoji="0" lang="zh-CN" altLang="en-US" sz="3200" b="1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与</a:t>
            </a:r>
            <a:r>
              <a:rPr kumimoji="0" lang="en-US" altLang="zh-CN" sz="3200" b="1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Δ</a:t>
            </a:r>
            <a:r>
              <a:rPr kumimoji="0" lang="en-US" altLang="zh-CN" sz="3200" b="1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A′B′C′</a:t>
            </a:r>
            <a:r>
              <a:rPr kumimoji="0" lang="en-US" altLang="zh-CN" sz="3200" b="1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kumimoji="0" lang="zh-CN" altLang="en-US" sz="3200" b="1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中，若     </a:t>
            </a:r>
            <a:r>
              <a:rPr kumimoji="0" lang="en-US" altLang="zh-CN" sz="3200" b="1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AB=3</a:t>
            </a:r>
            <a:r>
              <a:rPr kumimoji="0" lang="zh-CN" altLang="en-US" sz="3200" b="1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 </a:t>
            </a:r>
            <a:r>
              <a:rPr kumimoji="0" lang="en-US" altLang="zh-CN" sz="3200" b="1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BC=3</a:t>
            </a:r>
            <a:r>
              <a:rPr kumimoji="0" lang="zh-CN" altLang="en-US" sz="3200" b="1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 </a:t>
            </a:r>
            <a:r>
              <a:rPr kumimoji="0" lang="en-US" altLang="zh-CN" sz="3200" b="1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AC=4</a:t>
            </a:r>
            <a:r>
              <a:rPr kumimoji="0" lang="zh-CN" altLang="en-US" sz="3200" b="1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 </a:t>
            </a:r>
            <a:r>
              <a:rPr kumimoji="0" lang="en-US" altLang="zh-CN" sz="3200" b="1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A′B′</a:t>
            </a:r>
            <a:r>
              <a:rPr kumimoji="0" lang="en-US" altLang="zh-CN" sz="3200" b="1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=6</a:t>
            </a:r>
            <a:r>
              <a:rPr kumimoji="0" lang="zh-CN" altLang="en-US" sz="3200" b="1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 </a:t>
            </a:r>
            <a:r>
              <a:rPr kumimoji="0" lang="en-US" altLang="zh-CN" sz="3200" b="1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B′C′</a:t>
            </a:r>
            <a:r>
              <a:rPr kumimoji="0" lang="en-US" altLang="zh-CN" sz="3200" b="1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=6</a:t>
            </a:r>
            <a:r>
              <a:rPr kumimoji="0" lang="zh-CN" altLang="en-US" sz="3200" b="1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 </a:t>
            </a:r>
            <a:r>
              <a:rPr kumimoji="0" lang="en-US" altLang="zh-CN" sz="3200" b="1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A′C′</a:t>
            </a:r>
            <a:r>
              <a:rPr kumimoji="0" lang="en-US" altLang="zh-CN" sz="3200" b="1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=10</a:t>
            </a:r>
          </a:p>
          <a:p>
            <a:pPr marR="0" defTabSz="914400">
              <a:buClrTx/>
              <a:buSzTx/>
              <a:buFontTx/>
              <a:defRPr/>
            </a:pPr>
            <a:r>
              <a:rPr kumimoji="0" lang="en-US" altLang="zh-CN" sz="3200" b="1" kern="1200" cap="none" spc="0" normalizeH="0" baseline="0" noProof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ΔABC</a:t>
            </a:r>
            <a:r>
              <a:rPr kumimoji="0" lang="zh-CN" altLang="en-US" sz="3200" b="1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与</a:t>
            </a:r>
            <a:r>
              <a:rPr kumimoji="0" lang="en-US" altLang="zh-CN" sz="3200" b="1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Δ</a:t>
            </a:r>
            <a:r>
              <a:rPr kumimoji="0" lang="en-US" altLang="zh-CN" sz="3200" b="1" kern="1200" cap="none" spc="0" normalizeH="0" baseline="0" noProof="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A′B′C′</a:t>
            </a:r>
            <a:r>
              <a:rPr kumimoji="0" lang="zh-CN" altLang="en-US" sz="3200" b="1" kern="1200" cap="none" spc="0" normalizeH="0" baseline="0" noProof="0" dirty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相似吗</a:t>
            </a:r>
            <a:r>
              <a:rPr kumimoji="0" lang="zh-CN" altLang="en-US" sz="3200" b="1" kern="1200" cap="none" spc="0" normalizeH="0" baseline="0" noProof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？</a:t>
            </a:r>
            <a:endParaRPr kumimoji="0" lang="zh-CN" altLang="en-US" sz="3200" b="1" kern="1200" cap="none" spc="0" normalizeH="0" baseline="0" noProof="0" dirty="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10590530" y="2162810"/>
            <a:ext cx="310515" cy="996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10906760" y="2162810"/>
            <a:ext cx="1006475" cy="8915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10558780" y="3101975"/>
            <a:ext cx="1363980" cy="12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8495030" y="1779905"/>
            <a:ext cx="341630" cy="14331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8808720" y="1779270"/>
            <a:ext cx="1373505" cy="13950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8495030" y="3174365"/>
            <a:ext cx="1687195" cy="38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8664575" y="1501775"/>
            <a:ext cx="5270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9836150" y="3140710"/>
            <a:ext cx="5270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281670" y="3174365"/>
            <a:ext cx="5270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10561955" y="1664335"/>
            <a:ext cx="9099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noProof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b="1" noProof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A′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0558780" y="3159760"/>
            <a:ext cx="6997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noProof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B′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1491595" y="2987040"/>
            <a:ext cx="5943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noProof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C′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custom20205081_1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输入您的封面副标题"/>
  <p:tag name="KSO_WM_UNIT_SHOW_EDIT_AREA_INDICATION" val="1"/>
  <p:tag name="KSO_WM_UNIT_TYPE" val="b"/>
  <p:tag name="KSO_WM_UNIT_VALUE" val="11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f0d2b7f-cf8b-4205-9985-f665f44e4d2c}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1811,&quot;width&quot;:4147}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heme/theme1.xml><?xml version="1.0" encoding="utf-8"?>
<a:theme xmlns:a="http://schemas.openxmlformats.org/drawingml/2006/main" name="WWW.2PPT.COM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590</Words>
  <Application>Microsoft Office PowerPoint</Application>
  <PresentationFormat>宽屏</PresentationFormat>
  <Paragraphs>115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宋体</vt:lpstr>
      <vt:lpstr>微软雅黑</vt:lpstr>
      <vt:lpstr>新宋体</vt:lpstr>
      <vt:lpstr>Arial</vt:lpstr>
      <vt:lpstr>Calibri</vt:lpstr>
      <vt:lpstr>Comic Sans MS</vt:lpstr>
      <vt:lpstr>Wingdings</vt:lpstr>
      <vt:lpstr>WWW.2PPT.COM</vt:lpstr>
      <vt:lpstr>Equation.DSMT4</vt:lpstr>
      <vt:lpstr>Bitmap Image</vt:lpstr>
      <vt:lpstr>PowerPoint 演示文稿</vt:lpstr>
      <vt:lpstr>学习目标：</vt:lpstr>
      <vt:lpstr>回顾思考：</vt:lpstr>
      <vt:lpstr>自主探究一：</vt:lpstr>
      <vt:lpstr>自主探究一：</vt:lpstr>
      <vt:lpstr>相似三角形的判定3：</vt:lpstr>
      <vt:lpstr>PowerPoint 演示文稿</vt:lpstr>
      <vt:lpstr>PowerPoint 演示文稿</vt:lpstr>
      <vt:lpstr>练习：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小结：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2019-06-19T02:08:00Z</dcterms:created>
  <dcterms:modified xsi:type="dcterms:W3CDTF">2023-01-16T14:07:56Z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00BA91A57A9A4D9991BBB0D08AD93027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