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C97CE4E-7149-4B46-A034-0E06730BD05A}" type="datetimeFigureOut">
              <a:rPr lang="zh-CN" altLang="en-US"/>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3202E96-C090-46E1-942E-06C42EFB675F}"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fld id="{79E0F584-D15E-4075-AA50-21A71ED92445}" type="datetimeFigureOut">
              <a:rPr lang="zh-CN" altLang="en-US"/>
              <a:t>2023-01-16</a:t>
            </a:fld>
            <a:endParaRPr lang="en-US" altLang="zh-CN"/>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7CBEC385-D57F-4899-873D-2CEB10528D1C}"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CBEC385-D57F-4899-873D-2CEB10528D1C}" type="slidenum">
              <a:rPr lang="zh-CN" altLang="en-US" smtClean="0"/>
              <a:t>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p:txBody>
          <a:bodyPr/>
          <a:lstStyle/>
          <a:p>
            <a:endParaRPr lang="zh-CN" altLang="en-US" b="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84A32AF-2B04-48CC-A3D5-B835E36DD0B2}"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BC2CEB0-E63A-45C0-AD31-32E12BA4A2B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42E1F70-157E-44C6-A9D8-714B8266955B}"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330DBB3-7AB6-4657-A597-95C7F9AE76A9}"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EEA9410-4299-4149-95FC-30E6686B33EC}"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4CC0F3B-25AF-4034-A1A0-026000866057}"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61B504E-C5FD-40DB-A1EE-3544DA1A35DB}"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A58B576-5519-4EFF-B690-5FF7A4D2CBE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2CD7E7B9-1344-4966-8943-744680A19874}"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977227F-E174-4F7F-96EA-792B51E7E04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C2B9984-3DCB-4202-A677-D471BD75038B}"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3E9EC05-2EB3-4077-AF61-BC927DA25247}"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98BCB28F-5158-41D0-B235-A8B6171020F4}" type="datetimeFigureOut">
              <a:rPr lang="zh-CN" altLang="en-US"/>
              <a:t>2023-01-16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528F64C-501D-49E2-993E-406678C9D6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C858ACC8-27B2-43BF-81A0-110A1D190B1E}" type="datetimeFigureOut">
              <a:rPr lang="zh-CN" altLang="en-US"/>
              <a:t>2023-01-16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8979C76-8A43-4A23-A82E-2CD7F5B6253C}"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DF1658B-158F-4530-B6BA-F5F304C5C35D}" type="datetimeFigureOut">
              <a:rPr lang="zh-CN" altLang="en-US"/>
              <a:t>2023-01-16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25CFDC1-8C77-425A-B0A4-A8D81C5B4B1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F3FBAE6-FDC6-41F9-A26E-61B4D4EC3C1E}"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838DBBF-F4F4-40F5-969A-909F449FF93C}"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24891E3-BC01-4E10-8139-C02C14BC941D}"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F1B5AF0-F397-471F-B7B5-75346E7673D3}"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108D7D9-CC1F-4CD9-8F57-D7A967979800}" type="datetimeFigureOut">
              <a:rPr lang="zh-CN" altLang="en-US"/>
              <a:t>2023-01-16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58EB027-E133-4197-AF5D-19397446BFA7}"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D:\&#36719;&#20214;\&#25991;&#20214;&#22788;&#29702;&#24037;&#20855;1\word&#27169;&#26495;&#25209;&#37327;&#36716;&#25442;&#22120;\&#20840;&#21697;&#20013;&#32771;&#32593;&#27169;&#26495;\Word&#32451;&#20064;&#39064;\Grammar&#32451;&#20064;&#39064;.doc" TargetMode="External"/><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WordArt 3"/>
          <p:cNvSpPr>
            <a:spLocks noChangeArrowheads="1" noChangeShapeType="1" noTextEdit="1"/>
          </p:cNvSpPr>
          <p:nvPr/>
        </p:nvSpPr>
        <p:spPr bwMode="auto">
          <a:xfrm>
            <a:off x="3647650" y="836712"/>
            <a:ext cx="1848694" cy="7620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FF99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panose="020B0604020202020204"/>
                <a:cs typeface="Arial" panose="020B0604020202020204"/>
              </a:rPr>
              <a:t>Unit 6</a:t>
            </a:r>
            <a:endParaRPr lang="zh-CN" altLang="en-US" sz="3600" b="1" kern="10" dirty="0">
              <a:ln w="12700">
                <a:solidFill>
                  <a:srgbClr val="FF99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panose="020B0604020202020204"/>
              <a:cs typeface="Arial" panose="020B0604020202020204"/>
            </a:endParaRPr>
          </a:p>
        </p:txBody>
      </p:sp>
      <p:sp>
        <p:nvSpPr>
          <p:cNvPr id="15364" name="WordArt 4"/>
          <p:cNvSpPr>
            <a:spLocks noChangeArrowheads="1" noChangeShapeType="1" noTextEdit="1"/>
          </p:cNvSpPr>
          <p:nvPr/>
        </p:nvSpPr>
        <p:spPr bwMode="auto">
          <a:xfrm>
            <a:off x="2951955" y="4077071"/>
            <a:ext cx="3240087" cy="734691"/>
          </a:xfrm>
          <a:prstGeom prst="rect">
            <a:avLst/>
          </a:prstGeom>
        </p:spPr>
        <p:txBody>
          <a:bodyPr wrap="none" fromWordArt="1">
            <a:prstTxWarp prst="textPlain">
              <a:avLst>
                <a:gd name="adj" fmla="val 50000"/>
              </a:avLst>
            </a:prstTxWarp>
          </a:bodyPr>
          <a:lstStyle/>
          <a:p>
            <a:pPr algn="ctr"/>
            <a:r>
              <a:rPr lang="en-US" altLang="zh-CN" sz="3600" b="1" kern="10" dirty="0">
                <a:ln w="9525">
                  <a:solidFill>
                    <a:srgbClr val="00FFFF"/>
                  </a:solidFill>
                  <a:round/>
                </a:ln>
                <a:solidFill>
                  <a:srgbClr val="FFCC00"/>
                </a:solidFill>
                <a:effectLst>
                  <a:outerShdw dist="35921" dir="2700000" algn="ctr" rotWithShape="0">
                    <a:srgbClr val="808080">
                      <a:alpha val="80000"/>
                    </a:srgbClr>
                  </a:outerShdw>
                </a:effectLst>
                <a:latin typeface="Arial" panose="020B0604020202020204"/>
                <a:cs typeface="Arial" panose="020B0604020202020204"/>
              </a:rPr>
              <a:t>Grammar</a:t>
            </a:r>
            <a:endParaRPr lang="zh-CN" altLang="en-US" sz="3600" b="1" kern="10" dirty="0">
              <a:ln w="9525">
                <a:solidFill>
                  <a:srgbClr val="00FFFF"/>
                </a:solidFill>
                <a:round/>
              </a:ln>
              <a:solidFill>
                <a:srgbClr val="FFCC00"/>
              </a:solidFill>
              <a:effectLst>
                <a:outerShdw dist="35921" dir="2700000" algn="ctr" rotWithShape="0">
                  <a:srgbClr val="808080">
                    <a:alpha val="80000"/>
                  </a:srgbClr>
                </a:outerShdw>
              </a:effectLst>
              <a:latin typeface="Arial" panose="020B0604020202020204"/>
              <a:cs typeface="Arial" panose="020B0604020202020204"/>
            </a:endParaRPr>
          </a:p>
        </p:txBody>
      </p:sp>
      <p:sp>
        <p:nvSpPr>
          <p:cNvPr id="2" name="矩形 1"/>
          <p:cNvSpPr/>
          <p:nvPr/>
        </p:nvSpPr>
        <p:spPr>
          <a:xfrm>
            <a:off x="30857" y="2132856"/>
            <a:ext cx="9144000" cy="1446550"/>
          </a:xfrm>
          <a:prstGeom prst="rect">
            <a:avLst/>
          </a:prstGeom>
        </p:spPr>
        <p:txBody>
          <a:bodyPr wrap="square">
            <a:spAutoFit/>
          </a:bodyPr>
          <a:lstStyle/>
          <a:p>
            <a:pPr algn="ctr"/>
            <a:r>
              <a:rPr lang="en-US" altLang="zh-CN" sz="8800" dirty="0" smtClean="0"/>
              <a:t>Outdoor fun</a:t>
            </a:r>
            <a:endParaRPr lang="zh-CN" altLang="en-US" sz="8800" dirty="0"/>
          </a:p>
        </p:txBody>
      </p:sp>
      <p:sp>
        <p:nvSpPr>
          <p:cNvPr id="6" name="矩形 5"/>
          <p:cNvSpPr/>
          <p:nvPr/>
        </p:nvSpPr>
        <p:spPr>
          <a:xfrm>
            <a:off x="2955611" y="5733256"/>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图标3"/>
          <p:cNvPicPr>
            <a:picLocks noChangeAspect="1" noChangeArrowheads="1"/>
          </p:cNvPicPr>
          <p:nvPr/>
        </p:nvPicPr>
        <p:blipFill>
          <a:blip r:embed="rId2" cstate="email"/>
          <a:srcRect/>
          <a:stretch>
            <a:fillRect/>
          </a:stretch>
        </p:blipFill>
        <p:spPr bwMode="auto">
          <a:xfrm>
            <a:off x="0" y="5278438"/>
            <a:ext cx="504825" cy="1535112"/>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541338" y="549275"/>
            <a:ext cx="820737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3600" b="1">
                <a:latin typeface="Times New Roman" panose="02020603050405020304" pitchFamily="18" charset="0"/>
              </a:rPr>
              <a:t>6. One sunny day, Alice ___ by a river </a:t>
            </a:r>
          </a:p>
          <a:p>
            <a:r>
              <a:rPr kumimoji="1" lang="en-US" altLang="zh-CN" sz="3600" b="1">
                <a:latin typeface="Times New Roman" panose="02020603050405020304" pitchFamily="18" charset="0"/>
              </a:rPr>
              <a:t>    with her sister.</a:t>
            </a:r>
          </a:p>
          <a:p>
            <a:r>
              <a:rPr kumimoji="1" lang="en-US" altLang="zh-CN" sz="3600" b="1">
                <a:latin typeface="Times New Roman" panose="02020603050405020304" pitchFamily="18" charset="0"/>
              </a:rPr>
              <a:t>7. She ______ up and ____ a white rabbit </a:t>
            </a:r>
          </a:p>
          <a:p>
            <a:r>
              <a:rPr kumimoji="1" lang="en-US" altLang="zh-CN" sz="3600" b="1">
                <a:latin typeface="Times New Roman" panose="02020603050405020304" pitchFamily="18" charset="0"/>
              </a:rPr>
              <a:t>    in a coat passing by.</a:t>
            </a:r>
          </a:p>
          <a:p>
            <a:r>
              <a:rPr kumimoji="1" lang="en-US" altLang="zh-CN" sz="3600" b="1">
                <a:latin typeface="Times New Roman" panose="02020603050405020304" pitchFamily="18" charset="0"/>
              </a:rPr>
              <a:t>8. It ____ a watch out of its pocket and </a:t>
            </a:r>
          </a:p>
          <a:p>
            <a:r>
              <a:rPr kumimoji="1" lang="en-US" altLang="zh-CN" sz="3600" b="1">
                <a:latin typeface="Times New Roman" panose="02020603050405020304" pitchFamily="18" charset="0"/>
              </a:rPr>
              <a:t>    ______ at the time.</a:t>
            </a:r>
          </a:p>
          <a:p>
            <a:r>
              <a:rPr kumimoji="1" lang="en-US" altLang="zh-CN" sz="3600" b="1">
                <a:latin typeface="Times New Roman" panose="02020603050405020304" pitchFamily="18" charset="0"/>
              </a:rPr>
              <a:t>9. Alice ___ not want to let the rabbit get </a:t>
            </a:r>
          </a:p>
          <a:p>
            <a:r>
              <a:rPr kumimoji="1" lang="en-US" altLang="zh-CN" sz="3600" b="1">
                <a:latin typeface="Times New Roman" panose="02020603050405020304" pitchFamily="18" charset="0"/>
              </a:rPr>
              <a:t>    away, …</a:t>
            </a:r>
          </a:p>
          <a:p>
            <a:r>
              <a:rPr kumimoji="1" lang="en-US" altLang="zh-CN" sz="3600" b="1">
                <a:latin typeface="Times New Roman" panose="02020603050405020304" pitchFamily="18" charset="0"/>
              </a:rPr>
              <a:t>10. There _____ doors all around, but </a:t>
            </a:r>
          </a:p>
          <a:p>
            <a:r>
              <a:rPr kumimoji="1" lang="en-US" altLang="zh-CN" sz="3600" b="1">
                <a:latin typeface="Times New Roman" panose="02020603050405020304" pitchFamily="18" charset="0"/>
              </a:rPr>
              <a:t>      they _____ all locked.</a:t>
            </a:r>
          </a:p>
        </p:txBody>
      </p:sp>
      <p:sp>
        <p:nvSpPr>
          <p:cNvPr id="25604" name="Rectangle 4"/>
          <p:cNvSpPr>
            <a:spLocks noChangeArrowheads="1"/>
          </p:cNvSpPr>
          <p:nvPr/>
        </p:nvSpPr>
        <p:spPr bwMode="auto">
          <a:xfrm>
            <a:off x="5292725" y="549275"/>
            <a:ext cx="742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sat</a:t>
            </a:r>
            <a:endParaRPr kumimoji="1" lang="zh-CN" altLang="en-US" sz="3600" b="1">
              <a:solidFill>
                <a:srgbClr val="FF0000"/>
              </a:solidFill>
              <a:latin typeface="Times New Roman" panose="02020603050405020304" pitchFamily="18" charset="0"/>
            </a:endParaRPr>
          </a:p>
        </p:txBody>
      </p:sp>
      <p:sp>
        <p:nvSpPr>
          <p:cNvPr id="25605" name="Rectangle 5"/>
          <p:cNvSpPr>
            <a:spLocks noChangeArrowheads="1"/>
          </p:cNvSpPr>
          <p:nvPr/>
        </p:nvSpPr>
        <p:spPr bwMode="auto">
          <a:xfrm>
            <a:off x="1835150" y="1628775"/>
            <a:ext cx="14795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looked</a:t>
            </a:r>
            <a:endParaRPr kumimoji="1" lang="zh-CN" altLang="en-US" sz="3600" b="1">
              <a:solidFill>
                <a:srgbClr val="FF0000"/>
              </a:solidFill>
              <a:latin typeface="Times New Roman" panose="02020603050405020304" pitchFamily="18" charset="0"/>
            </a:endParaRPr>
          </a:p>
        </p:txBody>
      </p:sp>
      <p:sp>
        <p:nvSpPr>
          <p:cNvPr id="25606" name="Rectangle 6"/>
          <p:cNvSpPr>
            <a:spLocks noChangeArrowheads="1"/>
          </p:cNvSpPr>
          <p:nvPr/>
        </p:nvSpPr>
        <p:spPr bwMode="auto">
          <a:xfrm>
            <a:off x="4859338" y="1628775"/>
            <a:ext cx="920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saw</a:t>
            </a:r>
            <a:endParaRPr kumimoji="1" lang="zh-CN" altLang="en-US" sz="3600" b="1">
              <a:solidFill>
                <a:srgbClr val="FF0000"/>
              </a:solidFill>
              <a:latin typeface="Times New Roman" panose="02020603050405020304" pitchFamily="18" charset="0"/>
            </a:endParaRPr>
          </a:p>
        </p:txBody>
      </p:sp>
      <p:sp>
        <p:nvSpPr>
          <p:cNvPr id="25607" name="Rectangle 7"/>
          <p:cNvSpPr>
            <a:spLocks noChangeArrowheads="1"/>
          </p:cNvSpPr>
          <p:nvPr/>
        </p:nvSpPr>
        <p:spPr bwMode="auto">
          <a:xfrm>
            <a:off x="1436688" y="2716213"/>
            <a:ext cx="1047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took</a:t>
            </a:r>
            <a:endParaRPr kumimoji="1" lang="zh-CN" altLang="en-US" sz="3600" b="1">
              <a:solidFill>
                <a:srgbClr val="FF0000"/>
              </a:solidFill>
              <a:latin typeface="Times New Roman" panose="02020603050405020304" pitchFamily="18" charset="0"/>
            </a:endParaRPr>
          </a:p>
        </p:txBody>
      </p:sp>
      <p:sp>
        <p:nvSpPr>
          <p:cNvPr id="25608" name="Rectangle 8"/>
          <p:cNvSpPr>
            <a:spLocks noChangeArrowheads="1"/>
          </p:cNvSpPr>
          <p:nvPr/>
        </p:nvSpPr>
        <p:spPr bwMode="auto">
          <a:xfrm>
            <a:off x="971550" y="3286125"/>
            <a:ext cx="14795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looked</a:t>
            </a:r>
            <a:endParaRPr kumimoji="1" lang="zh-CN" altLang="en-US" sz="3600" b="1">
              <a:solidFill>
                <a:srgbClr val="FF0000"/>
              </a:solidFill>
              <a:latin typeface="Times New Roman" panose="02020603050405020304" pitchFamily="18" charset="0"/>
            </a:endParaRPr>
          </a:p>
        </p:txBody>
      </p:sp>
      <p:sp>
        <p:nvSpPr>
          <p:cNvPr id="25609" name="Rectangle 9"/>
          <p:cNvSpPr>
            <a:spLocks noChangeArrowheads="1"/>
          </p:cNvSpPr>
          <p:nvPr/>
        </p:nvSpPr>
        <p:spPr bwMode="auto">
          <a:xfrm>
            <a:off x="2124075" y="3862388"/>
            <a:ext cx="8191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did</a:t>
            </a:r>
            <a:endParaRPr kumimoji="1" lang="zh-CN" altLang="en-US" sz="3600" b="1">
              <a:solidFill>
                <a:srgbClr val="FF0000"/>
              </a:solidFill>
              <a:latin typeface="Times New Roman" panose="02020603050405020304" pitchFamily="18" charset="0"/>
            </a:endParaRPr>
          </a:p>
        </p:txBody>
      </p:sp>
      <p:sp>
        <p:nvSpPr>
          <p:cNvPr id="25610" name="Rectangle 10"/>
          <p:cNvSpPr>
            <a:spLocks noChangeArrowheads="1"/>
          </p:cNvSpPr>
          <p:nvPr/>
        </p:nvSpPr>
        <p:spPr bwMode="auto">
          <a:xfrm>
            <a:off x="2555875" y="4941888"/>
            <a:ext cx="1123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were</a:t>
            </a:r>
            <a:endParaRPr kumimoji="1" lang="zh-CN" altLang="en-US" sz="3600" b="1">
              <a:solidFill>
                <a:srgbClr val="FF0000"/>
              </a:solidFill>
              <a:latin typeface="Times New Roman" panose="02020603050405020304" pitchFamily="18" charset="0"/>
            </a:endParaRPr>
          </a:p>
        </p:txBody>
      </p:sp>
      <p:sp>
        <p:nvSpPr>
          <p:cNvPr id="25611" name="Rectangle 11"/>
          <p:cNvSpPr>
            <a:spLocks noChangeArrowheads="1"/>
          </p:cNvSpPr>
          <p:nvPr/>
        </p:nvSpPr>
        <p:spPr bwMode="auto">
          <a:xfrm>
            <a:off x="2268538" y="5518150"/>
            <a:ext cx="1123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a:solidFill>
                  <a:srgbClr val="FF0000"/>
                </a:solidFill>
                <a:latin typeface="Times New Roman" panose="02020603050405020304" pitchFamily="18" charset="0"/>
              </a:rPr>
              <a:t>were</a:t>
            </a:r>
            <a:endParaRPr kumimoji="1" lang="zh-CN" altLang="en-US" sz="3600" b="1">
              <a:solidFill>
                <a:srgbClr val="FF0000"/>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blinds(horizontal)">
                                      <p:cBhvr>
                                        <p:cTn id="12" dur="500"/>
                                        <p:tgtEl>
                                          <p:spTgt spid="256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6"/>
                                        </p:tgtEl>
                                        <p:attrNameLst>
                                          <p:attrName>style.visibility</p:attrName>
                                        </p:attrNameLst>
                                      </p:cBhvr>
                                      <p:to>
                                        <p:strVal val="visible"/>
                                      </p:to>
                                    </p:set>
                                    <p:animEffect transition="in" filter="blinds(horizontal)">
                                      <p:cBhvr>
                                        <p:cTn id="17" dur="500"/>
                                        <p:tgtEl>
                                          <p:spTgt spid="2560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blinds(horizontal)">
                                      <p:cBhvr>
                                        <p:cTn id="22" dur="500"/>
                                        <p:tgtEl>
                                          <p:spTgt spid="2560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8"/>
                                        </p:tgtEl>
                                        <p:attrNameLst>
                                          <p:attrName>style.visibility</p:attrName>
                                        </p:attrNameLst>
                                      </p:cBhvr>
                                      <p:to>
                                        <p:strVal val="visible"/>
                                      </p:to>
                                    </p:set>
                                    <p:animEffect transition="in" filter="blinds(horizontal)">
                                      <p:cBhvr>
                                        <p:cTn id="27" dur="500"/>
                                        <p:tgtEl>
                                          <p:spTgt spid="2560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609"/>
                                        </p:tgtEl>
                                        <p:attrNameLst>
                                          <p:attrName>style.visibility</p:attrName>
                                        </p:attrNameLst>
                                      </p:cBhvr>
                                      <p:to>
                                        <p:strVal val="visible"/>
                                      </p:to>
                                    </p:set>
                                    <p:animEffect transition="in" filter="blinds(horizontal)">
                                      <p:cBhvr>
                                        <p:cTn id="32" dur="500"/>
                                        <p:tgtEl>
                                          <p:spTgt spid="2560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610"/>
                                        </p:tgtEl>
                                        <p:attrNameLst>
                                          <p:attrName>style.visibility</p:attrName>
                                        </p:attrNameLst>
                                      </p:cBhvr>
                                      <p:to>
                                        <p:strVal val="visible"/>
                                      </p:to>
                                    </p:set>
                                    <p:animEffect transition="in" filter="blinds(horizontal)">
                                      <p:cBhvr>
                                        <p:cTn id="37" dur="500"/>
                                        <p:tgtEl>
                                          <p:spTgt spid="256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611"/>
                                        </p:tgtEl>
                                        <p:attrNameLst>
                                          <p:attrName>style.visibility</p:attrName>
                                        </p:attrNameLst>
                                      </p:cBhvr>
                                      <p:to>
                                        <p:strVal val="visible"/>
                                      </p:to>
                                    </p:set>
                                    <p:animEffect transition="in" filter="blinds(horizontal)">
                                      <p:cBhvr>
                                        <p:cTn id="42" dur="500"/>
                                        <p:tgtEl>
                                          <p:spTgt spid="25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6" grpId="0"/>
      <p:bldP spid="25607" grpId="0"/>
      <p:bldP spid="25608" grpId="0"/>
      <p:bldP spid="25609" grpId="0"/>
      <p:bldP spid="25610" grpId="0"/>
      <p:bldP spid="256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850" y="796925"/>
            <a:ext cx="8569325" cy="55848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en-US" altLang="zh-CN" sz="3600" b="1" dirty="0">
                <a:latin typeface="Times New Roman" panose="02020603050405020304" pitchFamily="18" charset="0"/>
              </a:rPr>
              <a:t>— It's dangerous to swim here. Look at </a:t>
            </a:r>
          </a:p>
          <a:p>
            <a:r>
              <a:rPr lang="en-US" altLang="zh-CN" sz="3600" b="1" dirty="0">
                <a:latin typeface="Times New Roman" panose="02020603050405020304" pitchFamily="18" charset="0"/>
              </a:rPr>
              <a:t>     the sign.</a:t>
            </a:r>
          </a:p>
          <a:p>
            <a:r>
              <a:rPr lang="en-US" altLang="zh-CN" sz="3600" b="1" dirty="0">
                <a:latin typeface="Times New Roman" panose="02020603050405020304" pitchFamily="18" charset="0"/>
              </a:rPr>
              <a:t>— Oh, I ______ notice it. Thanks for </a:t>
            </a:r>
          </a:p>
          <a:p>
            <a:r>
              <a:rPr lang="en-US" altLang="zh-CN" sz="3600" b="1" dirty="0">
                <a:latin typeface="Times New Roman" panose="02020603050405020304" pitchFamily="18" charset="0"/>
              </a:rPr>
              <a:t>     telling me.</a:t>
            </a:r>
          </a:p>
          <a:p>
            <a:r>
              <a:rPr lang="en-US" altLang="zh-CN" sz="3600" b="1" dirty="0">
                <a:latin typeface="Times New Roman" panose="02020603050405020304" pitchFamily="18" charset="0"/>
              </a:rPr>
              <a:t>     A. haven't                B. won't    </a:t>
            </a:r>
          </a:p>
          <a:p>
            <a:r>
              <a:rPr lang="en-US" altLang="zh-CN" sz="3600" b="1" dirty="0">
                <a:latin typeface="Times New Roman" panose="02020603050405020304" pitchFamily="18" charset="0"/>
              </a:rPr>
              <a:t>     C. don't                    D. didn't</a:t>
            </a:r>
          </a:p>
          <a:p>
            <a:r>
              <a:rPr lang="en-US" altLang="zh-CN" sz="3600" b="1" dirty="0">
                <a:latin typeface="Times New Roman" panose="02020603050405020304" pitchFamily="18" charset="0"/>
              </a:rPr>
              <a:t>— Where ______ you ______ lunch?</a:t>
            </a:r>
          </a:p>
          <a:p>
            <a:r>
              <a:rPr lang="en-US" altLang="zh-CN" sz="3600" b="1" dirty="0">
                <a:latin typeface="Times New Roman" panose="02020603050405020304" pitchFamily="18" charset="0"/>
              </a:rPr>
              <a:t>— At home. There was no school lunch.</a:t>
            </a:r>
          </a:p>
          <a:p>
            <a:r>
              <a:rPr lang="en-US" altLang="zh-CN" sz="3600" b="1" dirty="0">
                <a:latin typeface="Times New Roman" panose="02020603050405020304" pitchFamily="18" charset="0"/>
              </a:rPr>
              <a:t>     A. did; have             B. are; having   </a:t>
            </a:r>
          </a:p>
          <a:p>
            <a:r>
              <a:rPr lang="en-US" altLang="zh-CN" sz="3600" b="1" dirty="0">
                <a:latin typeface="Times New Roman" panose="02020603050405020304" pitchFamily="18" charset="0"/>
              </a:rPr>
              <a:t>     C. will; have            D. do; have  </a:t>
            </a:r>
          </a:p>
        </p:txBody>
      </p:sp>
      <p:pic>
        <p:nvPicPr>
          <p:cNvPr id="26627" name="Picture 3" descr="exercise1"/>
          <p:cNvPicPr>
            <a:picLocks noChangeAspect="1" noChangeArrowheads="1"/>
          </p:cNvPicPr>
          <p:nvPr/>
        </p:nvPicPr>
        <p:blipFill>
          <a:blip r:embed="rId3"/>
          <a:srcRect/>
          <a:stretch>
            <a:fillRect/>
          </a:stretch>
        </p:blipFill>
        <p:spPr bwMode="auto">
          <a:xfrm>
            <a:off x="4321175" y="44450"/>
            <a:ext cx="776288" cy="863600"/>
          </a:xfrm>
          <a:prstGeom prst="rect">
            <a:avLst/>
          </a:prstGeom>
          <a:noFill/>
          <a:extLst>
            <a:ext uri="{909E8E84-426E-40DD-AFC4-6F175D3DCCD1}">
              <a14:hiddenFill xmlns:a14="http://schemas.microsoft.com/office/drawing/2010/main">
                <a:solidFill>
                  <a:srgbClr val="FFFFFF"/>
                </a:solidFill>
              </a14:hiddenFill>
            </a:ext>
          </a:extLst>
        </p:spPr>
      </p:pic>
      <p:pic>
        <p:nvPicPr>
          <p:cNvPr id="26628" name="Picture 4" descr="196"/>
          <p:cNvPicPr>
            <a:picLocks noChangeAspect="1" noChangeArrowheads="1"/>
          </p:cNvPicPr>
          <p:nvPr/>
        </p:nvPicPr>
        <p:blipFill>
          <a:blip r:embed="rId4"/>
          <a:srcRect/>
          <a:stretch>
            <a:fillRect/>
          </a:stretch>
        </p:blipFill>
        <p:spPr bwMode="auto">
          <a:xfrm>
            <a:off x="4716463" y="3644900"/>
            <a:ext cx="719137" cy="609600"/>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196"/>
          <p:cNvPicPr>
            <a:picLocks noChangeAspect="1" noChangeArrowheads="1"/>
          </p:cNvPicPr>
          <p:nvPr/>
        </p:nvPicPr>
        <p:blipFill>
          <a:blip r:embed="rId4"/>
          <a:srcRect/>
          <a:stretch>
            <a:fillRect/>
          </a:stretch>
        </p:blipFill>
        <p:spPr bwMode="auto">
          <a:xfrm>
            <a:off x="827088" y="5267325"/>
            <a:ext cx="719137"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blinds(horizontal)">
                                      <p:cBhvr>
                                        <p:cTn id="12"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987675" y="1125538"/>
            <a:ext cx="5616575"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zh-CN" altLang="en-US" sz="3600" b="1" dirty="0">
                <a:latin typeface="Times New Roman" panose="02020603050405020304" pitchFamily="18" charset="0"/>
              </a:rPr>
              <a:t>以上我们已经通过归纳总结和练习对本课的语法内容有了一定的了解，下面就让我们根据之前练习的考察情况进一步选择讲解</a:t>
            </a:r>
          </a:p>
          <a:p>
            <a:pPr>
              <a:lnSpc>
                <a:spcPct val="130000"/>
              </a:lnSpc>
            </a:pPr>
            <a:r>
              <a:rPr lang="zh-CN" altLang="en-US" sz="3600" b="1" dirty="0">
                <a:latin typeface="Times New Roman" panose="02020603050405020304" pitchFamily="18" charset="0"/>
              </a:rPr>
              <a:t>该语法项的重难点。</a:t>
            </a:r>
          </a:p>
        </p:txBody>
      </p:sp>
      <p:pic>
        <p:nvPicPr>
          <p:cNvPr id="29699" name="Picture 3" descr="teacher3"/>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96838" y="1412875"/>
            <a:ext cx="3876676" cy="3905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12775" y="508000"/>
            <a:ext cx="7991475" cy="60166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90000"/>
              </a:lnSpc>
            </a:pPr>
            <a:r>
              <a:rPr lang="zh-CN" altLang="en-US" sz="3600" b="1" dirty="0">
                <a:solidFill>
                  <a:schemeClr val="tx2"/>
                </a:solidFill>
                <a:latin typeface="Times New Roman" panose="02020603050405020304" pitchFamily="18" charset="0"/>
              </a:rPr>
              <a:t>一般过去时的肯定式、否定式和一般疑问式的构成</a:t>
            </a:r>
          </a:p>
          <a:p>
            <a:pPr>
              <a:lnSpc>
                <a:spcPct val="90000"/>
              </a:lnSpc>
            </a:pPr>
            <a:r>
              <a:rPr lang="zh-CN" altLang="en-US" sz="3600" b="1" dirty="0">
                <a:solidFill>
                  <a:schemeClr val="tx2"/>
                </a:solidFill>
                <a:latin typeface="Times New Roman" panose="02020603050405020304" pitchFamily="18" charset="0"/>
              </a:rPr>
              <a:t>肯定式：</a:t>
            </a:r>
          </a:p>
          <a:p>
            <a:pPr>
              <a:lnSpc>
                <a:spcPct val="90000"/>
              </a:lnSpc>
            </a:pPr>
            <a:r>
              <a:rPr lang="zh-CN" altLang="en-US" sz="3600" b="1" dirty="0">
                <a:solidFill>
                  <a:schemeClr val="tx2"/>
                </a:solidFill>
                <a:latin typeface="Times New Roman" panose="02020603050405020304" pitchFamily="18" charset="0"/>
              </a:rPr>
              <a:t>主语 </a:t>
            </a:r>
            <a:r>
              <a:rPr lang="en-US" altLang="zh-CN" sz="3600" b="1" dirty="0">
                <a:solidFill>
                  <a:schemeClr val="tx2"/>
                </a:solidFill>
                <a:latin typeface="Times New Roman" panose="02020603050405020304" pitchFamily="18" charset="0"/>
              </a:rPr>
              <a:t>+ </a:t>
            </a:r>
            <a:r>
              <a:rPr lang="zh-CN" altLang="en-US" sz="3600" b="1" dirty="0">
                <a:solidFill>
                  <a:schemeClr val="tx2"/>
                </a:solidFill>
                <a:latin typeface="Times New Roman" panose="02020603050405020304" pitchFamily="18" charset="0"/>
              </a:rPr>
              <a:t>动词的过去式 </a:t>
            </a:r>
            <a:r>
              <a:rPr lang="en-US" altLang="zh-CN" sz="3600" b="1" dirty="0">
                <a:solidFill>
                  <a:schemeClr val="tx2"/>
                </a:solidFill>
                <a:latin typeface="Times New Roman" panose="02020603050405020304" pitchFamily="18" charset="0"/>
              </a:rPr>
              <a:t>+ …</a:t>
            </a:r>
            <a:endParaRPr lang="zh-CN" altLang="en-US" sz="3600" b="1" dirty="0">
              <a:solidFill>
                <a:schemeClr val="tx2"/>
              </a:solidFill>
              <a:latin typeface="Times New Roman" panose="02020603050405020304" pitchFamily="18" charset="0"/>
            </a:endParaRPr>
          </a:p>
          <a:p>
            <a:pPr>
              <a:lnSpc>
                <a:spcPct val="90000"/>
              </a:lnSpc>
            </a:pPr>
            <a:r>
              <a:rPr lang="en-US" altLang="zh-CN" sz="3600" b="1" dirty="0">
                <a:solidFill>
                  <a:schemeClr val="tx2"/>
                </a:solidFill>
                <a:latin typeface="Times New Roman" panose="02020603050405020304" pitchFamily="18" charset="0"/>
              </a:rPr>
              <a:t>We heard a sound. </a:t>
            </a:r>
          </a:p>
          <a:p>
            <a:pPr>
              <a:lnSpc>
                <a:spcPct val="90000"/>
              </a:lnSpc>
            </a:pPr>
            <a:r>
              <a:rPr lang="zh-CN" altLang="en-US" sz="3600" b="1" dirty="0">
                <a:solidFill>
                  <a:schemeClr val="tx2"/>
                </a:solidFill>
                <a:latin typeface="Times New Roman" panose="02020603050405020304" pitchFamily="18" charset="0"/>
              </a:rPr>
              <a:t>否定式：</a:t>
            </a:r>
          </a:p>
          <a:p>
            <a:pPr>
              <a:lnSpc>
                <a:spcPct val="90000"/>
              </a:lnSpc>
            </a:pPr>
            <a:r>
              <a:rPr lang="zh-CN" altLang="en-US" sz="3600" b="1" dirty="0">
                <a:solidFill>
                  <a:schemeClr val="tx2"/>
                </a:solidFill>
                <a:latin typeface="Times New Roman" panose="02020603050405020304" pitchFamily="18" charset="0"/>
              </a:rPr>
              <a:t>主语 </a:t>
            </a:r>
            <a:r>
              <a:rPr lang="en-US" altLang="zh-CN" sz="3600" b="1" dirty="0">
                <a:solidFill>
                  <a:schemeClr val="tx2"/>
                </a:solidFill>
                <a:latin typeface="Times New Roman" panose="02020603050405020304" pitchFamily="18" charset="0"/>
              </a:rPr>
              <a:t>+ did + not + </a:t>
            </a:r>
            <a:r>
              <a:rPr lang="zh-CN" altLang="en-US" sz="3600" b="1" dirty="0">
                <a:solidFill>
                  <a:schemeClr val="tx2"/>
                </a:solidFill>
                <a:latin typeface="Times New Roman" panose="02020603050405020304" pitchFamily="18" charset="0"/>
              </a:rPr>
              <a:t>动词原形 </a:t>
            </a:r>
            <a:r>
              <a:rPr lang="en-US" altLang="zh-CN" sz="3600" b="1" dirty="0">
                <a:solidFill>
                  <a:schemeClr val="tx2"/>
                </a:solidFill>
                <a:latin typeface="Times New Roman" panose="02020603050405020304" pitchFamily="18" charset="0"/>
              </a:rPr>
              <a:t>+ …</a:t>
            </a:r>
          </a:p>
          <a:p>
            <a:pPr>
              <a:lnSpc>
                <a:spcPct val="90000"/>
              </a:lnSpc>
            </a:pPr>
            <a:r>
              <a:rPr lang="en-US" altLang="zh-CN" sz="3600" b="1" dirty="0">
                <a:solidFill>
                  <a:schemeClr val="tx2"/>
                </a:solidFill>
                <a:latin typeface="Times New Roman" panose="02020603050405020304" pitchFamily="18" charset="0"/>
              </a:rPr>
              <a:t>We did not / didn’t hear a sound.</a:t>
            </a:r>
          </a:p>
          <a:p>
            <a:pPr>
              <a:lnSpc>
                <a:spcPct val="90000"/>
              </a:lnSpc>
            </a:pPr>
            <a:r>
              <a:rPr lang="zh-CN" altLang="en-US" sz="3600" b="1" dirty="0">
                <a:solidFill>
                  <a:schemeClr val="tx2"/>
                </a:solidFill>
                <a:latin typeface="Times New Roman" panose="02020603050405020304" pitchFamily="18" charset="0"/>
              </a:rPr>
              <a:t>一般疑问式：</a:t>
            </a:r>
          </a:p>
          <a:p>
            <a:pPr>
              <a:lnSpc>
                <a:spcPct val="90000"/>
              </a:lnSpc>
            </a:pPr>
            <a:r>
              <a:rPr lang="en-US" altLang="zh-CN" sz="3600" b="1" dirty="0">
                <a:solidFill>
                  <a:schemeClr val="tx2"/>
                </a:solidFill>
                <a:latin typeface="Times New Roman" panose="02020603050405020304" pitchFamily="18" charset="0"/>
              </a:rPr>
              <a:t>Did + </a:t>
            </a:r>
            <a:r>
              <a:rPr lang="zh-CN" altLang="en-US" sz="3600" b="1" dirty="0">
                <a:solidFill>
                  <a:schemeClr val="tx2"/>
                </a:solidFill>
                <a:latin typeface="Times New Roman" panose="02020603050405020304" pitchFamily="18" charset="0"/>
              </a:rPr>
              <a:t>主语 </a:t>
            </a:r>
            <a:r>
              <a:rPr lang="en-US" altLang="zh-CN" sz="3600" b="1" dirty="0">
                <a:solidFill>
                  <a:schemeClr val="tx2"/>
                </a:solidFill>
                <a:latin typeface="Times New Roman" panose="02020603050405020304" pitchFamily="18" charset="0"/>
              </a:rPr>
              <a:t>+ </a:t>
            </a:r>
            <a:r>
              <a:rPr lang="zh-CN" altLang="en-US" sz="3600" b="1" dirty="0">
                <a:solidFill>
                  <a:schemeClr val="tx2"/>
                </a:solidFill>
                <a:latin typeface="Times New Roman" panose="02020603050405020304" pitchFamily="18" charset="0"/>
              </a:rPr>
              <a:t>动词原形 </a:t>
            </a:r>
            <a:r>
              <a:rPr lang="en-US" altLang="zh-CN" sz="3600" b="1" dirty="0">
                <a:solidFill>
                  <a:schemeClr val="tx2"/>
                </a:solidFill>
                <a:latin typeface="Times New Roman" panose="02020603050405020304" pitchFamily="18" charset="0"/>
              </a:rPr>
              <a:t>+ …?</a:t>
            </a:r>
          </a:p>
          <a:p>
            <a:pPr>
              <a:lnSpc>
                <a:spcPct val="90000"/>
              </a:lnSpc>
            </a:pPr>
            <a:r>
              <a:rPr lang="en-US" altLang="zh-CN" sz="3600" b="1" dirty="0">
                <a:solidFill>
                  <a:schemeClr val="tx2"/>
                </a:solidFill>
                <a:latin typeface="Times New Roman" panose="02020603050405020304" pitchFamily="18" charset="0"/>
              </a:rPr>
              <a:t>Did you hear a sound?</a:t>
            </a:r>
          </a:p>
          <a:p>
            <a:pPr>
              <a:lnSpc>
                <a:spcPct val="90000"/>
              </a:lnSpc>
            </a:pPr>
            <a:r>
              <a:rPr lang="en-US" altLang="zh-CN" sz="3600" b="1" dirty="0">
                <a:solidFill>
                  <a:schemeClr val="tx2"/>
                </a:solidFill>
                <a:latin typeface="Times New Roman" panose="02020603050405020304" pitchFamily="18" charset="0"/>
              </a:rPr>
              <a:t>Yes, we did. / No, we didn’t.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7" dur="500"/>
                                        <p:tgtEl>
                                          <p:spTgt spid="3072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0" dur="500"/>
                                        <p:tgtEl>
                                          <p:spTgt spid="3072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13" dur="500"/>
                                        <p:tgtEl>
                                          <p:spTgt spid="3072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18" dur="500"/>
                                        <p:tgtEl>
                                          <p:spTgt spid="30722">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21" dur="500"/>
                                        <p:tgtEl>
                                          <p:spTgt spid="30722">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0722">
                                            <p:txEl>
                                              <p:pRg st="6" end="6"/>
                                            </p:txEl>
                                          </p:spTgt>
                                        </p:tgtEl>
                                        <p:attrNameLst>
                                          <p:attrName>style.visibility</p:attrName>
                                        </p:attrNameLst>
                                      </p:cBhvr>
                                      <p:to>
                                        <p:strVal val="visible"/>
                                      </p:to>
                                    </p:set>
                                    <p:animEffect transition="in" filter="blinds(horizontal)">
                                      <p:cBhvr>
                                        <p:cTn id="24" dur="500"/>
                                        <p:tgtEl>
                                          <p:spTgt spid="3072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0722">
                                            <p:txEl>
                                              <p:pRg st="7" end="7"/>
                                            </p:txEl>
                                          </p:spTgt>
                                        </p:tgtEl>
                                        <p:attrNameLst>
                                          <p:attrName>style.visibility</p:attrName>
                                        </p:attrNameLst>
                                      </p:cBhvr>
                                      <p:to>
                                        <p:strVal val="visible"/>
                                      </p:to>
                                    </p:set>
                                    <p:animEffect transition="in" filter="blinds(horizontal)">
                                      <p:cBhvr>
                                        <p:cTn id="29" dur="500"/>
                                        <p:tgtEl>
                                          <p:spTgt spid="30722">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0722">
                                            <p:txEl>
                                              <p:pRg st="8" end="8"/>
                                            </p:txEl>
                                          </p:spTgt>
                                        </p:tgtEl>
                                        <p:attrNameLst>
                                          <p:attrName>style.visibility</p:attrName>
                                        </p:attrNameLst>
                                      </p:cBhvr>
                                      <p:to>
                                        <p:strVal val="visible"/>
                                      </p:to>
                                    </p:set>
                                    <p:animEffect transition="in" filter="blinds(horizontal)">
                                      <p:cBhvr>
                                        <p:cTn id="32" dur="500"/>
                                        <p:tgtEl>
                                          <p:spTgt spid="30722">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0722">
                                            <p:txEl>
                                              <p:pRg st="9" end="9"/>
                                            </p:txEl>
                                          </p:spTgt>
                                        </p:tgtEl>
                                        <p:attrNameLst>
                                          <p:attrName>style.visibility</p:attrName>
                                        </p:attrNameLst>
                                      </p:cBhvr>
                                      <p:to>
                                        <p:strVal val="visible"/>
                                      </p:to>
                                    </p:set>
                                    <p:animEffect transition="in" filter="blinds(horizontal)">
                                      <p:cBhvr>
                                        <p:cTn id="35" dur="500"/>
                                        <p:tgtEl>
                                          <p:spTgt spid="30722">
                                            <p:txEl>
                                              <p:pRg st="9" end="9"/>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0722">
                                            <p:txEl>
                                              <p:pRg st="10" end="10"/>
                                            </p:txEl>
                                          </p:spTgt>
                                        </p:tgtEl>
                                        <p:attrNameLst>
                                          <p:attrName>style.visibility</p:attrName>
                                        </p:attrNameLst>
                                      </p:cBhvr>
                                      <p:to>
                                        <p:strVal val="visible"/>
                                      </p:to>
                                    </p:set>
                                    <p:animEffect transition="in" filter="blinds(horizontal)">
                                      <p:cBhvr>
                                        <p:cTn id="38" dur="500"/>
                                        <p:tgtEl>
                                          <p:spTgt spid="307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5"/>
          <p:cNvSpPr/>
          <p:nvPr/>
        </p:nvSpPr>
        <p:spPr bwMode="auto">
          <a:xfrm>
            <a:off x="2124075" y="1190625"/>
            <a:ext cx="144463" cy="1296988"/>
          </a:xfrm>
          <a:prstGeom prst="leftBrace">
            <a:avLst>
              <a:gd name="adj1" fmla="val 74817"/>
              <a:gd name="adj2" fmla="val 50000"/>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bg1"/>
                </a:solidFill>
                <a:round/>
              </a14:hiddenLine>
            </a:ext>
          </a:extLst>
        </p:spPr>
        <p:txBody>
          <a:bodyPr wrap="none" anchor="ctr"/>
          <a:lstStyle/>
          <a:p>
            <a:endParaRPr lang="zh-CN" altLang="en-US">
              <a:solidFill>
                <a:srgbClr val="990000"/>
              </a:solidFill>
            </a:endParaRPr>
          </a:p>
        </p:txBody>
      </p:sp>
      <p:sp>
        <p:nvSpPr>
          <p:cNvPr id="31747" name="AutoShape 18"/>
          <p:cNvSpPr/>
          <p:nvPr/>
        </p:nvSpPr>
        <p:spPr bwMode="auto">
          <a:xfrm>
            <a:off x="3348038" y="1216025"/>
            <a:ext cx="287337" cy="720725"/>
          </a:xfrm>
          <a:prstGeom prst="rightBrace">
            <a:avLst>
              <a:gd name="adj1" fmla="val 20902"/>
              <a:gd name="adj2" fmla="val 50000"/>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bg1"/>
                </a:solidFill>
                <a:round/>
              </a14:hiddenLine>
            </a:ext>
          </a:extLst>
        </p:spPr>
        <p:txBody>
          <a:bodyPr wrap="none" anchor="ctr"/>
          <a:lstStyle/>
          <a:p>
            <a:endParaRPr lang="zh-CN" altLang="en-US"/>
          </a:p>
        </p:txBody>
      </p:sp>
      <p:sp>
        <p:nvSpPr>
          <p:cNvPr id="31748" name="Text Box 16"/>
          <p:cNvSpPr txBox="1">
            <a:spLocks noChangeArrowheads="1"/>
          </p:cNvSpPr>
          <p:nvPr/>
        </p:nvSpPr>
        <p:spPr bwMode="auto">
          <a:xfrm>
            <a:off x="1409700" y="15049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600" b="1">
                <a:solidFill>
                  <a:srgbClr val="990000"/>
                </a:solidFill>
                <a:latin typeface="Times New Roman" panose="02020603050405020304" pitchFamily="18" charset="0"/>
              </a:rPr>
              <a:t>be</a:t>
            </a:r>
          </a:p>
        </p:txBody>
      </p:sp>
      <p:sp>
        <p:nvSpPr>
          <p:cNvPr id="31749" name="Text Box 17"/>
          <p:cNvSpPr txBox="1">
            <a:spLocks noChangeArrowheads="1"/>
          </p:cNvSpPr>
          <p:nvPr/>
        </p:nvSpPr>
        <p:spPr bwMode="auto">
          <a:xfrm>
            <a:off x="2386013" y="974725"/>
            <a:ext cx="1563687"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5000"/>
              </a:lnSpc>
            </a:pPr>
            <a:r>
              <a:rPr kumimoji="1" lang="en-US" altLang="zh-CN" sz="3600" b="1">
                <a:solidFill>
                  <a:srgbClr val="990000"/>
                </a:solidFill>
                <a:latin typeface="Times New Roman" panose="02020603050405020304" pitchFamily="18" charset="0"/>
              </a:rPr>
              <a:t>am</a:t>
            </a:r>
          </a:p>
          <a:p>
            <a:pPr>
              <a:lnSpc>
                <a:spcPct val="85000"/>
              </a:lnSpc>
            </a:pPr>
            <a:r>
              <a:rPr kumimoji="1" lang="en-US" altLang="zh-CN" sz="3600" b="1">
                <a:solidFill>
                  <a:srgbClr val="990000"/>
                </a:solidFill>
                <a:latin typeface="Times New Roman" panose="02020603050405020304" pitchFamily="18" charset="0"/>
              </a:rPr>
              <a:t>is</a:t>
            </a:r>
          </a:p>
          <a:p>
            <a:pPr>
              <a:lnSpc>
                <a:spcPct val="85000"/>
              </a:lnSpc>
            </a:pPr>
            <a:r>
              <a:rPr kumimoji="1" lang="en-US" altLang="zh-CN" sz="3600" b="1">
                <a:solidFill>
                  <a:srgbClr val="990000"/>
                </a:solidFill>
                <a:latin typeface="Times New Roman" panose="02020603050405020304" pitchFamily="18" charset="0"/>
              </a:rPr>
              <a:t>are</a:t>
            </a:r>
            <a:endParaRPr kumimoji="1" lang="en-US" altLang="zh-CN" sz="3600" b="1" u="sng">
              <a:solidFill>
                <a:srgbClr val="990000"/>
              </a:solidFill>
              <a:latin typeface="Times New Roman" panose="02020603050405020304" pitchFamily="18" charset="0"/>
            </a:endParaRPr>
          </a:p>
        </p:txBody>
      </p:sp>
      <p:sp>
        <p:nvSpPr>
          <p:cNvPr id="31750" name="Line 19"/>
          <p:cNvSpPr>
            <a:spLocks noChangeShapeType="1"/>
          </p:cNvSpPr>
          <p:nvPr/>
        </p:nvSpPr>
        <p:spPr bwMode="auto">
          <a:xfrm>
            <a:off x="4000500" y="1916113"/>
            <a:ext cx="869950" cy="0"/>
          </a:xfrm>
          <a:prstGeom prst="line">
            <a:avLst/>
          </a:prstGeom>
          <a:noFill/>
          <a:ln w="9525">
            <a:solidFill>
              <a:schemeClr val="bg1"/>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1751" name="Line 20"/>
          <p:cNvSpPr>
            <a:spLocks noChangeShapeType="1"/>
          </p:cNvSpPr>
          <p:nvPr/>
        </p:nvSpPr>
        <p:spPr bwMode="auto">
          <a:xfrm>
            <a:off x="3962400" y="2968625"/>
            <a:ext cx="869950" cy="0"/>
          </a:xfrm>
          <a:prstGeom prst="line">
            <a:avLst/>
          </a:prstGeom>
          <a:noFill/>
          <a:ln w="9525">
            <a:solidFill>
              <a:schemeClr val="bg1"/>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1752" name="Text Box 21"/>
          <p:cNvSpPr txBox="1">
            <a:spLocks noChangeArrowheads="1"/>
          </p:cNvSpPr>
          <p:nvPr/>
        </p:nvSpPr>
        <p:spPr bwMode="auto">
          <a:xfrm>
            <a:off x="4995863" y="1144588"/>
            <a:ext cx="112395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75000"/>
              </a:lnSpc>
            </a:pPr>
            <a:r>
              <a:rPr kumimoji="1" lang="en-US" altLang="zh-CN" sz="3600" b="1">
                <a:solidFill>
                  <a:srgbClr val="990000"/>
                </a:solidFill>
                <a:latin typeface="Times New Roman" panose="02020603050405020304" pitchFamily="18" charset="0"/>
              </a:rPr>
              <a:t>was</a:t>
            </a:r>
          </a:p>
          <a:p>
            <a:pPr>
              <a:lnSpc>
                <a:spcPct val="75000"/>
              </a:lnSpc>
            </a:pPr>
            <a:endParaRPr kumimoji="1" lang="en-US" altLang="zh-CN" sz="3600" b="1">
              <a:solidFill>
                <a:srgbClr val="990000"/>
              </a:solidFill>
              <a:latin typeface="Times New Roman" panose="02020603050405020304" pitchFamily="18" charset="0"/>
            </a:endParaRPr>
          </a:p>
          <a:p>
            <a:pPr>
              <a:lnSpc>
                <a:spcPct val="75000"/>
              </a:lnSpc>
            </a:pPr>
            <a:r>
              <a:rPr kumimoji="1" lang="en-US" altLang="zh-CN" sz="3600" b="1">
                <a:solidFill>
                  <a:srgbClr val="990000"/>
                </a:solidFill>
                <a:latin typeface="Times New Roman" panose="02020603050405020304" pitchFamily="18" charset="0"/>
              </a:rPr>
              <a:t>were</a:t>
            </a:r>
          </a:p>
        </p:txBody>
      </p:sp>
      <p:pic>
        <p:nvPicPr>
          <p:cNvPr id="32790" name="Picture 22" descr="AG00056_"/>
          <p:cNvPicPr>
            <a:picLocks noChangeAspect="1" noChangeArrowheads="1"/>
          </p:cNvPicPr>
          <p:nvPr/>
        </p:nvPicPr>
        <p:blipFill>
          <a:blip r:embed="rId2"/>
          <a:srcRect/>
          <a:stretch>
            <a:fillRect/>
          </a:stretch>
        </p:blipFill>
        <p:spPr bwMode="auto">
          <a:xfrm>
            <a:off x="504825" y="981075"/>
            <a:ext cx="8388350"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4" name="Line 10"/>
          <p:cNvSpPr>
            <a:spLocks noChangeShapeType="1"/>
          </p:cNvSpPr>
          <p:nvPr/>
        </p:nvSpPr>
        <p:spPr bwMode="auto">
          <a:xfrm>
            <a:off x="3779838" y="1433513"/>
            <a:ext cx="1296987" cy="0"/>
          </a:xfrm>
          <a:prstGeom prst="line">
            <a:avLst/>
          </a:prstGeom>
          <a:noFill/>
          <a:ln w="9525">
            <a:solidFill>
              <a:srgbClr val="FF0000"/>
            </a:solidFill>
            <a:rou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zh-CN" altLang="en-US"/>
          </a:p>
        </p:txBody>
      </p:sp>
      <p:sp>
        <p:nvSpPr>
          <p:cNvPr id="31755" name="Line 11"/>
          <p:cNvSpPr>
            <a:spLocks noChangeShapeType="1"/>
          </p:cNvSpPr>
          <p:nvPr/>
        </p:nvSpPr>
        <p:spPr bwMode="auto">
          <a:xfrm>
            <a:off x="3346450" y="2270125"/>
            <a:ext cx="1657350" cy="0"/>
          </a:xfrm>
          <a:prstGeom prst="line">
            <a:avLst/>
          </a:prstGeom>
          <a:noFill/>
          <a:ln w="9525">
            <a:solidFill>
              <a:srgbClr val="FF0000"/>
            </a:solidFill>
            <a:rou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zh-CN" altLang="en-US"/>
          </a:p>
        </p:txBody>
      </p:sp>
      <p:sp>
        <p:nvSpPr>
          <p:cNvPr id="31756" name="Text Box 12"/>
          <p:cNvSpPr txBox="1">
            <a:spLocks noChangeArrowheads="1"/>
          </p:cNvSpPr>
          <p:nvPr/>
        </p:nvSpPr>
        <p:spPr bwMode="auto">
          <a:xfrm>
            <a:off x="468313" y="2320925"/>
            <a:ext cx="8064500" cy="42703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95000"/>
              </a:lnSpc>
            </a:pPr>
            <a:r>
              <a:rPr lang="zh-CN" altLang="en-US" sz="3600" b="1">
                <a:solidFill>
                  <a:srgbClr val="008000"/>
                </a:solidFill>
                <a:latin typeface="Times New Roman" panose="02020603050405020304" pitchFamily="18" charset="0"/>
              </a:rPr>
              <a:t>肯定式：</a:t>
            </a:r>
            <a:r>
              <a:rPr lang="zh-CN" altLang="en-US" sz="3600" b="1">
                <a:latin typeface="Times New Roman" panose="02020603050405020304" pitchFamily="18" charset="0"/>
              </a:rPr>
              <a:t>主语 </a:t>
            </a:r>
            <a:r>
              <a:rPr lang="en-US" altLang="zh-CN" sz="3600" b="1">
                <a:latin typeface="Times New Roman" panose="02020603050405020304" pitchFamily="18" charset="0"/>
              </a:rPr>
              <a:t>+ was / were + …</a:t>
            </a:r>
            <a:endParaRPr lang="zh-CN" altLang="en-US" sz="3600" b="1">
              <a:solidFill>
                <a:srgbClr val="008000"/>
              </a:solidFill>
              <a:latin typeface="Times New Roman" panose="02020603050405020304" pitchFamily="18" charset="0"/>
            </a:endParaRPr>
          </a:p>
          <a:p>
            <a:pPr>
              <a:lnSpc>
                <a:spcPct val="95000"/>
              </a:lnSpc>
            </a:pPr>
            <a:r>
              <a:rPr lang="zh-CN" altLang="en-US" sz="3600" b="1">
                <a:solidFill>
                  <a:srgbClr val="008000"/>
                </a:solidFill>
                <a:latin typeface="Times New Roman" panose="02020603050405020304" pitchFamily="18" charset="0"/>
              </a:rPr>
              <a:t>否定式：</a:t>
            </a:r>
            <a:r>
              <a:rPr lang="zh-CN" altLang="en-US" sz="3600" b="1">
                <a:latin typeface="Times New Roman" panose="02020603050405020304" pitchFamily="18" charset="0"/>
              </a:rPr>
              <a:t>主语 </a:t>
            </a:r>
            <a:r>
              <a:rPr lang="en-US" altLang="zh-CN" sz="3600" b="1">
                <a:latin typeface="Times New Roman" panose="02020603050405020304" pitchFamily="18" charset="0"/>
              </a:rPr>
              <a:t>+ was not (wasn’t) / </a:t>
            </a:r>
          </a:p>
          <a:p>
            <a:pPr>
              <a:lnSpc>
                <a:spcPct val="95000"/>
              </a:lnSpc>
            </a:pPr>
            <a:r>
              <a:rPr lang="en-US" altLang="zh-CN" sz="3600" b="1">
                <a:latin typeface="Times New Roman" panose="02020603050405020304" pitchFamily="18" charset="0"/>
              </a:rPr>
              <a:t>                were not (weren’t) + …</a:t>
            </a:r>
          </a:p>
          <a:p>
            <a:pPr>
              <a:lnSpc>
                <a:spcPct val="95000"/>
              </a:lnSpc>
            </a:pPr>
            <a:r>
              <a:rPr lang="zh-CN" altLang="en-US" sz="3600" b="1">
                <a:solidFill>
                  <a:srgbClr val="008000"/>
                </a:solidFill>
                <a:latin typeface="Times New Roman" panose="02020603050405020304" pitchFamily="18" charset="0"/>
              </a:rPr>
              <a:t>一般疑问式：</a:t>
            </a:r>
          </a:p>
          <a:p>
            <a:pPr>
              <a:lnSpc>
                <a:spcPct val="95000"/>
              </a:lnSpc>
            </a:pPr>
            <a:r>
              <a:rPr lang="en-US" altLang="zh-CN" sz="3600" b="1">
                <a:latin typeface="Times New Roman" panose="02020603050405020304" pitchFamily="18" charset="0"/>
              </a:rPr>
              <a:t>Was / Were + </a:t>
            </a:r>
            <a:r>
              <a:rPr lang="zh-CN" altLang="en-US" sz="3600" b="1">
                <a:latin typeface="Times New Roman" panose="02020603050405020304" pitchFamily="18" charset="0"/>
              </a:rPr>
              <a:t>主语 </a:t>
            </a:r>
            <a:r>
              <a:rPr lang="en-US" altLang="zh-CN" sz="3600" b="1">
                <a:latin typeface="Times New Roman" panose="02020603050405020304" pitchFamily="18" charset="0"/>
              </a:rPr>
              <a:t>+ …?</a:t>
            </a:r>
          </a:p>
          <a:p>
            <a:pPr>
              <a:lnSpc>
                <a:spcPct val="95000"/>
              </a:lnSpc>
            </a:pPr>
            <a:r>
              <a:rPr lang="en-US" altLang="zh-CN" sz="3600" b="1">
                <a:latin typeface="Times New Roman" panose="02020603050405020304" pitchFamily="18" charset="0"/>
              </a:rPr>
              <a:t>Yes, </a:t>
            </a:r>
            <a:r>
              <a:rPr lang="zh-CN" altLang="en-US" sz="3600" b="1">
                <a:latin typeface="Times New Roman" panose="02020603050405020304" pitchFamily="18" charset="0"/>
              </a:rPr>
              <a:t>主语 </a:t>
            </a:r>
            <a:r>
              <a:rPr lang="en-US" altLang="zh-CN" sz="3600" b="1">
                <a:latin typeface="Times New Roman" panose="02020603050405020304" pitchFamily="18" charset="0"/>
              </a:rPr>
              <a:t>+ was / were.</a:t>
            </a:r>
          </a:p>
          <a:p>
            <a:pPr>
              <a:lnSpc>
                <a:spcPct val="95000"/>
              </a:lnSpc>
            </a:pPr>
            <a:r>
              <a:rPr lang="en-US" altLang="zh-CN" sz="3600" b="1">
                <a:latin typeface="Times New Roman" panose="02020603050405020304" pitchFamily="18" charset="0"/>
              </a:rPr>
              <a:t>No, </a:t>
            </a:r>
            <a:r>
              <a:rPr lang="zh-CN" altLang="en-US" sz="3600" b="1">
                <a:latin typeface="Times New Roman" panose="02020603050405020304" pitchFamily="18" charset="0"/>
              </a:rPr>
              <a:t>主语 </a:t>
            </a:r>
            <a:r>
              <a:rPr lang="en-US" altLang="zh-CN" sz="3600" b="1">
                <a:latin typeface="Times New Roman" panose="02020603050405020304" pitchFamily="18" charset="0"/>
              </a:rPr>
              <a:t>+ was not (wasn’t) / were not (weren’t).</a:t>
            </a:r>
          </a:p>
        </p:txBody>
      </p:sp>
      <p:sp>
        <p:nvSpPr>
          <p:cNvPr id="31757" name="Text Box 13"/>
          <p:cNvSpPr txBox="1">
            <a:spLocks noChangeArrowheads="1"/>
          </p:cNvSpPr>
          <p:nvPr/>
        </p:nvSpPr>
        <p:spPr bwMode="auto">
          <a:xfrm>
            <a:off x="468313" y="339725"/>
            <a:ext cx="8423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600" b="1" dirty="0">
                <a:solidFill>
                  <a:srgbClr val="990000"/>
                </a:solidFill>
                <a:latin typeface="Arial Narrow" panose="020B0606020202030204" pitchFamily="34" charset="0"/>
              </a:rPr>
              <a:t>Simple past tense of the verb ‘to be’</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56">
                                            <p:txEl>
                                              <p:pRg st="0" end="0"/>
                                            </p:txEl>
                                          </p:spTgt>
                                        </p:tgtEl>
                                        <p:attrNameLst>
                                          <p:attrName>style.visibility</p:attrName>
                                        </p:attrNameLst>
                                      </p:cBhvr>
                                      <p:to>
                                        <p:strVal val="visible"/>
                                      </p:to>
                                    </p:set>
                                    <p:animEffect transition="in" filter="blinds(horizontal)">
                                      <p:cBhvr>
                                        <p:cTn id="7" dur="500"/>
                                        <p:tgtEl>
                                          <p:spTgt spid="317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56">
                                            <p:txEl>
                                              <p:pRg st="1" end="1"/>
                                            </p:txEl>
                                          </p:spTgt>
                                        </p:tgtEl>
                                        <p:attrNameLst>
                                          <p:attrName>style.visibility</p:attrName>
                                        </p:attrNameLst>
                                      </p:cBhvr>
                                      <p:to>
                                        <p:strVal val="visible"/>
                                      </p:to>
                                    </p:set>
                                    <p:animEffect transition="in" filter="blinds(horizontal)">
                                      <p:cBhvr>
                                        <p:cTn id="12" dur="500"/>
                                        <p:tgtEl>
                                          <p:spTgt spid="31756">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1756">
                                            <p:txEl>
                                              <p:pRg st="2" end="2"/>
                                            </p:txEl>
                                          </p:spTgt>
                                        </p:tgtEl>
                                        <p:attrNameLst>
                                          <p:attrName>style.visibility</p:attrName>
                                        </p:attrNameLst>
                                      </p:cBhvr>
                                      <p:to>
                                        <p:strVal val="visible"/>
                                      </p:to>
                                    </p:set>
                                    <p:animEffect transition="in" filter="blinds(horizontal)">
                                      <p:cBhvr>
                                        <p:cTn id="15" dur="500"/>
                                        <p:tgtEl>
                                          <p:spTgt spid="3175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1756">
                                            <p:txEl>
                                              <p:pRg st="3" end="3"/>
                                            </p:txEl>
                                          </p:spTgt>
                                        </p:tgtEl>
                                        <p:attrNameLst>
                                          <p:attrName>style.visibility</p:attrName>
                                        </p:attrNameLst>
                                      </p:cBhvr>
                                      <p:to>
                                        <p:strVal val="visible"/>
                                      </p:to>
                                    </p:set>
                                    <p:animEffect transition="in" filter="blinds(horizontal)">
                                      <p:cBhvr>
                                        <p:cTn id="20" dur="500"/>
                                        <p:tgtEl>
                                          <p:spTgt spid="31756">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1756">
                                            <p:txEl>
                                              <p:pRg st="4" end="4"/>
                                            </p:txEl>
                                          </p:spTgt>
                                        </p:tgtEl>
                                        <p:attrNameLst>
                                          <p:attrName>style.visibility</p:attrName>
                                        </p:attrNameLst>
                                      </p:cBhvr>
                                      <p:to>
                                        <p:strVal val="visible"/>
                                      </p:to>
                                    </p:set>
                                    <p:animEffect transition="in" filter="blinds(horizontal)">
                                      <p:cBhvr>
                                        <p:cTn id="23" dur="500"/>
                                        <p:tgtEl>
                                          <p:spTgt spid="31756">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1756">
                                            <p:txEl>
                                              <p:pRg st="5" end="5"/>
                                            </p:txEl>
                                          </p:spTgt>
                                        </p:tgtEl>
                                        <p:attrNameLst>
                                          <p:attrName>style.visibility</p:attrName>
                                        </p:attrNameLst>
                                      </p:cBhvr>
                                      <p:to>
                                        <p:strVal val="visible"/>
                                      </p:to>
                                    </p:set>
                                    <p:animEffect transition="in" filter="blinds(horizontal)">
                                      <p:cBhvr>
                                        <p:cTn id="26" dur="500"/>
                                        <p:tgtEl>
                                          <p:spTgt spid="31756">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1756">
                                            <p:txEl>
                                              <p:pRg st="6" end="6"/>
                                            </p:txEl>
                                          </p:spTgt>
                                        </p:tgtEl>
                                        <p:attrNameLst>
                                          <p:attrName>style.visibility</p:attrName>
                                        </p:attrNameLst>
                                      </p:cBhvr>
                                      <p:to>
                                        <p:strVal val="visible"/>
                                      </p:to>
                                    </p:set>
                                    <p:animEffect transition="in" filter="blinds(horizontal)">
                                      <p:cBhvr>
                                        <p:cTn id="29" dur="500"/>
                                        <p:tgtEl>
                                          <p:spTgt spid="317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2771800" y="477119"/>
            <a:ext cx="3530600" cy="575394"/>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ial Narrow" panose="020B0606020202030204"/>
              </a:rPr>
              <a:t>Time for reflection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ial Narrow" panose="020B0606020202030204"/>
            </a:endParaRPr>
          </a:p>
        </p:txBody>
      </p:sp>
      <p:pic>
        <p:nvPicPr>
          <p:cNvPr id="32771" name="Picture 3" descr="discuss"/>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7667625" y="44450"/>
            <a:ext cx="823913" cy="10080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2772" name="Group 4"/>
          <p:cNvGraphicFramePr>
            <a:graphicFrameLocks noGrp="1"/>
          </p:cNvGraphicFramePr>
          <p:nvPr/>
        </p:nvGraphicFramePr>
        <p:xfrm>
          <a:off x="252413" y="1268413"/>
          <a:ext cx="8640762" cy="5342065"/>
        </p:xfrm>
        <a:graphic>
          <a:graphicData uri="http://schemas.openxmlformats.org/drawingml/2006/table">
            <a:tbl>
              <a:tblPr/>
              <a:tblGrid>
                <a:gridCol w="1223962">
                  <a:extLst>
                    <a:ext uri="{9D8B030D-6E8A-4147-A177-3AD203B41FA5}">
                      <a16:colId xmlns:a16="http://schemas.microsoft.com/office/drawing/2014/main" val="20000"/>
                    </a:ext>
                  </a:extLst>
                </a:gridCol>
                <a:gridCol w="4175125">
                  <a:extLst>
                    <a:ext uri="{9D8B030D-6E8A-4147-A177-3AD203B41FA5}">
                      <a16:colId xmlns:a16="http://schemas.microsoft.com/office/drawing/2014/main" val="20001"/>
                    </a:ext>
                  </a:extLst>
                </a:gridCol>
                <a:gridCol w="3241675">
                  <a:extLst>
                    <a:ext uri="{9D8B030D-6E8A-4147-A177-3AD203B41FA5}">
                      <a16:colId xmlns:a16="http://schemas.microsoft.com/office/drawing/2014/main" val="20002"/>
                    </a:ext>
                  </a:extLst>
                </a:gridCol>
              </a:tblGrid>
              <a:tr h="574675">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一般过去时</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779463">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肯定式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was / were +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动词的过去式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93838">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否定式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was</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not +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were</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didn’t +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动词原形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44738">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一般疑</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问句及</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回答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Was / Were +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肯</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Yes,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was / were.</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否</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No,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wasn’t / </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weren’t.</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Did +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动词</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原形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其他</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肯</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Yes,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did.</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否</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No, </a:t>
                      </a:r>
                      <a:r>
                        <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主语 </a:t>
                      </a: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didn’t.</a:t>
                      </a:r>
                      <a:endParaRPr kumimoji="0" lang="zh-CN" altLang="en-US" sz="26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792" name="AutoShape 24"/>
          <p:cNvSpPr/>
          <p:nvPr/>
        </p:nvSpPr>
        <p:spPr bwMode="auto">
          <a:xfrm>
            <a:off x="3276600" y="2924175"/>
            <a:ext cx="142875" cy="1152525"/>
          </a:xfrm>
          <a:prstGeom prst="rightBrace">
            <a:avLst>
              <a:gd name="adj1" fmla="val 67222"/>
              <a:gd name="adj2" fmla="val 50000"/>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979613" y="333375"/>
            <a:ext cx="5256212" cy="719138"/>
          </a:xfrm>
          <a:prstGeom prst="rect">
            <a:avLst/>
          </a:prstGeom>
          <a:noFill/>
          <a:ln>
            <a:noFill/>
          </a:ln>
          <a:effectLst>
            <a:outerShdw dist="107763" dir="2700000" algn="ctr" rotWithShape="0">
              <a:srgbClr val="663300">
                <a:alpha val="50000"/>
              </a:srgbClr>
            </a:outerShdw>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4000" b="1" dirty="0">
                <a:solidFill>
                  <a:srgbClr val="990000"/>
                </a:solidFill>
                <a:latin typeface="Calibri" panose="020F0502020204030204" pitchFamily="34" charset="0"/>
                <a:ea typeface="楷体_GB2312" pitchFamily="49" charset="-122"/>
              </a:rPr>
              <a:t>巧记动词过去时态</a:t>
            </a:r>
          </a:p>
        </p:txBody>
      </p:sp>
      <p:sp>
        <p:nvSpPr>
          <p:cNvPr id="33795" name="Rectangle 3"/>
          <p:cNvSpPr>
            <a:spLocks noChangeArrowheads="1"/>
          </p:cNvSpPr>
          <p:nvPr/>
        </p:nvSpPr>
        <p:spPr bwMode="auto">
          <a:xfrm>
            <a:off x="611188" y="1268413"/>
            <a:ext cx="8208962" cy="52530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rgbClr val="EAEAEA"/>
                </a:solidFill>
                <a:miter lim="800000"/>
                <a:headEnd/>
                <a:tailEnd/>
              </a14:hiddenLine>
            </a:ext>
          </a:extLst>
        </p:spPr>
        <p:txBody>
          <a:bodyPr>
            <a:spAutoFit/>
          </a:bodyPr>
          <a:lstStyle/>
          <a:p>
            <a:pPr>
              <a:spcBef>
                <a:spcPct val="20000"/>
              </a:spcBef>
              <a:buClr>
                <a:schemeClr val="tx2"/>
              </a:buClr>
              <a:buSzPct val="115000"/>
            </a:pPr>
            <a:r>
              <a:rPr lang="zh-CN" altLang="en-US" sz="3600" b="1" dirty="0">
                <a:solidFill>
                  <a:srgbClr val="000000"/>
                </a:solidFill>
                <a:latin typeface="Times New Roman" panose="02020603050405020304" pitchFamily="18" charset="0"/>
              </a:rPr>
              <a:t>动词一般过去时，表示过去发生事；</a:t>
            </a:r>
          </a:p>
          <a:p>
            <a:pPr>
              <a:spcBef>
                <a:spcPct val="20000"/>
              </a:spcBef>
              <a:buClr>
                <a:schemeClr val="tx2"/>
              </a:buClr>
              <a:buSzPct val="115000"/>
            </a:pPr>
            <a:r>
              <a:rPr lang="en-US" altLang="zh-CN" sz="3600" b="1" dirty="0">
                <a:solidFill>
                  <a:srgbClr val="000000"/>
                </a:solidFill>
                <a:latin typeface="Times New Roman" panose="02020603050405020304" pitchFamily="18" charset="0"/>
              </a:rPr>
              <a:t>be</a:t>
            </a:r>
            <a:r>
              <a:rPr lang="zh-CN" altLang="en-US" sz="3600" b="1" dirty="0">
                <a:solidFill>
                  <a:srgbClr val="000000"/>
                </a:solidFill>
                <a:latin typeface="Times New Roman" panose="02020603050405020304" pitchFamily="18" charset="0"/>
              </a:rPr>
              <a:t>用</a:t>
            </a:r>
            <a:r>
              <a:rPr lang="en-US" altLang="zh-CN" sz="3600" b="1" dirty="0">
                <a:solidFill>
                  <a:srgbClr val="000000"/>
                </a:solidFill>
                <a:latin typeface="Times New Roman" panose="02020603050405020304" pitchFamily="18" charset="0"/>
              </a:rPr>
              <a:t>was</a:t>
            </a:r>
            <a:r>
              <a:rPr lang="zh-CN" altLang="en-US" sz="3600" b="1" dirty="0">
                <a:solidFill>
                  <a:srgbClr val="000000"/>
                </a:solidFill>
                <a:latin typeface="Times New Roman" panose="02020603050405020304" pitchFamily="18" charset="0"/>
              </a:rPr>
              <a:t>或用</a:t>
            </a:r>
            <a:r>
              <a:rPr lang="en-US" altLang="zh-CN" sz="3600" b="1" dirty="0">
                <a:solidFill>
                  <a:srgbClr val="000000"/>
                </a:solidFill>
                <a:latin typeface="Times New Roman" panose="02020603050405020304" pitchFamily="18" charset="0"/>
              </a:rPr>
              <a:t>were, have, has</a:t>
            </a:r>
            <a:r>
              <a:rPr lang="zh-CN" altLang="en-US" sz="3600" b="1" dirty="0">
                <a:solidFill>
                  <a:srgbClr val="000000"/>
                </a:solidFill>
                <a:latin typeface="Times New Roman" panose="02020603050405020304" pitchFamily="18" charset="0"/>
              </a:rPr>
              <a:t>变</a:t>
            </a:r>
            <a:r>
              <a:rPr lang="en-US" altLang="zh-CN" sz="3600" b="1" dirty="0">
                <a:solidFill>
                  <a:srgbClr val="000000"/>
                </a:solidFill>
                <a:latin typeface="Times New Roman" panose="02020603050405020304" pitchFamily="18" charset="0"/>
              </a:rPr>
              <a:t>had</a:t>
            </a:r>
            <a:r>
              <a:rPr lang="zh-CN" altLang="en-US" sz="3600" b="1" dirty="0">
                <a:solidFill>
                  <a:srgbClr val="000000"/>
                </a:solidFill>
                <a:latin typeface="Times New Roman" panose="02020603050405020304" pitchFamily="18" charset="0"/>
              </a:rPr>
              <a:t>；</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谓语动词过去式，过去时间做标志；</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一般动词加</a:t>
            </a:r>
            <a:r>
              <a:rPr lang="en-US" altLang="zh-CN" sz="3600" b="1" dirty="0">
                <a:solidFill>
                  <a:srgbClr val="000000"/>
                </a:solidFill>
                <a:latin typeface="Times New Roman" panose="02020603050405020304" pitchFamily="18" charset="0"/>
              </a:rPr>
              <a:t>-</a:t>
            </a:r>
            <a:r>
              <a:rPr lang="en-US" altLang="zh-CN" sz="3600" b="1" dirty="0" err="1">
                <a:solidFill>
                  <a:srgbClr val="000000"/>
                </a:solidFill>
                <a:latin typeface="Times New Roman" panose="02020603050405020304" pitchFamily="18" charset="0"/>
              </a:rPr>
              <a:t>ed</a:t>
            </a:r>
            <a:r>
              <a:rPr lang="zh-CN" altLang="en-US" sz="3600" b="1" dirty="0">
                <a:solidFill>
                  <a:srgbClr val="000000"/>
                </a:solidFill>
                <a:latin typeface="Times New Roman" panose="02020603050405020304" pitchFamily="18" charset="0"/>
              </a:rPr>
              <a:t>，若是特殊得硬记。</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否定句很简单，主语之后</a:t>
            </a:r>
            <a:r>
              <a:rPr lang="en-US" altLang="zh-CN" sz="3600" b="1" dirty="0">
                <a:solidFill>
                  <a:srgbClr val="000000"/>
                </a:solidFill>
                <a:latin typeface="Times New Roman" panose="02020603050405020304" pitchFamily="18" charset="0"/>
              </a:rPr>
              <a:t>didn’t</a:t>
            </a:r>
            <a:r>
              <a:rPr lang="zh-CN" altLang="en-US" sz="3600" b="1" dirty="0">
                <a:solidFill>
                  <a:srgbClr val="000000"/>
                </a:solidFill>
                <a:latin typeface="Times New Roman" panose="02020603050405020304" pitchFamily="18" charset="0"/>
              </a:rPr>
              <a:t>添；</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疑问句也不难，</a:t>
            </a:r>
            <a:r>
              <a:rPr lang="en-US" altLang="zh-CN" sz="3600" b="1" dirty="0">
                <a:solidFill>
                  <a:srgbClr val="000000"/>
                </a:solidFill>
                <a:latin typeface="Times New Roman" panose="02020603050405020304" pitchFamily="18" charset="0"/>
              </a:rPr>
              <a:t>did</a:t>
            </a:r>
            <a:r>
              <a:rPr lang="zh-CN" altLang="en-US" sz="3600" b="1" dirty="0">
                <a:solidFill>
                  <a:srgbClr val="000000"/>
                </a:solidFill>
                <a:latin typeface="Times New Roman" panose="02020603050405020304" pitchFamily="18" charset="0"/>
              </a:rPr>
              <a:t>放在主语前；</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谓语之前有</a:t>
            </a:r>
            <a:r>
              <a:rPr lang="en-US" altLang="zh-CN" sz="3600" b="1" dirty="0">
                <a:solidFill>
                  <a:srgbClr val="000000"/>
                </a:solidFill>
                <a:latin typeface="Times New Roman" panose="02020603050405020304" pitchFamily="18" charset="0"/>
              </a:rPr>
              <a:t>did</a:t>
            </a:r>
            <a:r>
              <a:rPr lang="zh-CN" altLang="en-US" sz="3600" b="1" dirty="0">
                <a:solidFill>
                  <a:srgbClr val="000000"/>
                </a:solidFill>
                <a:latin typeface="Times New Roman" panose="02020603050405020304" pitchFamily="18" charset="0"/>
              </a:rPr>
              <a:t>，谓语动词需还原；</a:t>
            </a:r>
          </a:p>
          <a:p>
            <a:pPr>
              <a:spcBef>
                <a:spcPct val="20000"/>
              </a:spcBef>
              <a:buClr>
                <a:schemeClr val="tx2"/>
              </a:buClr>
              <a:buSzPct val="115000"/>
            </a:pPr>
            <a:r>
              <a:rPr lang="zh-CN" altLang="en-US" sz="3600" b="1" dirty="0">
                <a:solidFill>
                  <a:srgbClr val="000000"/>
                </a:solidFill>
                <a:latin typeface="Times New Roman" panose="02020603050405020304" pitchFamily="18" charset="0"/>
              </a:rPr>
              <a:t>动词若是</a:t>
            </a:r>
            <a:r>
              <a:rPr lang="en-US" altLang="zh-CN" sz="3600" b="1" dirty="0">
                <a:solidFill>
                  <a:srgbClr val="000000"/>
                </a:solidFill>
                <a:latin typeface="Times New Roman" panose="02020603050405020304" pitchFamily="18" charset="0"/>
              </a:rPr>
              <a:t>was, were</a:t>
            </a:r>
            <a:r>
              <a:rPr lang="zh-CN" altLang="en-US" sz="3600" b="1" dirty="0">
                <a:solidFill>
                  <a:srgbClr val="000000"/>
                </a:solidFill>
                <a:latin typeface="Times New Roman" panose="02020603050405020304" pitchFamily="18" charset="0"/>
              </a:rPr>
              <a:t>，否定就把</a:t>
            </a:r>
            <a:r>
              <a:rPr lang="en-US" altLang="zh-CN" sz="3600" b="1" dirty="0">
                <a:solidFill>
                  <a:srgbClr val="000000"/>
                </a:solidFill>
                <a:latin typeface="Times New Roman" panose="02020603050405020304" pitchFamily="18" charset="0"/>
              </a:rPr>
              <a:t>not</a:t>
            </a:r>
            <a:r>
              <a:rPr lang="zh-CN" altLang="en-US" sz="3600" b="1" dirty="0">
                <a:solidFill>
                  <a:srgbClr val="000000"/>
                </a:solidFill>
                <a:latin typeface="Times New Roman" panose="02020603050405020304" pitchFamily="18" charset="0"/>
              </a:rPr>
              <a:t>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blinds(horizontal)">
                                      <p:cBhvr>
                                        <p:cTn id="32" dur="500"/>
                                        <p:tgtEl>
                                          <p:spTgt spid="33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3795">
                                            <p:txEl>
                                              <p:pRg st="6" end="6"/>
                                            </p:txEl>
                                          </p:spTgt>
                                        </p:tgtEl>
                                        <p:attrNameLst>
                                          <p:attrName>style.visibility</p:attrName>
                                        </p:attrNameLst>
                                      </p:cBhvr>
                                      <p:to>
                                        <p:strVal val="visible"/>
                                      </p:to>
                                    </p:set>
                                    <p:animEffect transition="in" filter="blinds(horizontal)">
                                      <p:cBhvr>
                                        <p:cTn id="37" dur="500"/>
                                        <p:tgtEl>
                                          <p:spTgt spid="33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3795">
                                            <p:txEl>
                                              <p:pRg st="7" end="7"/>
                                            </p:txEl>
                                          </p:spTgt>
                                        </p:tgtEl>
                                        <p:attrNameLst>
                                          <p:attrName>style.visibility</p:attrName>
                                        </p:attrNameLst>
                                      </p:cBhvr>
                                      <p:to>
                                        <p:strVal val="visible"/>
                                      </p:to>
                                    </p:set>
                                    <p:animEffect transition="in" filter="blinds(horizontal)">
                                      <p:cBhvr>
                                        <p:cTn id="42" dur="5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quiz"/>
          <p:cNvPicPr>
            <a:picLocks noChangeAspect="1" noChangeArrowheads="1"/>
          </p:cNvPicPr>
          <p:nvPr/>
        </p:nvPicPr>
        <p:blipFill>
          <a:blip r:embed="rId2"/>
          <a:srcRect/>
          <a:stretch>
            <a:fillRect/>
          </a:stretch>
        </p:blipFill>
        <p:spPr bwMode="auto">
          <a:xfrm>
            <a:off x="1042988" y="620713"/>
            <a:ext cx="4446587" cy="5610225"/>
          </a:xfrm>
          <a:prstGeom prst="rect">
            <a:avLst/>
          </a:prstGeom>
          <a:noFill/>
          <a:extLst>
            <a:ext uri="{909E8E84-426E-40DD-AFC4-6F175D3DCCD1}">
              <a14:hiddenFill xmlns:a14="http://schemas.microsoft.com/office/drawing/2010/main">
                <a:solidFill>
                  <a:srgbClr val="FFFFFF"/>
                </a:solidFill>
              </a14:hiddenFill>
            </a:ext>
          </a:extLst>
        </p:spPr>
      </p:pic>
      <p:pic>
        <p:nvPicPr>
          <p:cNvPr id="34819" name="Picture 3" descr="u=3880771491,2905302234&amp;fm=0&amp;gp=0[1]">
            <a:hlinkClick r:id="rId3" action="ppaction://hlinkfile"/>
          </p:cNvPr>
          <p:cNvPicPr>
            <a:picLocks noChangeAspect="1" noChangeArrowheads="1"/>
          </p:cNvPicPr>
          <p:nvPr/>
        </p:nvPicPr>
        <p:blipFill>
          <a:blip r:embed="rId4"/>
          <a:srcRect/>
          <a:stretch>
            <a:fillRect/>
          </a:stretch>
        </p:blipFill>
        <p:spPr bwMode="auto">
          <a:xfrm>
            <a:off x="6372225" y="4797425"/>
            <a:ext cx="762000"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39750" y="1341438"/>
            <a:ext cx="8035925" cy="50355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en-US" altLang="zh-CN" sz="3600" b="1" dirty="0">
                <a:latin typeface="Times New Roman" panose="02020603050405020304" pitchFamily="18" charset="0"/>
              </a:rPr>
              <a:t>1. Mr. Black is going to marry a girl he </a:t>
            </a:r>
          </a:p>
          <a:p>
            <a:r>
              <a:rPr lang="en-US" altLang="zh-CN" sz="3600" b="1" dirty="0">
                <a:latin typeface="Times New Roman" panose="02020603050405020304" pitchFamily="18" charset="0"/>
              </a:rPr>
              <a:t>    ______ in Japan last year. </a:t>
            </a:r>
          </a:p>
          <a:p>
            <a:r>
              <a:rPr lang="en-US" altLang="zh-CN" sz="3600" b="1" dirty="0">
                <a:latin typeface="Times New Roman" panose="02020603050405020304" pitchFamily="18" charset="0"/>
              </a:rPr>
              <a:t>    (2011</a:t>
            </a:r>
            <a:r>
              <a:rPr lang="zh-CN" altLang="en-US" sz="3600" b="1" dirty="0">
                <a:latin typeface="Times New Roman" panose="02020603050405020304" pitchFamily="18" charset="0"/>
              </a:rPr>
              <a:t>内蒙古包头</a:t>
            </a:r>
            <a:r>
              <a:rPr lang="en-US" altLang="zh-CN" sz="3600" b="1" dirty="0">
                <a:latin typeface="Times New Roman" panose="02020603050405020304" pitchFamily="18" charset="0"/>
              </a:rPr>
              <a:t>) </a:t>
            </a:r>
          </a:p>
          <a:p>
            <a:r>
              <a:rPr lang="en-US" altLang="zh-CN" sz="3600" b="1" dirty="0">
                <a:latin typeface="Times New Roman" panose="02020603050405020304" pitchFamily="18" charset="0"/>
              </a:rPr>
              <a:t>    A. meets       	B. met			</a:t>
            </a:r>
          </a:p>
          <a:p>
            <a:r>
              <a:rPr lang="en-US" altLang="zh-CN" sz="3600" b="1" dirty="0">
                <a:latin typeface="Times New Roman" panose="02020603050405020304" pitchFamily="18" charset="0"/>
              </a:rPr>
              <a:t>    C. has met		D. would meet</a:t>
            </a:r>
          </a:p>
          <a:p>
            <a:r>
              <a:rPr lang="en-US" altLang="zh-CN" sz="3600" b="1" dirty="0">
                <a:latin typeface="Times New Roman" panose="02020603050405020304" pitchFamily="18" charset="0"/>
              </a:rPr>
              <a:t>2. — Do you know who cleaned the  </a:t>
            </a:r>
          </a:p>
          <a:p>
            <a:r>
              <a:rPr lang="en-US" altLang="zh-CN" sz="3600" b="1" dirty="0">
                <a:latin typeface="Times New Roman" panose="02020603050405020304" pitchFamily="18" charset="0"/>
              </a:rPr>
              <a:t>         blackboard, Tina?</a:t>
            </a:r>
          </a:p>
          <a:p>
            <a:r>
              <a:rPr lang="en-US" altLang="zh-CN" sz="3600" b="1" dirty="0">
                <a:latin typeface="Times New Roman" panose="02020603050405020304" pitchFamily="18" charset="0"/>
              </a:rPr>
              <a:t>    — Yes. John ______. (2011</a:t>
            </a:r>
            <a:r>
              <a:rPr lang="zh-CN" altLang="en-US" sz="3600" b="1" dirty="0">
                <a:latin typeface="Times New Roman" panose="02020603050405020304" pitchFamily="18" charset="0"/>
              </a:rPr>
              <a:t>四川德阳</a:t>
            </a:r>
            <a:r>
              <a:rPr lang="en-US" altLang="zh-CN" sz="3600" b="1" dirty="0">
                <a:latin typeface="Times New Roman" panose="02020603050405020304" pitchFamily="18" charset="0"/>
              </a:rPr>
              <a:t>) </a:t>
            </a:r>
          </a:p>
          <a:p>
            <a:r>
              <a:rPr lang="en-US" altLang="zh-CN" sz="3600" b="1" dirty="0">
                <a:latin typeface="Times New Roman" panose="02020603050405020304" pitchFamily="18" charset="0"/>
              </a:rPr>
              <a:t>    A. do          B. does          C. did  </a:t>
            </a:r>
          </a:p>
        </p:txBody>
      </p:sp>
      <p:sp>
        <p:nvSpPr>
          <p:cNvPr id="35843" name="Rectangle 5"/>
          <p:cNvSpPr>
            <a:spLocks noChangeArrowheads="1"/>
          </p:cNvSpPr>
          <p:nvPr/>
        </p:nvSpPr>
        <p:spPr bwMode="auto">
          <a:xfrm>
            <a:off x="611188" y="700088"/>
            <a:ext cx="41036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8000"/>
                </a:solidFill>
                <a:latin typeface="Arial Narrow" panose="020B0606020202030204" pitchFamily="34" charset="0"/>
              </a:rPr>
              <a:t>I. </a:t>
            </a:r>
            <a:r>
              <a:rPr lang="zh-CN" altLang="en-US" sz="3600" b="1" dirty="0">
                <a:solidFill>
                  <a:srgbClr val="008000"/>
                </a:solidFill>
                <a:latin typeface="Arial Narrow" panose="020B0606020202030204" pitchFamily="34" charset="0"/>
              </a:rPr>
              <a:t>选择正确答案。</a:t>
            </a:r>
          </a:p>
        </p:txBody>
      </p:sp>
      <p:pic>
        <p:nvPicPr>
          <p:cNvPr id="35844" name="Picture 4" descr="star"/>
          <p:cNvPicPr>
            <a:picLocks noChangeAspect="1" noChangeArrowheads="1" noCrop="1"/>
          </p:cNvPicPr>
          <p:nvPr/>
        </p:nvPicPr>
        <p:blipFill>
          <a:blip r:embed="rId2"/>
          <a:srcRect/>
          <a:stretch>
            <a:fillRect/>
          </a:stretch>
        </p:blipFill>
        <p:spPr bwMode="auto">
          <a:xfrm>
            <a:off x="3979863" y="2808288"/>
            <a:ext cx="952500" cy="981075"/>
          </a:xfrm>
          <a:prstGeom prst="rect">
            <a:avLst/>
          </a:prstGeom>
          <a:noFill/>
          <a:extLst>
            <a:ext uri="{909E8E84-426E-40DD-AFC4-6F175D3DCCD1}">
              <a14:hiddenFill xmlns:a14="http://schemas.microsoft.com/office/drawing/2010/main">
                <a:solidFill>
                  <a:srgbClr val="FFFFFF"/>
                </a:solidFill>
              </a14:hiddenFill>
            </a:ext>
          </a:extLst>
        </p:spPr>
      </p:pic>
      <p:pic>
        <p:nvPicPr>
          <p:cNvPr id="35845" name="Picture 5" descr="star"/>
          <p:cNvPicPr>
            <a:picLocks noChangeAspect="1" noChangeArrowheads="1" noCrop="1"/>
          </p:cNvPicPr>
          <p:nvPr/>
        </p:nvPicPr>
        <p:blipFill>
          <a:blip r:embed="rId2"/>
          <a:srcRect/>
          <a:stretch>
            <a:fillRect/>
          </a:stretch>
        </p:blipFill>
        <p:spPr bwMode="auto">
          <a:xfrm>
            <a:off x="5491163" y="5543550"/>
            <a:ext cx="952500" cy="98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ssolve">
                                      <p:cBhvr>
                                        <p:cTn id="7" dur="5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dissolve">
                                      <p:cBhvr>
                                        <p:cTn id="12"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68313" y="404813"/>
            <a:ext cx="8064500" cy="61341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en-US" altLang="zh-CN" sz="3600" b="1" dirty="0">
                <a:latin typeface="Times New Roman" panose="02020603050405020304" pitchFamily="18" charset="0"/>
              </a:rPr>
              <a:t>3. — What did Mr. Smith do before he </a:t>
            </a:r>
          </a:p>
          <a:p>
            <a:r>
              <a:rPr lang="en-US" altLang="zh-CN" sz="3600" b="1" dirty="0">
                <a:latin typeface="Times New Roman" panose="02020603050405020304" pitchFamily="18" charset="0"/>
              </a:rPr>
              <a:t>         came to China?</a:t>
            </a:r>
          </a:p>
          <a:p>
            <a:r>
              <a:rPr lang="en-US" altLang="zh-CN" sz="3600" b="1" dirty="0">
                <a:latin typeface="Times New Roman" panose="02020603050405020304" pitchFamily="18" charset="0"/>
              </a:rPr>
              <a:t>    — He ______ in a car factory. </a:t>
            </a:r>
          </a:p>
          <a:p>
            <a:r>
              <a:rPr lang="en-US" altLang="zh-CN" sz="3600" b="1" dirty="0">
                <a:latin typeface="Times New Roman" panose="02020603050405020304" pitchFamily="18" charset="0"/>
              </a:rPr>
              <a:t>    (2011</a:t>
            </a:r>
            <a:r>
              <a:rPr lang="zh-CN" altLang="en-US" sz="3600" b="1" dirty="0">
                <a:latin typeface="Times New Roman" panose="02020603050405020304" pitchFamily="18" charset="0"/>
              </a:rPr>
              <a:t>山东</a:t>
            </a:r>
            <a:r>
              <a:rPr lang="en-US" altLang="zh-CN" sz="3600" b="1" dirty="0">
                <a:latin typeface="Times New Roman" panose="02020603050405020304" pitchFamily="18" charset="0"/>
              </a:rPr>
              <a:t>) </a:t>
            </a:r>
          </a:p>
          <a:p>
            <a:r>
              <a:rPr lang="en-US" altLang="zh-CN" sz="3600" b="1" dirty="0">
                <a:latin typeface="Times New Roman" panose="02020603050405020304" pitchFamily="18" charset="0"/>
              </a:rPr>
              <a:t>    A. works	            B. worked	</a:t>
            </a:r>
          </a:p>
          <a:p>
            <a:r>
              <a:rPr lang="en-US" altLang="zh-CN" sz="3600" b="1" dirty="0">
                <a:latin typeface="Times New Roman" panose="02020603050405020304" pitchFamily="18" charset="0"/>
              </a:rPr>
              <a:t>    C. is working	    D. will work </a:t>
            </a:r>
          </a:p>
          <a:p>
            <a:r>
              <a:rPr lang="en-US" altLang="zh-CN" sz="3600" b="1" dirty="0">
                <a:latin typeface="Times New Roman" panose="02020603050405020304" pitchFamily="18" charset="0"/>
              </a:rPr>
              <a:t>4. Hello! I'm very glad to see you. When </a:t>
            </a:r>
          </a:p>
          <a:p>
            <a:r>
              <a:rPr lang="en-US" altLang="zh-CN" sz="3600" b="1" dirty="0">
                <a:latin typeface="Times New Roman" panose="02020603050405020304" pitchFamily="18" charset="0"/>
              </a:rPr>
              <a:t>    ______ you ______ here? </a:t>
            </a:r>
          </a:p>
          <a:p>
            <a:r>
              <a:rPr lang="en-US" altLang="zh-CN" sz="3600" b="1" dirty="0">
                <a:latin typeface="Times New Roman" panose="02020603050405020304" pitchFamily="18" charset="0"/>
              </a:rPr>
              <a:t>    (2011</a:t>
            </a:r>
            <a:r>
              <a:rPr lang="zh-CN" altLang="en-US" sz="3600" b="1" dirty="0">
                <a:latin typeface="Times New Roman" panose="02020603050405020304" pitchFamily="18" charset="0"/>
              </a:rPr>
              <a:t>山东青岛</a:t>
            </a:r>
            <a:r>
              <a:rPr lang="en-US" altLang="zh-CN" sz="3600" b="1" dirty="0">
                <a:latin typeface="Times New Roman" panose="02020603050405020304" pitchFamily="18" charset="0"/>
              </a:rPr>
              <a:t>) </a:t>
            </a:r>
          </a:p>
          <a:p>
            <a:r>
              <a:rPr lang="en-US" altLang="zh-CN" sz="3600" b="1" dirty="0">
                <a:latin typeface="Times New Roman" panose="02020603050405020304" pitchFamily="18" charset="0"/>
              </a:rPr>
              <a:t>    A. did; arrive 	     B. will; arrive </a:t>
            </a:r>
          </a:p>
          <a:p>
            <a:r>
              <a:rPr lang="en-US" altLang="zh-CN" sz="3600" b="1" dirty="0">
                <a:latin typeface="Times New Roman" panose="02020603050405020304" pitchFamily="18" charset="0"/>
              </a:rPr>
              <a:t>    C. have; arrived	     D. are; arriving</a:t>
            </a:r>
          </a:p>
        </p:txBody>
      </p:sp>
      <p:pic>
        <p:nvPicPr>
          <p:cNvPr id="36867" name="Picture 3" descr="star"/>
          <p:cNvPicPr>
            <a:picLocks noChangeAspect="1" noChangeArrowheads="1" noCrop="1"/>
          </p:cNvPicPr>
          <p:nvPr/>
        </p:nvPicPr>
        <p:blipFill>
          <a:blip r:embed="rId2"/>
          <a:srcRect/>
          <a:stretch>
            <a:fillRect/>
          </a:stretch>
        </p:blipFill>
        <p:spPr bwMode="auto">
          <a:xfrm>
            <a:off x="4411663" y="2349500"/>
            <a:ext cx="952500" cy="981075"/>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star"/>
          <p:cNvPicPr>
            <a:picLocks noChangeAspect="1" noChangeArrowheads="1" noCrop="1"/>
          </p:cNvPicPr>
          <p:nvPr/>
        </p:nvPicPr>
        <p:blipFill>
          <a:blip r:embed="rId2"/>
          <a:srcRect/>
          <a:stretch>
            <a:fillRect/>
          </a:stretch>
        </p:blipFill>
        <p:spPr bwMode="auto">
          <a:xfrm>
            <a:off x="739775" y="5157788"/>
            <a:ext cx="952500" cy="98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dissolve">
                                      <p:cBhvr>
                                        <p:cTn id="7" dur="500"/>
                                        <p:tgtEl>
                                          <p:spTgt spid="368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6868"/>
                                        </p:tgtEl>
                                        <p:attrNameLst>
                                          <p:attrName>style.visibility</p:attrName>
                                        </p:attrNameLst>
                                      </p:cBhvr>
                                      <p:to>
                                        <p:strVal val="visible"/>
                                      </p:to>
                                    </p:set>
                                    <p:animEffect transition="in" filter="dissolve">
                                      <p:cBhvr>
                                        <p:cTn id="12"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30550" y="908050"/>
            <a:ext cx="3025775" cy="1008063"/>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ial Black" panose="020B0A04020102020204"/>
              </a:rPr>
              <a:t>Objectives</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ial Black" panose="020B0A04020102020204"/>
            </a:endParaRPr>
          </a:p>
        </p:txBody>
      </p:sp>
      <p:sp>
        <p:nvSpPr>
          <p:cNvPr id="16387" name="Text Box 3"/>
          <p:cNvSpPr txBox="1">
            <a:spLocks noChangeArrowheads="1"/>
          </p:cNvSpPr>
          <p:nvPr/>
        </p:nvSpPr>
        <p:spPr bwMode="auto">
          <a:xfrm>
            <a:off x="1547813" y="2063750"/>
            <a:ext cx="6788150" cy="410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sz="3600" b="1" dirty="0">
                <a:latin typeface="Times New Roman" panose="02020603050405020304" pitchFamily="18" charset="0"/>
              </a:rPr>
              <a:t>To learn the form and the usages of the simple past tense</a:t>
            </a:r>
          </a:p>
          <a:p>
            <a:pPr>
              <a:spcBef>
                <a:spcPct val="15000"/>
              </a:spcBef>
            </a:pPr>
            <a:r>
              <a:rPr lang="en-US" altLang="zh-CN" sz="3600" b="1" dirty="0">
                <a:latin typeface="Times New Roman" panose="02020603050405020304" pitchFamily="18" charset="0"/>
              </a:rPr>
              <a:t>To use the simple past tense to make positive and negative sentences</a:t>
            </a:r>
          </a:p>
          <a:p>
            <a:pPr>
              <a:spcBef>
                <a:spcPct val="15000"/>
              </a:spcBef>
            </a:pPr>
            <a:r>
              <a:rPr lang="en-US" altLang="zh-CN" sz="3600" b="1" dirty="0">
                <a:latin typeface="Times New Roman" panose="02020603050405020304" pitchFamily="18" charset="0"/>
              </a:rPr>
              <a:t>To use the simple past tense to ask and answer questions</a:t>
            </a:r>
          </a:p>
        </p:txBody>
      </p:sp>
      <p:pic>
        <p:nvPicPr>
          <p:cNvPr id="16388" name="Picture 4" descr="SUN"/>
          <p:cNvPicPr>
            <a:picLocks noChangeAspect="1" noChangeArrowheads="1" noCrop="1"/>
          </p:cNvPicPr>
          <p:nvPr/>
        </p:nvPicPr>
        <p:blipFill>
          <a:blip r:embed="rId2"/>
          <a:srcRect/>
          <a:stretch>
            <a:fillRect/>
          </a:stretch>
        </p:blipFill>
        <p:spPr bwMode="auto">
          <a:xfrm>
            <a:off x="900113" y="2141538"/>
            <a:ext cx="4857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SUN"/>
          <p:cNvPicPr>
            <a:picLocks noChangeAspect="1" noChangeArrowheads="1" noCrop="1"/>
          </p:cNvPicPr>
          <p:nvPr/>
        </p:nvPicPr>
        <p:blipFill>
          <a:blip r:embed="rId2"/>
          <a:srcRect/>
          <a:stretch>
            <a:fillRect/>
          </a:stretch>
        </p:blipFill>
        <p:spPr bwMode="auto">
          <a:xfrm>
            <a:off x="900113" y="3284538"/>
            <a:ext cx="4857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SUN"/>
          <p:cNvPicPr>
            <a:picLocks noChangeAspect="1" noChangeArrowheads="1" noCrop="1"/>
          </p:cNvPicPr>
          <p:nvPr/>
        </p:nvPicPr>
        <p:blipFill>
          <a:blip r:embed="rId2"/>
          <a:srcRect/>
          <a:stretch>
            <a:fillRect/>
          </a:stretch>
        </p:blipFill>
        <p:spPr bwMode="auto">
          <a:xfrm>
            <a:off x="900113" y="5021263"/>
            <a:ext cx="485775" cy="495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68313" y="814388"/>
            <a:ext cx="8280400" cy="52784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nSpc>
                <a:spcPct val="105000"/>
              </a:lnSpc>
            </a:pPr>
            <a:r>
              <a:rPr lang="en-US" altLang="zh-CN" sz="3600" b="1">
                <a:latin typeface="Times New Roman" panose="02020603050405020304" pitchFamily="18" charset="0"/>
              </a:rPr>
              <a:t>5. Paul and I ______ tennis yesterday. He </a:t>
            </a:r>
          </a:p>
          <a:p>
            <a:pPr>
              <a:lnSpc>
                <a:spcPct val="105000"/>
              </a:lnSpc>
            </a:pPr>
            <a:r>
              <a:rPr lang="en-US" altLang="zh-CN" sz="3600" b="1">
                <a:latin typeface="Times New Roman" panose="02020603050405020304" pitchFamily="18" charset="0"/>
              </a:rPr>
              <a:t>    did much better than I. (2011</a:t>
            </a:r>
            <a:r>
              <a:rPr lang="zh-CN" altLang="en-US" sz="3600" b="1">
                <a:latin typeface="Times New Roman" panose="02020603050405020304" pitchFamily="18" charset="0"/>
              </a:rPr>
              <a:t>北京</a:t>
            </a:r>
            <a:r>
              <a:rPr lang="en-US" altLang="zh-CN" sz="3600" b="1">
                <a:latin typeface="Times New Roman" panose="02020603050405020304" pitchFamily="18" charset="0"/>
              </a:rPr>
              <a:t>) </a:t>
            </a:r>
          </a:p>
          <a:p>
            <a:pPr>
              <a:lnSpc>
                <a:spcPct val="105000"/>
              </a:lnSpc>
            </a:pPr>
            <a:r>
              <a:rPr lang="en-US" altLang="zh-CN" sz="3600" b="1">
                <a:latin typeface="Times New Roman" panose="02020603050405020304" pitchFamily="18" charset="0"/>
              </a:rPr>
              <a:t>    A. play    			B. will play   	</a:t>
            </a:r>
          </a:p>
          <a:p>
            <a:pPr>
              <a:lnSpc>
                <a:spcPct val="105000"/>
              </a:lnSpc>
            </a:pPr>
            <a:r>
              <a:rPr lang="en-US" altLang="zh-CN" sz="3600" b="1">
                <a:latin typeface="Times New Roman" panose="02020603050405020304" pitchFamily="18" charset="0"/>
              </a:rPr>
              <a:t>    C. played   			D. are playing</a:t>
            </a:r>
          </a:p>
          <a:p>
            <a:pPr>
              <a:lnSpc>
                <a:spcPct val="105000"/>
              </a:lnSpc>
            </a:pPr>
            <a:r>
              <a:rPr lang="en-US" altLang="zh-CN" sz="3600" b="1">
                <a:latin typeface="Times New Roman" panose="02020603050405020304" pitchFamily="18" charset="0"/>
              </a:rPr>
              <a:t>6. — Where were you last Saturday?</a:t>
            </a:r>
          </a:p>
          <a:p>
            <a:pPr>
              <a:lnSpc>
                <a:spcPct val="105000"/>
              </a:lnSpc>
            </a:pPr>
            <a:r>
              <a:rPr lang="en-US" altLang="zh-CN" sz="3600" b="1">
                <a:latin typeface="Times New Roman" panose="02020603050405020304" pitchFamily="18" charset="0"/>
              </a:rPr>
              <a:t>    — I ____ in the Capital Museum. </a:t>
            </a:r>
          </a:p>
          <a:p>
            <a:pPr>
              <a:lnSpc>
                <a:spcPct val="105000"/>
              </a:lnSpc>
            </a:pPr>
            <a:r>
              <a:rPr lang="en-US" altLang="zh-CN" sz="3600" b="1">
                <a:latin typeface="Times New Roman" panose="02020603050405020304" pitchFamily="18" charset="0"/>
              </a:rPr>
              <a:t>         (2012</a:t>
            </a:r>
            <a:r>
              <a:rPr lang="zh-CN" altLang="en-US" sz="3600" b="1">
                <a:latin typeface="Times New Roman" panose="02020603050405020304" pitchFamily="18" charset="0"/>
              </a:rPr>
              <a:t>北京</a:t>
            </a:r>
            <a:r>
              <a:rPr lang="en-US" altLang="zh-CN" sz="3600" b="1">
                <a:latin typeface="Times New Roman" panose="02020603050405020304" pitchFamily="18" charset="0"/>
              </a:rPr>
              <a:t>) </a:t>
            </a:r>
          </a:p>
          <a:p>
            <a:pPr>
              <a:lnSpc>
                <a:spcPct val="105000"/>
              </a:lnSpc>
            </a:pPr>
            <a:r>
              <a:rPr lang="en-US" altLang="zh-CN" sz="3600" b="1">
                <a:latin typeface="Times New Roman" panose="02020603050405020304" pitchFamily="18" charset="0"/>
              </a:rPr>
              <a:t>    A. am                          B. will be     </a:t>
            </a:r>
          </a:p>
          <a:p>
            <a:pPr>
              <a:lnSpc>
                <a:spcPct val="105000"/>
              </a:lnSpc>
            </a:pPr>
            <a:r>
              <a:rPr lang="en-US" altLang="zh-CN" sz="3600" b="1">
                <a:latin typeface="Times New Roman" panose="02020603050405020304" pitchFamily="18" charset="0"/>
              </a:rPr>
              <a:t>    C. was                         D. have been</a:t>
            </a:r>
          </a:p>
        </p:txBody>
      </p:sp>
      <p:pic>
        <p:nvPicPr>
          <p:cNvPr id="37891" name="Picture 3" descr="star"/>
          <p:cNvPicPr>
            <a:picLocks noChangeAspect="1" noChangeArrowheads="1" noCrop="1"/>
          </p:cNvPicPr>
          <p:nvPr/>
        </p:nvPicPr>
        <p:blipFill>
          <a:blip r:embed="rId2"/>
          <a:srcRect/>
          <a:stretch>
            <a:fillRect/>
          </a:stretch>
        </p:blipFill>
        <p:spPr bwMode="auto">
          <a:xfrm>
            <a:off x="739775" y="2420938"/>
            <a:ext cx="952500" cy="981075"/>
          </a:xfrm>
          <a:prstGeom prst="rect">
            <a:avLst/>
          </a:prstGeom>
          <a:noFill/>
          <a:extLst>
            <a:ext uri="{909E8E84-426E-40DD-AFC4-6F175D3DCCD1}">
              <a14:hiddenFill xmlns:a14="http://schemas.microsoft.com/office/drawing/2010/main">
                <a:solidFill>
                  <a:srgbClr val="FFFFFF"/>
                </a:solidFill>
              </a14:hiddenFill>
            </a:ext>
          </a:extLst>
        </p:spPr>
      </p:pic>
      <p:pic>
        <p:nvPicPr>
          <p:cNvPr id="37892" name="Picture 4" descr="star"/>
          <p:cNvPicPr>
            <a:picLocks noChangeAspect="1" noChangeArrowheads="1" noCrop="1"/>
          </p:cNvPicPr>
          <p:nvPr/>
        </p:nvPicPr>
        <p:blipFill>
          <a:blip r:embed="rId2"/>
          <a:srcRect/>
          <a:stretch>
            <a:fillRect/>
          </a:stretch>
        </p:blipFill>
        <p:spPr bwMode="auto">
          <a:xfrm>
            <a:off x="739775" y="5256213"/>
            <a:ext cx="952500" cy="98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dissolve">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7892"/>
                                        </p:tgtEl>
                                        <p:attrNameLst>
                                          <p:attrName>style.visibility</p:attrName>
                                        </p:attrNameLst>
                                      </p:cBhvr>
                                      <p:to>
                                        <p:strVal val="visible"/>
                                      </p:to>
                                    </p:set>
                                    <p:animEffect transition="in" filter="dissolve">
                                      <p:cBhvr>
                                        <p:cTn id="12"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611188" y="1557338"/>
            <a:ext cx="7993062"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600" b="1" dirty="0">
                <a:solidFill>
                  <a:schemeClr val="tx2"/>
                </a:solidFill>
                <a:latin typeface="Times New Roman" panose="02020603050405020304" pitchFamily="18" charset="0"/>
              </a:rPr>
              <a:t>1. Lucy did her homework at home.</a:t>
            </a:r>
          </a:p>
          <a:p>
            <a:r>
              <a:rPr kumimoji="1" lang="zh-CN" altLang="en-US" sz="3600" b="1" dirty="0">
                <a:solidFill>
                  <a:schemeClr val="tx2"/>
                </a:solidFill>
                <a:latin typeface="Times New Roman" panose="02020603050405020304" pitchFamily="18" charset="0"/>
              </a:rPr>
              <a:t>    </a:t>
            </a:r>
            <a:r>
              <a:rPr kumimoji="1" lang="en-US" altLang="zh-CN" sz="3600" b="1" dirty="0">
                <a:solidFill>
                  <a:schemeClr val="tx2"/>
                </a:solidFill>
                <a:latin typeface="Times New Roman" panose="02020603050405020304" pitchFamily="18" charset="0"/>
              </a:rPr>
              <a:t>(</a:t>
            </a:r>
            <a:r>
              <a:rPr kumimoji="1" lang="zh-CN" altLang="en-US" sz="3600" b="1" dirty="0">
                <a:solidFill>
                  <a:schemeClr val="tx2"/>
                </a:solidFill>
                <a:latin typeface="Times New Roman" panose="02020603050405020304" pitchFamily="18" charset="0"/>
              </a:rPr>
              <a:t>否定句</a:t>
            </a:r>
            <a:r>
              <a:rPr kumimoji="1" lang="en-US" altLang="zh-CN" sz="3600" b="1" dirty="0">
                <a:solidFill>
                  <a:schemeClr val="tx2"/>
                </a:solidFill>
                <a:latin typeface="Times New Roman" panose="02020603050405020304" pitchFamily="18" charset="0"/>
              </a:rPr>
              <a:t>)</a:t>
            </a:r>
          </a:p>
          <a:p>
            <a:r>
              <a:rPr kumimoji="1" lang="zh-CN" altLang="en-US" sz="3600" b="1" dirty="0">
                <a:solidFill>
                  <a:schemeClr val="tx2"/>
                </a:solidFill>
                <a:latin typeface="Times New Roman" panose="02020603050405020304" pitchFamily="18" charset="0"/>
              </a:rPr>
              <a:t>    </a:t>
            </a:r>
            <a:r>
              <a:rPr kumimoji="1" lang="en-US" altLang="zh-CN" sz="3600" b="1" dirty="0">
                <a:solidFill>
                  <a:schemeClr val="tx2"/>
                </a:solidFill>
                <a:latin typeface="Times New Roman" panose="02020603050405020304" pitchFamily="18" charset="0"/>
              </a:rPr>
              <a:t>Lucy _______ _____ her homework </a:t>
            </a:r>
          </a:p>
          <a:p>
            <a:r>
              <a:rPr kumimoji="1" lang="en-US" altLang="zh-CN" sz="3600" b="1" dirty="0">
                <a:solidFill>
                  <a:schemeClr val="tx2"/>
                </a:solidFill>
                <a:latin typeface="Times New Roman" panose="02020603050405020304" pitchFamily="18" charset="0"/>
              </a:rPr>
              <a:t>    at home.</a:t>
            </a:r>
          </a:p>
          <a:p>
            <a:r>
              <a:rPr kumimoji="1" lang="en-US" altLang="zh-CN" sz="3600" b="1" dirty="0">
                <a:solidFill>
                  <a:schemeClr val="tx2"/>
                </a:solidFill>
                <a:latin typeface="Times New Roman" panose="02020603050405020304" pitchFamily="18" charset="0"/>
              </a:rPr>
              <a:t>2. He found some meat in the fridge. </a:t>
            </a:r>
          </a:p>
          <a:p>
            <a:r>
              <a:rPr kumimoji="1" lang="en-US" altLang="zh-CN" sz="3600" b="1" dirty="0">
                <a:solidFill>
                  <a:schemeClr val="tx2"/>
                </a:solidFill>
                <a:latin typeface="Times New Roman" panose="02020603050405020304" pitchFamily="18" charset="0"/>
              </a:rPr>
              <a:t>    (</a:t>
            </a:r>
            <a:r>
              <a:rPr kumimoji="1" lang="zh-CN" altLang="en-US" sz="3600" b="1" dirty="0">
                <a:solidFill>
                  <a:schemeClr val="tx2"/>
                </a:solidFill>
                <a:latin typeface="Times New Roman" panose="02020603050405020304" pitchFamily="18" charset="0"/>
              </a:rPr>
              <a:t>一般疑问句</a:t>
            </a:r>
            <a:r>
              <a:rPr kumimoji="1" lang="en-US" altLang="zh-CN" sz="3600" b="1" dirty="0">
                <a:solidFill>
                  <a:schemeClr val="tx2"/>
                </a:solidFill>
                <a:latin typeface="Times New Roman" panose="02020603050405020304" pitchFamily="18" charset="0"/>
              </a:rPr>
              <a:t>)</a:t>
            </a:r>
          </a:p>
          <a:p>
            <a:r>
              <a:rPr kumimoji="1" lang="en-US" altLang="zh-CN" sz="3600" b="1" dirty="0">
                <a:solidFill>
                  <a:schemeClr val="tx2"/>
                </a:solidFill>
                <a:latin typeface="Times New Roman" panose="02020603050405020304" pitchFamily="18" charset="0"/>
              </a:rPr>
              <a:t>    ______ he _____ ______ meat in the </a:t>
            </a:r>
          </a:p>
          <a:p>
            <a:r>
              <a:rPr kumimoji="1" lang="en-US" altLang="zh-CN" sz="3600" b="1" dirty="0">
                <a:solidFill>
                  <a:schemeClr val="tx2"/>
                </a:solidFill>
                <a:latin typeface="Times New Roman" panose="02020603050405020304" pitchFamily="18" charset="0"/>
              </a:rPr>
              <a:t>    fridge?</a:t>
            </a:r>
          </a:p>
        </p:txBody>
      </p:sp>
      <p:sp>
        <p:nvSpPr>
          <p:cNvPr id="38915" name="TextBox 4"/>
          <p:cNvSpPr txBox="1">
            <a:spLocks noChangeArrowheads="1"/>
          </p:cNvSpPr>
          <p:nvPr/>
        </p:nvSpPr>
        <p:spPr bwMode="auto">
          <a:xfrm>
            <a:off x="2338388" y="2659063"/>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didn’t</a:t>
            </a:r>
            <a:endParaRPr lang="zh-CN" altLang="en-US" sz="3600" b="1">
              <a:solidFill>
                <a:schemeClr val="tx2"/>
              </a:solidFill>
              <a:latin typeface="Times New Roman" panose="02020603050405020304" pitchFamily="18" charset="0"/>
            </a:endParaRPr>
          </a:p>
        </p:txBody>
      </p:sp>
      <p:sp>
        <p:nvSpPr>
          <p:cNvPr id="38916" name="TextBox 5"/>
          <p:cNvSpPr txBox="1">
            <a:spLocks noChangeArrowheads="1"/>
          </p:cNvSpPr>
          <p:nvPr/>
        </p:nvSpPr>
        <p:spPr bwMode="auto">
          <a:xfrm>
            <a:off x="4210050" y="2659063"/>
            <a:ext cx="792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do</a:t>
            </a:r>
            <a:endParaRPr lang="zh-CN" altLang="en-US" sz="3600" b="1">
              <a:solidFill>
                <a:schemeClr val="tx2"/>
              </a:solidFill>
              <a:latin typeface="Times New Roman" panose="02020603050405020304" pitchFamily="18" charset="0"/>
            </a:endParaRPr>
          </a:p>
        </p:txBody>
      </p:sp>
      <p:sp>
        <p:nvSpPr>
          <p:cNvPr id="38917" name="TextBox 6"/>
          <p:cNvSpPr txBox="1">
            <a:spLocks noChangeArrowheads="1"/>
          </p:cNvSpPr>
          <p:nvPr/>
        </p:nvSpPr>
        <p:spPr bwMode="auto">
          <a:xfrm>
            <a:off x="4643438" y="4797425"/>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any</a:t>
            </a:r>
            <a:endParaRPr lang="zh-CN" altLang="en-US" sz="3600" b="1">
              <a:solidFill>
                <a:schemeClr val="tx2"/>
              </a:solidFill>
              <a:latin typeface="Times New Roman" panose="02020603050405020304" pitchFamily="18" charset="0"/>
            </a:endParaRPr>
          </a:p>
        </p:txBody>
      </p:sp>
      <p:sp>
        <p:nvSpPr>
          <p:cNvPr id="38918" name="TextBox 7"/>
          <p:cNvSpPr txBox="1">
            <a:spLocks noChangeArrowheads="1"/>
          </p:cNvSpPr>
          <p:nvPr/>
        </p:nvSpPr>
        <p:spPr bwMode="auto">
          <a:xfrm>
            <a:off x="3275013" y="4868863"/>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find</a:t>
            </a:r>
            <a:endParaRPr lang="zh-CN" altLang="en-US" sz="3600" b="1">
              <a:solidFill>
                <a:schemeClr val="tx2"/>
              </a:solidFill>
              <a:latin typeface="Times New Roman" panose="02020603050405020304" pitchFamily="18" charset="0"/>
            </a:endParaRPr>
          </a:p>
        </p:txBody>
      </p:sp>
      <p:sp>
        <p:nvSpPr>
          <p:cNvPr id="38919" name="TextBox 8"/>
          <p:cNvSpPr txBox="1">
            <a:spLocks noChangeArrowheads="1"/>
          </p:cNvSpPr>
          <p:nvPr/>
        </p:nvSpPr>
        <p:spPr bwMode="auto">
          <a:xfrm>
            <a:off x="1404938" y="4868863"/>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Did</a:t>
            </a:r>
            <a:endParaRPr lang="zh-CN" altLang="en-US" sz="3600" b="1">
              <a:solidFill>
                <a:schemeClr val="tx2"/>
              </a:solidFill>
              <a:latin typeface="Times New Roman" panose="02020603050405020304" pitchFamily="18" charset="0"/>
            </a:endParaRPr>
          </a:p>
        </p:txBody>
      </p:sp>
      <p:sp>
        <p:nvSpPr>
          <p:cNvPr id="38920" name="Rectangle 8"/>
          <p:cNvSpPr>
            <a:spLocks noChangeArrowheads="1"/>
          </p:cNvSpPr>
          <p:nvPr/>
        </p:nvSpPr>
        <p:spPr bwMode="auto">
          <a:xfrm>
            <a:off x="649288" y="842963"/>
            <a:ext cx="2986087"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600" b="1" dirty="0">
                <a:solidFill>
                  <a:schemeClr val="tx2"/>
                </a:solidFill>
              </a:rPr>
              <a:t>II. </a:t>
            </a:r>
            <a:r>
              <a:rPr kumimoji="1" lang="zh-CN" altLang="en-US" sz="3600" b="1" dirty="0">
                <a:solidFill>
                  <a:schemeClr val="tx2"/>
                </a:solidFill>
              </a:rPr>
              <a:t>改写句子。</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box(in)">
                                      <p:cBhvr>
                                        <p:cTn id="7" dur="500"/>
                                        <p:tgtEl>
                                          <p:spTgt spid="3891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8916"/>
                                        </p:tgtEl>
                                        <p:attrNameLst>
                                          <p:attrName>style.visibility</p:attrName>
                                        </p:attrNameLst>
                                      </p:cBhvr>
                                      <p:to>
                                        <p:strVal val="visible"/>
                                      </p:to>
                                    </p:set>
                                    <p:animEffect transition="in" filter="box(in)">
                                      <p:cBhvr>
                                        <p:cTn id="10" dur="500"/>
                                        <p:tgtEl>
                                          <p:spTgt spid="38916"/>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8919"/>
                                        </p:tgtEl>
                                        <p:attrNameLst>
                                          <p:attrName>style.visibility</p:attrName>
                                        </p:attrNameLst>
                                      </p:cBhvr>
                                      <p:to>
                                        <p:strVal val="visible"/>
                                      </p:to>
                                    </p:set>
                                    <p:animEffect transition="in" filter="box(in)">
                                      <p:cBhvr>
                                        <p:cTn id="15" dur="500"/>
                                        <p:tgtEl>
                                          <p:spTgt spid="3891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8918"/>
                                        </p:tgtEl>
                                        <p:attrNameLst>
                                          <p:attrName>style.visibility</p:attrName>
                                        </p:attrNameLst>
                                      </p:cBhvr>
                                      <p:to>
                                        <p:strVal val="visible"/>
                                      </p:to>
                                    </p:set>
                                    <p:animEffect transition="in" filter="box(in)">
                                      <p:cBhvr>
                                        <p:cTn id="18" dur="500"/>
                                        <p:tgtEl>
                                          <p:spTgt spid="3891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8917"/>
                                        </p:tgtEl>
                                        <p:attrNameLst>
                                          <p:attrName>style.visibility</p:attrName>
                                        </p:attrNameLst>
                                      </p:cBhvr>
                                      <p:to>
                                        <p:strVal val="visible"/>
                                      </p:to>
                                    </p:set>
                                    <p:animEffect transition="in" filter="box(in)">
                                      <p:cBhvr>
                                        <p:cTn id="21"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P spid="38917" grpId="0"/>
      <p:bldP spid="38918" grpId="0"/>
      <p:bldP spid="389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576263" y="857250"/>
            <a:ext cx="8243887"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dirty="0">
                <a:solidFill>
                  <a:schemeClr val="tx2"/>
                </a:solidFill>
                <a:latin typeface="Times New Roman" panose="02020603050405020304" pitchFamily="18" charset="0"/>
              </a:rPr>
              <a:t>3. She stayed there </a:t>
            </a:r>
            <a:r>
              <a:rPr kumimoji="1" lang="en-US" altLang="zh-CN" sz="3600" b="1" u="sng" dirty="0">
                <a:solidFill>
                  <a:schemeClr val="tx2"/>
                </a:solidFill>
                <a:latin typeface="Times New Roman" panose="02020603050405020304" pitchFamily="18" charset="0"/>
              </a:rPr>
              <a:t>for a week</a:t>
            </a:r>
            <a:r>
              <a:rPr kumimoji="1" lang="en-US" altLang="zh-CN" sz="3600" b="1" dirty="0">
                <a:solidFill>
                  <a:schemeClr val="tx2"/>
                </a:solidFill>
                <a:latin typeface="Times New Roman" panose="02020603050405020304" pitchFamily="18" charset="0"/>
              </a:rPr>
              <a:t>.</a:t>
            </a:r>
          </a:p>
          <a:p>
            <a:pPr>
              <a:lnSpc>
                <a:spcPct val="130000"/>
              </a:lnSpc>
            </a:pPr>
            <a:r>
              <a:rPr kumimoji="1" lang="zh-CN" altLang="en-US" sz="3600" b="1" dirty="0">
                <a:solidFill>
                  <a:schemeClr val="tx2"/>
                </a:solidFill>
                <a:latin typeface="Times New Roman" panose="02020603050405020304" pitchFamily="18" charset="0"/>
              </a:rPr>
              <a:t>    </a:t>
            </a:r>
            <a:r>
              <a:rPr kumimoji="1" lang="en-US" altLang="zh-CN" sz="3600" b="1" dirty="0">
                <a:solidFill>
                  <a:schemeClr val="tx2"/>
                </a:solidFill>
                <a:latin typeface="Times New Roman" panose="02020603050405020304" pitchFamily="18" charset="0"/>
              </a:rPr>
              <a:t>(</a:t>
            </a:r>
            <a:r>
              <a:rPr kumimoji="1" lang="zh-CN" altLang="en-US" sz="3600" b="1" dirty="0">
                <a:solidFill>
                  <a:schemeClr val="tx2"/>
                </a:solidFill>
                <a:latin typeface="Times New Roman" panose="02020603050405020304" pitchFamily="18" charset="0"/>
              </a:rPr>
              <a:t>划线部分提问</a:t>
            </a:r>
            <a:r>
              <a:rPr kumimoji="1" lang="en-US" altLang="zh-CN" sz="3600" b="1" dirty="0">
                <a:solidFill>
                  <a:schemeClr val="tx2"/>
                </a:solidFill>
                <a:latin typeface="Times New Roman" panose="02020603050405020304" pitchFamily="18" charset="0"/>
              </a:rPr>
              <a:t>)</a:t>
            </a:r>
          </a:p>
          <a:p>
            <a:pPr>
              <a:lnSpc>
                <a:spcPct val="130000"/>
              </a:lnSpc>
            </a:pPr>
            <a:r>
              <a:rPr kumimoji="1" lang="zh-CN" altLang="en-US" sz="3600" b="1" dirty="0">
                <a:solidFill>
                  <a:schemeClr val="tx2"/>
                </a:solidFill>
                <a:latin typeface="Times New Roman" panose="02020603050405020304" pitchFamily="18" charset="0"/>
              </a:rPr>
              <a:t>    </a:t>
            </a:r>
            <a:r>
              <a:rPr kumimoji="1" lang="en-US" altLang="zh-CN" sz="3600" b="1" dirty="0">
                <a:solidFill>
                  <a:schemeClr val="tx2"/>
                </a:solidFill>
                <a:latin typeface="Times New Roman" panose="02020603050405020304" pitchFamily="18" charset="0"/>
              </a:rPr>
              <a:t>_____ _____ ____ she _____ there?</a:t>
            </a:r>
          </a:p>
          <a:p>
            <a:pPr>
              <a:lnSpc>
                <a:spcPct val="130000"/>
              </a:lnSpc>
            </a:pPr>
            <a:r>
              <a:rPr kumimoji="1" lang="en-US" altLang="zh-CN" sz="3600" b="1" dirty="0">
                <a:solidFill>
                  <a:schemeClr val="tx2"/>
                </a:solidFill>
                <a:latin typeface="Times New Roman" panose="02020603050405020304" pitchFamily="18" charset="0"/>
              </a:rPr>
              <a:t>4. There was some orange juice in the </a:t>
            </a:r>
          </a:p>
          <a:p>
            <a:pPr>
              <a:lnSpc>
                <a:spcPct val="130000"/>
              </a:lnSpc>
            </a:pPr>
            <a:r>
              <a:rPr kumimoji="1" lang="en-US" altLang="zh-CN" sz="3600" b="1" dirty="0">
                <a:solidFill>
                  <a:schemeClr val="tx2"/>
                </a:solidFill>
                <a:latin typeface="Times New Roman" panose="02020603050405020304" pitchFamily="18" charset="0"/>
              </a:rPr>
              <a:t>    cup. (</a:t>
            </a:r>
            <a:r>
              <a:rPr kumimoji="1" lang="zh-CN" altLang="en-US" sz="3600" b="1" dirty="0">
                <a:solidFill>
                  <a:schemeClr val="tx2"/>
                </a:solidFill>
                <a:latin typeface="Times New Roman" panose="02020603050405020304" pitchFamily="18" charset="0"/>
              </a:rPr>
              <a:t>一般疑问句</a:t>
            </a:r>
            <a:r>
              <a:rPr kumimoji="1" lang="en-US" altLang="zh-CN" sz="3600" b="1" dirty="0">
                <a:solidFill>
                  <a:schemeClr val="tx2"/>
                </a:solidFill>
                <a:latin typeface="Times New Roman" panose="02020603050405020304" pitchFamily="18" charset="0"/>
              </a:rPr>
              <a:t>)</a:t>
            </a:r>
          </a:p>
          <a:p>
            <a:pPr>
              <a:lnSpc>
                <a:spcPct val="130000"/>
              </a:lnSpc>
            </a:pPr>
            <a:r>
              <a:rPr kumimoji="1" lang="en-US" altLang="zh-CN" sz="3600" b="1" dirty="0">
                <a:solidFill>
                  <a:schemeClr val="tx2"/>
                </a:solidFill>
                <a:latin typeface="Times New Roman" panose="02020603050405020304" pitchFamily="18" charset="0"/>
              </a:rPr>
              <a:t>    _____ there _____ orange juice in the </a:t>
            </a:r>
          </a:p>
          <a:p>
            <a:pPr>
              <a:lnSpc>
                <a:spcPct val="130000"/>
              </a:lnSpc>
            </a:pPr>
            <a:r>
              <a:rPr kumimoji="1" lang="en-US" altLang="zh-CN" sz="3600" b="1" dirty="0">
                <a:solidFill>
                  <a:schemeClr val="tx2"/>
                </a:solidFill>
                <a:latin typeface="Times New Roman" panose="02020603050405020304" pitchFamily="18" charset="0"/>
              </a:rPr>
              <a:t>    cup? </a:t>
            </a:r>
          </a:p>
        </p:txBody>
      </p:sp>
      <p:sp>
        <p:nvSpPr>
          <p:cNvPr id="39939" name="TextBox 9"/>
          <p:cNvSpPr txBox="1">
            <a:spLocks noChangeArrowheads="1"/>
          </p:cNvSpPr>
          <p:nvPr/>
        </p:nvSpPr>
        <p:spPr bwMode="auto">
          <a:xfrm>
            <a:off x="5435600" y="2368550"/>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stay</a:t>
            </a:r>
            <a:endParaRPr lang="zh-CN" altLang="en-US" sz="3600" b="1">
              <a:solidFill>
                <a:schemeClr val="tx2"/>
              </a:solidFill>
              <a:latin typeface="Times New Roman" panose="02020603050405020304" pitchFamily="18" charset="0"/>
            </a:endParaRPr>
          </a:p>
        </p:txBody>
      </p:sp>
      <p:sp>
        <p:nvSpPr>
          <p:cNvPr id="39940" name="TextBox 10"/>
          <p:cNvSpPr txBox="1">
            <a:spLocks noChangeArrowheads="1"/>
          </p:cNvSpPr>
          <p:nvPr/>
        </p:nvSpPr>
        <p:spPr bwMode="auto">
          <a:xfrm>
            <a:off x="3635375" y="2374900"/>
            <a:ext cx="935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did</a:t>
            </a:r>
            <a:endParaRPr lang="zh-CN" altLang="en-US" sz="3600" b="1">
              <a:solidFill>
                <a:schemeClr val="tx2"/>
              </a:solidFill>
              <a:latin typeface="Times New Roman" panose="02020603050405020304" pitchFamily="18" charset="0"/>
            </a:endParaRPr>
          </a:p>
        </p:txBody>
      </p:sp>
      <p:sp>
        <p:nvSpPr>
          <p:cNvPr id="39941" name="TextBox 11"/>
          <p:cNvSpPr txBox="1">
            <a:spLocks noChangeArrowheads="1"/>
          </p:cNvSpPr>
          <p:nvPr/>
        </p:nvSpPr>
        <p:spPr bwMode="auto">
          <a:xfrm>
            <a:off x="2411413" y="2368550"/>
            <a:ext cx="12239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long</a:t>
            </a:r>
            <a:endParaRPr lang="zh-CN" altLang="en-US" sz="3600" b="1">
              <a:solidFill>
                <a:schemeClr val="tx2"/>
              </a:solidFill>
              <a:latin typeface="Times New Roman" panose="02020603050405020304" pitchFamily="18" charset="0"/>
            </a:endParaRPr>
          </a:p>
        </p:txBody>
      </p:sp>
      <p:sp>
        <p:nvSpPr>
          <p:cNvPr id="39942" name="TextBox 12"/>
          <p:cNvSpPr txBox="1">
            <a:spLocks noChangeArrowheads="1"/>
          </p:cNvSpPr>
          <p:nvPr/>
        </p:nvSpPr>
        <p:spPr bwMode="auto">
          <a:xfrm>
            <a:off x="1152525" y="2374900"/>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How</a:t>
            </a:r>
            <a:endParaRPr lang="zh-CN" altLang="en-US" sz="3600" b="1">
              <a:solidFill>
                <a:schemeClr val="tx2"/>
              </a:solidFill>
              <a:latin typeface="Times New Roman" panose="02020603050405020304" pitchFamily="18" charset="0"/>
            </a:endParaRPr>
          </a:p>
        </p:txBody>
      </p:sp>
      <p:sp>
        <p:nvSpPr>
          <p:cNvPr id="39943" name="TextBox 13"/>
          <p:cNvSpPr txBox="1">
            <a:spLocks noChangeArrowheads="1"/>
          </p:cNvSpPr>
          <p:nvPr/>
        </p:nvSpPr>
        <p:spPr bwMode="auto">
          <a:xfrm>
            <a:off x="3600450" y="4535488"/>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any</a:t>
            </a:r>
            <a:endParaRPr lang="zh-CN" altLang="en-US" sz="3600" b="1">
              <a:solidFill>
                <a:schemeClr val="tx2"/>
              </a:solidFill>
              <a:latin typeface="Times New Roman" panose="02020603050405020304" pitchFamily="18" charset="0"/>
            </a:endParaRPr>
          </a:p>
        </p:txBody>
      </p:sp>
      <p:sp>
        <p:nvSpPr>
          <p:cNvPr id="39944" name="TextBox 14"/>
          <p:cNvSpPr txBox="1">
            <a:spLocks noChangeArrowheads="1"/>
          </p:cNvSpPr>
          <p:nvPr/>
        </p:nvSpPr>
        <p:spPr bwMode="auto">
          <a:xfrm>
            <a:off x="1079500" y="4529138"/>
            <a:ext cx="122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Was</a:t>
            </a:r>
            <a:endParaRPr lang="zh-CN" altLang="en-US" sz="3600" b="1">
              <a:solidFill>
                <a:schemeClr val="tx2"/>
              </a:solidFill>
              <a:latin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 calcmode="lin" valueType="num">
                                      <p:cBhvr>
                                        <p:cTn id="7" dur="500" fill="hold"/>
                                        <p:tgtEl>
                                          <p:spTgt spid="39942"/>
                                        </p:tgtEl>
                                        <p:attrNameLst>
                                          <p:attrName>ppt_x</p:attrName>
                                        </p:attrNameLst>
                                      </p:cBhvr>
                                      <p:tavLst>
                                        <p:tav tm="0">
                                          <p:val>
                                            <p:strVal val="#ppt_x-.2"/>
                                          </p:val>
                                        </p:tav>
                                        <p:tav tm="100000">
                                          <p:val>
                                            <p:strVal val="#ppt_x"/>
                                          </p:val>
                                        </p:tav>
                                      </p:tavLst>
                                    </p:anim>
                                    <p:anim calcmode="lin" valueType="num">
                                      <p:cBhvr>
                                        <p:cTn id="8" dur="500" fill="hold"/>
                                        <p:tgtEl>
                                          <p:spTgt spid="39942"/>
                                        </p:tgtEl>
                                        <p:attrNameLst>
                                          <p:attrName>ppt_y</p:attrName>
                                        </p:attrNameLst>
                                      </p:cBhvr>
                                      <p:tavLst>
                                        <p:tav tm="0">
                                          <p:val>
                                            <p:strVal val="#ppt_y"/>
                                          </p:val>
                                        </p:tav>
                                        <p:tav tm="100000">
                                          <p:val>
                                            <p:strVal val="#ppt_y"/>
                                          </p:val>
                                        </p:tav>
                                      </p:tavLst>
                                    </p:anim>
                                    <p:animEffect transition="in" filter="wipe(right)" prLst="gradientSize: 0.1">
                                      <p:cBhvr>
                                        <p:cTn id="9" dur="500"/>
                                        <p:tgtEl>
                                          <p:spTgt spid="3994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9941"/>
                                        </p:tgtEl>
                                        <p:attrNameLst>
                                          <p:attrName>style.visibility</p:attrName>
                                        </p:attrNameLst>
                                      </p:cBhvr>
                                      <p:to>
                                        <p:strVal val="visible"/>
                                      </p:to>
                                    </p:set>
                                    <p:anim calcmode="lin" valueType="num">
                                      <p:cBhvr>
                                        <p:cTn id="12" dur="500" fill="hold"/>
                                        <p:tgtEl>
                                          <p:spTgt spid="39941"/>
                                        </p:tgtEl>
                                        <p:attrNameLst>
                                          <p:attrName>ppt_x</p:attrName>
                                        </p:attrNameLst>
                                      </p:cBhvr>
                                      <p:tavLst>
                                        <p:tav tm="0">
                                          <p:val>
                                            <p:strVal val="#ppt_x-.2"/>
                                          </p:val>
                                        </p:tav>
                                        <p:tav tm="100000">
                                          <p:val>
                                            <p:strVal val="#ppt_x"/>
                                          </p:val>
                                        </p:tav>
                                      </p:tavLst>
                                    </p:anim>
                                    <p:anim calcmode="lin" valueType="num">
                                      <p:cBhvr>
                                        <p:cTn id="13" dur="500" fill="hold"/>
                                        <p:tgtEl>
                                          <p:spTgt spid="39941"/>
                                        </p:tgtEl>
                                        <p:attrNameLst>
                                          <p:attrName>ppt_y</p:attrName>
                                        </p:attrNameLst>
                                      </p:cBhvr>
                                      <p:tavLst>
                                        <p:tav tm="0">
                                          <p:val>
                                            <p:strVal val="#ppt_y"/>
                                          </p:val>
                                        </p:tav>
                                        <p:tav tm="100000">
                                          <p:val>
                                            <p:strVal val="#ppt_y"/>
                                          </p:val>
                                        </p:tav>
                                      </p:tavLst>
                                    </p:anim>
                                    <p:animEffect transition="in" filter="wipe(right)" prLst="gradientSize: 0.1">
                                      <p:cBhvr>
                                        <p:cTn id="14" dur="500"/>
                                        <p:tgtEl>
                                          <p:spTgt spid="39941"/>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9940"/>
                                        </p:tgtEl>
                                        <p:attrNameLst>
                                          <p:attrName>style.visibility</p:attrName>
                                        </p:attrNameLst>
                                      </p:cBhvr>
                                      <p:to>
                                        <p:strVal val="visible"/>
                                      </p:to>
                                    </p:set>
                                    <p:anim calcmode="lin" valueType="num">
                                      <p:cBhvr>
                                        <p:cTn id="17" dur="500" fill="hold"/>
                                        <p:tgtEl>
                                          <p:spTgt spid="39940"/>
                                        </p:tgtEl>
                                        <p:attrNameLst>
                                          <p:attrName>ppt_x</p:attrName>
                                        </p:attrNameLst>
                                      </p:cBhvr>
                                      <p:tavLst>
                                        <p:tav tm="0">
                                          <p:val>
                                            <p:strVal val="#ppt_x-.2"/>
                                          </p:val>
                                        </p:tav>
                                        <p:tav tm="100000">
                                          <p:val>
                                            <p:strVal val="#ppt_x"/>
                                          </p:val>
                                        </p:tav>
                                      </p:tavLst>
                                    </p:anim>
                                    <p:anim calcmode="lin" valueType="num">
                                      <p:cBhvr>
                                        <p:cTn id="18" dur="500" fill="hold"/>
                                        <p:tgtEl>
                                          <p:spTgt spid="39940"/>
                                        </p:tgtEl>
                                        <p:attrNameLst>
                                          <p:attrName>ppt_y</p:attrName>
                                        </p:attrNameLst>
                                      </p:cBhvr>
                                      <p:tavLst>
                                        <p:tav tm="0">
                                          <p:val>
                                            <p:strVal val="#ppt_y"/>
                                          </p:val>
                                        </p:tav>
                                        <p:tav tm="100000">
                                          <p:val>
                                            <p:strVal val="#ppt_y"/>
                                          </p:val>
                                        </p:tav>
                                      </p:tavLst>
                                    </p:anim>
                                    <p:animEffect transition="in" filter="wipe(right)" prLst="gradientSize: 0.1">
                                      <p:cBhvr>
                                        <p:cTn id="19" dur="500"/>
                                        <p:tgtEl>
                                          <p:spTgt spid="39940"/>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9939"/>
                                        </p:tgtEl>
                                        <p:attrNameLst>
                                          <p:attrName>style.visibility</p:attrName>
                                        </p:attrNameLst>
                                      </p:cBhvr>
                                      <p:to>
                                        <p:strVal val="visible"/>
                                      </p:to>
                                    </p:set>
                                    <p:anim calcmode="lin" valueType="num">
                                      <p:cBhvr>
                                        <p:cTn id="22" dur="500" fill="hold"/>
                                        <p:tgtEl>
                                          <p:spTgt spid="39939"/>
                                        </p:tgtEl>
                                        <p:attrNameLst>
                                          <p:attrName>ppt_x</p:attrName>
                                        </p:attrNameLst>
                                      </p:cBhvr>
                                      <p:tavLst>
                                        <p:tav tm="0">
                                          <p:val>
                                            <p:strVal val="#ppt_x-.2"/>
                                          </p:val>
                                        </p:tav>
                                        <p:tav tm="100000">
                                          <p:val>
                                            <p:strVal val="#ppt_x"/>
                                          </p:val>
                                        </p:tav>
                                      </p:tavLst>
                                    </p:anim>
                                    <p:anim calcmode="lin" valueType="num">
                                      <p:cBhvr>
                                        <p:cTn id="23" dur="500" fill="hold"/>
                                        <p:tgtEl>
                                          <p:spTgt spid="39939"/>
                                        </p:tgtEl>
                                        <p:attrNameLst>
                                          <p:attrName>ppt_y</p:attrName>
                                        </p:attrNameLst>
                                      </p:cBhvr>
                                      <p:tavLst>
                                        <p:tav tm="0">
                                          <p:val>
                                            <p:strVal val="#ppt_y"/>
                                          </p:val>
                                        </p:tav>
                                        <p:tav tm="100000">
                                          <p:val>
                                            <p:strVal val="#ppt_y"/>
                                          </p:val>
                                        </p:tav>
                                      </p:tavLst>
                                    </p:anim>
                                    <p:animEffect transition="in" filter="wipe(right)" prLst="gradientSize: 0.1">
                                      <p:cBhvr>
                                        <p:cTn id="24" dur="500"/>
                                        <p:tgtEl>
                                          <p:spTgt spid="39939"/>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39944"/>
                                        </p:tgtEl>
                                        <p:attrNameLst>
                                          <p:attrName>style.visibility</p:attrName>
                                        </p:attrNameLst>
                                      </p:cBhvr>
                                      <p:to>
                                        <p:strVal val="visible"/>
                                      </p:to>
                                    </p:set>
                                    <p:anim calcmode="lin" valueType="num">
                                      <p:cBhvr>
                                        <p:cTn id="29" dur="500" fill="hold"/>
                                        <p:tgtEl>
                                          <p:spTgt spid="39944"/>
                                        </p:tgtEl>
                                        <p:attrNameLst>
                                          <p:attrName>ppt_x</p:attrName>
                                        </p:attrNameLst>
                                      </p:cBhvr>
                                      <p:tavLst>
                                        <p:tav tm="0">
                                          <p:val>
                                            <p:strVal val="#ppt_x-.2"/>
                                          </p:val>
                                        </p:tav>
                                        <p:tav tm="100000">
                                          <p:val>
                                            <p:strVal val="#ppt_x"/>
                                          </p:val>
                                        </p:tav>
                                      </p:tavLst>
                                    </p:anim>
                                    <p:anim calcmode="lin" valueType="num">
                                      <p:cBhvr>
                                        <p:cTn id="30" dur="500" fill="hold"/>
                                        <p:tgtEl>
                                          <p:spTgt spid="39944"/>
                                        </p:tgtEl>
                                        <p:attrNameLst>
                                          <p:attrName>ppt_y</p:attrName>
                                        </p:attrNameLst>
                                      </p:cBhvr>
                                      <p:tavLst>
                                        <p:tav tm="0">
                                          <p:val>
                                            <p:strVal val="#ppt_y"/>
                                          </p:val>
                                        </p:tav>
                                        <p:tav tm="100000">
                                          <p:val>
                                            <p:strVal val="#ppt_y"/>
                                          </p:val>
                                        </p:tav>
                                      </p:tavLst>
                                    </p:anim>
                                    <p:animEffect transition="in" filter="wipe(right)" prLst="gradientSize: 0.1">
                                      <p:cBhvr>
                                        <p:cTn id="31" dur="500"/>
                                        <p:tgtEl>
                                          <p:spTgt spid="39944"/>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39943"/>
                                        </p:tgtEl>
                                        <p:attrNameLst>
                                          <p:attrName>style.visibility</p:attrName>
                                        </p:attrNameLst>
                                      </p:cBhvr>
                                      <p:to>
                                        <p:strVal val="visible"/>
                                      </p:to>
                                    </p:set>
                                    <p:anim calcmode="lin" valueType="num">
                                      <p:cBhvr>
                                        <p:cTn id="34" dur="500" fill="hold"/>
                                        <p:tgtEl>
                                          <p:spTgt spid="39943"/>
                                        </p:tgtEl>
                                        <p:attrNameLst>
                                          <p:attrName>ppt_x</p:attrName>
                                        </p:attrNameLst>
                                      </p:cBhvr>
                                      <p:tavLst>
                                        <p:tav tm="0">
                                          <p:val>
                                            <p:strVal val="#ppt_x-.2"/>
                                          </p:val>
                                        </p:tav>
                                        <p:tav tm="100000">
                                          <p:val>
                                            <p:strVal val="#ppt_x"/>
                                          </p:val>
                                        </p:tav>
                                      </p:tavLst>
                                    </p:anim>
                                    <p:anim calcmode="lin" valueType="num">
                                      <p:cBhvr>
                                        <p:cTn id="35" dur="500" fill="hold"/>
                                        <p:tgtEl>
                                          <p:spTgt spid="39943"/>
                                        </p:tgtEl>
                                        <p:attrNameLst>
                                          <p:attrName>ppt_y</p:attrName>
                                        </p:attrNameLst>
                                      </p:cBhvr>
                                      <p:tavLst>
                                        <p:tav tm="0">
                                          <p:val>
                                            <p:strVal val="#ppt_y"/>
                                          </p:val>
                                        </p:tav>
                                        <p:tav tm="100000">
                                          <p:val>
                                            <p:strVal val="#ppt_y"/>
                                          </p:val>
                                        </p:tav>
                                      </p:tavLst>
                                    </p:anim>
                                    <p:animEffect transition="in" filter="wipe(right)" prLst="gradientSize: 0.1">
                                      <p:cBhvr>
                                        <p:cTn id="36"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0" grpId="0"/>
      <p:bldP spid="39941" grpId="0"/>
      <p:bldP spid="39942" grpId="0"/>
      <p:bldP spid="39943" grpId="0"/>
      <p:bldP spid="399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ChangeArrowheads="1"/>
          </p:cNvSpPr>
          <p:nvPr/>
        </p:nvSpPr>
        <p:spPr bwMode="auto">
          <a:xfrm>
            <a:off x="612775" y="908050"/>
            <a:ext cx="70167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kumimoji="1" lang="en-US" altLang="zh-CN" sz="3600" b="1">
                <a:solidFill>
                  <a:schemeClr val="tx2"/>
                </a:solidFill>
                <a:latin typeface="Arial Narrow" panose="020B0606020202030204" pitchFamily="34" charset="0"/>
              </a:rPr>
              <a:t>III. </a:t>
            </a:r>
            <a:r>
              <a:rPr kumimoji="1" lang="zh-CN" altLang="en-US" sz="3600" b="1">
                <a:solidFill>
                  <a:schemeClr val="tx2"/>
                </a:solidFill>
                <a:latin typeface="Arial Narrow" panose="020B0606020202030204" pitchFamily="34" charset="0"/>
              </a:rPr>
              <a:t>翻译句子。</a:t>
            </a:r>
          </a:p>
        </p:txBody>
      </p:sp>
      <p:sp>
        <p:nvSpPr>
          <p:cNvPr id="40963" name="Rectangle 3"/>
          <p:cNvSpPr>
            <a:spLocks noChangeArrowheads="1"/>
          </p:cNvSpPr>
          <p:nvPr/>
        </p:nvSpPr>
        <p:spPr bwMode="auto">
          <a:xfrm>
            <a:off x="541338" y="1730375"/>
            <a:ext cx="7200900"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685800" indent="-685800">
              <a:lnSpc>
                <a:spcPct val="115000"/>
              </a:lnSpc>
            </a:pPr>
            <a:r>
              <a:rPr lang="en-US" altLang="zh-CN" sz="3600" b="1">
                <a:solidFill>
                  <a:schemeClr val="tx2"/>
                </a:solidFill>
                <a:latin typeface="Times New Roman" panose="02020603050405020304" pitchFamily="18" charset="0"/>
              </a:rPr>
              <a:t>1. </a:t>
            </a:r>
            <a:r>
              <a:rPr lang="zh-CN" altLang="en-US" sz="3600" b="1">
                <a:solidFill>
                  <a:schemeClr val="tx2"/>
                </a:solidFill>
                <a:latin typeface="Times New Roman" panose="02020603050405020304" pitchFamily="18" charset="0"/>
              </a:rPr>
              <a:t>上周末你做什么了？</a:t>
            </a:r>
          </a:p>
          <a:p>
            <a:pPr marL="685800" indent="-685800">
              <a:lnSpc>
                <a:spcPct val="115000"/>
              </a:lnSpc>
              <a:buFontTx/>
              <a:buChar char="•"/>
            </a:pPr>
            <a:endParaRPr lang="zh-CN" altLang="en-US" sz="3600" b="1">
              <a:solidFill>
                <a:schemeClr val="tx2"/>
              </a:solidFill>
              <a:latin typeface="Times New Roman" panose="02020603050405020304" pitchFamily="18" charset="0"/>
            </a:endParaRPr>
          </a:p>
          <a:p>
            <a:pPr marL="685800" indent="-685800">
              <a:lnSpc>
                <a:spcPct val="115000"/>
              </a:lnSpc>
            </a:pPr>
            <a:r>
              <a:rPr lang="en-US" altLang="zh-CN" sz="3600" b="1">
                <a:solidFill>
                  <a:schemeClr val="tx2"/>
                </a:solidFill>
                <a:latin typeface="Times New Roman" panose="02020603050405020304" pitchFamily="18" charset="0"/>
              </a:rPr>
              <a:t>2. </a:t>
            </a:r>
            <a:r>
              <a:rPr lang="zh-CN" altLang="en-US" sz="3600" b="1">
                <a:solidFill>
                  <a:schemeClr val="tx2"/>
                </a:solidFill>
                <a:latin typeface="Times New Roman" panose="02020603050405020304" pitchFamily="18" charset="0"/>
              </a:rPr>
              <a:t>星期六的早上，我踢足球了。</a:t>
            </a:r>
          </a:p>
          <a:p>
            <a:pPr marL="685800" indent="-685800">
              <a:lnSpc>
                <a:spcPct val="115000"/>
              </a:lnSpc>
            </a:pPr>
            <a:endParaRPr lang="zh-CN" altLang="en-US" sz="3600" b="1">
              <a:solidFill>
                <a:schemeClr val="tx2"/>
              </a:solidFill>
              <a:latin typeface="Times New Roman" panose="02020603050405020304" pitchFamily="18" charset="0"/>
            </a:endParaRPr>
          </a:p>
          <a:p>
            <a:pPr marL="685800" indent="-685800">
              <a:lnSpc>
                <a:spcPct val="115000"/>
              </a:lnSpc>
            </a:pPr>
            <a:r>
              <a:rPr lang="en-US" altLang="zh-CN" sz="3600" b="1">
                <a:solidFill>
                  <a:schemeClr val="tx2"/>
                </a:solidFill>
                <a:latin typeface="Times New Roman" panose="02020603050405020304" pitchFamily="18" charset="0"/>
              </a:rPr>
              <a:t>3. </a:t>
            </a:r>
            <a:r>
              <a:rPr lang="zh-CN" altLang="en-US" sz="3600" b="1">
                <a:solidFill>
                  <a:schemeClr val="tx2"/>
                </a:solidFill>
                <a:latin typeface="Times New Roman" panose="02020603050405020304" pitchFamily="18" charset="0"/>
              </a:rPr>
              <a:t>星期天的晚上，我看电视了。</a:t>
            </a:r>
          </a:p>
        </p:txBody>
      </p:sp>
      <p:sp>
        <p:nvSpPr>
          <p:cNvPr id="40964" name="Rectangle 4"/>
          <p:cNvSpPr>
            <a:spLocks noChangeArrowheads="1"/>
          </p:cNvSpPr>
          <p:nvPr/>
        </p:nvSpPr>
        <p:spPr bwMode="auto">
          <a:xfrm>
            <a:off x="1044575" y="3602038"/>
            <a:ext cx="7704138"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zh-CN" sz="3600" b="1">
                <a:solidFill>
                  <a:schemeClr val="tx2"/>
                </a:solidFill>
                <a:latin typeface="Times New Roman" panose="02020603050405020304" pitchFamily="18" charset="0"/>
              </a:rPr>
              <a:t>On Saturday morning, I played soccer.</a:t>
            </a:r>
          </a:p>
        </p:txBody>
      </p:sp>
      <p:sp>
        <p:nvSpPr>
          <p:cNvPr id="40965" name="Rectangle 5"/>
          <p:cNvSpPr>
            <a:spLocks noChangeArrowheads="1"/>
          </p:cNvSpPr>
          <p:nvPr/>
        </p:nvSpPr>
        <p:spPr bwMode="auto">
          <a:xfrm>
            <a:off x="1044575" y="4949825"/>
            <a:ext cx="6408738"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zh-CN" sz="3600" b="1">
                <a:solidFill>
                  <a:schemeClr val="tx2"/>
                </a:solidFill>
                <a:latin typeface="Times New Roman" panose="02020603050405020304" pitchFamily="18" charset="0"/>
              </a:rPr>
              <a:t>On Sunday night, I watched TV.</a:t>
            </a:r>
          </a:p>
        </p:txBody>
      </p:sp>
      <p:sp>
        <p:nvSpPr>
          <p:cNvPr id="40966" name="Rectangle 6"/>
          <p:cNvSpPr>
            <a:spLocks noChangeArrowheads="1"/>
          </p:cNvSpPr>
          <p:nvPr/>
        </p:nvSpPr>
        <p:spPr bwMode="auto">
          <a:xfrm>
            <a:off x="1044575" y="2349500"/>
            <a:ext cx="6480175"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zh-CN" sz="3600" b="1">
                <a:solidFill>
                  <a:schemeClr val="tx2"/>
                </a:solidFill>
                <a:latin typeface="Times New Roman" panose="02020603050405020304" pitchFamily="18" charset="0"/>
              </a:rPr>
              <a:t>What did you do last weekend?</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ox(out)">
                                      <p:cBhvr>
                                        <p:cTn id="7" dur="500"/>
                                        <p:tgtEl>
                                          <p:spTgt spid="409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ox(out)">
                                      <p:cBhvr>
                                        <p:cTn id="12" dur="500"/>
                                        <p:tgtEl>
                                          <p:spTgt spid="4096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ox(out)">
                                      <p:cBhvr>
                                        <p:cTn id="1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611188" y="701675"/>
            <a:ext cx="7921625" cy="55356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10000"/>
              </a:lnSpc>
            </a:pPr>
            <a:r>
              <a:rPr lang="en-US" altLang="zh-CN" sz="3600" b="1">
                <a:solidFill>
                  <a:schemeClr val="tx2"/>
                </a:solidFill>
                <a:latin typeface="Times New Roman" panose="02020603050405020304" pitchFamily="18" charset="0"/>
              </a:rPr>
              <a:t>4. </a:t>
            </a:r>
            <a:r>
              <a:rPr lang="zh-CN" altLang="en-US" sz="3600" b="1">
                <a:solidFill>
                  <a:schemeClr val="tx2"/>
                </a:solidFill>
                <a:latin typeface="Times New Roman" panose="02020603050405020304" pitchFamily="18" charset="0"/>
              </a:rPr>
              <a:t>我过了一个忙碌但却有趣的周末。</a:t>
            </a:r>
          </a:p>
          <a:p>
            <a:pPr>
              <a:lnSpc>
                <a:spcPct val="110000"/>
              </a:lnSpc>
            </a:pPr>
            <a:r>
              <a:rPr lang="en-US" altLang="zh-CN" sz="3600" b="1">
                <a:solidFill>
                  <a:schemeClr val="tx2"/>
                </a:solidFill>
                <a:latin typeface="Times New Roman" panose="02020603050405020304" pitchFamily="18" charset="0"/>
              </a:rPr>
              <a:t>    I had a busy but interesting </a:t>
            </a:r>
          </a:p>
          <a:p>
            <a:pPr>
              <a:lnSpc>
                <a:spcPct val="110000"/>
              </a:lnSpc>
            </a:pPr>
            <a:r>
              <a:rPr lang="en-US" altLang="zh-CN" sz="3600" b="1">
                <a:solidFill>
                  <a:schemeClr val="tx2"/>
                </a:solidFill>
                <a:latin typeface="Times New Roman" panose="02020603050405020304" pitchFamily="18" charset="0"/>
              </a:rPr>
              <a:t>    weekend. </a:t>
            </a:r>
          </a:p>
          <a:p>
            <a:pPr>
              <a:lnSpc>
                <a:spcPct val="110000"/>
              </a:lnSpc>
            </a:pPr>
            <a:r>
              <a:rPr lang="en-US" altLang="zh-CN" sz="3600" b="1">
                <a:solidFill>
                  <a:schemeClr val="tx2"/>
                </a:solidFill>
                <a:latin typeface="Times New Roman" panose="02020603050405020304" pitchFamily="18" charset="0"/>
              </a:rPr>
              <a:t>5. Emma</a:t>
            </a:r>
            <a:r>
              <a:rPr lang="zh-CN" altLang="en-US" sz="3600" b="1">
                <a:solidFill>
                  <a:schemeClr val="tx2"/>
                </a:solidFill>
                <a:latin typeface="Times New Roman" panose="02020603050405020304" pitchFamily="18" charset="0"/>
              </a:rPr>
              <a:t>每天都看电视。可是昨天她</a:t>
            </a:r>
          </a:p>
          <a:p>
            <a:pPr>
              <a:lnSpc>
                <a:spcPct val="110000"/>
              </a:lnSpc>
            </a:pPr>
            <a:r>
              <a:rPr lang="zh-CN" altLang="en-US" sz="3600" b="1">
                <a:solidFill>
                  <a:schemeClr val="tx2"/>
                </a:solidFill>
                <a:latin typeface="Times New Roman" panose="02020603050405020304" pitchFamily="18" charset="0"/>
              </a:rPr>
              <a:t>    没有看。 </a:t>
            </a:r>
          </a:p>
          <a:p>
            <a:pPr>
              <a:lnSpc>
                <a:spcPct val="110000"/>
              </a:lnSpc>
            </a:pPr>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Emma watches TV everyday, but she </a:t>
            </a:r>
          </a:p>
          <a:p>
            <a:pPr>
              <a:lnSpc>
                <a:spcPct val="110000"/>
              </a:lnSpc>
            </a:pPr>
            <a:r>
              <a:rPr lang="en-US" altLang="zh-CN" sz="3600" b="1">
                <a:solidFill>
                  <a:schemeClr val="tx2"/>
                </a:solidFill>
                <a:latin typeface="Times New Roman" panose="02020603050405020304" pitchFamily="18" charset="0"/>
              </a:rPr>
              <a:t>    didn’t watch TV yesterday.</a:t>
            </a:r>
          </a:p>
          <a:p>
            <a:pPr>
              <a:lnSpc>
                <a:spcPct val="110000"/>
              </a:lnSpc>
            </a:pPr>
            <a:r>
              <a:rPr lang="en-US" altLang="zh-CN" sz="3600" b="1">
                <a:solidFill>
                  <a:schemeClr val="tx2"/>
                </a:solidFill>
                <a:latin typeface="Times New Roman" panose="02020603050405020304" pitchFamily="18" charset="0"/>
              </a:rPr>
              <a:t>6. </a:t>
            </a:r>
            <a:r>
              <a:rPr lang="zh-CN" altLang="en-US" sz="3600" b="1">
                <a:solidFill>
                  <a:schemeClr val="tx2"/>
                </a:solidFill>
                <a:latin typeface="Times New Roman" panose="02020603050405020304" pitchFamily="18" charset="0"/>
              </a:rPr>
              <a:t>今天早上我遇到了林涛。 </a:t>
            </a:r>
          </a:p>
          <a:p>
            <a:pPr>
              <a:lnSpc>
                <a:spcPct val="110000"/>
              </a:lnSpc>
            </a:pPr>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I met Lin Tao this morning.</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animEffect transition="in" filter="strips(downLeft)">
                                      <p:cBhvr>
                                        <p:cTn id="7" dur="500"/>
                                        <p:tgtEl>
                                          <p:spTgt spid="41986">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41986">
                                            <p:txEl>
                                              <p:pRg st="2" end="2"/>
                                            </p:txEl>
                                          </p:spTgt>
                                        </p:tgtEl>
                                        <p:attrNameLst>
                                          <p:attrName>style.visibility</p:attrName>
                                        </p:attrNameLst>
                                      </p:cBhvr>
                                      <p:to>
                                        <p:strVal val="visible"/>
                                      </p:to>
                                    </p:set>
                                    <p:animEffect transition="in" filter="strips(downLeft)">
                                      <p:cBhvr>
                                        <p:cTn id="10" dur="500"/>
                                        <p:tgtEl>
                                          <p:spTgt spid="4198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1986">
                                            <p:txEl>
                                              <p:pRg st="5" end="5"/>
                                            </p:txEl>
                                          </p:spTgt>
                                        </p:tgtEl>
                                        <p:attrNameLst>
                                          <p:attrName>style.visibility</p:attrName>
                                        </p:attrNameLst>
                                      </p:cBhvr>
                                      <p:to>
                                        <p:strVal val="visible"/>
                                      </p:to>
                                    </p:set>
                                    <p:animEffect transition="in" filter="dissolve">
                                      <p:cBhvr>
                                        <p:cTn id="15" dur="500"/>
                                        <p:tgtEl>
                                          <p:spTgt spid="41986">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41986">
                                            <p:txEl>
                                              <p:pRg st="6" end="6"/>
                                            </p:txEl>
                                          </p:spTgt>
                                        </p:tgtEl>
                                        <p:attrNameLst>
                                          <p:attrName>style.visibility</p:attrName>
                                        </p:attrNameLst>
                                      </p:cBhvr>
                                      <p:to>
                                        <p:strVal val="visible"/>
                                      </p:to>
                                    </p:set>
                                    <p:animEffect transition="in" filter="dissolve">
                                      <p:cBhvr>
                                        <p:cTn id="18" dur="500"/>
                                        <p:tgtEl>
                                          <p:spTgt spid="41986">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1986">
                                            <p:txEl>
                                              <p:pRg st="8" end="8"/>
                                            </p:txEl>
                                          </p:spTgt>
                                        </p:tgtEl>
                                        <p:attrNameLst>
                                          <p:attrName>style.visibility</p:attrName>
                                        </p:attrNameLst>
                                      </p:cBhvr>
                                      <p:to>
                                        <p:strVal val="visible"/>
                                      </p:to>
                                    </p:set>
                                    <p:animEffect transition="in" filter="circle(in)">
                                      <p:cBhvr>
                                        <p:cTn id="23" dur="500"/>
                                        <p:tgtEl>
                                          <p:spTgt spid="419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611188" y="723900"/>
            <a:ext cx="7993062" cy="55848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zh-CN" sz="3600" b="1">
                <a:solidFill>
                  <a:schemeClr val="tx2"/>
                </a:solidFill>
                <a:latin typeface="Times New Roman" panose="02020603050405020304" pitchFamily="18" charset="0"/>
              </a:rPr>
              <a:t>7. </a:t>
            </a:r>
            <a:r>
              <a:rPr lang="zh-CN" altLang="en-US" sz="3600" b="1">
                <a:solidFill>
                  <a:schemeClr val="tx2"/>
                </a:solidFill>
                <a:latin typeface="Times New Roman" panose="02020603050405020304" pitchFamily="18" charset="0"/>
              </a:rPr>
              <a:t>他过去抽烟，但现在不抽了。</a:t>
            </a:r>
          </a:p>
          <a:p>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He smoked in the past, but not now.</a:t>
            </a:r>
          </a:p>
          <a:p>
            <a:r>
              <a:rPr lang="en-US" altLang="zh-CN" sz="3600" b="1">
                <a:solidFill>
                  <a:schemeClr val="tx2"/>
                </a:solidFill>
                <a:latin typeface="Times New Roman" panose="02020603050405020304" pitchFamily="18" charset="0"/>
              </a:rPr>
              <a:t>8. </a:t>
            </a:r>
            <a:r>
              <a:rPr lang="zh-CN" altLang="en-US" sz="3600" b="1">
                <a:solidFill>
                  <a:schemeClr val="tx2"/>
                </a:solidFill>
                <a:latin typeface="Times New Roman" panose="02020603050405020304" pitchFamily="18" charset="0"/>
              </a:rPr>
              <a:t>她刚才还在这里。</a:t>
            </a:r>
          </a:p>
          <a:p>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She was here just now. </a:t>
            </a:r>
          </a:p>
          <a:p>
            <a:r>
              <a:rPr lang="en-US" altLang="zh-CN" sz="3600" b="1">
                <a:solidFill>
                  <a:schemeClr val="tx2"/>
                </a:solidFill>
                <a:latin typeface="Times New Roman" panose="02020603050405020304" pitchFamily="18" charset="0"/>
              </a:rPr>
              <a:t>9. </a:t>
            </a:r>
            <a:r>
              <a:rPr lang="zh-CN" altLang="en-US" sz="3600" b="1">
                <a:solidFill>
                  <a:schemeClr val="tx2"/>
                </a:solidFill>
                <a:latin typeface="Times New Roman" panose="02020603050405020304" pitchFamily="18" charset="0"/>
              </a:rPr>
              <a:t>他什么时候出生的？</a:t>
            </a:r>
            <a:r>
              <a:rPr lang="en-US" altLang="zh-CN" sz="3600" b="1">
                <a:solidFill>
                  <a:schemeClr val="tx2"/>
                </a:solidFill>
                <a:latin typeface="Times New Roman" panose="02020603050405020304" pitchFamily="18" charset="0"/>
              </a:rPr>
              <a:t>2000</a:t>
            </a:r>
            <a:r>
              <a:rPr lang="zh-CN" altLang="en-US" sz="3600" b="1">
                <a:solidFill>
                  <a:schemeClr val="tx2"/>
                </a:solidFill>
                <a:latin typeface="Times New Roman" panose="02020603050405020304" pitchFamily="18" charset="0"/>
              </a:rPr>
              <a:t>年。 </a:t>
            </a:r>
          </a:p>
          <a:p>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When was he born?   In 2000.</a:t>
            </a:r>
          </a:p>
          <a:p>
            <a:r>
              <a:rPr lang="en-US" altLang="zh-CN" sz="3600" b="1">
                <a:solidFill>
                  <a:schemeClr val="tx2"/>
                </a:solidFill>
                <a:latin typeface="Times New Roman" panose="02020603050405020304" pitchFamily="18" charset="0"/>
              </a:rPr>
              <a:t>10. </a:t>
            </a:r>
            <a:r>
              <a:rPr lang="zh-CN" altLang="en-US" sz="3600" b="1">
                <a:solidFill>
                  <a:schemeClr val="tx2"/>
                </a:solidFill>
                <a:latin typeface="Times New Roman" panose="02020603050405020304" pitchFamily="18" charset="0"/>
              </a:rPr>
              <a:t>我在打扫教室的时候，发现地上有</a:t>
            </a:r>
          </a:p>
          <a:p>
            <a:r>
              <a:rPr lang="zh-CN" altLang="en-US" sz="3600" b="1">
                <a:solidFill>
                  <a:schemeClr val="tx2"/>
                </a:solidFill>
                <a:latin typeface="Times New Roman" panose="02020603050405020304" pitchFamily="18" charset="0"/>
              </a:rPr>
              <a:t>      块表。 </a:t>
            </a:r>
          </a:p>
          <a:p>
            <a:r>
              <a:rPr lang="zh-CN" altLang="en-US" sz="3600" b="1">
                <a:solidFill>
                  <a:schemeClr val="tx2"/>
                </a:solidFill>
                <a:latin typeface="Times New Roman" panose="02020603050405020304" pitchFamily="18" charset="0"/>
              </a:rPr>
              <a:t>      </a:t>
            </a:r>
            <a:r>
              <a:rPr lang="en-US" altLang="zh-CN" sz="3600" b="1">
                <a:solidFill>
                  <a:schemeClr val="tx2"/>
                </a:solidFill>
                <a:latin typeface="Times New Roman" panose="02020603050405020304" pitchFamily="18" charset="0"/>
              </a:rPr>
              <a:t>When I cleaned the classroom, I  </a:t>
            </a:r>
          </a:p>
          <a:p>
            <a:r>
              <a:rPr lang="en-US" altLang="zh-CN" sz="3600" b="1">
                <a:solidFill>
                  <a:schemeClr val="tx2"/>
                </a:solidFill>
                <a:latin typeface="Times New Roman" panose="02020603050405020304" pitchFamily="18" charset="0"/>
              </a:rPr>
              <a:t>      found a watch on the floor.</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3010">
                                            <p:txEl>
                                              <p:pRg st="1" end="1"/>
                                            </p:txEl>
                                          </p:spTgt>
                                        </p:tgtEl>
                                        <p:attrNameLst>
                                          <p:attrName>style.visibility</p:attrName>
                                        </p:attrNameLst>
                                      </p:cBhvr>
                                      <p:to>
                                        <p:strVal val="visible"/>
                                      </p:to>
                                    </p:set>
                                    <p:animEffect transition="in" filter="wedge">
                                      <p:cBhvr>
                                        <p:cTn id="7" dur="500"/>
                                        <p:tgtEl>
                                          <p:spTgt spid="430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3010">
                                            <p:txEl>
                                              <p:pRg st="3" end="3"/>
                                            </p:txEl>
                                          </p:spTgt>
                                        </p:tgtEl>
                                        <p:attrNameLst>
                                          <p:attrName>style.visibility</p:attrName>
                                        </p:attrNameLst>
                                      </p:cBhvr>
                                      <p:to>
                                        <p:strVal val="visible"/>
                                      </p:to>
                                    </p:set>
                                    <p:animEffect transition="in" filter="wedge">
                                      <p:cBhvr>
                                        <p:cTn id="12" dur="500"/>
                                        <p:tgtEl>
                                          <p:spTgt spid="430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3010">
                                            <p:txEl>
                                              <p:pRg st="5" end="5"/>
                                            </p:txEl>
                                          </p:spTgt>
                                        </p:tgtEl>
                                        <p:attrNameLst>
                                          <p:attrName>style.visibility</p:attrName>
                                        </p:attrNameLst>
                                      </p:cBhvr>
                                      <p:to>
                                        <p:strVal val="visible"/>
                                      </p:to>
                                    </p:set>
                                    <p:animEffect transition="in" filter="circle(in)">
                                      <p:cBhvr>
                                        <p:cTn id="17" dur="500"/>
                                        <p:tgtEl>
                                          <p:spTgt spid="43010">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3010">
                                            <p:txEl>
                                              <p:pRg st="8" end="8"/>
                                            </p:txEl>
                                          </p:spTgt>
                                        </p:tgtEl>
                                        <p:attrNameLst>
                                          <p:attrName>style.visibility</p:attrName>
                                        </p:attrNameLst>
                                      </p:cBhvr>
                                      <p:to>
                                        <p:strVal val="visible"/>
                                      </p:to>
                                    </p:set>
                                    <p:animEffect transition="in" filter="slide(fromBottom)">
                                      <p:cBhvr>
                                        <p:cTn id="22" dur="500"/>
                                        <p:tgtEl>
                                          <p:spTgt spid="43010">
                                            <p:txEl>
                                              <p:pRg st="8" end="8"/>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3010">
                                            <p:txEl>
                                              <p:pRg st="9" end="9"/>
                                            </p:txEl>
                                          </p:spTgt>
                                        </p:tgtEl>
                                        <p:attrNameLst>
                                          <p:attrName>style.visibility</p:attrName>
                                        </p:attrNameLst>
                                      </p:cBhvr>
                                      <p:to>
                                        <p:strVal val="visible"/>
                                      </p:to>
                                    </p:set>
                                    <p:animEffect transition="in" filter="slide(fromBottom)">
                                      <p:cBhvr>
                                        <p:cTn id="25" dur="500"/>
                                        <p:tgtEl>
                                          <p:spTgt spid="430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2"/>
          <p:cNvSpPr>
            <a:spLocks noChangeArrowheads="1" noChangeShapeType="1" noTextEdit="1"/>
          </p:cNvSpPr>
          <p:nvPr/>
        </p:nvSpPr>
        <p:spPr bwMode="auto">
          <a:xfrm>
            <a:off x="3348038" y="1198563"/>
            <a:ext cx="2447925" cy="11509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9525">
                  <a:solidFill>
                    <a:srgbClr val="000000"/>
                  </a:solidFill>
                  <a:round/>
                </a:ln>
                <a:solidFill>
                  <a:srgbClr val="008000"/>
                </a:solidFill>
                <a:latin typeface="Arial Narrow" panose="020B0606020202030204"/>
              </a:rPr>
              <a:t>Preview</a:t>
            </a:r>
            <a:endParaRPr lang="zh-CN" altLang="en-US" sz="3600" b="1" kern="10" dirty="0">
              <a:ln w="9525">
                <a:solidFill>
                  <a:srgbClr val="000000"/>
                </a:solidFill>
                <a:round/>
              </a:ln>
              <a:solidFill>
                <a:srgbClr val="008000"/>
              </a:solidFill>
              <a:latin typeface="Arial Narrow" panose="020B0606020202030204"/>
            </a:endParaRPr>
          </a:p>
        </p:txBody>
      </p:sp>
      <p:sp>
        <p:nvSpPr>
          <p:cNvPr id="44035" name="Text Box 3"/>
          <p:cNvSpPr txBox="1">
            <a:spLocks noChangeArrowheads="1"/>
          </p:cNvSpPr>
          <p:nvPr/>
        </p:nvSpPr>
        <p:spPr bwMode="auto">
          <a:xfrm>
            <a:off x="1203325" y="2849563"/>
            <a:ext cx="7178675"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40000"/>
              </a:spcBef>
            </a:pPr>
            <a:r>
              <a:rPr lang="en-US" altLang="zh-CN" sz="4000" b="1" dirty="0">
                <a:solidFill>
                  <a:schemeClr val="tx2"/>
                </a:solidFill>
                <a:latin typeface="Times New Roman" panose="02020603050405020304" pitchFamily="18" charset="0"/>
              </a:rPr>
              <a:t>To preview Integrated skills on Pages 75 and 76</a:t>
            </a:r>
          </a:p>
          <a:p>
            <a:pPr>
              <a:spcBef>
                <a:spcPct val="40000"/>
              </a:spcBef>
            </a:pPr>
            <a:r>
              <a:rPr lang="en-US" altLang="zh-CN" sz="4000" b="1" dirty="0">
                <a:solidFill>
                  <a:schemeClr val="tx2"/>
                </a:solidFill>
                <a:latin typeface="Times New Roman" panose="02020603050405020304" pitchFamily="18" charset="0"/>
              </a:rPr>
              <a:t>To learn to talk about a day out</a:t>
            </a:r>
          </a:p>
        </p:txBody>
      </p:sp>
      <p:sp>
        <p:nvSpPr>
          <p:cNvPr id="44036" name="AutoShape 4"/>
          <p:cNvSpPr>
            <a:spLocks noChangeArrowheads="1"/>
          </p:cNvSpPr>
          <p:nvPr/>
        </p:nvSpPr>
        <p:spPr bwMode="auto">
          <a:xfrm>
            <a:off x="762000" y="3078163"/>
            <a:ext cx="381000" cy="381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a:noFill/>
          </a:ln>
          <a:effectLst/>
          <a:extLst>
            <a:ext uri="{909E8E84-426E-40DD-AFC4-6F175D3DCCD1}">
              <a14:hiddenFill xmlns:a14="http://schemas.microsoft.com/office/drawing/2010/main">
                <a:solidFill>
                  <a:srgbClr val="FF9933"/>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37" name="AutoShape 5"/>
          <p:cNvSpPr>
            <a:spLocks noChangeArrowheads="1"/>
          </p:cNvSpPr>
          <p:nvPr/>
        </p:nvSpPr>
        <p:spPr bwMode="auto">
          <a:xfrm>
            <a:off x="762000" y="4525963"/>
            <a:ext cx="381000" cy="381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a:noFill/>
          </a:ln>
          <a:effectLst/>
          <a:extLst>
            <a:ext uri="{909E8E84-426E-40DD-AFC4-6F175D3DCCD1}">
              <a14:hiddenFill xmlns:a14="http://schemas.microsoft.com/office/drawing/2010/main">
                <a:solidFill>
                  <a:srgbClr val="FF9933"/>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4038" name="Picture 6" descr="小孩"/>
          <p:cNvPicPr>
            <a:picLocks noChangeAspect="1" noChangeArrowheads="1" noCrop="1"/>
          </p:cNvPicPr>
          <p:nvPr/>
        </p:nvPicPr>
        <p:blipFill>
          <a:blip r:embed="rId2"/>
          <a:srcRect/>
          <a:stretch>
            <a:fillRect/>
          </a:stretch>
        </p:blipFill>
        <p:spPr bwMode="auto">
          <a:xfrm>
            <a:off x="7092950" y="549275"/>
            <a:ext cx="1252538" cy="2087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3"/>
          <p:cNvSpPr>
            <a:spLocks noChangeArrowheads="1"/>
          </p:cNvSpPr>
          <p:nvPr/>
        </p:nvSpPr>
        <p:spPr bwMode="auto">
          <a:xfrm>
            <a:off x="-69850" y="2986088"/>
            <a:ext cx="7874000" cy="731837"/>
          </a:xfrm>
          <a:prstGeom prst="flowChartPredefinedProcess">
            <a:avLst/>
          </a:prstGeom>
          <a:noFill/>
          <a:ln>
            <a:noFill/>
          </a:ln>
          <a:effectLst>
            <a:prstShdw prst="shdw13" dist="53882" dir="13500000">
              <a:schemeClr val="bg2"/>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a:spcBef>
                <a:spcPct val="50000"/>
              </a:spcBef>
            </a:pPr>
            <a:r>
              <a:rPr kumimoji="1" lang="en-US" altLang="zh-CN" sz="4200" b="1" dirty="0">
                <a:solidFill>
                  <a:schemeClr val="tx2"/>
                </a:solidFill>
                <a:latin typeface="Arial Narrow" panose="020B0606020202030204" pitchFamily="34" charset="0"/>
              </a:rPr>
              <a:t>1. Review the grammar part.</a:t>
            </a:r>
          </a:p>
        </p:txBody>
      </p:sp>
      <p:sp>
        <p:nvSpPr>
          <p:cNvPr id="45059" name="AutoShape 4"/>
          <p:cNvSpPr>
            <a:spLocks noChangeArrowheads="1"/>
          </p:cNvSpPr>
          <p:nvPr/>
        </p:nvSpPr>
        <p:spPr bwMode="auto">
          <a:xfrm>
            <a:off x="160338" y="3781575"/>
            <a:ext cx="7363990" cy="1387176"/>
          </a:xfrm>
          <a:prstGeom prst="flowChartPredefinedProcess">
            <a:avLst/>
          </a:prstGeom>
          <a:noFill/>
          <a:ln>
            <a:noFill/>
          </a:ln>
          <a:effectLst>
            <a:prstShdw prst="shdw13" dist="53882" dir="13500000">
              <a:schemeClr val="bg2"/>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p>
            <a:pPr>
              <a:spcBef>
                <a:spcPct val="50000"/>
              </a:spcBef>
            </a:pPr>
            <a:r>
              <a:rPr kumimoji="1" lang="en-US" altLang="zh-CN" sz="4200" b="1" dirty="0">
                <a:solidFill>
                  <a:schemeClr val="tx2"/>
                </a:solidFill>
                <a:latin typeface="Arial Narrow" panose="020B0606020202030204" pitchFamily="34" charset="0"/>
              </a:rPr>
              <a:t>2. Do Part A and Part B </a:t>
            </a:r>
          </a:p>
          <a:p>
            <a:r>
              <a:rPr kumimoji="1" lang="en-US" altLang="zh-CN" sz="4200" b="1" dirty="0">
                <a:solidFill>
                  <a:schemeClr val="tx2"/>
                </a:solidFill>
                <a:latin typeface="Arial Narrow" panose="020B0606020202030204" pitchFamily="34" charset="0"/>
              </a:rPr>
              <a:t>    on Page 74.</a:t>
            </a:r>
          </a:p>
        </p:txBody>
      </p:sp>
      <p:pic>
        <p:nvPicPr>
          <p:cNvPr id="45060" name="Picture 4" descr="200"/>
          <p:cNvPicPr>
            <a:picLocks noChangeAspect="1" noChangeArrowheads="1"/>
          </p:cNvPicPr>
          <p:nvPr/>
        </p:nvPicPr>
        <p:blipFill>
          <a:blip r:embed="rId2" cstate="email"/>
          <a:srcRect/>
          <a:stretch>
            <a:fillRect/>
          </a:stretch>
        </p:blipFill>
        <p:spPr bwMode="auto">
          <a:xfrm>
            <a:off x="1979613" y="1412875"/>
            <a:ext cx="4273550" cy="116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427163" y="2298700"/>
            <a:ext cx="6192837" cy="350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20000"/>
              </a:spcBef>
            </a:pPr>
            <a:r>
              <a:rPr lang="zh-CN" altLang="en-US" sz="3600" b="1" dirty="0">
                <a:latin typeface="Times New Roman" panose="02020603050405020304" pitchFamily="18" charset="0"/>
              </a:rPr>
              <a:t>学生早读时已预习过本单元单</a:t>
            </a:r>
          </a:p>
          <a:p>
            <a:pPr>
              <a:lnSpc>
                <a:spcPct val="150000"/>
              </a:lnSpc>
              <a:spcBef>
                <a:spcPct val="20000"/>
              </a:spcBef>
            </a:pPr>
            <a:r>
              <a:rPr lang="zh-CN" altLang="en-US" sz="3600" b="1" dirty="0">
                <a:latin typeface="Times New Roman" panose="02020603050405020304" pitchFamily="18" charset="0"/>
              </a:rPr>
              <a:t>词，可利用几分钟时间带学生快速回顾温习。对单词的熟练度越高，阅读的速率也越高。</a:t>
            </a:r>
          </a:p>
        </p:txBody>
      </p:sp>
      <p:grpSp>
        <p:nvGrpSpPr>
          <p:cNvPr id="17411" name="Group 3"/>
          <p:cNvGrpSpPr/>
          <p:nvPr/>
        </p:nvGrpSpPr>
        <p:grpSpPr bwMode="auto">
          <a:xfrm>
            <a:off x="2181225" y="692150"/>
            <a:ext cx="4752975" cy="1296988"/>
            <a:chOff x="1374" y="288"/>
            <a:chExt cx="2994" cy="817"/>
          </a:xfrm>
        </p:grpSpPr>
        <p:pic>
          <p:nvPicPr>
            <p:cNvPr id="17412" name="Picture 4" descr="162"/>
            <p:cNvPicPr>
              <a:picLocks noChangeAspect="1" noChangeArrowheads="1"/>
            </p:cNvPicPr>
            <p:nvPr/>
          </p:nvPicPr>
          <p:blipFill>
            <a:blip r:embed="rId2"/>
            <a:srcRect/>
            <a:stretch>
              <a:fillRect/>
            </a:stretch>
          </p:blipFill>
          <p:spPr bwMode="auto">
            <a:xfrm>
              <a:off x="1374" y="288"/>
              <a:ext cx="2994" cy="817"/>
            </a:xfrm>
            <a:prstGeom prst="rect">
              <a:avLst/>
            </a:prstGeom>
            <a:noFill/>
            <a:extLst>
              <a:ext uri="{909E8E84-426E-40DD-AFC4-6F175D3DCCD1}">
                <a14:hiddenFill xmlns:a14="http://schemas.microsoft.com/office/drawing/2010/main">
                  <a:solidFill>
                    <a:srgbClr val="FFFFFF"/>
                  </a:solidFill>
                </a14:hiddenFill>
              </a:ext>
            </a:extLst>
          </p:spPr>
        </p:pic>
        <p:sp>
          <p:nvSpPr>
            <p:cNvPr id="17413" name="Rectangle 2"/>
            <p:cNvSpPr>
              <a:spLocks noChangeArrowheads="1"/>
            </p:cNvSpPr>
            <p:nvPr/>
          </p:nvSpPr>
          <p:spPr bwMode="auto">
            <a:xfrm>
              <a:off x="2016" y="432"/>
              <a:ext cx="1835"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3600" b="1" dirty="0">
                  <a:solidFill>
                    <a:srgbClr val="3366FF"/>
                  </a:solidFill>
                  <a:latin typeface="Calibri" panose="020F0502020204030204" pitchFamily="34" charset="0"/>
                </a:rPr>
                <a:t>单词回顾</a:t>
              </a:r>
              <a:endParaRPr lang="zh-CN" altLang="en-US" sz="3600" dirty="0">
                <a:solidFill>
                  <a:srgbClr val="3366FF"/>
                </a:solidFill>
                <a:latin typeface="Calibri" panose="020F0502020204030204" pitchFamily="34" charset="0"/>
              </a:endParaRPr>
            </a:p>
          </p:txBody>
        </p:sp>
      </p:gr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12775" y="3309938"/>
            <a:ext cx="30956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zh-CN" sz="3600" b="1">
                <a:solidFill>
                  <a:srgbClr val="CC00CC"/>
                </a:solidFill>
                <a:latin typeface="Times New Roman" panose="02020603050405020304" pitchFamily="18" charset="0"/>
              </a:rPr>
              <a:t>put up</a:t>
            </a:r>
          </a:p>
          <a:p>
            <a:pPr algn="r">
              <a:spcBef>
                <a:spcPct val="50000"/>
              </a:spcBef>
            </a:pPr>
            <a:r>
              <a:rPr lang="en-US" altLang="zh-CN" sz="3600" b="1">
                <a:solidFill>
                  <a:srgbClr val="CC00CC"/>
                </a:solidFill>
                <a:latin typeface="Times New Roman" panose="02020603050405020304" pitchFamily="18" charset="0"/>
              </a:rPr>
              <a:t>tent</a:t>
            </a:r>
          </a:p>
        </p:txBody>
      </p:sp>
      <p:sp>
        <p:nvSpPr>
          <p:cNvPr id="18435" name="Text Box 3"/>
          <p:cNvSpPr txBox="1">
            <a:spLocks noChangeArrowheads="1"/>
          </p:cNvSpPr>
          <p:nvPr/>
        </p:nvSpPr>
        <p:spPr bwMode="auto">
          <a:xfrm>
            <a:off x="4608513" y="3332163"/>
            <a:ext cx="3563937" cy="1465262"/>
          </a:xfrm>
          <a:prstGeom prst="rect">
            <a:avLst/>
          </a:prstGeom>
          <a:noFill/>
          <a:ln>
            <a:noFill/>
          </a:ln>
          <a:effectLst/>
          <a:extLst>
            <a:ext uri="{909E8E84-426E-40DD-AFC4-6F175D3DCCD1}">
              <a14:hiddenFill xmlns:a14="http://schemas.microsoft.com/office/drawing/2010/main">
                <a:solidFill>
                  <a:srgbClr val="9933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a:latin typeface="Times New Roman" panose="02020603050405020304" pitchFamily="18" charset="0"/>
              </a:rPr>
              <a:t>搭，竖立</a:t>
            </a:r>
          </a:p>
          <a:p>
            <a:pPr>
              <a:spcBef>
                <a:spcPct val="50000"/>
              </a:spcBef>
            </a:pPr>
            <a:r>
              <a:rPr lang="en-US" altLang="zh-CN" sz="3600" b="1">
                <a:latin typeface="Times New Roman" panose="02020603050405020304" pitchFamily="18" charset="0"/>
              </a:rPr>
              <a:t>n. </a:t>
            </a:r>
            <a:r>
              <a:rPr lang="zh-CN" altLang="en-US" sz="3600" b="1">
                <a:latin typeface="Times New Roman" panose="02020603050405020304" pitchFamily="18" charset="0"/>
              </a:rPr>
              <a:t>帐篷</a:t>
            </a:r>
          </a:p>
        </p:txBody>
      </p:sp>
      <p:pic>
        <p:nvPicPr>
          <p:cNvPr id="18436" name="Picture 4" descr="203"/>
          <p:cNvPicPr>
            <a:picLocks noChangeAspect="1" noChangeArrowheads="1"/>
          </p:cNvPicPr>
          <p:nvPr/>
        </p:nvPicPr>
        <p:blipFill>
          <a:blip r:embed="rId2" cstate="email"/>
          <a:srcRect/>
          <a:stretch>
            <a:fillRect/>
          </a:stretch>
        </p:blipFill>
        <p:spPr bwMode="auto">
          <a:xfrm>
            <a:off x="1331913" y="1485900"/>
            <a:ext cx="6553200" cy="968375"/>
          </a:xfrm>
          <a:prstGeom prst="rect">
            <a:avLst/>
          </a:prstGeom>
          <a:noFill/>
          <a:extLst>
            <a:ext uri="{909E8E84-426E-40DD-AFC4-6F175D3DCCD1}">
              <a14:hiddenFill xmlns:a14="http://schemas.microsoft.com/office/drawing/2010/main">
                <a:solidFill>
                  <a:srgbClr val="FFFFFF"/>
                </a:solidFill>
              </a14:hiddenFill>
            </a:ext>
          </a:extLst>
        </p:spPr>
      </p:pic>
      <p:sp>
        <p:nvSpPr>
          <p:cNvPr id="18437" name="Rectangle 2"/>
          <p:cNvSpPr>
            <a:spLocks noChangeArrowheads="1"/>
          </p:cNvSpPr>
          <p:nvPr/>
        </p:nvSpPr>
        <p:spPr bwMode="auto">
          <a:xfrm>
            <a:off x="2124075" y="1484313"/>
            <a:ext cx="7058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3600" b="1" dirty="0">
                <a:solidFill>
                  <a:srgbClr val="FF6600"/>
                </a:solidFill>
                <a:latin typeface="Times New Roman" panose="02020603050405020304" pitchFamily="18" charset="0"/>
              </a:rPr>
              <a:t>New word and expression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p:cTn id="13"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84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 calcmode="lin" valueType="num">
                                      <p:cBhvr>
                                        <p:cTn id="20"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62000" y="1484313"/>
            <a:ext cx="7524750"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lang="zh-CN" altLang="en-US" sz="3600" b="1" dirty="0"/>
              <a:t>       语法讲解建议采用归纳法，如尽</a:t>
            </a:r>
          </a:p>
          <a:p>
            <a:pPr>
              <a:lnSpc>
                <a:spcPct val="135000"/>
              </a:lnSpc>
            </a:pPr>
            <a:r>
              <a:rPr lang="zh-CN" altLang="en-US" sz="3600" b="1" dirty="0"/>
              <a:t>可能多的呈现一些相关例句，或可让</a:t>
            </a:r>
          </a:p>
          <a:p>
            <a:pPr>
              <a:lnSpc>
                <a:spcPct val="135000"/>
              </a:lnSpc>
            </a:pPr>
            <a:r>
              <a:rPr lang="zh-CN" altLang="en-US" sz="3600" b="1" dirty="0"/>
              <a:t>学生从已学课文中找相应例句，引导</a:t>
            </a:r>
          </a:p>
          <a:p>
            <a:pPr>
              <a:lnSpc>
                <a:spcPct val="135000"/>
              </a:lnSpc>
            </a:pPr>
            <a:r>
              <a:rPr lang="zh-CN" altLang="en-US" sz="3600" b="1" dirty="0"/>
              <a:t>学生试着从所观察到的语言现象中总</a:t>
            </a:r>
          </a:p>
          <a:p>
            <a:pPr>
              <a:lnSpc>
                <a:spcPct val="135000"/>
              </a:lnSpc>
            </a:pPr>
            <a:r>
              <a:rPr lang="zh-CN" altLang="en-US" sz="3600" b="1" dirty="0"/>
              <a:t>结出语言规则、语法规律。</a:t>
            </a:r>
            <a:endParaRPr lang="zh-CN" altLang="en-GB" sz="3600" b="1" dirty="0"/>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road to grammar"/>
          <p:cNvPicPr>
            <a:picLocks noChangeAspect="1" noChangeArrowheads="1"/>
          </p:cNvPicPr>
          <p:nvPr/>
        </p:nvPicPr>
        <p:blipFill>
          <a:blip r:embed="rId3"/>
          <a:srcRect/>
          <a:stretch>
            <a:fillRect/>
          </a:stretch>
        </p:blipFill>
        <p:spPr bwMode="auto">
          <a:xfrm>
            <a:off x="4794250" y="476250"/>
            <a:ext cx="3529013" cy="5842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descr="review2"/>
          <p:cNvPicPr>
            <a:picLocks noChangeAspect="1" noChangeArrowheads="1"/>
          </p:cNvPicPr>
          <p:nvPr/>
        </p:nvPicPr>
        <p:blipFill>
          <a:blip r:embed="rId4" cstate="email"/>
          <a:srcRect/>
          <a:stretch>
            <a:fillRect/>
          </a:stretch>
        </p:blipFill>
        <p:spPr bwMode="auto">
          <a:xfrm>
            <a:off x="7319963" y="1052513"/>
            <a:ext cx="844550" cy="749300"/>
          </a:xfrm>
          <a:prstGeom prst="rect">
            <a:avLst/>
          </a:prstGeom>
          <a:noFill/>
          <a:extLst>
            <a:ext uri="{909E8E84-426E-40DD-AFC4-6F175D3DCCD1}">
              <a14:hiddenFill xmlns:a14="http://schemas.microsoft.com/office/drawing/2010/main">
                <a:solidFill>
                  <a:srgbClr val="FFFFFF"/>
                </a:solidFill>
              </a14:hiddenFill>
            </a:ext>
          </a:extLst>
        </p:spPr>
      </p:pic>
      <p:sp>
        <p:nvSpPr>
          <p:cNvPr id="21508" name="Text Box 4"/>
          <p:cNvSpPr txBox="1">
            <a:spLocks noChangeArrowheads="1"/>
          </p:cNvSpPr>
          <p:nvPr/>
        </p:nvSpPr>
        <p:spPr bwMode="auto">
          <a:xfrm>
            <a:off x="468313" y="1074738"/>
            <a:ext cx="8001000" cy="625475"/>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500" b="1" dirty="0">
                <a:solidFill>
                  <a:srgbClr val="008000"/>
                </a:solidFill>
                <a:latin typeface="Times New Roman" panose="02020603050405020304" pitchFamily="18" charset="0"/>
              </a:rPr>
              <a:t>Look at the following sentences.</a:t>
            </a:r>
          </a:p>
        </p:txBody>
      </p:sp>
      <p:pic>
        <p:nvPicPr>
          <p:cNvPr id="21509" name="Picture 5" descr="图片1"/>
          <p:cNvPicPr>
            <a:picLocks noChangeAspect="1" noChangeArrowheads="1"/>
          </p:cNvPicPr>
          <p:nvPr/>
        </p:nvPicPr>
        <p:blipFill>
          <a:blip r:embed="rId5" cstate="email"/>
          <a:srcRect/>
          <a:stretch>
            <a:fillRect/>
          </a:stretch>
        </p:blipFill>
        <p:spPr bwMode="auto">
          <a:xfrm>
            <a:off x="612775" y="333375"/>
            <a:ext cx="3513138" cy="763588"/>
          </a:xfrm>
          <a:prstGeom prst="rect">
            <a:avLst/>
          </a:prstGeom>
          <a:noFill/>
          <a:extLst>
            <a:ext uri="{909E8E84-426E-40DD-AFC4-6F175D3DCCD1}">
              <a14:hiddenFill xmlns:a14="http://schemas.microsoft.com/office/drawing/2010/main">
                <a:solidFill>
                  <a:srgbClr val="FFFFFF"/>
                </a:solidFill>
              </a14:hiddenFill>
            </a:ext>
          </a:extLst>
        </p:spPr>
      </p:pic>
      <p:sp>
        <p:nvSpPr>
          <p:cNvPr id="21510" name="Rectangle 6"/>
          <p:cNvSpPr>
            <a:spLocks noChangeArrowheads="1"/>
          </p:cNvSpPr>
          <p:nvPr/>
        </p:nvSpPr>
        <p:spPr bwMode="auto">
          <a:xfrm>
            <a:off x="474663" y="1628775"/>
            <a:ext cx="8353425" cy="49085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zh-CN" sz="3500" b="1" dirty="0">
                <a:latin typeface="Times New Roman" panose="02020603050405020304" pitchFamily="18" charset="0"/>
              </a:rPr>
              <a:t>1. — Were you at butcher's, too?</a:t>
            </a:r>
          </a:p>
          <a:p>
            <a:r>
              <a:rPr lang="en-US" altLang="zh-CN" sz="3500" b="1" dirty="0">
                <a:latin typeface="Times New Roman" panose="02020603050405020304" pitchFamily="18" charset="0"/>
              </a:rPr>
              <a:t>    — No, I wasn't. (</a:t>
            </a:r>
            <a:r>
              <a:rPr lang="zh-CN" altLang="en-US" sz="3500" b="1" dirty="0">
                <a:latin typeface="Times New Roman" panose="02020603050405020304" pitchFamily="18" charset="0"/>
              </a:rPr>
              <a:t>新概念</a:t>
            </a:r>
            <a:r>
              <a:rPr lang="en-US" altLang="zh-CN" sz="3500" b="1" dirty="0">
                <a:latin typeface="Times New Roman" panose="02020603050405020304" pitchFamily="18" charset="0"/>
              </a:rPr>
              <a:t>1 L67)</a:t>
            </a:r>
          </a:p>
          <a:p>
            <a:r>
              <a:rPr lang="en-US" altLang="zh-CN" sz="3500" b="1" dirty="0">
                <a:latin typeface="Times New Roman" panose="02020603050405020304" pitchFamily="18" charset="0"/>
              </a:rPr>
              <a:t>2. — Was he absent from school last week?</a:t>
            </a:r>
          </a:p>
          <a:p>
            <a:r>
              <a:rPr lang="en-US" altLang="zh-CN" sz="3500" b="1" dirty="0">
                <a:latin typeface="Times New Roman" panose="02020603050405020304" pitchFamily="18" charset="0"/>
              </a:rPr>
              <a:t>    — Yes, he was. (</a:t>
            </a:r>
            <a:r>
              <a:rPr lang="zh-CN" altLang="en-US" sz="3500" b="1" dirty="0">
                <a:latin typeface="Times New Roman" panose="02020603050405020304" pitchFamily="18" charset="0"/>
              </a:rPr>
              <a:t>新概念</a:t>
            </a:r>
            <a:r>
              <a:rPr lang="en-US" altLang="zh-CN" sz="3500" b="1" dirty="0">
                <a:latin typeface="Times New Roman" panose="02020603050405020304" pitchFamily="18" charset="0"/>
              </a:rPr>
              <a:t>1 L67)</a:t>
            </a:r>
          </a:p>
          <a:p>
            <a:r>
              <a:rPr lang="en-US" altLang="zh-CN" sz="3500" b="1" dirty="0">
                <a:latin typeface="Times New Roman" panose="02020603050405020304" pitchFamily="18" charset="0"/>
              </a:rPr>
              <a:t>3. He did not understand English! </a:t>
            </a:r>
          </a:p>
          <a:p>
            <a:r>
              <a:rPr lang="en-US" altLang="zh-CN" sz="3500" b="1" dirty="0">
                <a:latin typeface="Times New Roman" panose="02020603050405020304" pitchFamily="18" charset="0"/>
              </a:rPr>
              <a:t>    (</a:t>
            </a:r>
            <a:r>
              <a:rPr lang="zh-CN" altLang="en-US" sz="3500" b="1" dirty="0">
                <a:latin typeface="Times New Roman" panose="02020603050405020304" pitchFamily="18" charset="0"/>
              </a:rPr>
              <a:t>新概念</a:t>
            </a:r>
            <a:r>
              <a:rPr lang="en-US" altLang="zh-CN" sz="3500" b="1" dirty="0">
                <a:latin typeface="Times New Roman" panose="02020603050405020304" pitchFamily="18" charset="0"/>
              </a:rPr>
              <a:t>1 L73)</a:t>
            </a:r>
          </a:p>
          <a:p>
            <a:r>
              <a:rPr lang="en-US" altLang="zh-CN" sz="3500" b="1" dirty="0">
                <a:latin typeface="Times New Roman" panose="02020603050405020304" pitchFamily="18" charset="0"/>
              </a:rPr>
              <a:t>4. The English and </a:t>
            </a:r>
            <a:r>
              <a:rPr lang="en-US" altLang="zh-CN" sz="3500" b="1" dirty="0" err="1">
                <a:latin typeface="Times New Roman" panose="02020603050405020304" pitchFamily="18" charset="0"/>
              </a:rPr>
              <a:t>Maths</a:t>
            </a:r>
            <a:r>
              <a:rPr lang="en-US" altLang="zh-CN" sz="3500" b="1" dirty="0">
                <a:latin typeface="Times New Roman" panose="02020603050405020304" pitchFamily="18" charset="0"/>
              </a:rPr>
              <a:t> papers weren't </a:t>
            </a:r>
          </a:p>
          <a:p>
            <a:r>
              <a:rPr lang="en-US" altLang="zh-CN" sz="3500" b="1" dirty="0">
                <a:latin typeface="Times New Roman" panose="02020603050405020304" pitchFamily="18" charset="0"/>
              </a:rPr>
              <a:t>    easy enough for me. </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新概念</a:t>
            </a:r>
            <a:r>
              <a:rPr lang="en-US" altLang="zh-CN" sz="3600" b="1" dirty="0">
                <a:latin typeface="Times New Roman" panose="02020603050405020304" pitchFamily="18" charset="0"/>
              </a:rPr>
              <a:t>1 L103)</a:t>
            </a:r>
            <a:r>
              <a:rPr lang="en-US" altLang="zh-CN" sz="3500" b="1" dirty="0">
                <a:latin typeface="Times New Roman" panose="02020603050405020304" pitchFamily="18" charset="0"/>
              </a:rPr>
              <a:t> </a:t>
            </a:r>
          </a:p>
          <a:p>
            <a:r>
              <a:rPr lang="en-US" altLang="zh-CN" sz="3500" b="1" dirty="0">
                <a:latin typeface="Times New Roman" panose="02020603050405020304" pitchFamily="18" charset="0"/>
              </a:rPr>
              <a:t>5. Did you want to see me? (</a:t>
            </a:r>
            <a:r>
              <a:rPr lang="zh-CN" altLang="en-US" sz="3500" b="1" dirty="0">
                <a:latin typeface="Times New Roman" panose="02020603050405020304" pitchFamily="18" charset="0"/>
              </a:rPr>
              <a:t>新概念</a:t>
            </a:r>
            <a:r>
              <a:rPr lang="en-US" altLang="zh-CN" sz="3500" b="1" dirty="0">
                <a:latin typeface="Times New Roman" panose="02020603050405020304" pitchFamily="18" charset="0"/>
              </a:rPr>
              <a:t>1 L105)</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blinds(horizontal)">
                                      <p:cBhvr>
                                        <p:cTn id="7"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79475" y="2840038"/>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kumimoji="1" lang="zh-CN" altLang="en-US" sz="3600" b="1">
              <a:latin typeface="Times New Roman" panose="02020603050405020304" pitchFamily="18" charset="0"/>
            </a:endParaRPr>
          </a:p>
        </p:txBody>
      </p:sp>
      <p:sp>
        <p:nvSpPr>
          <p:cNvPr id="22531" name="Text Box 3"/>
          <p:cNvSpPr txBox="1">
            <a:spLocks noChangeArrowheads="1"/>
          </p:cNvSpPr>
          <p:nvPr/>
        </p:nvSpPr>
        <p:spPr bwMode="auto">
          <a:xfrm>
            <a:off x="541338" y="939800"/>
            <a:ext cx="820737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3600" b="1" dirty="0">
                <a:latin typeface="Times New Roman" panose="02020603050405020304" pitchFamily="18" charset="0"/>
              </a:rPr>
              <a:t>1. One sunny day, Alice sat by a river </a:t>
            </a:r>
          </a:p>
          <a:p>
            <a:r>
              <a:rPr kumimoji="1" lang="en-US" altLang="zh-CN" sz="3600" b="1" dirty="0">
                <a:latin typeface="Times New Roman" panose="02020603050405020304" pitchFamily="18" charset="0"/>
              </a:rPr>
              <a:t>    with her sister.</a:t>
            </a:r>
          </a:p>
          <a:p>
            <a:r>
              <a:rPr kumimoji="1" lang="en-US" altLang="zh-CN" sz="3600" b="1" dirty="0">
                <a:latin typeface="Times New Roman" panose="02020603050405020304" pitchFamily="18" charset="0"/>
              </a:rPr>
              <a:t>2. She looked up and saw a white rabbit </a:t>
            </a:r>
          </a:p>
          <a:p>
            <a:r>
              <a:rPr kumimoji="1" lang="en-US" altLang="zh-CN" sz="3600" b="1" dirty="0">
                <a:latin typeface="Times New Roman" panose="02020603050405020304" pitchFamily="18" charset="0"/>
              </a:rPr>
              <a:t>    in a coat passing by.</a:t>
            </a:r>
          </a:p>
          <a:p>
            <a:r>
              <a:rPr kumimoji="1" lang="en-US" altLang="zh-CN" sz="3600" b="1" dirty="0">
                <a:latin typeface="Times New Roman" panose="02020603050405020304" pitchFamily="18" charset="0"/>
              </a:rPr>
              <a:t>3. It took a watch out of its pocket and </a:t>
            </a:r>
          </a:p>
          <a:p>
            <a:r>
              <a:rPr kumimoji="1" lang="en-US" altLang="zh-CN" sz="3600" b="1" dirty="0">
                <a:latin typeface="Times New Roman" panose="02020603050405020304" pitchFamily="18" charset="0"/>
              </a:rPr>
              <a:t>    looked at the time.</a:t>
            </a:r>
          </a:p>
          <a:p>
            <a:r>
              <a:rPr kumimoji="1" lang="en-US" altLang="zh-CN" sz="3600" b="1" dirty="0">
                <a:latin typeface="Times New Roman" panose="02020603050405020304" pitchFamily="18" charset="0"/>
              </a:rPr>
              <a:t>4. Alice did not want to let the rabbit get </a:t>
            </a:r>
          </a:p>
          <a:p>
            <a:r>
              <a:rPr kumimoji="1" lang="en-US" altLang="zh-CN" sz="3600" b="1" dirty="0">
                <a:latin typeface="Times New Roman" panose="02020603050405020304" pitchFamily="18" charset="0"/>
              </a:rPr>
              <a:t>    away, …</a:t>
            </a:r>
          </a:p>
          <a:p>
            <a:r>
              <a:rPr kumimoji="1" lang="en-US" altLang="zh-CN" sz="3600" b="1" dirty="0">
                <a:latin typeface="Times New Roman" panose="02020603050405020304" pitchFamily="18" charset="0"/>
              </a:rPr>
              <a:t>5. There were doors all around, but they </a:t>
            </a:r>
          </a:p>
          <a:p>
            <a:r>
              <a:rPr kumimoji="1" lang="en-US" altLang="zh-CN" sz="3600" b="1" dirty="0">
                <a:latin typeface="Times New Roman" panose="02020603050405020304" pitchFamily="18" charset="0"/>
              </a:rPr>
              <a:t>    were all locked.</a:t>
            </a:r>
          </a:p>
        </p:txBody>
      </p:sp>
      <p:sp>
        <p:nvSpPr>
          <p:cNvPr id="22532" name="Text Box 4"/>
          <p:cNvSpPr txBox="1">
            <a:spLocks noChangeArrowheads="1"/>
          </p:cNvSpPr>
          <p:nvPr/>
        </p:nvSpPr>
        <p:spPr bwMode="auto">
          <a:xfrm>
            <a:off x="541338" y="333375"/>
            <a:ext cx="5048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8000"/>
                </a:solidFill>
                <a:latin typeface="Times New Roman" panose="02020603050405020304" pitchFamily="18" charset="0"/>
              </a:rPr>
              <a:t>Sentences from this unit: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blinds(horizontal)">
                                      <p:cBhvr>
                                        <p:cTn id="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404813"/>
            <a:ext cx="6408738" cy="597693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3600" b="1">
              <a:latin typeface="Times New Roman" panose="02020603050405020304" pitchFamily="18" charset="0"/>
            </a:endParaRPr>
          </a:p>
        </p:txBody>
      </p:sp>
      <p:sp>
        <p:nvSpPr>
          <p:cNvPr id="23555" name="WordArt 3"/>
          <p:cNvSpPr>
            <a:spLocks noChangeArrowheads="1" noChangeShapeType="1" noTextEdit="1"/>
          </p:cNvSpPr>
          <p:nvPr/>
        </p:nvSpPr>
        <p:spPr bwMode="auto">
          <a:xfrm>
            <a:off x="1692275" y="908050"/>
            <a:ext cx="3959225" cy="9350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9525">
                  <a:solidFill>
                    <a:srgbClr val="FF00FF"/>
                  </a:solidFill>
                  <a:round/>
                </a:ln>
                <a:solidFill>
                  <a:srgbClr val="FF99CC"/>
                </a:solidFill>
                <a:latin typeface="Arial" panose="020B0604020202020204"/>
                <a:cs typeface="Arial" panose="020B0604020202020204"/>
              </a:rPr>
              <a:t>Guessing Game</a:t>
            </a:r>
            <a:endParaRPr lang="zh-CN" altLang="en-US" sz="3600" b="1" kern="10" dirty="0">
              <a:ln w="9525">
                <a:solidFill>
                  <a:srgbClr val="FF00FF"/>
                </a:solidFill>
                <a:round/>
              </a:ln>
              <a:solidFill>
                <a:srgbClr val="FF99CC"/>
              </a:solidFill>
              <a:latin typeface="Arial" panose="020B0604020202020204"/>
              <a:cs typeface="Arial" panose="020B0604020202020204"/>
            </a:endParaRPr>
          </a:p>
        </p:txBody>
      </p:sp>
      <p:sp>
        <p:nvSpPr>
          <p:cNvPr id="23556" name="Text Box 4"/>
          <p:cNvSpPr txBox="1">
            <a:spLocks noChangeArrowheads="1"/>
          </p:cNvSpPr>
          <p:nvPr/>
        </p:nvSpPr>
        <p:spPr bwMode="auto">
          <a:xfrm>
            <a:off x="1619250" y="1989138"/>
            <a:ext cx="540067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latin typeface="Times New Roman" panose="02020603050405020304" pitchFamily="18" charset="0"/>
              </a:rPr>
              <a:t>to test your sense of observation</a:t>
            </a:r>
          </a:p>
          <a:p>
            <a:r>
              <a:rPr lang="en-US" altLang="zh-CN" sz="3600" b="1" dirty="0">
                <a:latin typeface="Times New Roman" panose="02020603050405020304" pitchFamily="18" charset="0"/>
              </a:rPr>
              <a:t>to test your ability of short-term memory </a:t>
            </a:r>
          </a:p>
          <a:p>
            <a:r>
              <a:rPr lang="en-US" altLang="zh-CN" sz="3600" b="1" dirty="0">
                <a:latin typeface="Times New Roman" panose="02020603050405020304" pitchFamily="18" charset="0"/>
              </a:rPr>
              <a:t>to test your ability to highlight the language points</a:t>
            </a:r>
          </a:p>
        </p:txBody>
      </p:sp>
      <p:grpSp>
        <p:nvGrpSpPr>
          <p:cNvPr id="23557" name="Group 5"/>
          <p:cNvGrpSpPr/>
          <p:nvPr/>
        </p:nvGrpSpPr>
        <p:grpSpPr bwMode="auto">
          <a:xfrm>
            <a:off x="468313" y="5229225"/>
            <a:ext cx="1150937" cy="1195388"/>
            <a:chOff x="295" y="3294"/>
            <a:chExt cx="725" cy="753"/>
          </a:xfrm>
        </p:grpSpPr>
        <p:pic>
          <p:nvPicPr>
            <p:cNvPr id="23558" name="Picture 6" descr="图标1"/>
            <p:cNvPicPr>
              <a:picLocks noChangeAspect="1" noChangeArrowheads="1"/>
            </p:cNvPicPr>
            <p:nvPr/>
          </p:nvPicPr>
          <p:blipFill>
            <a:blip r:embed="rId2" cstate="email"/>
            <a:srcRect/>
            <a:stretch>
              <a:fillRect/>
            </a:stretch>
          </p:blipFill>
          <p:spPr bwMode="auto">
            <a:xfrm>
              <a:off x="329" y="3294"/>
              <a:ext cx="691" cy="753"/>
            </a:xfrm>
            <a:prstGeom prst="rect">
              <a:avLst/>
            </a:prstGeom>
            <a:noFill/>
            <a:extLst>
              <a:ext uri="{909E8E84-426E-40DD-AFC4-6F175D3DCCD1}">
                <a14:hiddenFill xmlns:a14="http://schemas.microsoft.com/office/drawing/2010/main">
                  <a:solidFill>
                    <a:srgbClr val="FFFFFF"/>
                  </a:solidFill>
                </a14:hiddenFill>
              </a:ext>
            </a:extLst>
          </p:spPr>
        </p:pic>
        <p:sp>
          <p:nvSpPr>
            <p:cNvPr id="23559" name="Text Box 7"/>
            <p:cNvSpPr txBox="1">
              <a:spLocks noChangeArrowheads="1"/>
            </p:cNvSpPr>
            <p:nvPr/>
          </p:nvSpPr>
          <p:spPr bwMode="auto">
            <a:xfrm>
              <a:off x="295" y="3793"/>
              <a:ext cx="3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200" b="1">
                  <a:latin typeface="Times New Roman" panose="02020603050405020304" pitchFamily="18" charset="0"/>
                </a:rPr>
                <a:t>Guess</a:t>
              </a:r>
            </a:p>
          </p:txBody>
        </p:sp>
      </p:grpSp>
      <p:pic>
        <p:nvPicPr>
          <p:cNvPr id="23560" name="Picture 8" descr="sun"/>
          <p:cNvPicPr>
            <a:picLocks noChangeAspect="1" noChangeArrowheads="1"/>
          </p:cNvPicPr>
          <p:nvPr/>
        </p:nvPicPr>
        <p:blipFill>
          <a:blip r:embed="rId3" cstate="email"/>
          <a:srcRect/>
          <a:stretch>
            <a:fillRect/>
          </a:stretch>
        </p:blipFill>
        <p:spPr bwMode="auto">
          <a:xfrm>
            <a:off x="1042988" y="2157413"/>
            <a:ext cx="431800" cy="407987"/>
          </a:xfrm>
          <a:prstGeom prst="rect">
            <a:avLst/>
          </a:prstGeom>
          <a:noFill/>
          <a:extLst>
            <a:ext uri="{909E8E84-426E-40DD-AFC4-6F175D3DCCD1}">
              <a14:hiddenFill xmlns:a14="http://schemas.microsoft.com/office/drawing/2010/main">
                <a:solidFill>
                  <a:srgbClr val="FFFFFF"/>
                </a:solidFill>
              </a14:hiddenFill>
            </a:ext>
          </a:extLst>
        </p:spPr>
      </p:pic>
      <p:pic>
        <p:nvPicPr>
          <p:cNvPr id="23561" name="Picture 9" descr="sun"/>
          <p:cNvPicPr>
            <a:picLocks noChangeAspect="1" noChangeArrowheads="1"/>
          </p:cNvPicPr>
          <p:nvPr/>
        </p:nvPicPr>
        <p:blipFill>
          <a:blip r:embed="rId3" cstate="email"/>
          <a:srcRect/>
          <a:stretch>
            <a:fillRect/>
          </a:stretch>
        </p:blipFill>
        <p:spPr bwMode="auto">
          <a:xfrm>
            <a:off x="1042988" y="3284538"/>
            <a:ext cx="431800" cy="407987"/>
          </a:xfrm>
          <a:prstGeom prst="rect">
            <a:avLst/>
          </a:prstGeom>
          <a:noFill/>
          <a:extLst>
            <a:ext uri="{909E8E84-426E-40DD-AFC4-6F175D3DCCD1}">
              <a14:hiddenFill xmlns:a14="http://schemas.microsoft.com/office/drawing/2010/main">
                <a:solidFill>
                  <a:srgbClr val="FFFFFF"/>
                </a:solidFill>
              </a14:hiddenFill>
            </a:ext>
          </a:extLst>
        </p:spPr>
      </p:pic>
      <p:pic>
        <p:nvPicPr>
          <p:cNvPr id="23562" name="Picture 10" descr="sun"/>
          <p:cNvPicPr>
            <a:picLocks noChangeAspect="1" noChangeArrowheads="1"/>
          </p:cNvPicPr>
          <p:nvPr/>
        </p:nvPicPr>
        <p:blipFill>
          <a:blip r:embed="rId3" cstate="email"/>
          <a:srcRect/>
          <a:stretch>
            <a:fillRect/>
          </a:stretch>
        </p:blipFill>
        <p:spPr bwMode="auto">
          <a:xfrm>
            <a:off x="1044575" y="4389438"/>
            <a:ext cx="431800" cy="407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blinds(horizontal)">
                                      <p:cBhvr>
                                        <p:cTn id="7" dur="500"/>
                                        <p:tgtEl>
                                          <p:spTgt spid="23560"/>
                                        </p:tgtEl>
                                      </p:cBhvr>
                                    </p:animEffect>
                                  </p:childTnLst>
                                </p:cTn>
                              </p:par>
                              <p:par>
                                <p:cTn id="8" presetID="3" presetClass="entr" presetSubtype="10" fill="hold" nodeType="withEffect">
                                  <p:stCondLst>
                                    <p:cond delay="0"/>
                                  </p:stCondLst>
                                  <p:childTnLst>
                                    <p:set>
                                      <p:cBhvr>
                                        <p:cTn id="9" dur="1" fill="hold">
                                          <p:stCondLst>
                                            <p:cond delay="0"/>
                                          </p:stCondLst>
                                        </p:cTn>
                                        <p:tgtEl>
                                          <p:spTgt spid="23556">
                                            <p:txEl>
                                              <p:pRg st="0" end="0"/>
                                            </p:txEl>
                                          </p:spTgt>
                                        </p:tgtEl>
                                        <p:attrNameLst>
                                          <p:attrName>style.visibility</p:attrName>
                                        </p:attrNameLst>
                                      </p:cBhvr>
                                      <p:to>
                                        <p:strVal val="visible"/>
                                      </p:to>
                                    </p:set>
                                    <p:animEffect transition="in" filter="blinds(horizontal)">
                                      <p:cBhvr>
                                        <p:cTn id="10" dur="500"/>
                                        <p:tgtEl>
                                          <p:spTgt spid="2355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3561"/>
                                        </p:tgtEl>
                                        <p:attrNameLst>
                                          <p:attrName>style.visibility</p:attrName>
                                        </p:attrNameLst>
                                      </p:cBhvr>
                                      <p:to>
                                        <p:strVal val="visible"/>
                                      </p:to>
                                    </p:set>
                                    <p:animEffect transition="in" filter="blinds(horizontal)">
                                      <p:cBhvr>
                                        <p:cTn id="15" dur="500"/>
                                        <p:tgtEl>
                                          <p:spTgt spid="23561"/>
                                        </p:tgtEl>
                                      </p:cBhvr>
                                    </p:animEffect>
                                  </p:childTnLst>
                                </p:cTn>
                              </p:par>
                              <p:par>
                                <p:cTn id="16" presetID="3" presetClass="entr" presetSubtype="10" fill="hold" nodeType="withEffect">
                                  <p:stCondLst>
                                    <p:cond delay="0"/>
                                  </p:stCondLst>
                                  <p:childTnLst>
                                    <p:set>
                                      <p:cBhvr>
                                        <p:cTn id="17" dur="1" fill="hold">
                                          <p:stCondLst>
                                            <p:cond delay="0"/>
                                          </p:stCondLst>
                                        </p:cTn>
                                        <p:tgtEl>
                                          <p:spTgt spid="23556">
                                            <p:txEl>
                                              <p:pRg st="1" end="1"/>
                                            </p:txEl>
                                          </p:spTgt>
                                        </p:tgtEl>
                                        <p:attrNameLst>
                                          <p:attrName>style.visibility</p:attrName>
                                        </p:attrNameLst>
                                      </p:cBhvr>
                                      <p:to>
                                        <p:strVal val="visible"/>
                                      </p:to>
                                    </p:set>
                                    <p:animEffect transition="in" filter="blinds(horizontal)">
                                      <p:cBhvr>
                                        <p:cTn id="18" dur="500"/>
                                        <p:tgtEl>
                                          <p:spTgt spid="2355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3562"/>
                                        </p:tgtEl>
                                        <p:attrNameLst>
                                          <p:attrName>style.visibility</p:attrName>
                                        </p:attrNameLst>
                                      </p:cBhvr>
                                      <p:to>
                                        <p:strVal val="visible"/>
                                      </p:to>
                                    </p:set>
                                    <p:animEffect transition="in" filter="blinds(horizontal)">
                                      <p:cBhvr>
                                        <p:cTn id="23" dur="500"/>
                                        <p:tgtEl>
                                          <p:spTgt spid="23562"/>
                                        </p:tgtEl>
                                      </p:cBhvr>
                                    </p:animEffect>
                                  </p:childTnLst>
                                </p:cTn>
                              </p:par>
                              <p:par>
                                <p:cTn id="24" presetID="3" presetClass="entr" presetSubtype="10" fill="hold" nodeType="withEffect">
                                  <p:stCondLst>
                                    <p:cond delay="0"/>
                                  </p:stCondLst>
                                  <p:childTnLst>
                                    <p:set>
                                      <p:cBhvr>
                                        <p:cTn id="25" dur="1" fill="hold">
                                          <p:stCondLst>
                                            <p:cond delay="0"/>
                                          </p:stCondLst>
                                        </p:cTn>
                                        <p:tgtEl>
                                          <p:spTgt spid="23556">
                                            <p:txEl>
                                              <p:pRg st="2" end="2"/>
                                            </p:txEl>
                                          </p:spTgt>
                                        </p:tgtEl>
                                        <p:attrNameLst>
                                          <p:attrName>style.visibility</p:attrName>
                                        </p:attrNameLst>
                                      </p:cBhvr>
                                      <p:to>
                                        <p:strVal val="visible"/>
                                      </p:to>
                                    </p:set>
                                    <p:animEffect transition="in" filter="blinds(horizontal)">
                                      <p:cBhvr>
                                        <p:cTn id="26" dur="500"/>
                                        <p:tgtEl>
                                          <p:spTgt spid="235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图标3"/>
          <p:cNvPicPr>
            <a:picLocks noChangeAspect="1" noChangeArrowheads="1"/>
          </p:cNvPicPr>
          <p:nvPr/>
        </p:nvPicPr>
        <p:blipFill>
          <a:blip r:embed="rId2" cstate="email"/>
          <a:srcRect/>
          <a:stretch>
            <a:fillRect/>
          </a:stretch>
        </p:blipFill>
        <p:spPr bwMode="auto">
          <a:xfrm>
            <a:off x="0" y="5322888"/>
            <a:ext cx="504825" cy="1535112"/>
          </a:xfrm>
          <a:prstGeom prst="rect">
            <a:avLst/>
          </a:prstGeom>
          <a:noFill/>
          <a:extLst>
            <a:ext uri="{909E8E84-426E-40DD-AFC4-6F175D3DCCD1}">
              <a14:hiddenFill xmlns:a14="http://schemas.microsoft.com/office/drawing/2010/main">
                <a:solidFill>
                  <a:srgbClr val="FFFFFF"/>
                </a:solidFill>
              </a14:hiddenFill>
            </a:ext>
          </a:extLst>
        </p:spPr>
      </p:pic>
      <p:sp>
        <p:nvSpPr>
          <p:cNvPr id="24579" name="Rectangle 3"/>
          <p:cNvSpPr>
            <a:spLocks noChangeArrowheads="1"/>
          </p:cNvSpPr>
          <p:nvPr/>
        </p:nvSpPr>
        <p:spPr bwMode="auto">
          <a:xfrm>
            <a:off x="827088" y="742950"/>
            <a:ext cx="7775575" cy="5278438"/>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05000"/>
              </a:lnSpc>
            </a:pPr>
            <a:r>
              <a:rPr lang="en-US" altLang="zh-CN" sz="3600" b="1" dirty="0">
                <a:latin typeface="Times New Roman" panose="02020603050405020304" pitchFamily="18" charset="0"/>
              </a:rPr>
              <a:t>1. — _____ you at butcher's, too?</a:t>
            </a:r>
          </a:p>
          <a:p>
            <a:pPr>
              <a:lnSpc>
                <a:spcPct val="105000"/>
              </a:lnSpc>
            </a:pPr>
            <a:r>
              <a:rPr lang="en-US" altLang="zh-CN" sz="3600" b="1" dirty="0">
                <a:latin typeface="Times New Roman" panose="02020603050405020304" pitchFamily="18" charset="0"/>
              </a:rPr>
              <a:t>    — No, I ______. </a:t>
            </a:r>
          </a:p>
          <a:p>
            <a:pPr>
              <a:lnSpc>
                <a:spcPct val="105000"/>
              </a:lnSpc>
            </a:pPr>
            <a:r>
              <a:rPr lang="en-US" altLang="zh-CN" sz="3600" b="1" dirty="0">
                <a:latin typeface="Times New Roman" panose="02020603050405020304" pitchFamily="18" charset="0"/>
              </a:rPr>
              <a:t>2. — ____ he absent from school last </a:t>
            </a:r>
          </a:p>
          <a:p>
            <a:pPr>
              <a:lnSpc>
                <a:spcPct val="105000"/>
              </a:lnSpc>
            </a:pPr>
            <a:r>
              <a:rPr lang="en-US" altLang="zh-CN" sz="3600" b="1" dirty="0">
                <a:latin typeface="Times New Roman" panose="02020603050405020304" pitchFamily="18" charset="0"/>
              </a:rPr>
              <a:t>         week?</a:t>
            </a:r>
          </a:p>
          <a:p>
            <a:pPr>
              <a:lnSpc>
                <a:spcPct val="105000"/>
              </a:lnSpc>
            </a:pPr>
            <a:r>
              <a:rPr lang="en-US" altLang="zh-CN" sz="3600" b="1" dirty="0">
                <a:latin typeface="Times New Roman" panose="02020603050405020304" pitchFamily="18" charset="0"/>
              </a:rPr>
              <a:t>    — Yes, he ____. </a:t>
            </a:r>
          </a:p>
          <a:p>
            <a:pPr>
              <a:lnSpc>
                <a:spcPct val="105000"/>
              </a:lnSpc>
            </a:pPr>
            <a:r>
              <a:rPr lang="en-US" altLang="zh-CN" sz="3600" b="1" dirty="0">
                <a:latin typeface="Times New Roman" panose="02020603050405020304" pitchFamily="18" charset="0"/>
              </a:rPr>
              <a:t>3. He ___ not understand English! </a:t>
            </a:r>
          </a:p>
          <a:p>
            <a:pPr>
              <a:lnSpc>
                <a:spcPct val="105000"/>
              </a:lnSpc>
            </a:pPr>
            <a:r>
              <a:rPr lang="en-US" altLang="zh-CN" sz="3600" b="1" dirty="0">
                <a:latin typeface="Times New Roman" panose="02020603050405020304" pitchFamily="18" charset="0"/>
              </a:rPr>
              <a:t>4. The English and </a:t>
            </a:r>
            <a:r>
              <a:rPr lang="en-US" altLang="zh-CN" sz="3600" b="1" dirty="0" err="1">
                <a:latin typeface="Times New Roman" panose="02020603050405020304" pitchFamily="18" charset="0"/>
              </a:rPr>
              <a:t>Maths</a:t>
            </a:r>
            <a:r>
              <a:rPr lang="en-US" altLang="zh-CN" sz="3600" b="1" dirty="0">
                <a:latin typeface="Times New Roman" panose="02020603050405020304" pitchFamily="18" charset="0"/>
              </a:rPr>
              <a:t> papers </a:t>
            </a:r>
          </a:p>
          <a:p>
            <a:pPr>
              <a:lnSpc>
                <a:spcPct val="105000"/>
              </a:lnSpc>
            </a:pPr>
            <a:r>
              <a:rPr lang="en-US" altLang="zh-CN" sz="3600" b="1" dirty="0">
                <a:latin typeface="Times New Roman" panose="02020603050405020304" pitchFamily="18" charset="0"/>
              </a:rPr>
              <a:t>    _______ easy enough for me. </a:t>
            </a:r>
          </a:p>
          <a:p>
            <a:pPr>
              <a:lnSpc>
                <a:spcPct val="105000"/>
              </a:lnSpc>
            </a:pPr>
            <a:r>
              <a:rPr lang="en-US" altLang="zh-CN" sz="3600" b="1" dirty="0">
                <a:latin typeface="Times New Roman" panose="02020603050405020304" pitchFamily="18" charset="0"/>
              </a:rPr>
              <a:t>5. ___ you want to see me? </a:t>
            </a:r>
          </a:p>
        </p:txBody>
      </p:sp>
      <p:sp>
        <p:nvSpPr>
          <p:cNvPr id="24580" name="Rectangle 4"/>
          <p:cNvSpPr>
            <a:spLocks noChangeArrowheads="1"/>
          </p:cNvSpPr>
          <p:nvPr/>
        </p:nvSpPr>
        <p:spPr bwMode="auto">
          <a:xfrm>
            <a:off x="1881188" y="765175"/>
            <a:ext cx="1250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Were</a:t>
            </a:r>
            <a:endParaRPr lang="zh-CN" altLang="en-US" sz="3600" b="1">
              <a:solidFill>
                <a:srgbClr val="FF0000"/>
              </a:solidFill>
              <a:latin typeface="Times New Roman" panose="02020603050405020304" pitchFamily="18" charset="0"/>
            </a:endParaRPr>
          </a:p>
        </p:txBody>
      </p:sp>
      <p:sp>
        <p:nvSpPr>
          <p:cNvPr id="24581" name="Rectangle 5"/>
          <p:cNvSpPr>
            <a:spLocks noChangeArrowheads="1"/>
          </p:cNvSpPr>
          <p:nvPr/>
        </p:nvSpPr>
        <p:spPr bwMode="auto">
          <a:xfrm>
            <a:off x="2973388" y="1341438"/>
            <a:ext cx="14541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wasn't</a:t>
            </a:r>
            <a:endParaRPr lang="zh-CN" altLang="en-US" sz="3600" b="1">
              <a:solidFill>
                <a:srgbClr val="FF0000"/>
              </a:solidFill>
              <a:latin typeface="Times New Roman" panose="02020603050405020304" pitchFamily="18" charset="0"/>
            </a:endParaRPr>
          </a:p>
        </p:txBody>
      </p:sp>
      <p:sp>
        <p:nvSpPr>
          <p:cNvPr id="24582" name="Rectangle 6"/>
          <p:cNvSpPr>
            <a:spLocks noChangeArrowheads="1"/>
          </p:cNvSpPr>
          <p:nvPr/>
        </p:nvSpPr>
        <p:spPr bwMode="auto">
          <a:xfrm>
            <a:off x="1835150" y="1916113"/>
            <a:ext cx="1047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Was</a:t>
            </a:r>
            <a:endParaRPr lang="zh-CN" altLang="en-US" sz="3600" b="1">
              <a:solidFill>
                <a:srgbClr val="FF0000"/>
              </a:solidFill>
              <a:latin typeface="Times New Roman" panose="02020603050405020304" pitchFamily="18" charset="0"/>
            </a:endParaRPr>
          </a:p>
        </p:txBody>
      </p:sp>
      <p:sp>
        <p:nvSpPr>
          <p:cNvPr id="24583" name="Rectangle 7"/>
          <p:cNvSpPr>
            <a:spLocks noChangeArrowheads="1"/>
          </p:cNvSpPr>
          <p:nvPr/>
        </p:nvSpPr>
        <p:spPr bwMode="auto">
          <a:xfrm>
            <a:off x="3419475" y="3068638"/>
            <a:ext cx="920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was</a:t>
            </a:r>
            <a:endParaRPr lang="zh-CN" altLang="en-US" sz="3600" b="1">
              <a:solidFill>
                <a:srgbClr val="FF0000"/>
              </a:solidFill>
              <a:latin typeface="Times New Roman" panose="02020603050405020304" pitchFamily="18" charset="0"/>
            </a:endParaRPr>
          </a:p>
        </p:txBody>
      </p:sp>
      <p:sp>
        <p:nvSpPr>
          <p:cNvPr id="24584" name="Rectangle 8"/>
          <p:cNvSpPr>
            <a:spLocks noChangeArrowheads="1"/>
          </p:cNvSpPr>
          <p:nvPr/>
        </p:nvSpPr>
        <p:spPr bwMode="auto">
          <a:xfrm>
            <a:off x="1979613" y="3644900"/>
            <a:ext cx="8191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did</a:t>
            </a:r>
            <a:endParaRPr lang="zh-CN" altLang="en-US" sz="3600" b="1">
              <a:solidFill>
                <a:srgbClr val="FF0000"/>
              </a:solidFill>
              <a:latin typeface="Times New Roman" panose="02020603050405020304" pitchFamily="18" charset="0"/>
            </a:endParaRPr>
          </a:p>
        </p:txBody>
      </p:sp>
      <p:sp>
        <p:nvSpPr>
          <p:cNvPr id="24585" name="Rectangle 9"/>
          <p:cNvSpPr>
            <a:spLocks noChangeArrowheads="1"/>
          </p:cNvSpPr>
          <p:nvPr/>
        </p:nvSpPr>
        <p:spPr bwMode="auto">
          <a:xfrm>
            <a:off x="1258888" y="4797425"/>
            <a:ext cx="16573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weren't</a:t>
            </a:r>
            <a:endParaRPr lang="zh-CN" altLang="en-US" sz="3600" b="1">
              <a:solidFill>
                <a:srgbClr val="FF0000"/>
              </a:solidFill>
              <a:latin typeface="Times New Roman" panose="02020603050405020304" pitchFamily="18" charset="0"/>
            </a:endParaRPr>
          </a:p>
        </p:txBody>
      </p:sp>
      <p:sp>
        <p:nvSpPr>
          <p:cNvPr id="24586" name="Rectangle 10"/>
          <p:cNvSpPr>
            <a:spLocks noChangeArrowheads="1"/>
          </p:cNvSpPr>
          <p:nvPr/>
        </p:nvSpPr>
        <p:spPr bwMode="auto">
          <a:xfrm>
            <a:off x="1228725" y="5373688"/>
            <a:ext cx="8953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rPr>
              <a:t>Did</a:t>
            </a:r>
            <a:endParaRPr lang="zh-CN" altLang="en-US" sz="3600" b="1">
              <a:solidFill>
                <a:srgbClr val="FF0000"/>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blinds(horizontal)">
                                      <p:cBhvr>
                                        <p:cTn id="12" dur="500"/>
                                        <p:tgtEl>
                                          <p:spTgt spid="245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blinds(horizontal)">
                                      <p:cBhvr>
                                        <p:cTn id="17" dur="500"/>
                                        <p:tgtEl>
                                          <p:spTgt spid="2458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83"/>
                                        </p:tgtEl>
                                        <p:attrNameLst>
                                          <p:attrName>style.visibility</p:attrName>
                                        </p:attrNameLst>
                                      </p:cBhvr>
                                      <p:to>
                                        <p:strVal val="visible"/>
                                      </p:to>
                                    </p:set>
                                    <p:animEffect transition="in" filter="blinds(horizontal)">
                                      <p:cBhvr>
                                        <p:cTn id="22" dur="500"/>
                                        <p:tgtEl>
                                          <p:spTgt spid="2458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84"/>
                                        </p:tgtEl>
                                        <p:attrNameLst>
                                          <p:attrName>style.visibility</p:attrName>
                                        </p:attrNameLst>
                                      </p:cBhvr>
                                      <p:to>
                                        <p:strVal val="visible"/>
                                      </p:to>
                                    </p:set>
                                    <p:animEffect transition="in" filter="blinds(horizontal)">
                                      <p:cBhvr>
                                        <p:cTn id="27" dur="500"/>
                                        <p:tgtEl>
                                          <p:spTgt spid="2458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585"/>
                                        </p:tgtEl>
                                        <p:attrNameLst>
                                          <p:attrName>style.visibility</p:attrName>
                                        </p:attrNameLst>
                                      </p:cBhvr>
                                      <p:to>
                                        <p:strVal val="visible"/>
                                      </p:to>
                                    </p:set>
                                    <p:animEffect transition="in" filter="blinds(horizontal)">
                                      <p:cBhvr>
                                        <p:cTn id="32" dur="500"/>
                                        <p:tgtEl>
                                          <p:spTgt spid="2458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586"/>
                                        </p:tgtEl>
                                        <p:attrNameLst>
                                          <p:attrName>style.visibility</p:attrName>
                                        </p:attrNameLst>
                                      </p:cBhvr>
                                      <p:to>
                                        <p:strVal val="visible"/>
                                      </p:to>
                                    </p:set>
                                    <p:animEffect transition="in" filter="blinds(horizontal)">
                                      <p:cBhvr>
                                        <p:cTn id="37" dur="5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P spid="24582" grpId="0"/>
      <p:bldP spid="24583" grpId="0"/>
      <p:bldP spid="24584" grpId="0"/>
      <p:bldP spid="24585" grpId="0"/>
      <p:bldP spid="2458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黄色</Template>
  <TotalTime>0</TotalTime>
  <Words>1461</Words>
  <Application>Microsoft Office PowerPoint</Application>
  <PresentationFormat>全屏显示(4:3)</PresentationFormat>
  <Paragraphs>242</Paragraphs>
  <Slides>27</Slides>
  <Notes>2</Notes>
  <HiddenSlides>2</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楷体_GB2312</vt:lpstr>
      <vt:lpstr>宋体</vt:lpstr>
      <vt:lpstr>微软雅黑</vt:lpstr>
      <vt:lpstr>Arial</vt:lpstr>
      <vt:lpstr>Arial Black</vt:lpstr>
      <vt:lpstr>Arial Narrow</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2017-01-21T06:37:00Z</dcterms:created>
  <dcterms:modified xsi:type="dcterms:W3CDTF">2023-01-16T14:08:12Z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1AB63227558040E5B5ACE7AB7E63A0E2</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