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69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2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49494"/>
    <a:srgbClr val="CC0066"/>
    <a:srgbClr val="0000FF"/>
    <a:srgbClr val="66FF99"/>
    <a:srgbClr val="EB2A03"/>
    <a:srgbClr val="FFCC00"/>
    <a:srgbClr val="19D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59" autoAdjust="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221"/>
        <p:guide pos="2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fld id="{0F9B84EA-7D68-4D60-9CB1-D50884785D1C}" type="datetimeFigureOut">
              <a:rPr lang="zh-CN" altLang="en-US"/>
              <a:t>2023-01-16</a:t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C7383D2-9527-4E5B-AE8B-FDD351A855A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noProof="1" dirty="0">
                <a:ea typeface="Adobe 黑体 Std R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noProof="1" dirty="0">
                <a:ea typeface="Adobe 黑体 Std R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noProof="1" dirty="0">
                <a:ea typeface="Adobe 黑体 Std R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Adobe 黑体 Std R" pitchFamily="34" charset="-122"/>
              </a:defRPr>
            </a:lvl1pPr>
          </a:lstStyle>
          <a:p>
            <a:fld id="{A3202E86-56F5-4385-A19E-246F69EC705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dobe 黑体 Std R" pitchFamily="34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133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AF13A5-B412-40B8-B017-9FEC256C13DB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874943-D532-4675-A2F6-174EEA1013D8}" type="slidenum">
              <a:rPr lang="zh-CN" altLang="en-US">
                <a:ea typeface="Adobe 黑体 Std R" pitchFamily="34" charset="-122"/>
              </a:rPr>
              <a:t>17</a:t>
            </a:fld>
            <a:endParaRPr lang="zh-CN" altLang="en-US">
              <a:ea typeface="Adobe 黑体 Std R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92F8FD7-6E78-4C3B-BE74-9A1E252DD106}" type="slidenum">
              <a:rPr lang="zh-CN" altLang="en-US">
                <a:ea typeface="Adobe 黑体 Std R" pitchFamily="34" charset="-122"/>
              </a:rPr>
              <a:t>20</a:t>
            </a:fld>
            <a:endParaRPr lang="zh-CN" altLang="en-US">
              <a:ea typeface="Adobe 黑体 Std R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51FB5C-7F2B-424E-9D83-15D279569D7C}" type="slidenum">
              <a:rPr lang="zh-CN" altLang="en-US">
                <a:ea typeface="Adobe 黑体 Std R" pitchFamily="34" charset="-122"/>
              </a:rPr>
              <a:t>23</a:t>
            </a:fld>
            <a:endParaRPr lang="zh-CN" altLang="en-US">
              <a:ea typeface="Adobe 黑体 Std R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A8AEFE-5D8B-46A4-BBBD-0B94574760DD}" type="slidenum">
              <a:rPr lang="zh-CN" altLang="en-US">
                <a:ea typeface="Adobe 黑体 Std R" pitchFamily="34" charset="-122"/>
              </a:rPr>
              <a:t>24</a:t>
            </a:fld>
            <a:endParaRPr lang="zh-CN" altLang="en-US">
              <a:ea typeface="Adobe 黑体 Std R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AED1B31-C5E2-4923-BC56-9A98849FA997}" type="slidenum">
              <a:rPr lang="zh-CN" altLang="en-US">
                <a:ea typeface="Adobe 黑体 Std R" pitchFamily="34" charset="-122"/>
              </a:rPr>
              <a:t>26</a:t>
            </a:fld>
            <a:endParaRPr lang="zh-CN" altLang="en-US">
              <a:ea typeface="Adobe 黑体 Std R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CC933D-FFEC-4BFF-BB12-A2140ECD1DEA}" type="slidenum">
              <a:rPr lang="zh-CN" altLang="en-US">
                <a:ea typeface="Adobe 黑体 Std R" pitchFamily="34" charset="-122"/>
              </a:rPr>
              <a:t>28</a:t>
            </a:fld>
            <a:endParaRPr lang="zh-CN" altLang="en-US">
              <a:ea typeface="Adobe 黑体 Std R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8E4F4-D92C-49E2-B90D-129E84CCE99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B60B3-599E-411D-B39C-0D9D61F2451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31C12-0874-485F-BB13-BAD052881AA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8E5B7-3D2A-464A-9A5D-0EA9ABA0640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0D713-F620-494B-9868-892B1A23692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0405E-80FF-4C50-A5C2-BD674396F10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24BC2-4A0F-4207-8C73-E52E26BEF13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FAB41-FE2F-405B-9FF0-3A4ADA59DA7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27F0D-688F-44FC-92FF-35BD237571B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4D2E7-6410-4643-8372-810445446E8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indent="0">
              <a:defRPr sz="1400" noProof="1" dirty="0">
                <a:ea typeface="Adobe 黑体 Std R" pitchFamily="34" charset="-122"/>
              </a:defRPr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indent="0" algn="ctr">
              <a:defRPr sz="1400" noProof="1" dirty="0">
                <a:ea typeface="Adobe 黑体 Std R" pitchFamily="34" charset="-122"/>
              </a:defRPr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Adobe 黑体 Std R" pitchFamily="34" charset="-122"/>
              </a:defRPr>
            </a:lvl1pPr>
          </a:lstStyle>
          <a:p>
            <a:fld id="{0963E8CE-D2A2-425B-9387-E3A67986EA9C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dobe 黑体 Std R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Adobe 黑体 Std R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Adobe 黑体 Std R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Adobe 黑体 Std R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Adobe 黑体 Std R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dobe 黑体 Std R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dobe 黑体 Std R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dobe 黑体 Std R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dobe 黑体 Std R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dobe 黑体 Std R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0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MH_Text_1"/>
          <p:cNvSpPr>
            <a:spLocks noChangeArrowheads="1"/>
          </p:cNvSpPr>
          <p:nvPr/>
        </p:nvSpPr>
        <p:spPr bwMode="auto">
          <a:xfrm>
            <a:off x="723900" y="4510707"/>
            <a:ext cx="1665288" cy="1055688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>
            <a:noFill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4102" name="MH_SubTitle_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22313" y="4782170"/>
            <a:ext cx="1665287" cy="53975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导入新课</a:t>
            </a:r>
          </a:p>
        </p:txBody>
      </p:sp>
      <p:sp>
        <p:nvSpPr>
          <p:cNvPr id="4103" name="MH_Other_1"/>
          <p:cNvSpPr>
            <a:spLocks noChangeArrowheads="1"/>
          </p:cNvSpPr>
          <p:nvPr/>
        </p:nvSpPr>
        <p:spPr bwMode="auto">
          <a:xfrm>
            <a:off x="2149475" y="4953620"/>
            <a:ext cx="168275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04" name="MH_Text_2"/>
          <p:cNvSpPr>
            <a:spLocks noChangeArrowheads="1"/>
          </p:cNvSpPr>
          <p:nvPr/>
        </p:nvSpPr>
        <p:spPr bwMode="auto">
          <a:xfrm>
            <a:off x="2711450" y="4509120"/>
            <a:ext cx="1665288" cy="1057275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>
            <a:noFill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4105" name="MH_SubTitle_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1450" y="4782170"/>
            <a:ext cx="1665288" cy="53975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讲授新课</a:t>
            </a:r>
          </a:p>
        </p:txBody>
      </p:sp>
      <p:sp>
        <p:nvSpPr>
          <p:cNvPr id="4106" name="MH_Other_2"/>
          <p:cNvSpPr>
            <a:spLocks noChangeArrowheads="1"/>
          </p:cNvSpPr>
          <p:nvPr/>
        </p:nvSpPr>
        <p:spPr bwMode="auto">
          <a:xfrm>
            <a:off x="2746375" y="4950445"/>
            <a:ext cx="168275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07" name="MH_Other_3"/>
          <p:cNvSpPr>
            <a:spLocks noChangeArrowheads="1"/>
          </p:cNvSpPr>
          <p:nvPr/>
        </p:nvSpPr>
        <p:spPr bwMode="auto">
          <a:xfrm>
            <a:off x="4179888" y="4953620"/>
            <a:ext cx="168275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08" name="MH_Text_3"/>
          <p:cNvSpPr>
            <a:spLocks noChangeArrowheads="1"/>
          </p:cNvSpPr>
          <p:nvPr/>
        </p:nvSpPr>
        <p:spPr bwMode="auto">
          <a:xfrm>
            <a:off x="4719638" y="4509120"/>
            <a:ext cx="1666875" cy="1057275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>
            <a:noFill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4109" name="MH_SubTitle_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19638" y="4782170"/>
            <a:ext cx="1665287" cy="53975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当堂练习</a:t>
            </a:r>
          </a:p>
        </p:txBody>
      </p:sp>
      <p:sp>
        <p:nvSpPr>
          <p:cNvPr id="4110" name="MH_Other_4"/>
          <p:cNvSpPr>
            <a:spLocks noChangeArrowheads="1"/>
          </p:cNvSpPr>
          <p:nvPr/>
        </p:nvSpPr>
        <p:spPr bwMode="auto">
          <a:xfrm>
            <a:off x="4776788" y="4950445"/>
            <a:ext cx="169862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11" name="MH_Other_5"/>
          <p:cNvSpPr>
            <a:spLocks noChangeArrowheads="1"/>
          </p:cNvSpPr>
          <p:nvPr/>
        </p:nvSpPr>
        <p:spPr bwMode="auto">
          <a:xfrm>
            <a:off x="6178550" y="4953620"/>
            <a:ext cx="168275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12" name="MH_Text_4"/>
          <p:cNvSpPr>
            <a:spLocks noChangeArrowheads="1"/>
          </p:cNvSpPr>
          <p:nvPr/>
        </p:nvSpPr>
        <p:spPr bwMode="auto">
          <a:xfrm>
            <a:off x="6727825" y="4509120"/>
            <a:ext cx="1665288" cy="1057275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>
            <a:noFill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4113" name="MH_SubTitle_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27825" y="4782170"/>
            <a:ext cx="1668463" cy="53975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4114" name="MH_Other_6"/>
          <p:cNvSpPr>
            <a:spLocks noChangeArrowheads="1"/>
          </p:cNvSpPr>
          <p:nvPr/>
        </p:nvSpPr>
        <p:spPr bwMode="auto">
          <a:xfrm>
            <a:off x="6777038" y="4950445"/>
            <a:ext cx="168275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115" name="MH_Other_7"/>
          <p:cNvGrpSpPr/>
          <p:nvPr/>
        </p:nvGrpSpPr>
        <p:grpSpPr bwMode="auto">
          <a:xfrm>
            <a:off x="2085975" y="4905995"/>
            <a:ext cx="890588" cy="266700"/>
            <a:chOff x="0" y="0"/>
            <a:chExt cx="561" cy="169"/>
          </a:xfrm>
        </p:grpSpPr>
        <p:pic>
          <p:nvPicPr>
            <p:cNvPr id="4116" name="MH_Other_7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" name="Text Box 24"/>
            <p:cNvSpPr txBox="1">
              <a:spLocks noChangeArrowheads="1"/>
            </p:cNvSpPr>
            <p:nvPr/>
          </p:nvSpPr>
          <p:spPr bwMode="auto">
            <a:xfrm>
              <a:off x="70" y="65"/>
              <a:ext cx="422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118" name="MH_Other_8"/>
          <p:cNvSpPr>
            <a:spLocks noChangeArrowheads="1"/>
          </p:cNvSpPr>
          <p:nvPr/>
        </p:nvSpPr>
        <p:spPr bwMode="auto">
          <a:xfrm>
            <a:off x="2184400" y="4994895"/>
            <a:ext cx="695325" cy="88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9000">
                <a:srgbClr val="000000">
                  <a:alpha val="1999"/>
                </a:srgbClr>
              </a:gs>
              <a:gs pos="28999">
                <a:srgbClr val="000000">
                  <a:alpha val="1999"/>
                </a:srgbClr>
              </a:gs>
              <a:gs pos="71001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119" name="MH_Other_9"/>
          <p:cNvGrpSpPr/>
          <p:nvPr/>
        </p:nvGrpSpPr>
        <p:grpSpPr bwMode="auto">
          <a:xfrm>
            <a:off x="4116388" y="4905995"/>
            <a:ext cx="889000" cy="266700"/>
            <a:chOff x="0" y="0"/>
            <a:chExt cx="560" cy="169"/>
          </a:xfrm>
        </p:grpSpPr>
        <p:pic>
          <p:nvPicPr>
            <p:cNvPr id="4120" name="MH_Other_9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56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1" name="Text Box 28"/>
            <p:cNvSpPr txBox="1">
              <a:spLocks noChangeArrowheads="1"/>
            </p:cNvSpPr>
            <p:nvPr/>
          </p:nvSpPr>
          <p:spPr bwMode="auto">
            <a:xfrm>
              <a:off x="70" y="65"/>
              <a:ext cx="422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122" name="MH_Other_10"/>
          <p:cNvSpPr>
            <a:spLocks noChangeArrowheads="1"/>
          </p:cNvSpPr>
          <p:nvPr/>
        </p:nvSpPr>
        <p:spPr bwMode="auto">
          <a:xfrm>
            <a:off x="4214813" y="4994895"/>
            <a:ext cx="695325" cy="88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9000">
                <a:srgbClr val="000000">
                  <a:alpha val="1999"/>
                </a:srgbClr>
              </a:gs>
              <a:gs pos="28999">
                <a:srgbClr val="000000">
                  <a:alpha val="1999"/>
                </a:srgbClr>
              </a:gs>
              <a:gs pos="71001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123" name="MH_Other_11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050" y="4905995"/>
            <a:ext cx="8905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31"/>
          <p:cNvSpPr txBox="1">
            <a:spLocks noChangeArrowheads="1"/>
          </p:cNvSpPr>
          <p:nvPr/>
        </p:nvSpPr>
        <p:spPr bwMode="auto">
          <a:xfrm>
            <a:off x="6226175" y="5007595"/>
            <a:ext cx="669925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25" name="MH_Other_12"/>
          <p:cNvSpPr>
            <a:spLocks noChangeArrowheads="1"/>
          </p:cNvSpPr>
          <p:nvPr/>
        </p:nvSpPr>
        <p:spPr bwMode="auto">
          <a:xfrm>
            <a:off x="6213475" y="4994895"/>
            <a:ext cx="695325" cy="88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9000">
                <a:srgbClr val="000000">
                  <a:alpha val="1999"/>
                </a:srgbClr>
              </a:gs>
              <a:gs pos="28999">
                <a:srgbClr val="000000">
                  <a:alpha val="1999"/>
                </a:srgbClr>
              </a:gs>
              <a:gs pos="71001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54" name="Rectangle 5"/>
          <p:cNvSpPr>
            <a:spLocks noChangeArrowheads="1"/>
          </p:cNvSpPr>
          <p:nvPr/>
        </p:nvSpPr>
        <p:spPr bwMode="auto">
          <a:xfrm>
            <a:off x="3660641" y="3081669"/>
            <a:ext cx="180049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36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课</a:t>
            </a: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</a:rPr>
              <a:t>时</a:t>
            </a:r>
            <a:endParaRPr noProof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28" name="Rectangle 5"/>
          <p:cNvSpPr>
            <a:spLocks noChangeArrowheads="1"/>
          </p:cNvSpPr>
          <p:nvPr/>
        </p:nvSpPr>
        <p:spPr bwMode="auto">
          <a:xfrm>
            <a:off x="0" y="147984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列举法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求概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率</a:t>
            </a:r>
          </a:p>
        </p:txBody>
      </p:sp>
      <p:sp>
        <p:nvSpPr>
          <p:cNvPr id="31" name="矩形 30"/>
          <p:cNvSpPr/>
          <p:nvPr/>
        </p:nvSpPr>
        <p:spPr>
          <a:xfrm>
            <a:off x="-10683" y="5949280"/>
            <a:ext cx="9154683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2"/>
          <p:cNvSpPr>
            <a:spLocks noChangeArrowheads="1"/>
          </p:cNvSpPr>
          <p:nvPr/>
        </p:nvSpPr>
        <p:spPr bwMode="auto">
          <a:xfrm>
            <a:off x="428625" y="1416050"/>
            <a:ext cx="4478338" cy="5889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画树状图求概率的基本步骤</a:t>
            </a:r>
          </a:p>
        </p:txBody>
      </p:sp>
      <p:grpSp>
        <p:nvGrpSpPr>
          <p:cNvPr id="14338" name="组合 17"/>
          <p:cNvGrpSpPr/>
          <p:nvPr/>
        </p:nvGrpSpPr>
        <p:grpSpPr bwMode="auto">
          <a:xfrm>
            <a:off x="400050" y="638175"/>
            <a:ext cx="1581150" cy="492125"/>
            <a:chOff x="0" y="-17996"/>
            <a:chExt cx="4104456" cy="487392"/>
          </a:xfrm>
        </p:grpSpPr>
        <p:sp>
          <p:nvSpPr>
            <p:cNvPr id="14339" name="圆角矩形 31"/>
            <p:cNvSpPr>
              <a:spLocks noChangeArrowheads="1"/>
            </p:cNvSpPr>
            <p:nvPr/>
          </p:nvSpPr>
          <p:spPr bwMode="auto">
            <a:xfrm>
              <a:off x="0" y="1"/>
              <a:ext cx="4104456" cy="469395"/>
            </a:xfrm>
            <a:prstGeom prst="roundRect">
              <a:avLst>
                <a:gd name="adj" fmla="val 16667"/>
              </a:avLst>
            </a:prstGeom>
            <a:solidFill>
              <a:srgbClr val="FFFFD9"/>
            </a:solidFill>
            <a:ln w="25400">
              <a:solidFill>
                <a:srgbClr val="0099FF"/>
              </a:solidFill>
              <a:round/>
            </a:ln>
          </p:spPr>
          <p:txBody>
            <a:bodyPr/>
            <a:lstStyle/>
            <a:p>
              <a:pPr algn="ctr" eaLnBrk="0" hangingPunct="0"/>
              <a:endParaRPr lang="zh-CN" altLang="en-US" sz="2400" b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40" name="文本框 19"/>
            <p:cNvSpPr>
              <a:spLocks noChangeArrowheads="1"/>
            </p:cNvSpPr>
            <p:nvPr/>
          </p:nvSpPr>
          <p:spPr bwMode="auto">
            <a:xfrm>
              <a:off x="72437" y="-17996"/>
              <a:ext cx="4032016" cy="45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方法归纳</a:t>
              </a:r>
            </a:p>
          </p:txBody>
        </p:sp>
      </p:grpSp>
      <p:sp>
        <p:nvSpPr>
          <p:cNvPr id="3" name="矩形 9"/>
          <p:cNvSpPr>
            <a:spLocks noChangeArrowheads="1"/>
          </p:cNvSpPr>
          <p:nvPr/>
        </p:nvSpPr>
        <p:spPr bwMode="auto">
          <a:xfrm>
            <a:off x="428625" y="2270125"/>
            <a:ext cx="8123238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66700"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明确一次试验的几个步骤及顺序；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indent="266700"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画树状图列举一次试验的所有可能结果；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indent="266700"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数出随机事件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A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包含的结果数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m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，试验的所有可能结果数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n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；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Tahoma" panose="020B0604030504040204" pitchFamily="34" charset="0"/>
            </a:endParaRPr>
          </a:p>
          <a:p>
            <a:pPr indent="266700"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用概率公式进行计算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.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sym typeface="Tahoma" panose="020B0604030504040204" pitchFamily="34" charset="0"/>
            </a:endParaRPr>
          </a:p>
        </p:txBody>
      </p:sp>
      <p:sp>
        <p:nvSpPr>
          <p:cNvPr id="14342" name="矩形 11"/>
          <p:cNvSpPr>
            <a:spLocks noChangeArrowheads="1"/>
          </p:cNvSpPr>
          <p:nvPr/>
        </p:nvSpPr>
        <p:spPr bwMode="auto">
          <a:xfrm>
            <a:off x="1116013" y="3789363"/>
            <a:ext cx="4492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66700" eaLnBrk="0" hangingPunct="0"/>
            <a:endParaRPr lang="zh-CN" altLang="en-US" sz="2800" b="1" i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圆角矩形 31"/>
          <p:cNvSpPr>
            <a:spLocks noChangeArrowheads="1"/>
          </p:cNvSpPr>
          <p:nvPr/>
        </p:nvSpPr>
        <p:spPr bwMode="auto">
          <a:xfrm>
            <a:off x="349250" y="700088"/>
            <a:ext cx="1762125" cy="512762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典例精析</a:t>
            </a:r>
          </a:p>
        </p:txBody>
      </p:sp>
      <p:sp>
        <p:nvSpPr>
          <p:cNvPr id="15362" name="文本框 13313"/>
          <p:cNvSpPr txBox="1">
            <a:spLocks noChangeArrowheads="1"/>
          </p:cNvSpPr>
          <p:nvPr/>
        </p:nvSpPr>
        <p:spPr bwMode="auto">
          <a:xfrm>
            <a:off x="349250" y="1357313"/>
            <a:ext cx="842803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800" dirty="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某班有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名男生、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名女生在校文艺演出中获演唱奖，另有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名男生、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名女生获演奏奖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从获演唱奖和演奏奖的学生中各任选一人去领奖，求两人都是女生的概率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</a:p>
        </p:txBody>
      </p:sp>
      <p:sp>
        <p:nvSpPr>
          <p:cNvPr id="13315" name="文本框 13314"/>
          <p:cNvSpPr txBox="1">
            <a:spLocks noChangeArrowheads="1"/>
          </p:cNvSpPr>
          <p:nvPr/>
        </p:nvSpPr>
        <p:spPr bwMode="auto">
          <a:xfrm>
            <a:off x="419100" y="4110038"/>
            <a:ext cx="797083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解：设两名领奖学生都是女生的事件为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A,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两种奖项各任选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人的结果用“树状图”来表示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文本框 13315"/>
          <p:cNvSpPr txBox="1">
            <a:spLocks noChangeArrowheads="1"/>
          </p:cNvSpPr>
          <p:nvPr/>
        </p:nvSpPr>
        <p:spPr bwMode="auto">
          <a:xfrm>
            <a:off x="5029200" y="6032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开始</a:t>
            </a:r>
          </a:p>
        </p:txBody>
      </p:sp>
      <p:sp>
        <p:nvSpPr>
          <p:cNvPr id="13317" name="文本框 13316"/>
          <p:cNvSpPr txBox="1">
            <a:spLocks noChangeArrowheads="1"/>
          </p:cNvSpPr>
          <p:nvPr/>
        </p:nvSpPr>
        <p:spPr bwMode="auto">
          <a:xfrm>
            <a:off x="0" y="159385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获演唱奖的</a:t>
            </a:r>
          </a:p>
        </p:txBody>
      </p:sp>
      <p:sp>
        <p:nvSpPr>
          <p:cNvPr id="13318" name="文本框 13317"/>
          <p:cNvSpPr txBox="1">
            <a:spLocks noChangeArrowheads="1"/>
          </p:cNvSpPr>
          <p:nvPr/>
        </p:nvSpPr>
        <p:spPr bwMode="auto">
          <a:xfrm>
            <a:off x="76200" y="288925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获演奏奖的</a:t>
            </a:r>
          </a:p>
        </p:txBody>
      </p:sp>
      <p:sp>
        <p:nvSpPr>
          <p:cNvPr id="13319" name="直接连接符 13318"/>
          <p:cNvSpPr>
            <a:spLocks noChangeShapeType="1"/>
          </p:cNvSpPr>
          <p:nvPr/>
        </p:nvSpPr>
        <p:spPr bwMode="auto">
          <a:xfrm>
            <a:off x="5410200" y="1060450"/>
            <a:ext cx="2209800" cy="457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0" name="直接连接符 13319"/>
          <p:cNvSpPr>
            <a:spLocks noChangeShapeType="1"/>
          </p:cNvSpPr>
          <p:nvPr/>
        </p:nvSpPr>
        <p:spPr bwMode="auto">
          <a:xfrm flipH="1">
            <a:off x="3276600" y="1060450"/>
            <a:ext cx="2133600" cy="533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直接连接符 13320"/>
          <p:cNvSpPr>
            <a:spLocks noChangeShapeType="1"/>
          </p:cNvSpPr>
          <p:nvPr/>
        </p:nvSpPr>
        <p:spPr bwMode="auto">
          <a:xfrm flipH="1">
            <a:off x="5410200" y="10604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直接连接符 13321"/>
          <p:cNvSpPr>
            <a:spLocks noChangeShapeType="1"/>
          </p:cNvSpPr>
          <p:nvPr/>
        </p:nvSpPr>
        <p:spPr bwMode="auto">
          <a:xfrm flipH="1">
            <a:off x="2514600" y="2127250"/>
            <a:ext cx="762000" cy="7620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直接连接符 13322"/>
          <p:cNvSpPr>
            <a:spLocks noChangeShapeType="1"/>
          </p:cNvSpPr>
          <p:nvPr/>
        </p:nvSpPr>
        <p:spPr bwMode="auto">
          <a:xfrm flipH="1">
            <a:off x="2895600" y="2127250"/>
            <a:ext cx="381000" cy="838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直接连接符 13323"/>
          <p:cNvSpPr>
            <a:spLocks noChangeShapeType="1"/>
          </p:cNvSpPr>
          <p:nvPr/>
        </p:nvSpPr>
        <p:spPr bwMode="auto">
          <a:xfrm>
            <a:off x="3276600" y="2127250"/>
            <a:ext cx="304800" cy="838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5" name="直接连接符 13324"/>
          <p:cNvSpPr>
            <a:spLocks noChangeShapeType="1"/>
          </p:cNvSpPr>
          <p:nvPr/>
        </p:nvSpPr>
        <p:spPr bwMode="auto">
          <a:xfrm>
            <a:off x="3276600" y="2127250"/>
            <a:ext cx="609600" cy="838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6" name="文本框 13325"/>
          <p:cNvSpPr txBox="1">
            <a:spLocks noChangeArrowheads="1"/>
          </p:cNvSpPr>
          <p:nvPr/>
        </p:nvSpPr>
        <p:spPr bwMode="auto">
          <a:xfrm>
            <a:off x="2971800" y="15938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男</a:t>
            </a:r>
          </a:p>
        </p:txBody>
      </p:sp>
      <p:sp>
        <p:nvSpPr>
          <p:cNvPr id="13327" name="文本框 13326"/>
          <p:cNvSpPr txBox="1">
            <a:spLocks noChangeArrowheads="1"/>
          </p:cNvSpPr>
          <p:nvPr/>
        </p:nvSpPr>
        <p:spPr bwMode="auto">
          <a:xfrm>
            <a:off x="7391400" y="15176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女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''</a:t>
            </a:r>
          </a:p>
        </p:txBody>
      </p:sp>
      <p:sp>
        <p:nvSpPr>
          <p:cNvPr id="13328" name="文本框 13327"/>
          <p:cNvSpPr txBox="1">
            <a:spLocks noChangeArrowheads="1"/>
          </p:cNvSpPr>
          <p:nvPr/>
        </p:nvSpPr>
        <p:spPr bwMode="auto">
          <a:xfrm>
            <a:off x="5219700" y="1670050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女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'</a:t>
            </a:r>
          </a:p>
        </p:txBody>
      </p:sp>
      <p:sp>
        <p:nvSpPr>
          <p:cNvPr id="13329" name="文本框 13328"/>
          <p:cNvSpPr txBox="1">
            <a:spLocks noChangeArrowheads="1"/>
          </p:cNvSpPr>
          <p:nvPr/>
        </p:nvSpPr>
        <p:spPr bwMode="auto">
          <a:xfrm>
            <a:off x="3124200" y="28892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女</a:t>
            </a:r>
            <a:r>
              <a:rPr lang="en-US" altLang="zh-CN" sz="24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</a:p>
        </p:txBody>
      </p:sp>
      <p:sp>
        <p:nvSpPr>
          <p:cNvPr id="13330" name="文本框 13329"/>
          <p:cNvSpPr txBox="1">
            <a:spLocks noChangeArrowheads="1"/>
          </p:cNvSpPr>
          <p:nvPr/>
        </p:nvSpPr>
        <p:spPr bwMode="auto">
          <a:xfrm>
            <a:off x="2514600" y="2889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男</a:t>
            </a:r>
            <a:r>
              <a:rPr lang="en-US" altLang="zh-CN" sz="24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</a:p>
        </p:txBody>
      </p:sp>
      <p:sp>
        <p:nvSpPr>
          <p:cNvPr id="13331" name="文本框 13330"/>
          <p:cNvSpPr txBox="1">
            <a:spLocks noChangeArrowheads="1"/>
          </p:cNvSpPr>
          <p:nvPr/>
        </p:nvSpPr>
        <p:spPr bwMode="auto">
          <a:xfrm>
            <a:off x="1981200" y="288925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男</a:t>
            </a:r>
            <a:r>
              <a:rPr lang="en-US" altLang="zh-CN" sz="24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</a:p>
        </p:txBody>
      </p:sp>
      <p:sp>
        <p:nvSpPr>
          <p:cNvPr id="13332" name="文本框 13331"/>
          <p:cNvSpPr txBox="1">
            <a:spLocks noChangeArrowheads="1"/>
          </p:cNvSpPr>
          <p:nvPr/>
        </p:nvSpPr>
        <p:spPr bwMode="auto">
          <a:xfrm>
            <a:off x="3657600" y="28892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女</a:t>
            </a:r>
            <a:r>
              <a:rPr lang="en-US" altLang="zh-CN" sz="24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</a:p>
        </p:txBody>
      </p:sp>
      <p:sp>
        <p:nvSpPr>
          <p:cNvPr id="13333" name="直接连接符 13332"/>
          <p:cNvSpPr>
            <a:spLocks noChangeShapeType="1"/>
          </p:cNvSpPr>
          <p:nvPr/>
        </p:nvSpPr>
        <p:spPr bwMode="auto">
          <a:xfrm flipH="1">
            <a:off x="4724400" y="2127250"/>
            <a:ext cx="762000" cy="7620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4" name="直接连接符 13333"/>
          <p:cNvSpPr>
            <a:spLocks noChangeShapeType="1"/>
          </p:cNvSpPr>
          <p:nvPr/>
        </p:nvSpPr>
        <p:spPr bwMode="auto">
          <a:xfrm flipH="1">
            <a:off x="5105400" y="2127250"/>
            <a:ext cx="381000" cy="838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5" name="直接连接符 13334"/>
          <p:cNvSpPr>
            <a:spLocks noChangeShapeType="1"/>
          </p:cNvSpPr>
          <p:nvPr/>
        </p:nvSpPr>
        <p:spPr bwMode="auto">
          <a:xfrm>
            <a:off x="5486400" y="2127250"/>
            <a:ext cx="304800" cy="838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6" name="直接连接符 13335"/>
          <p:cNvSpPr>
            <a:spLocks noChangeShapeType="1"/>
          </p:cNvSpPr>
          <p:nvPr/>
        </p:nvSpPr>
        <p:spPr bwMode="auto">
          <a:xfrm>
            <a:off x="5486400" y="2127250"/>
            <a:ext cx="609600" cy="838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7" name="文本框 13336"/>
          <p:cNvSpPr txBox="1">
            <a:spLocks noChangeArrowheads="1"/>
          </p:cNvSpPr>
          <p:nvPr/>
        </p:nvSpPr>
        <p:spPr bwMode="auto">
          <a:xfrm>
            <a:off x="5334000" y="288925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女</a:t>
            </a:r>
            <a:r>
              <a:rPr lang="en-US" altLang="zh-CN" sz="24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</a:p>
        </p:txBody>
      </p:sp>
      <p:sp>
        <p:nvSpPr>
          <p:cNvPr id="13338" name="文本框 13337"/>
          <p:cNvSpPr txBox="1">
            <a:spLocks noChangeArrowheads="1"/>
          </p:cNvSpPr>
          <p:nvPr/>
        </p:nvSpPr>
        <p:spPr bwMode="auto">
          <a:xfrm>
            <a:off x="4724400" y="2889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男</a:t>
            </a:r>
            <a:r>
              <a:rPr lang="en-US" altLang="zh-CN" sz="24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</a:p>
        </p:txBody>
      </p:sp>
      <p:sp>
        <p:nvSpPr>
          <p:cNvPr id="13339" name="文本框 13338"/>
          <p:cNvSpPr txBox="1">
            <a:spLocks noChangeArrowheads="1"/>
          </p:cNvSpPr>
          <p:nvPr/>
        </p:nvSpPr>
        <p:spPr bwMode="auto">
          <a:xfrm>
            <a:off x="4267200" y="28892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男</a:t>
            </a:r>
            <a:r>
              <a:rPr lang="en-US" altLang="zh-CN" sz="24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</a:p>
        </p:txBody>
      </p:sp>
      <p:sp>
        <p:nvSpPr>
          <p:cNvPr id="13340" name="直接连接符 13339"/>
          <p:cNvSpPr>
            <a:spLocks noChangeShapeType="1"/>
          </p:cNvSpPr>
          <p:nvPr/>
        </p:nvSpPr>
        <p:spPr bwMode="auto">
          <a:xfrm flipH="1">
            <a:off x="6934200" y="2127250"/>
            <a:ext cx="762000" cy="7620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1" name="直接连接符 13340"/>
          <p:cNvSpPr>
            <a:spLocks noChangeShapeType="1"/>
          </p:cNvSpPr>
          <p:nvPr/>
        </p:nvSpPr>
        <p:spPr bwMode="auto">
          <a:xfrm flipH="1">
            <a:off x="7315200" y="2127250"/>
            <a:ext cx="381000" cy="838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2" name="直接连接符 13341"/>
          <p:cNvSpPr>
            <a:spLocks noChangeShapeType="1"/>
          </p:cNvSpPr>
          <p:nvPr/>
        </p:nvSpPr>
        <p:spPr bwMode="auto">
          <a:xfrm>
            <a:off x="7696200" y="2127250"/>
            <a:ext cx="304800" cy="838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3" name="直接连接符 13342"/>
          <p:cNvSpPr>
            <a:spLocks noChangeShapeType="1"/>
          </p:cNvSpPr>
          <p:nvPr/>
        </p:nvSpPr>
        <p:spPr bwMode="auto">
          <a:xfrm>
            <a:off x="7696200" y="2127250"/>
            <a:ext cx="609600" cy="838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4" name="文本框 13343"/>
          <p:cNvSpPr txBox="1">
            <a:spLocks noChangeArrowheads="1"/>
          </p:cNvSpPr>
          <p:nvPr/>
        </p:nvSpPr>
        <p:spPr bwMode="auto">
          <a:xfrm>
            <a:off x="7543800" y="2889250"/>
            <a:ext cx="65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女</a:t>
            </a:r>
            <a:r>
              <a:rPr lang="en-US" altLang="zh-CN" sz="24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</a:p>
        </p:txBody>
      </p:sp>
      <p:sp>
        <p:nvSpPr>
          <p:cNvPr id="13345" name="文本框 13344"/>
          <p:cNvSpPr txBox="1">
            <a:spLocks noChangeArrowheads="1"/>
          </p:cNvSpPr>
          <p:nvPr/>
        </p:nvSpPr>
        <p:spPr bwMode="auto">
          <a:xfrm>
            <a:off x="6934200" y="2889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男</a:t>
            </a:r>
            <a:r>
              <a:rPr lang="en-US" altLang="zh-CN" sz="24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</a:p>
        </p:txBody>
      </p:sp>
      <p:sp>
        <p:nvSpPr>
          <p:cNvPr id="13346" name="文本框 13345"/>
          <p:cNvSpPr txBox="1">
            <a:spLocks noChangeArrowheads="1"/>
          </p:cNvSpPr>
          <p:nvPr/>
        </p:nvSpPr>
        <p:spPr bwMode="auto">
          <a:xfrm>
            <a:off x="6400800" y="2889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男</a:t>
            </a:r>
            <a:r>
              <a:rPr lang="en-US" altLang="zh-CN" sz="24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</a:p>
        </p:txBody>
      </p:sp>
      <p:sp>
        <p:nvSpPr>
          <p:cNvPr id="13347" name="文本框 13346"/>
          <p:cNvSpPr txBox="1">
            <a:spLocks noChangeArrowheads="1"/>
          </p:cNvSpPr>
          <p:nvPr/>
        </p:nvSpPr>
        <p:spPr bwMode="auto">
          <a:xfrm>
            <a:off x="8077200" y="288925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女</a:t>
            </a:r>
            <a:r>
              <a:rPr lang="en-US" altLang="zh-CN" sz="24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</a:p>
        </p:txBody>
      </p:sp>
      <p:sp>
        <p:nvSpPr>
          <p:cNvPr id="13348" name="文本框 13347"/>
          <p:cNvSpPr txBox="1">
            <a:spLocks noChangeArrowheads="1"/>
          </p:cNvSpPr>
          <p:nvPr/>
        </p:nvSpPr>
        <p:spPr bwMode="auto">
          <a:xfrm>
            <a:off x="5791200" y="288925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女</a:t>
            </a:r>
            <a:r>
              <a:rPr lang="en-US" altLang="zh-CN" sz="24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</a:p>
        </p:txBody>
      </p:sp>
      <p:grpSp>
        <p:nvGrpSpPr>
          <p:cNvPr id="15394" name="组合 1"/>
          <p:cNvGrpSpPr/>
          <p:nvPr/>
        </p:nvGrpSpPr>
        <p:grpSpPr bwMode="auto">
          <a:xfrm>
            <a:off x="311150" y="3248025"/>
            <a:ext cx="8763000" cy="1331913"/>
            <a:chOff x="600" y="6408"/>
            <a:chExt cx="13800" cy="2099"/>
          </a:xfrm>
        </p:grpSpPr>
        <p:sp>
          <p:nvSpPr>
            <p:cNvPr id="16419" name="文本框 13348"/>
            <p:cNvSpPr txBox="1">
              <a:spLocks noChangeArrowheads="1"/>
            </p:cNvSpPr>
            <p:nvPr/>
          </p:nvSpPr>
          <p:spPr bwMode="auto">
            <a:xfrm>
              <a:off x="600" y="6408"/>
              <a:ext cx="13800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60000"/>
                </a:lnSpc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共有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12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中结果，且每种结果出现的可能性相等，其中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2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名都是女生的结果有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4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种，所以事件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A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发生的概率为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P(A)=</a:t>
              </a:r>
            </a:p>
          </p:txBody>
        </p:sp>
        <p:graphicFrame>
          <p:nvGraphicFramePr>
            <p:cNvPr id="16420" name="Object 58"/>
            <p:cNvGraphicFramePr/>
            <p:nvPr/>
          </p:nvGraphicFramePr>
          <p:xfrm>
            <a:off x="10733" y="7263"/>
            <a:ext cx="1766" cy="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8" r:id="rId3" imgW="431800" imgH="393700" progId="Equation.DSMT4">
                    <p:embed/>
                  </p:oleObj>
                </mc:Choice>
                <mc:Fallback>
                  <p:oleObj r:id="rId3" imgW="431800" imgH="393700" progId="Equation.DSMT4">
                    <p:embed/>
                    <p:pic>
                      <p:nvPicPr>
                        <p:cNvPr id="0" name="Object 5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33" y="7263"/>
                          <a:ext cx="1766" cy="1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11150" y="4746625"/>
            <a:ext cx="8350250" cy="1627188"/>
          </a:xfrm>
          <a:prstGeom prst="rect">
            <a:avLst/>
          </a:prstGeom>
          <a:solidFill>
            <a:srgbClr val="D6F5F5"/>
          </a:solidFill>
          <a:ln w="25400">
            <a:solidFill>
              <a:srgbClr val="CC0066"/>
            </a:solidFill>
            <a:prstDash val="sysDash"/>
            <a:rou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计算等可能情形下概念的关键是确定所有可能性相等的结果总数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n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和求出事件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发生的结果总数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m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,“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树状图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”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能帮助我们有序的思考，不重复，不遗漏地得出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n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和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m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/>
      <p:bldP spid="13327" grpId="0"/>
      <p:bldP spid="13328" grpId="0"/>
      <p:bldP spid="13329" grpId="0"/>
      <p:bldP spid="13330" grpId="0"/>
      <p:bldP spid="13331" grpId="0"/>
      <p:bldP spid="13332" grpId="0"/>
      <p:bldP spid="13333" grpId="0" animBg="1"/>
      <p:bldP spid="13334" grpId="0" animBg="1"/>
      <p:bldP spid="13335" grpId="0" animBg="1"/>
      <p:bldP spid="13336" grpId="0" animBg="1"/>
      <p:bldP spid="13337" grpId="0"/>
      <p:bldP spid="13338" grpId="0"/>
      <p:bldP spid="13339" grpId="0"/>
      <p:bldP spid="13340" grpId="0" animBg="1"/>
      <p:bldP spid="13341" grpId="0" animBg="1"/>
      <p:bldP spid="13342" grpId="0" animBg="1"/>
      <p:bldP spid="13343" grpId="0" animBg="1"/>
      <p:bldP spid="13344" grpId="0"/>
      <p:bldP spid="13345" grpId="0"/>
      <p:bldP spid="13346" grpId="0"/>
      <p:bldP spid="13347" grpId="0"/>
      <p:bldP spid="13348" grpId="0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06400" y="700088"/>
            <a:ext cx="8332788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80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80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甲、乙、丙三人做传球的游戏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开始时，球在甲手中，每次传球，持球的人将球任意传给其余两人中的一人，如此传球三次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55625" y="2708275"/>
            <a:ext cx="7689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(1)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写出三次传球的所有可能结果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即传球的方式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);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55625" y="3768725"/>
            <a:ext cx="8281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(2)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指定事件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：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传球三次后，球又回到甲的手中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”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写出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发生的所有可能结果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;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95300" y="5216525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(3)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求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P(A).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6" name="图片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3925" y="4751388"/>
            <a:ext cx="23463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47650" y="515938"/>
            <a:ext cx="1050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解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:(1)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892425" y="514350"/>
            <a:ext cx="1335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第二次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4114800" y="514350"/>
            <a:ext cx="1412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第三次</a:t>
            </a:r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5640388" y="515938"/>
            <a:ext cx="28813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结果</a:t>
            </a:r>
          </a:p>
        </p:txBody>
      </p:sp>
      <p:sp>
        <p:nvSpPr>
          <p:cNvPr id="26630" name="直接连接符 26629"/>
          <p:cNvSpPr>
            <a:spLocks noChangeShapeType="1"/>
          </p:cNvSpPr>
          <p:nvPr/>
        </p:nvSpPr>
        <p:spPr bwMode="auto">
          <a:xfrm flipH="1">
            <a:off x="1235075" y="2046288"/>
            <a:ext cx="779463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1" name="直接连接符 26630"/>
          <p:cNvSpPr>
            <a:spLocks noChangeShapeType="1"/>
          </p:cNvSpPr>
          <p:nvPr/>
        </p:nvSpPr>
        <p:spPr bwMode="auto">
          <a:xfrm flipH="1">
            <a:off x="2509838" y="1671638"/>
            <a:ext cx="714375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2" name="直接连接符 26631"/>
          <p:cNvSpPr>
            <a:spLocks noChangeShapeType="1"/>
          </p:cNvSpPr>
          <p:nvPr/>
        </p:nvSpPr>
        <p:spPr bwMode="auto">
          <a:xfrm flipH="1" flipV="1">
            <a:off x="1235075" y="2535238"/>
            <a:ext cx="8953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3" name="Text Box 6"/>
          <p:cNvSpPr txBox="1">
            <a:spLocks noChangeArrowheads="1"/>
          </p:cNvSpPr>
          <p:nvPr/>
        </p:nvSpPr>
        <p:spPr bwMode="auto">
          <a:xfrm>
            <a:off x="247650" y="2308225"/>
            <a:ext cx="1096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开始：甲</a:t>
            </a:r>
          </a:p>
        </p:txBody>
      </p:sp>
      <p:sp>
        <p:nvSpPr>
          <p:cNvPr id="26634" name="Text Box 6"/>
          <p:cNvSpPr txBox="1">
            <a:spLocks noChangeArrowheads="1"/>
          </p:cNvSpPr>
          <p:nvPr/>
        </p:nvSpPr>
        <p:spPr bwMode="auto">
          <a:xfrm>
            <a:off x="331788" y="4164013"/>
            <a:ext cx="8948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共有八种可能的结果，每种结果出现的可能性相同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;</a:t>
            </a:r>
          </a:p>
        </p:txBody>
      </p:sp>
      <p:sp>
        <p:nvSpPr>
          <p:cNvPr id="26635" name="Text Box 6"/>
          <p:cNvSpPr txBox="1">
            <a:spLocks noChangeArrowheads="1"/>
          </p:cNvSpPr>
          <p:nvPr/>
        </p:nvSpPr>
        <p:spPr bwMode="auto">
          <a:xfrm>
            <a:off x="201613" y="4683125"/>
            <a:ext cx="867727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（2）传球三次后，球又回到甲手中，事件A发生有两种可能出现结果（乙，丙，甲）（丙，乙，甲） </a:t>
            </a:r>
          </a:p>
          <a:p>
            <a:pPr>
              <a:lnSpc>
                <a:spcPct val="14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(3)  P</a:t>
            </a:r>
            <a:r>
              <a:rPr lang="zh-CN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(A)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=</a:t>
            </a:r>
          </a:p>
        </p:txBody>
      </p:sp>
      <p:graphicFrame>
        <p:nvGraphicFramePr>
          <p:cNvPr id="26636" name="对象 26635"/>
          <p:cNvGraphicFramePr>
            <a:graphicFrameLocks noChangeAspect="1"/>
          </p:cNvGraphicFramePr>
          <p:nvPr/>
        </p:nvGraphicFramePr>
        <p:xfrm>
          <a:off x="1930400" y="5880100"/>
          <a:ext cx="9620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r:id="rId3" imgW="393700" imgH="393700" progId="Equation.DSMT4">
                  <p:embed/>
                </p:oleObj>
              </mc:Choice>
              <mc:Fallback>
                <p:oleObj r:id="rId3" imgW="393700" imgH="393700" progId="Equation.DSMT4">
                  <p:embed/>
                  <p:pic>
                    <p:nvPicPr>
                      <p:cNvPr id="0" name="对象 26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880100"/>
                        <a:ext cx="96202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直接连接符 26636"/>
          <p:cNvSpPr>
            <a:spLocks noChangeShapeType="1"/>
          </p:cNvSpPr>
          <p:nvPr/>
        </p:nvSpPr>
        <p:spPr bwMode="auto">
          <a:xfrm flipH="1" flipV="1">
            <a:off x="2403475" y="3011488"/>
            <a:ext cx="877888" cy="4175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8" name="直接连接符 26637"/>
          <p:cNvSpPr>
            <a:spLocks noChangeShapeType="1"/>
          </p:cNvSpPr>
          <p:nvPr/>
        </p:nvSpPr>
        <p:spPr bwMode="auto">
          <a:xfrm flipH="1" flipV="1">
            <a:off x="2517775" y="2058988"/>
            <a:ext cx="820738" cy="288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9" name="直接连接符 26638"/>
          <p:cNvSpPr>
            <a:spLocks noChangeShapeType="1"/>
          </p:cNvSpPr>
          <p:nvPr/>
        </p:nvSpPr>
        <p:spPr bwMode="auto">
          <a:xfrm flipH="1">
            <a:off x="3740150" y="1209675"/>
            <a:ext cx="693738" cy="3127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直接连接符 26639"/>
          <p:cNvSpPr>
            <a:spLocks noChangeShapeType="1"/>
          </p:cNvSpPr>
          <p:nvPr/>
        </p:nvSpPr>
        <p:spPr bwMode="auto">
          <a:xfrm flipH="1">
            <a:off x="3824288" y="2622550"/>
            <a:ext cx="723900" cy="793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直接连接符 26640"/>
          <p:cNvSpPr>
            <a:spLocks noChangeShapeType="1"/>
          </p:cNvSpPr>
          <p:nvPr/>
        </p:nvSpPr>
        <p:spPr bwMode="auto">
          <a:xfrm flipH="1">
            <a:off x="2436813" y="2681288"/>
            <a:ext cx="887412" cy="1492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2" name="Text Box 7"/>
          <p:cNvSpPr txBox="1">
            <a:spLocks noChangeArrowheads="1"/>
          </p:cNvSpPr>
          <p:nvPr/>
        </p:nvSpPr>
        <p:spPr bwMode="auto">
          <a:xfrm>
            <a:off x="2112963" y="1827213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乙</a:t>
            </a:r>
          </a:p>
        </p:txBody>
      </p:sp>
      <p:sp>
        <p:nvSpPr>
          <p:cNvPr id="26643" name="Text Box 7"/>
          <p:cNvSpPr txBox="1">
            <a:spLocks noChangeArrowheads="1"/>
          </p:cNvSpPr>
          <p:nvPr/>
        </p:nvSpPr>
        <p:spPr bwMode="auto">
          <a:xfrm>
            <a:off x="1998663" y="2706688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丙</a:t>
            </a:r>
          </a:p>
        </p:txBody>
      </p:sp>
      <p:sp>
        <p:nvSpPr>
          <p:cNvPr id="26644" name="直接连接符 26643"/>
          <p:cNvSpPr>
            <a:spLocks noChangeShapeType="1"/>
          </p:cNvSpPr>
          <p:nvPr/>
        </p:nvSpPr>
        <p:spPr bwMode="auto">
          <a:xfrm flipH="1" flipV="1">
            <a:off x="3722688" y="1606550"/>
            <a:ext cx="682625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5" name="直接连接符 26644"/>
          <p:cNvSpPr>
            <a:spLocks noChangeShapeType="1"/>
          </p:cNvSpPr>
          <p:nvPr/>
        </p:nvSpPr>
        <p:spPr bwMode="auto">
          <a:xfrm flipH="1">
            <a:off x="3849688" y="1989138"/>
            <a:ext cx="68421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直接连接符 26645"/>
          <p:cNvSpPr>
            <a:spLocks noChangeShapeType="1"/>
          </p:cNvSpPr>
          <p:nvPr/>
        </p:nvSpPr>
        <p:spPr bwMode="auto">
          <a:xfrm flipH="1" flipV="1">
            <a:off x="3832225" y="2278063"/>
            <a:ext cx="67310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7" name="直接连接符 26646"/>
          <p:cNvSpPr>
            <a:spLocks noChangeShapeType="1"/>
          </p:cNvSpPr>
          <p:nvPr/>
        </p:nvSpPr>
        <p:spPr bwMode="auto">
          <a:xfrm flipH="1" flipV="1">
            <a:off x="3844925" y="2765425"/>
            <a:ext cx="5889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直接连接符 26647"/>
          <p:cNvSpPr>
            <a:spLocks noChangeShapeType="1"/>
          </p:cNvSpPr>
          <p:nvPr/>
        </p:nvSpPr>
        <p:spPr bwMode="auto">
          <a:xfrm flipH="1">
            <a:off x="3841750" y="3429000"/>
            <a:ext cx="722313" cy="4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9" name="直接连接符 26648"/>
          <p:cNvSpPr>
            <a:spLocks noChangeShapeType="1"/>
          </p:cNvSpPr>
          <p:nvPr/>
        </p:nvSpPr>
        <p:spPr bwMode="auto">
          <a:xfrm flipH="1" flipV="1">
            <a:off x="3838575" y="3554413"/>
            <a:ext cx="66675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Text Box 6"/>
          <p:cNvSpPr txBox="1">
            <a:spLocks noChangeArrowheads="1"/>
          </p:cNvSpPr>
          <p:nvPr/>
        </p:nvSpPr>
        <p:spPr bwMode="auto">
          <a:xfrm>
            <a:off x="1554163" y="514350"/>
            <a:ext cx="1263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第一次</a:t>
            </a:r>
          </a:p>
        </p:txBody>
      </p:sp>
      <p:sp>
        <p:nvSpPr>
          <p:cNvPr id="26651" name="文本框 26650"/>
          <p:cNvSpPr txBox="1">
            <a:spLocks noChangeArrowheads="1"/>
          </p:cNvSpPr>
          <p:nvPr/>
        </p:nvSpPr>
        <p:spPr bwMode="auto">
          <a:xfrm flipH="1">
            <a:off x="3309938" y="14986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甲</a:t>
            </a:r>
          </a:p>
        </p:txBody>
      </p:sp>
      <p:sp>
        <p:nvSpPr>
          <p:cNvPr id="26652" name="文本框 26651"/>
          <p:cNvSpPr txBox="1">
            <a:spLocks noChangeArrowheads="1"/>
          </p:cNvSpPr>
          <p:nvPr/>
        </p:nvSpPr>
        <p:spPr bwMode="auto">
          <a:xfrm>
            <a:off x="3430588" y="2511425"/>
            <a:ext cx="4111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甲</a:t>
            </a:r>
          </a:p>
        </p:txBody>
      </p:sp>
      <p:sp>
        <p:nvSpPr>
          <p:cNvPr id="26653" name="文本框 26652"/>
          <p:cNvSpPr txBox="1">
            <a:spLocks noChangeArrowheads="1"/>
          </p:cNvSpPr>
          <p:nvPr/>
        </p:nvSpPr>
        <p:spPr bwMode="auto">
          <a:xfrm>
            <a:off x="3429000" y="2093913"/>
            <a:ext cx="4111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丙</a:t>
            </a:r>
          </a:p>
        </p:txBody>
      </p:sp>
      <p:sp>
        <p:nvSpPr>
          <p:cNvPr id="26654" name="文本框 26653"/>
          <p:cNvSpPr txBox="1">
            <a:spLocks noChangeArrowheads="1"/>
          </p:cNvSpPr>
          <p:nvPr/>
        </p:nvSpPr>
        <p:spPr bwMode="auto">
          <a:xfrm flipH="1">
            <a:off x="3409950" y="3336925"/>
            <a:ext cx="925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乙</a:t>
            </a:r>
          </a:p>
        </p:txBody>
      </p:sp>
      <p:sp>
        <p:nvSpPr>
          <p:cNvPr id="26655" name="文本框 26654"/>
          <p:cNvSpPr txBox="1">
            <a:spLocks noChangeArrowheads="1"/>
          </p:cNvSpPr>
          <p:nvPr/>
        </p:nvSpPr>
        <p:spPr bwMode="auto">
          <a:xfrm flipH="1">
            <a:off x="4389438" y="1830388"/>
            <a:ext cx="30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甲</a:t>
            </a:r>
          </a:p>
        </p:txBody>
      </p:sp>
      <p:sp>
        <p:nvSpPr>
          <p:cNvPr id="26656" name="文本框 26655"/>
          <p:cNvSpPr txBox="1">
            <a:spLocks noChangeArrowheads="1"/>
          </p:cNvSpPr>
          <p:nvPr/>
        </p:nvSpPr>
        <p:spPr bwMode="auto">
          <a:xfrm>
            <a:off x="4481513" y="3290888"/>
            <a:ext cx="4111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甲</a:t>
            </a:r>
          </a:p>
        </p:txBody>
      </p:sp>
      <p:sp>
        <p:nvSpPr>
          <p:cNvPr id="26657" name="文本框 26656"/>
          <p:cNvSpPr txBox="1">
            <a:spLocks noChangeArrowheads="1"/>
          </p:cNvSpPr>
          <p:nvPr/>
        </p:nvSpPr>
        <p:spPr bwMode="auto">
          <a:xfrm>
            <a:off x="4405313" y="1571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丙</a:t>
            </a:r>
          </a:p>
        </p:txBody>
      </p:sp>
      <p:sp>
        <p:nvSpPr>
          <p:cNvPr id="26658" name="文本框 26657"/>
          <p:cNvSpPr txBox="1">
            <a:spLocks noChangeArrowheads="1"/>
          </p:cNvSpPr>
          <p:nvPr/>
        </p:nvSpPr>
        <p:spPr bwMode="auto">
          <a:xfrm>
            <a:off x="4421188" y="2913063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丙</a:t>
            </a:r>
          </a:p>
        </p:txBody>
      </p:sp>
      <p:sp>
        <p:nvSpPr>
          <p:cNvPr id="26659" name="文本框 26658"/>
          <p:cNvSpPr txBox="1">
            <a:spLocks noChangeArrowheads="1"/>
          </p:cNvSpPr>
          <p:nvPr/>
        </p:nvSpPr>
        <p:spPr bwMode="auto">
          <a:xfrm flipH="1">
            <a:off x="4357688" y="1063625"/>
            <a:ext cx="927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乙</a:t>
            </a:r>
          </a:p>
        </p:txBody>
      </p:sp>
      <p:sp>
        <p:nvSpPr>
          <p:cNvPr id="26660" name="文本框 26659"/>
          <p:cNvSpPr txBox="1">
            <a:spLocks noChangeArrowheads="1"/>
          </p:cNvSpPr>
          <p:nvPr/>
        </p:nvSpPr>
        <p:spPr bwMode="auto">
          <a:xfrm flipH="1">
            <a:off x="4430713" y="2216150"/>
            <a:ext cx="9255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乙</a:t>
            </a:r>
          </a:p>
        </p:txBody>
      </p:sp>
      <p:sp>
        <p:nvSpPr>
          <p:cNvPr id="26661" name="文本框 26660"/>
          <p:cNvSpPr txBox="1">
            <a:spLocks noChangeArrowheads="1"/>
          </p:cNvSpPr>
          <p:nvPr/>
        </p:nvSpPr>
        <p:spPr bwMode="auto">
          <a:xfrm flipH="1">
            <a:off x="4445000" y="2489200"/>
            <a:ext cx="925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乙</a:t>
            </a:r>
          </a:p>
        </p:txBody>
      </p:sp>
      <p:sp>
        <p:nvSpPr>
          <p:cNvPr id="26662" name="Text Box 7"/>
          <p:cNvSpPr txBox="1">
            <a:spLocks noChangeArrowheads="1"/>
          </p:cNvSpPr>
          <p:nvPr/>
        </p:nvSpPr>
        <p:spPr bwMode="auto">
          <a:xfrm>
            <a:off x="4518025" y="3741738"/>
            <a:ext cx="492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丙</a:t>
            </a:r>
          </a:p>
        </p:txBody>
      </p:sp>
      <p:sp>
        <p:nvSpPr>
          <p:cNvPr id="26663" name="Text Box 7"/>
          <p:cNvSpPr txBox="1">
            <a:spLocks noChangeArrowheads="1"/>
          </p:cNvSpPr>
          <p:nvPr/>
        </p:nvSpPr>
        <p:spPr bwMode="auto">
          <a:xfrm>
            <a:off x="5354638" y="3746500"/>
            <a:ext cx="166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（丙，</a:t>
            </a:r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乙</a:t>
            </a: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，丙）</a:t>
            </a:r>
          </a:p>
        </p:txBody>
      </p:sp>
      <p:sp>
        <p:nvSpPr>
          <p:cNvPr id="26664" name="Text Box 7"/>
          <p:cNvSpPr txBox="1">
            <a:spLocks noChangeArrowheads="1"/>
          </p:cNvSpPr>
          <p:nvPr/>
        </p:nvSpPr>
        <p:spPr bwMode="auto">
          <a:xfrm>
            <a:off x="5292725" y="1390650"/>
            <a:ext cx="166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（乙，甲，丙）</a:t>
            </a:r>
          </a:p>
        </p:txBody>
      </p:sp>
      <p:sp>
        <p:nvSpPr>
          <p:cNvPr id="26665" name="Text Box 7"/>
          <p:cNvSpPr txBox="1">
            <a:spLocks noChangeArrowheads="1"/>
          </p:cNvSpPr>
          <p:nvPr/>
        </p:nvSpPr>
        <p:spPr bwMode="auto">
          <a:xfrm>
            <a:off x="5264150" y="1836738"/>
            <a:ext cx="1660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（乙，丙，甲）</a:t>
            </a:r>
          </a:p>
        </p:txBody>
      </p:sp>
      <p:sp>
        <p:nvSpPr>
          <p:cNvPr id="26666" name="Text Box 7"/>
          <p:cNvSpPr txBox="1">
            <a:spLocks noChangeArrowheads="1"/>
          </p:cNvSpPr>
          <p:nvPr/>
        </p:nvSpPr>
        <p:spPr bwMode="auto">
          <a:xfrm>
            <a:off x="5294313" y="2198688"/>
            <a:ext cx="166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（乙，丙，乙）</a:t>
            </a:r>
          </a:p>
        </p:txBody>
      </p:sp>
      <p:sp>
        <p:nvSpPr>
          <p:cNvPr id="26667" name="Text Box 7"/>
          <p:cNvSpPr txBox="1">
            <a:spLocks noChangeArrowheads="1"/>
          </p:cNvSpPr>
          <p:nvPr/>
        </p:nvSpPr>
        <p:spPr bwMode="auto">
          <a:xfrm>
            <a:off x="5322888" y="2565400"/>
            <a:ext cx="166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（丙，甲，乙）</a:t>
            </a:r>
          </a:p>
        </p:txBody>
      </p:sp>
      <p:sp>
        <p:nvSpPr>
          <p:cNvPr id="26668" name="Text Box 7"/>
          <p:cNvSpPr txBox="1">
            <a:spLocks noChangeArrowheads="1"/>
          </p:cNvSpPr>
          <p:nvPr/>
        </p:nvSpPr>
        <p:spPr bwMode="auto">
          <a:xfrm>
            <a:off x="5294313" y="2967038"/>
            <a:ext cx="1660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（丙，甲，丙）</a:t>
            </a:r>
          </a:p>
        </p:txBody>
      </p:sp>
      <p:sp>
        <p:nvSpPr>
          <p:cNvPr id="26669" name="Text Box 7"/>
          <p:cNvSpPr txBox="1">
            <a:spLocks noChangeArrowheads="1"/>
          </p:cNvSpPr>
          <p:nvPr/>
        </p:nvSpPr>
        <p:spPr bwMode="auto">
          <a:xfrm>
            <a:off x="5329238" y="3343275"/>
            <a:ext cx="1755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（丙，</a:t>
            </a:r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乙</a:t>
            </a: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，</a:t>
            </a:r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甲</a:t>
            </a: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）</a:t>
            </a:r>
          </a:p>
        </p:txBody>
      </p:sp>
      <p:sp>
        <p:nvSpPr>
          <p:cNvPr id="26670" name="Text Box 7"/>
          <p:cNvSpPr txBox="1">
            <a:spLocks noChangeArrowheads="1"/>
          </p:cNvSpPr>
          <p:nvPr/>
        </p:nvSpPr>
        <p:spPr bwMode="auto">
          <a:xfrm>
            <a:off x="5284788" y="900113"/>
            <a:ext cx="1611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（乙，甲，乙）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6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6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6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 animBg="1"/>
      <p:bldP spid="26631" grpId="0" animBg="1"/>
      <p:bldP spid="26632" grpId="0" animBg="1"/>
      <p:bldP spid="26633" grpId="0"/>
      <p:bldP spid="26634" grpId="0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/>
      <p:bldP spid="26643" grpId="0"/>
      <p:bldP spid="26644" grpId="0" animBg="1"/>
      <p:bldP spid="26645" grpId="0" animBg="1"/>
      <p:bldP spid="26646" grpId="0" animBg="1"/>
      <p:bldP spid="26647" grpId="0" animBg="1"/>
      <p:bldP spid="26648" grpId="0" animBg="1"/>
      <p:bldP spid="26649" grpId="0" animBg="1"/>
      <p:bldP spid="26650" grpId="0"/>
      <p:bldP spid="26651" grpId="0"/>
      <p:bldP spid="26652" grpId="0"/>
      <p:bldP spid="26653" grpId="0"/>
      <p:bldP spid="26654" grpId="0"/>
      <p:bldP spid="26655" grpId="0"/>
      <p:bldP spid="26656" grpId="0"/>
      <p:bldP spid="26657" grpId="0"/>
      <p:bldP spid="26658" grpId="0"/>
      <p:bldP spid="26659" grpId="0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26667" grpId="0"/>
      <p:bldP spid="26668" grpId="0"/>
      <p:bldP spid="26669" grpId="0"/>
      <p:bldP spid="266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圆角矩形 31"/>
          <p:cNvSpPr>
            <a:spLocks noChangeArrowheads="1"/>
          </p:cNvSpPr>
          <p:nvPr/>
        </p:nvSpPr>
        <p:spPr bwMode="auto">
          <a:xfrm>
            <a:off x="434975" y="3319463"/>
            <a:ext cx="1492250" cy="47148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方法归纳</a:t>
            </a:r>
          </a:p>
        </p:txBody>
      </p:sp>
      <p:sp>
        <p:nvSpPr>
          <p:cNvPr id="10" name="Text Box 23"/>
          <p:cNvSpPr txBox="1"/>
          <p:nvPr/>
        </p:nvSpPr>
        <p:spPr>
          <a:xfrm>
            <a:off x="434975" y="4032250"/>
            <a:ext cx="8274050" cy="2162175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lIns="90170" tIns="46990" rIns="90170" bIns="469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noProof="1">
                <a:latin typeface="Adobe 黑体 Std R" pitchFamily="34" charset="-122"/>
                <a:ea typeface="Adobe 黑体 Std R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2800" noProof="1">
                <a:latin typeface="Adobe 黑体 Std R" pitchFamily="34" charset="-122"/>
                <a:ea typeface="Adobe 黑体 Std R" pitchFamily="34" charset="-122"/>
                <a:sym typeface="宋体" panose="02010600030101010101" pitchFamily="2" charset="-122"/>
              </a:rPr>
              <a:t>当试验包含</a:t>
            </a:r>
            <a:r>
              <a:rPr lang="zh-CN" altLang="en-US" sz="2800" noProof="1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  <a:sym typeface="宋体" panose="02010600030101010101" pitchFamily="2" charset="-122"/>
              </a:rPr>
              <a:t>两步</a:t>
            </a:r>
            <a:r>
              <a:rPr lang="zh-CN" altLang="en-US" sz="2800" noProof="1">
                <a:latin typeface="Adobe 黑体 Std R" pitchFamily="34" charset="-122"/>
                <a:ea typeface="Adobe 黑体 Std R" pitchFamily="34" charset="-122"/>
                <a:sym typeface="宋体" panose="02010600030101010101" pitchFamily="2" charset="-122"/>
              </a:rPr>
              <a:t>时，</a:t>
            </a:r>
            <a:r>
              <a:rPr lang="zh-CN" altLang="en-US" sz="2800" noProof="1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  <a:sym typeface="宋体" panose="02010600030101010101" pitchFamily="2" charset="-122"/>
              </a:rPr>
              <a:t>列表法</a:t>
            </a:r>
            <a:r>
              <a:rPr lang="zh-CN" altLang="en-US" sz="2800" noProof="1">
                <a:latin typeface="Adobe 黑体 Std R" pitchFamily="34" charset="-122"/>
                <a:ea typeface="Adobe 黑体 Std R" pitchFamily="34" charset="-122"/>
                <a:sym typeface="宋体" panose="02010600030101010101" pitchFamily="2" charset="-122"/>
              </a:rPr>
              <a:t>比较方便；当然，此时</a:t>
            </a:r>
            <a:r>
              <a:rPr lang="zh-CN" altLang="en-US" sz="2800" noProof="1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  <a:sym typeface="宋体" panose="02010600030101010101" pitchFamily="2" charset="-122"/>
              </a:rPr>
              <a:t>也可以用树形图法</a:t>
            </a:r>
            <a:r>
              <a:rPr lang="zh-CN" altLang="en-US" sz="2800" noProof="1">
                <a:latin typeface="Adobe 黑体 Std R" pitchFamily="34" charset="-122"/>
                <a:ea typeface="Adobe 黑体 Std R" pitchFamily="34" charset="-122"/>
                <a:sym typeface="宋体" panose="02010600030101010101" pitchFamily="2" charset="-122"/>
              </a:rPr>
              <a:t>；</a:t>
            </a:r>
            <a:endParaRPr lang="en-US" altLang="zh-CN" sz="2800" noProof="1">
              <a:latin typeface="Adobe 黑体 Std R" pitchFamily="34" charset="-122"/>
              <a:ea typeface="Adobe 黑体 Std R" pitchFamily="34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noProof="1">
                <a:latin typeface="黑体" panose="02010609060101010101" charset="-122"/>
                <a:ea typeface="黑体" panose="02010609060101010101" charset="-122"/>
              </a:rPr>
              <a:t>  当事件要经过</a:t>
            </a:r>
            <a:r>
              <a:rPr lang="zh-CN" altLang="en-US" sz="2800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多个</a:t>
            </a:r>
            <a:r>
              <a:rPr lang="zh-CN" altLang="en-US" sz="2800" noProof="1"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800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三个或三个以上</a:t>
            </a:r>
            <a:r>
              <a:rPr lang="zh-CN" altLang="en-US" sz="2800" noProof="1">
                <a:latin typeface="黑体" panose="02010609060101010101" charset="-122"/>
                <a:ea typeface="黑体" panose="02010609060101010101" charset="-122"/>
              </a:rPr>
              <a:t>)步骤完成时，应选用树状图法求事件的概率.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4488" y="457200"/>
            <a:ext cx="8628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思考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你能够用列表法写出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次传球的所有可能结果吗？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979738" y="1436688"/>
            <a:ext cx="3600450" cy="996950"/>
          </a:xfrm>
          <a:prstGeom prst="wedgeRoundRectCallout">
            <a:avLst>
              <a:gd name="adj1" fmla="val 1815"/>
              <a:gd name="adj2" fmla="val -104602"/>
              <a:gd name="adj3" fmla="val 16667"/>
            </a:avLst>
          </a:prstGeom>
          <a:solidFill>
            <a:schemeClr val="accent1">
              <a:lumMod val="50000"/>
              <a:alpha val="6000"/>
            </a:schemeClr>
          </a:solidFill>
          <a:ln w="38100">
            <a:solidFill>
              <a:srgbClr val="800000"/>
            </a:solidFill>
            <a:prstDash val="solid"/>
            <a:miter lim="800000"/>
          </a:ln>
        </p:spPr>
        <p:txBody>
          <a:bodyPr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若再用列表法表示所有结果已经不方便！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ldLvl="0" animBg="1"/>
      <p:bldP spid="10" grpId="0" bldLvl="0" animBg="1"/>
      <p:bldP spid="3" grpId="0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17"/>
          <p:cNvGrpSpPr/>
          <p:nvPr/>
        </p:nvGrpSpPr>
        <p:grpSpPr bwMode="auto">
          <a:xfrm>
            <a:off x="357188" y="806450"/>
            <a:ext cx="1484312" cy="460375"/>
            <a:chOff x="-1" y="0"/>
            <a:chExt cx="3456456" cy="479739"/>
          </a:xfrm>
        </p:grpSpPr>
        <p:sp>
          <p:nvSpPr>
            <p:cNvPr id="20482" name="圆角矩形 31"/>
            <p:cNvSpPr>
              <a:spLocks noChangeArrowheads="1"/>
            </p:cNvSpPr>
            <p:nvPr/>
          </p:nvSpPr>
          <p:spPr bwMode="auto">
            <a:xfrm>
              <a:off x="-1" y="0"/>
              <a:ext cx="3420378" cy="469392"/>
            </a:xfrm>
            <a:prstGeom prst="roundRect">
              <a:avLst>
                <a:gd name="adj" fmla="val 16667"/>
              </a:avLst>
            </a:prstGeom>
            <a:solidFill>
              <a:srgbClr val="FFFFD9"/>
            </a:solidFill>
            <a:ln w="25400">
              <a:solidFill>
                <a:srgbClr val="0099FF"/>
              </a:solidFill>
              <a:round/>
            </a:ln>
          </p:spPr>
          <p:txBody>
            <a:bodyPr/>
            <a:lstStyle/>
            <a:p>
              <a:pPr algn="ctr" eaLnBrk="0" hangingPunct="0"/>
              <a:endParaRPr lang="zh-CN" altLang="en-US" sz="2400" b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483" name="文本框 19"/>
            <p:cNvSpPr>
              <a:spLocks noChangeArrowheads="1"/>
            </p:cNvSpPr>
            <p:nvPr/>
          </p:nvSpPr>
          <p:spPr bwMode="auto">
            <a:xfrm>
              <a:off x="72440" y="0"/>
              <a:ext cx="3384015" cy="47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练一练</a:t>
              </a: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87350" y="1462088"/>
            <a:ext cx="81597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经过某十字路口的汽车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,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可能直行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,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也可能向左转或向右转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如果这三种可能性大小相同，求三辆汽车经过这个十字路口时，下列事件的概率：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）三辆车全部继续直行；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）两车向右，一车向左；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）至少两车向左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-3825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>
              <a:ea typeface="Adobe 黑体 Std R" pitchFamily="34" charset="-122"/>
            </a:endParaRPr>
          </a:p>
        </p:txBody>
      </p:sp>
      <p:sp>
        <p:nvSpPr>
          <p:cNvPr id="31" name="Text Box 2"/>
          <p:cNvSpPr>
            <a:spLocks noChangeArrowheads="1"/>
          </p:cNvSpPr>
          <p:nvPr/>
        </p:nvSpPr>
        <p:spPr bwMode="auto">
          <a:xfrm>
            <a:off x="-107950" y="566738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第一辆</a:t>
            </a:r>
          </a:p>
        </p:txBody>
      </p:sp>
      <p:sp>
        <p:nvSpPr>
          <p:cNvPr id="32" name="Text Box 3"/>
          <p:cNvSpPr>
            <a:spLocks noChangeArrowheads="1"/>
          </p:cNvSpPr>
          <p:nvPr/>
        </p:nvSpPr>
        <p:spPr bwMode="auto">
          <a:xfrm>
            <a:off x="1982788" y="398463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左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Text Box 4"/>
          <p:cNvSpPr>
            <a:spLocks noChangeArrowheads="1"/>
          </p:cNvSpPr>
          <p:nvPr/>
        </p:nvSpPr>
        <p:spPr bwMode="auto">
          <a:xfrm>
            <a:off x="7092950" y="350838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右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Text Box 5"/>
          <p:cNvSpPr>
            <a:spLocks noChangeArrowheads="1"/>
          </p:cNvSpPr>
          <p:nvPr/>
        </p:nvSpPr>
        <p:spPr bwMode="auto">
          <a:xfrm>
            <a:off x="1201738" y="205422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左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Text Box 6"/>
          <p:cNvSpPr>
            <a:spLocks noChangeArrowheads="1"/>
          </p:cNvSpPr>
          <p:nvPr/>
        </p:nvSpPr>
        <p:spPr bwMode="auto">
          <a:xfrm>
            <a:off x="2786063" y="20066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右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Text Box 7"/>
          <p:cNvSpPr>
            <a:spLocks noChangeArrowheads="1"/>
          </p:cNvSpPr>
          <p:nvPr/>
        </p:nvSpPr>
        <p:spPr bwMode="auto">
          <a:xfrm>
            <a:off x="1042988" y="3590925"/>
            <a:ext cx="96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左直右</a:t>
            </a: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H="1">
            <a:off x="1547813" y="998538"/>
            <a:ext cx="57467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2268538" y="1000125"/>
            <a:ext cx="1587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2411413" y="9985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H="1">
            <a:off x="6588125" y="1214438"/>
            <a:ext cx="5762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7596188" y="1214438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7380288" y="1214438"/>
            <a:ext cx="1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 flipH="1">
            <a:off x="1331913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1547813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 flipH="1">
            <a:off x="2843213" y="2798763"/>
            <a:ext cx="2889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3132138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Text Box 18"/>
          <p:cNvSpPr>
            <a:spLocks noChangeArrowheads="1"/>
          </p:cNvSpPr>
          <p:nvPr/>
        </p:nvSpPr>
        <p:spPr bwMode="auto">
          <a:xfrm>
            <a:off x="-36513" y="2079625"/>
            <a:ext cx="125412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第二辆</a:t>
            </a:r>
          </a:p>
        </p:txBody>
      </p:sp>
      <p:sp>
        <p:nvSpPr>
          <p:cNvPr id="48" name="Text Box 19"/>
          <p:cNvSpPr>
            <a:spLocks noChangeArrowheads="1"/>
          </p:cNvSpPr>
          <p:nvPr/>
        </p:nvSpPr>
        <p:spPr bwMode="auto">
          <a:xfrm>
            <a:off x="-36513" y="3471863"/>
            <a:ext cx="1249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第三辆</a:t>
            </a:r>
          </a:p>
        </p:txBody>
      </p:sp>
      <p:sp>
        <p:nvSpPr>
          <p:cNvPr id="49" name="Text Box 20"/>
          <p:cNvSpPr>
            <a:spLocks noChangeArrowheads="1"/>
          </p:cNvSpPr>
          <p:nvPr/>
        </p:nvSpPr>
        <p:spPr bwMode="auto">
          <a:xfrm>
            <a:off x="4284663" y="350838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直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0" name="Text Box 21"/>
          <p:cNvSpPr>
            <a:spLocks noChangeArrowheads="1"/>
          </p:cNvSpPr>
          <p:nvPr/>
        </p:nvSpPr>
        <p:spPr bwMode="auto">
          <a:xfrm>
            <a:off x="1965325" y="20066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直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>
            <a:off x="1547813" y="2798763"/>
            <a:ext cx="158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>
            <a:off x="3132138" y="2798763"/>
            <a:ext cx="158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2268538" y="2798763"/>
            <a:ext cx="158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H="1">
            <a:off x="2051050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>
            <a:off x="2268538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Text Box 27"/>
          <p:cNvSpPr>
            <a:spLocks noChangeArrowheads="1"/>
          </p:cNvSpPr>
          <p:nvPr/>
        </p:nvSpPr>
        <p:spPr bwMode="auto">
          <a:xfrm>
            <a:off x="3635375" y="205422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左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7" name="Text Box 28"/>
          <p:cNvSpPr>
            <a:spLocks noChangeArrowheads="1"/>
          </p:cNvSpPr>
          <p:nvPr/>
        </p:nvSpPr>
        <p:spPr bwMode="auto">
          <a:xfrm>
            <a:off x="5219700" y="20066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右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>
            <a:off x="3765550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>
            <a:off x="3981450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H="1">
            <a:off x="5276850" y="2798763"/>
            <a:ext cx="2889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Line 32"/>
          <p:cNvSpPr>
            <a:spLocks noChangeShapeType="1"/>
          </p:cNvSpPr>
          <p:nvPr/>
        </p:nvSpPr>
        <p:spPr bwMode="auto">
          <a:xfrm>
            <a:off x="5565775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Text Box 33"/>
          <p:cNvSpPr>
            <a:spLocks noChangeArrowheads="1"/>
          </p:cNvSpPr>
          <p:nvPr/>
        </p:nvSpPr>
        <p:spPr bwMode="auto">
          <a:xfrm>
            <a:off x="4356100" y="20066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直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auto">
          <a:xfrm>
            <a:off x="3981450" y="27987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35"/>
          <p:cNvSpPr>
            <a:spLocks noChangeShapeType="1"/>
          </p:cNvSpPr>
          <p:nvPr/>
        </p:nvSpPr>
        <p:spPr bwMode="auto">
          <a:xfrm>
            <a:off x="5565775" y="27987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36"/>
          <p:cNvSpPr>
            <a:spLocks noChangeShapeType="1"/>
          </p:cNvSpPr>
          <p:nvPr/>
        </p:nvSpPr>
        <p:spPr bwMode="auto">
          <a:xfrm>
            <a:off x="4702175" y="27987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 flipH="1">
            <a:off x="4484688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Line 38"/>
          <p:cNvSpPr>
            <a:spLocks noChangeShapeType="1"/>
          </p:cNvSpPr>
          <p:nvPr/>
        </p:nvSpPr>
        <p:spPr bwMode="auto">
          <a:xfrm>
            <a:off x="4702175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Text Box 39"/>
          <p:cNvSpPr>
            <a:spLocks noChangeArrowheads="1"/>
          </p:cNvSpPr>
          <p:nvPr/>
        </p:nvSpPr>
        <p:spPr bwMode="auto">
          <a:xfrm>
            <a:off x="6256338" y="205422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左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9" name="Text Box 40"/>
          <p:cNvSpPr>
            <a:spLocks noChangeArrowheads="1"/>
          </p:cNvSpPr>
          <p:nvPr/>
        </p:nvSpPr>
        <p:spPr bwMode="auto">
          <a:xfrm>
            <a:off x="7840663" y="20066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右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Line 41"/>
          <p:cNvSpPr>
            <a:spLocks noChangeShapeType="1"/>
          </p:cNvSpPr>
          <p:nvPr/>
        </p:nvSpPr>
        <p:spPr bwMode="auto">
          <a:xfrm flipH="1">
            <a:off x="6386513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Line 42"/>
          <p:cNvSpPr>
            <a:spLocks noChangeShapeType="1"/>
          </p:cNvSpPr>
          <p:nvPr/>
        </p:nvSpPr>
        <p:spPr bwMode="auto">
          <a:xfrm>
            <a:off x="6602413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Line 43"/>
          <p:cNvSpPr>
            <a:spLocks noChangeShapeType="1"/>
          </p:cNvSpPr>
          <p:nvPr/>
        </p:nvSpPr>
        <p:spPr bwMode="auto">
          <a:xfrm flipH="1">
            <a:off x="8027988" y="2798763"/>
            <a:ext cx="2889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Line 44"/>
          <p:cNvSpPr>
            <a:spLocks noChangeShapeType="1"/>
          </p:cNvSpPr>
          <p:nvPr/>
        </p:nvSpPr>
        <p:spPr bwMode="auto">
          <a:xfrm>
            <a:off x="8316913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Text Box 45"/>
          <p:cNvSpPr>
            <a:spLocks noChangeArrowheads="1"/>
          </p:cNvSpPr>
          <p:nvPr/>
        </p:nvSpPr>
        <p:spPr bwMode="auto">
          <a:xfrm>
            <a:off x="7019925" y="20066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直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5" name="Line 46"/>
          <p:cNvSpPr>
            <a:spLocks noChangeShapeType="1"/>
          </p:cNvSpPr>
          <p:nvPr/>
        </p:nvSpPr>
        <p:spPr bwMode="auto">
          <a:xfrm>
            <a:off x="6602413" y="2798763"/>
            <a:ext cx="158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" name="Line 47"/>
          <p:cNvSpPr>
            <a:spLocks noChangeShapeType="1"/>
          </p:cNvSpPr>
          <p:nvPr/>
        </p:nvSpPr>
        <p:spPr bwMode="auto">
          <a:xfrm>
            <a:off x="8316913" y="2798763"/>
            <a:ext cx="158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" name="Line 48"/>
          <p:cNvSpPr>
            <a:spLocks noChangeShapeType="1"/>
          </p:cNvSpPr>
          <p:nvPr/>
        </p:nvSpPr>
        <p:spPr bwMode="auto">
          <a:xfrm>
            <a:off x="7323138" y="2798763"/>
            <a:ext cx="158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" name="Line 49"/>
          <p:cNvSpPr>
            <a:spLocks noChangeShapeType="1"/>
          </p:cNvSpPr>
          <p:nvPr/>
        </p:nvSpPr>
        <p:spPr bwMode="auto">
          <a:xfrm flipH="1">
            <a:off x="7105650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>
            <a:off x="7323138" y="2798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Line 51"/>
          <p:cNvSpPr>
            <a:spLocks noChangeShapeType="1"/>
          </p:cNvSpPr>
          <p:nvPr/>
        </p:nvSpPr>
        <p:spPr bwMode="auto">
          <a:xfrm flipH="1">
            <a:off x="3779838" y="1069975"/>
            <a:ext cx="5762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" name="Line 52"/>
          <p:cNvSpPr>
            <a:spLocks noChangeShapeType="1"/>
          </p:cNvSpPr>
          <p:nvPr/>
        </p:nvSpPr>
        <p:spPr bwMode="auto">
          <a:xfrm>
            <a:off x="4787900" y="1071563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" name="Line 53"/>
          <p:cNvSpPr>
            <a:spLocks noChangeShapeType="1"/>
          </p:cNvSpPr>
          <p:nvPr/>
        </p:nvSpPr>
        <p:spPr bwMode="auto">
          <a:xfrm>
            <a:off x="4572000" y="10699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" name="Text Box 54"/>
          <p:cNvSpPr>
            <a:spLocks noChangeArrowheads="1"/>
          </p:cNvSpPr>
          <p:nvPr/>
        </p:nvSpPr>
        <p:spPr bwMode="auto">
          <a:xfrm>
            <a:off x="1692275" y="3590925"/>
            <a:ext cx="1103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左直右</a:t>
            </a:r>
          </a:p>
        </p:txBody>
      </p:sp>
      <p:sp>
        <p:nvSpPr>
          <p:cNvPr id="84" name="Text Box 55"/>
          <p:cNvSpPr>
            <a:spLocks noChangeArrowheads="1"/>
          </p:cNvSpPr>
          <p:nvPr/>
        </p:nvSpPr>
        <p:spPr bwMode="auto">
          <a:xfrm>
            <a:off x="2627313" y="3590925"/>
            <a:ext cx="96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左直右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" name="Text Box 56"/>
          <p:cNvSpPr>
            <a:spLocks noChangeArrowheads="1"/>
          </p:cNvSpPr>
          <p:nvPr/>
        </p:nvSpPr>
        <p:spPr bwMode="auto">
          <a:xfrm>
            <a:off x="3484563" y="3590925"/>
            <a:ext cx="96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左直右</a:t>
            </a:r>
          </a:p>
        </p:txBody>
      </p:sp>
      <p:sp>
        <p:nvSpPr>
          <p:cNvPr id="86" name="Text Box 57"/>
          <p:cNvSpPr>
            <a:spLocks noChangeArrowheads="1"/>
          </p:cNvSpPr>
          <p:nvPr/>
        </p:nvSpPr>
        <p:spPr bwMode="auto">
          <a:xfrm>
            <a:off x="4276725" y="3590925"/>
            <a:ext cx="96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左直右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7" name="Text Box 58"/>
          <p:cNvSpPr>
            <a:spLocks noChangeArrowheads="1"/>
          </p:cNvSpPr>
          <p:nvPr/>
        </p:nvSpPr>
        <p:spPr bwMode="auto">
          <a:xfrm>
            <a:off x="5140325" y="3590925"/>
            <a:ext cx="96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左直右</a:t>
            </a:r>
          </a:p>
        </p:txBody>
      </p:sp>
      <p:sp>
        <p:nvSpPr>
          <p:cNvPr id="88" name="Text Box 59"/>
          <p:cNvSpPr>
            <a:spLocks noChangeArrowheads="1"/>
          </p:cNvSpPr>
          <p:nvPr/>
        </p:nvSpPr>
        <p:spPr bwMode="auto">
          <a:xfrm>
            <a:off x="6075363" y="3590925"/>
            <a:ext cx="96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左直右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9" name="Text Box 60"/>
          <p:cNvSpPr>
            <a:spLocks noChangeArrowheads="1"/>
          </p:cNvSpPr>
          <p:nvPr/>
        </p:nvSpPr>
        <p:spPr bwMode="auto">
          <a:xfrm>
            <a:off x="6877050" y="3590925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左直右</a:t>
            </a:r>
          </a:p>
        </p:txBody>
      </p:sp>
      <p:sp>
        <p:nvSpPr>
          <p:cNvPr id="90" name="Text Box 61"/>
          <p:cNvSpPr>
            <a:spLocks noChangeArrowheads="1"/>
          </p:cNvSpPr>
          <p:nvPr/>
        </p:nvSpPr>
        <p:spPr bwMode="auto">
          <a:xfrm>
            <a:off x="7869238" y="3590925"/>
            <a:ext cx="95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左直右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1" name="Text Box 62"/>
          <p:cNvSpPr>
            <a:spLocks noChangeArrowheads="1"/>
          </p:cNvSpPr>
          <p:nvPr/>
        </p:nvSpPr>
        <p:spPr bwMode="auto">
          <a:xfrm>
            <a:off x="457200" y="4200525"/>
            <a:ext cx="3027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共有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pitchFamily="34" charset="0"/>
              </a:rPr>
              <a:t>27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种行驶方向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3" name="内容占位符 1"/>
          <p:cNvSpPr txBox="1">
            <a:spLocks noChangeArrowheads="1"/>
          </p:cNvSpPr>
          <p:nvPr/>
        </p:nvSpPr>
        <p:spPr bwMode="auto">
          <a:xfrm>
            <a:off x="250825" y="4959350"/>
            <a:ext cx="8229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ea typeface="Adobe 黑体 Std R" pitchFamily="34" charset="-122"/>
              </a:rPr>
              <a:t>（</a:t>
            </a:r>
            <a:r>
              <a:rPr lang="en-US" altLang="zh-CN" sz="2800">
                <a:solidFill>
                  <a:srgbClr val="FF0000"/>
                </a:solidFill>
                <a:ea typeface="Adobe 黑体 Std R" pitchFamily="34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ea typeface="Adobe 黑体 Std R" pitchFamily="34" charset="-122"/>
              </a:rPr>
              <a:t>）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Adobe 黑体 Std R" pitchFamily="34" charset="-122"/>
              </a:rPr>
              <a:t>P</a:t>
            </a:r>
            <a:r>
              <a:rPr lang="zh-CN" altLang="en-US" sz="2800">
                <a:solidFill>
                  <a:srgbClr val="FF0000"/>
                </a:solidFill>
                <a:ea typeface="Adobe 黑体 Std R" pitchFamily="34" charset="-122"/>
              </a:rPr>
              <a:t>（两车向右，一车向左）</a:t>
            </a:r>
            <a:r>
              <a:rPr lang="en-US" altLang="zh-CN" sz="2800">
                <a:solidFill>
                  <a:srgbClr val="FF0000"/>
                </a:solidFill>
                <a:ea typeface="Adobe 黑体 Std R" pitchFamily="34" charset="-122"/>
              </a:rPr>
              <a:t>=    </a:t>
            </a:r>
            <a:r>
              <a:rPr lang="zh-CN" altLang="en-US" sz="2800">
                <a:solidFill>
                  <a:srgbClr val="FF0000"/>
                </a:solidFill>
                <a:ea typeface="Adobe 黑体 Std R" pitchFamily="34" charset="-122"/>
              </a:rPr>
              <a:t>；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ea typeface="Adobe 黑体 Std R" pitchFamily="34" charset="-122"/>
              </a:rPr>
              <a:t>（</a:t>
            </a:r>
            <a:r>
              <a:rPr lang="en-US" altLang="zh-CN" sz="2800">
                <a:solidFill>
                  <a:srgbClr val="FF0000"/>
                </a:solidFill>
                <a:ea typeface="Adobe 黑体 Std R" pitchFamily="34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ea typeface="Adobe 黑体 Std R" pitchFamily="34" charset="-122"/>
              </a:rPr>
              <a:t>）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Adobe 黑体 Std R" pitchFamily="34" charset="-122"/>
              </a:rPr>
              <a:t>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Adobe 黑体 Std R" pitchFamily="34" charset="-122"/>
              </a:rPr>
              <a:t>P</a:t>
            </a:r>
            <a:r>
              <a:rPr lang="zh-CN" altLang="en-US" sz="2800">
                <a:solidFill>
                  <a:srgbClr val="FF0000"/>
                </a:solidFill>
                <a:ea typeface="Adobe 黑体 Std R" pitchFamily="34" charset="-122"/>
              </a:rPr>
              <a:t>（至少两车向左）</a:t>
            </a:r>
            <a:r>
              <a:rPr lang="en-US" altLang="zh-CN" sz="2800">
                <a:solidFill>
                  <a:srgbClr val="FF0000"/>
                </a:solidFill>
                <a:ea typeface="Adobe 黑体 Std R" pitchFamily="34" charset="-122"/>
              </a:rPr>
              <a:t>=    </a:t>
            </a:r>
            <a:endParaRPr lang="zh-CN" altLang="en-US" sz="2800">
              <a:solidFill>
                <a:srgbClr val="FF0000"/>
              </a:solidFill>
              <a:ea typeface="Adobe 黑体 Std R" pitchFamily="34" charset="-122"/>
            </a:endParaRPr>
          </a:p>
        </p:txBody>
      </p:sp>
      <p:graphicFrame>
        <p:nvGraphicFramePr>
          <p:cNvPr id="18497" name="对象 1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656263" y="4959350"/>
          <a:ext cx="2968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r:id="rId4" imgW="140335" imgH="395605" progId="Equation.KSEE3">
                  <p:embed/>
                </p:oleObj>
              </mc:Choice>
              <mc:Fallback>
                <p:oleObj r:id="rId4" imgW="140335" imgH="395605" progId="Equation.KSEE3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4959350"/>
                        <a:ext cx="29686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8" name="对象 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710113" y="5645150"/>
          <a:ext cx="5667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r:id="rId6" imgW="267970" imgH="395605" progId="Equation.KSEE3">
                  <p:embed/>
                </p:oleObj>
              </mc:Choice>
              <mc:Fallback>
                <p:oleObj r:id="rId6" imgW="267970" imgH="395605" progId="Equation.KSEE3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5645150"/>
                        <a:ext cx="5667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76"/>
          <p:cNvGraphicFramePr/>
          <p:nvPr/>
        </p:nvGraphicFramePr>
        <p:xfrm>
          <a:off x="4198938" y="4097338"/>
          <a:ext cx="296545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r:id="rId8" imgW="1777365" imgH="393700" progId="Equation.DSMT4">
                  <p:embed/>
                </p:oleObj>
              </mc:Choice>
              <mc:Fallback>
                <p:oleObj r:id="rId8" imgW="1777365" imgH="393700" progId="Equation.DSMT4">
                  <p:embed/>
                  <p:pic>
                    <p:nvPicPr>
                      <p:cNvPr id="0" name="Object 7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4097338"/>
                        <a:ext cx="296545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0" dur="77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4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4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04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14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4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34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44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4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64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>
                                      <p:cBhvr>
                                        <p:cTn id="287" dur="2000"/>
                                        <p:tgtEl>
                                          <p:spTgt spid="9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charRg st="21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>
                                      <p:cBhvr>
                                        <p:cTn id="298" dur="2000"/>
                                        <p:tgtEl>
                                          <p:spTgt spid="93">
                                            <p:txEl>
                                              <p:charRg st="21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/>
      <p:bldP spid="32" grpId="0" bldLvl="0"/>
      <p:bldP spid="33" grpId="0" bldLvl="0"/>
      <p:bldP spid="34" grpId="0" bldLvl="0"/>
      <p:bldP spid="35" grpId="0" bldLvl="0"/>
      <p:bldP spid="36" grpId="0" bldLvl="0"/>
      <p:bldP spid="47" grpId="0" bldLvl="0"/>
      <p:bldP spid="48" grpId="0" bldLvl="0"/>
      <p:bldP spid="49" grpId="0" bldLvl="0"/>
      <p:bldP spid="50" grpId="0" bldLvl="0"/>
      <p:bldP spid="56" grpId="0" bldLvl="0"/>
      <p:bldP spid="57" grpId="0" bldLvl="0"/>
      <p:bldP spid="62" grpId="0" bldLvl="0"/>
      <p:bldP spid="68" grpId="0" bldLvl="0"/>
      <p:bldP spid="69" grpId="0" bldLvl="0"/>
      <p:bldP spid="74" grpId="0" bldLvl="0"/>
      <p:bldP spid="83" grpId="0" bldLvl="0"/>
      <p:bldP spid="84" grpId="0" bldLvl="0"/>
      <p:bldP spid="85" grpId="0" bldLvl="0"/>
      <p:bldP spid="86" grpId="0" bldLvl="0"/>
      <p:bldP spid="87" grpId="0" bldLvl="0"/>
      <p:bldP spid="88" grpId="0" bldLvl="0"/>
      <p:bldP spid="89" grpId="0" bldLvl="0"/>
      <p:bldP spid="90" grpId="0" bldLvl="0"/>
      <p:bldP spid="91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3"/>
          <p:cNvSpPr txBox="1">
            <a:spLocks noChangeArrowheads="1"/>
          </p:cNvSpPr>
          <p:nvPr/>
        </p:nvSpPr>
        <p:spPr bwMode="auto">
          <a:xfrm>
            <a:off x="220663" y="581025"/>
            <a:ext cx="870267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现在学校决定由甲同学代表学校参加全县的诗歌朗诵比赛，甲同学有3件上衣，分别为红色(R)、黄色(Y)、蓝色(B)，有2条裤子，分别为蓝色(B)和棕色(b)。甲同学想要穿蓝色上衣和蓝色裤子参加比赛，你知道甲同学任意拿出1件上衣和1条裤子，恰好是蓝色上衣和蓝色裤子的概率是多少吗？</a:t>
            </a:r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0" y="4070350"/>
            <a:ext cx="11525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4075" y="4065588"/>
            <a:ext cx="12954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4138" y="4152900"/>
            <a:ext cx="11525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0" y="5380038"/>
            <a:ext cx="9366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4075" y="5419725"/>
            <a:ext cx="1009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374650" y="4422775"/>
            <a:ext cx="12493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上衣：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374650" y="5610225"/>
            <a:ext cx="12493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裤子：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230188" y="650875"/>
            <a:ext cx="7812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解</a:t>
            </a:r>
            <a:r>
              <a:rPr lang="zh-CN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用“树状图”列出所有可能出现的结果</a:t>
            </a:r>
            <a:r>
              <a:rPr lang="zh-CN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0" y="1457325"/>
            <a:ext cx="2667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每种结果的出现是等可能的．“取出１件蓝色上衣和１条蓝色裤子”记为事件Ａ，那么事件Ａ发生的概率是</a:t>
            </a:r>
          </a:p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Ｐ（Ａ）＝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0" y="4581525"/>
            <a:ext cx="270033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所以，甲同学恰好穿上蓝色上衣和蓝色裤子的概率是</a:t>
            </a:r>
          </a:p>
        </p:txBody>
      </p:sp>
      <p:graphicFrame>
        <p:nvGraphicFramePr>
          <p:cNvPr id="24580" name="Object 7"/>
          <p:cNvGraphicFramePr>
            <a:graphicFrameLocks noChangeAspect="1"/>
          </p:cNvGraphicFramePr>
          <p:nvPr/>
        </p:nvGraphicFramePr>
        <p:xfrm>
          <a:off x="1603375" y="3594100"/>
          <a:ext cx="2667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r:id="rId3" imgW="153035" imgH="394970" progId="Equations">
                  <p:embed/>
                </p:oleObj>
              </mc:Choice>
              <mc:Fallback>
                <p:oleObj r:id="rId3" imgW="153035" imgH="394970" progId="Equations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3594100"/>
                        <a:ext cx="26670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8"/>
          <p:cNvGraphicFramePr>
            <a:graphicFrameLocks noChangeAspect="1"/>
          </p:cNvGraphicFramePr>
          <p:nvPr/>
        </p:nvGraphicFramePr>
        <p:xfrm>
          <a:off x="2228850" y="5238750"/>
          <a:ext cx="2635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r:id="rId5" imgW="153035" imgH="394970" progId="Equations">
                  <p:embed/>
                </p:oleObj>
              </mc:Choice>
              <mc:Fallback>
                <p:oleObj r:id="rId5" imgW="153035" imgH="394970" progId="Equations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5238750"/>
                        <a:ext cx="26352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2" name="组合 14"/>
          <p:cNvGrpSpPr/>
          <p:nvPr/>
        </p:nvGrpSpPr>
        <p:grpSpPr bwMode="auto">
          <a:xfrm>
            <a:off x="2555875" y="1173163"/>
            <a:ext cx="6613525" cy="5299075"/>
            <a:chOff x="2484438" y="1484313"/>
            <a:chExt cx="6613525" cy="5299075"/>
          </a:xfrm>
        </p:grpSpPr>
        <p:pic>
          <p:nvPicPr>
            <p:cNvPr id="24583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484438" y="1484313"/>
              <a:ext cx="6613525" cy="529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 Box 10"/>
            <p:cNvSpPr txBox="1">
              <a:spLocks noChangeArrowheads="1"/>
            </p:cNvSpPr>
            <p:nvPr/>
          </p:nvSpPr>
          <p:spPr bwMode="auto">
            <a:xfrm>
              <a:off x="2484438" y="4076700"/>
              <a:ext cx="893762" cy="519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/>
                <a:t>开始</a:t>
              </a:r>
            </a:p>
          </p:txBody>
        </p:sp>
        <p:sp>
          <p:nvSpPr>
            <p:cNvPr id="24585" name="Text Box 11"/>
            <p:cNvSpPr txBox="1">
              <a:spLocks noChangeArrowheads="1"/>
            </p:cNvSpPr>
            <p:nvPr/>
          </p:nvSpPr>
          <p:spPr bwMode="auto">
            <a:xfrm>
              <a:off x="4146550" y="1539875"/>
              <a:ext cx="690563" cy="39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/>
                <a:t>上衣</a:t>
              </a:r>
            </a:p>
          </p:txBody>
        </p:sp>
        <p:sp>
          <p:nvSpPr>
            <p:cNvPr id="24586" name="Text Box 12"/>
            <p:cNvSpPr txBox="1">
              <a:spLocks noChangeArrowheads="1"/>
            </p:cNvSpPr>
            <p:nvPr/>
          </p:nvSpPr>
          <p:spPr bwMode="auto">
            <a:xfrm>
              <a:off x="5653088" y="1484313"/>
              <a:ext cx="690562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/>
                <a:t>裤子</a:t>
              </a:r>
            </a:p>
          </p:txBody>
        </p:sp>
        <p:sp>
          <p:nvSpPr>
            <p:cNvPr id="24587" name="Text Box 13"/>
            <p:cNvSpPr txBox="1">
              <a:spLocks noChangeArrowheads="1"/>
            </p:cNvSpPr>
            <p:nvPr/>
          </p:nvSpPr>
          <p:spPr bwMode="auto">
            <a:xfrm>
              <a:off x="6516688" y="1484313"/>
              <a:ext cx="2468562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/>
                <a:t>所有可能出现的结果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MH_SubTitle_4"/>
          <p:cNvSpPr txBox="1">
            <a:spLocks noChangeArrowheads="1"/>
          </p:cNvSpPr>
          <p:nvPr/>
        </p:nvSpPr>
        <p:spPr bwMode="auto">
          <a:xfrm>
            <a:off x="3286125" y="1130300"/>
            <a:ext cx="19288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  <p:sp>
        <p:nvSpPr>
          <p:cNvPr id="5122" name="TextBox 12"/>
          <p:cNvSpPr txBox="1">
            <a:spLocks noChangeArrowheads="1"/>
          </p:cNvSpPr>
          <p:nvPr/>
        </p:nvSpPr>
        <p:spPr bwMode="auto">
          <a:xfrm>
            <a:off x="395288" y="2090738"/>
            <a:ext cx="78708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进一步理解等可能事件概率的意义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zh-CN" altLang="zh-CN" sz="28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学习运用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树形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图计算事件的概率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进一步学习分类思想方法，掌握有关数学技能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zh-CN" altLang="en-US" sz="2800" dirty="0">
              <a:latin typeface="Times New Roman" panose="02020603050405020304" pitchFamily="18" charset="0"/>
              <a:ea typeface="Adobe 黑体 Std R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80"/>
          <p:cNvSpPr>
            <a:spLocks noChangeArrowheads="1"/>
          </p:cNvSpPr>
          <p:nvPr/>
        </p:nvSpPr>
        <p:spPr bwMode="auto">
          <a:xfrm>
            <a:off x="0" y="58738"/>
            <a:ext cx="121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228B8B"/>
                </a:solidFill>
                <a:ea typeface="方正姚体" panose="02010601030101010101" pitchFamily="2" charset="-122"/>
              </a:rPr>
              <a:t>当堂练习</a:t>
            </a:r>
            <a:endParaRPr lang="zh-CN" altLang="en-US" sz="2000">
              <a:solidFill>
                <a:srgbClr val="228B8B"/>
              </a:solidFill>
              <a:ea typeface="Adobe 黑体 Std R" pitchFamily="34" charset="-122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1908175" y="1125538"/>
            <a:ext cx="6911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611188" y="488950"/>
            <a:ext cx="8208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1.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a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、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b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、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c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、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d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四本不同的书放入一个书包，至少放一本，最多放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本，共有</a:t>
            </a:r>
            <a:r>
              <a:rPr lang="zh-CN" altLang="en-US" sz="2800" u="sng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种不同的放法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.</a:t>
            </a:r>
            <a:endParaRPr lang="en-US" altLang="zh-CN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611188" y="2012950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2.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三女一男四人同行，从中任意选出两人，其性别不同的概率为（    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611188" y="4114800"/>
            <a:ext cx="8208962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3.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在一个不透明的布袋中装有2个白球和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n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个黄球，它们除颜色外，其余均相同，若从中随机摸出一个球，摸到黄球的概率为  ，则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n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=</a:t>
            </a:r>
            <a:r>
              <a:rPr lang="zh-CN" altLang="en-US" sz="2800" u="sng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  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.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5606" name="Object 58"/>
          <p:cNvGraphicFramePr/>
          <p:nvPr/>
        </p:nvGraphicFramePr>
        <p:xfrm>
          <a:off x="4243388" y="5119688"/>
          <a:ext cx="3571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r:id="rId4" imgW="152400" imgH="393700" progId="Equation.DSMT4">
                  <p:embed/>
                </p:oleObj>
              </mc:Choice>
              <mc:Fallback>
                <p:oleObj r:id="rId4" imgW="152400" imgH="393700" progId="Equation.DSMT4">
                  <p:embed/>
                  <p:pic>
                    <p:nvPicPr>
                      <p:cNvPr id="0" name="Object 5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5119688"/>
                        <a:ext cx="357187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4645025" y="1290638"/>
            <a:ext cx="62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10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3135313" y="2624138"/>
            <a:ext cx="784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6032500" y="5119688"/>
            <a:ext cx="64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8</a:t>
            </a:r>
          </a:p>
        </p:txBody>
      </p: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900113" y="3284538"/>
            <a:ext cx="64801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A.              B.           C.            D. 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11" name="对象 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403350" y="3213100"/>
          <a:ext cx="265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r:id="rId6" imgW="153035" imgH="395605" progId="Equation.KSEE3">
                  <p:embed/>
                </p:oleObj>
              </mc:Choice>
              <mc:Fallback>
                <p:oleObj r:id="rId6" imgW="153035" imgH="395605" progId="Equation.KSEE3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213100"/>
                        <a:ext cx="2651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对象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960688" y="3143250"/>
          <a:ext cx="2428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r:id="rId8" imgW="139700" imgH="393700" progId="Equation.KSEE3">
                  <p:embed/>
                </p:oleObj>
              </mc:Choice>
              <mc:Fallback>
                <p:oleObj r:id="rId8" imgW="139700" imgH="393700" progId="Equation.KSEE3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3143250"/>
                        <a:ext cx="24288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43388" y="3141663"/>
          <a:ext cx="266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r:id="rId10" imgW="153035" imgH="395605" progId="Equation.KSEE3">
                  <p:embed/>
                </p:oleObj>
              </mc:Choice>
              <mc:Fallback>
                <p:oleObj r:id="rId10" imgW="153035" imgH="395605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3141663"/>
                        <a:ext cx="266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684838" y="3141663"/>
          <a:ext cx="2651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r:id="rId12" imgW="153035" imgH="395605" progId="Equation.KSEE3">
                  <p:embed/>
                </p:oleObj>
              </mc:Choice>
              <mc:Fallback>
                <p:oleObj r:id="rId12" imgW="153035" imgH="395605" progId="Equation.KSEE3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3141663"/>
                        <a:ext cx="2651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/>
      <p:bldP spid="39" grpId="0" bldLvl="0"/>
      <p:bldP spid="40" grpId="0" bldLvl="0"/>
      <p:bldP spid="41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5123" descr="12-14 摸球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5563" y="3663950"/>
            <a:ext cx="24939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矩形 7"/>
          <p:cNvSpPr>
            <a:spLocks noChangeArrowheads="1"/>
          </p:cNvSpPr>
          <p:nvPr/>
        </p:nvSpPr>
        <p:spPr bwMode="auto">
          <a:xfrm>
            <a:off x="147638" y="492125"/>
            <a:ext cx="8751887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4.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在一个不透明的盒子里，装有三个分别写有数字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6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-2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7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的小球，它们的形状、大小、质地等完全相同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先从盒子里随机取出一个小球，记下数字后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放回盒子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里，摇匀后再随机取出一个小球，记下数字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请你用列表或画树状图的方法求下列事件的概率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）两次取出的小球上的数字相同；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）两次取出的小球上的数字之和大于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10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.</a:t>
            </a:r>
            <a:endParaRPr lang="en-US" altLang="zh-CN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25" name="文本框 5124"/>
          <p:cNvSpPr txBox="1">
            <a:spLocks noChangeArrowheads="1"/>
          </p:cNvSpPr>
          <p:nvPr/>
        </p:nvSpPr>
        <p:spPr bwMode="auto">
          <a:xfrm>
            <a:off x="7394575" y="5891213"/>
            <a:ext cx="38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6</a:t>
            </a:r>
          </a:p>
        </p:txBody>
      </p:sp>
      <p:sp>
        <p:nvSpPr>
          <p:cNvPr id="5126" name="文本框 5125"/>
          <p:cNvSpPr txBox="1">
            <a:spLocks noChangeArrowheads="1"/>
          </p:cNvSpPr>
          <p:nvPr/>
        </p:nvSpPr>
        <p:spPr bwMode="auto">
          <a:xfrm>
            <a:off x="7775575" y="5891213"/>
            <a:ext cx="498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-2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015163" y="5891213"/>
            <a:ext cx="3794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81013" y="3357563"/>
            <a:ext cx="8488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(1)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两次取出的小球上的数字相同的可能性只有3种，所以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P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(数字相同)=</a:t>
            </a:r>
          </a:p>
        </p:txBody>
      </p:sp>
      <p:graphicFrame>
        <p:nvGraphicFramePr>
          <p:cNvPr id="29" name="Object 2"/>
          <p:cNvGraphicFramePr/>
          <p:nvPr/>
        </p:nvGraphicFramePr>
        <p:xfrm>
          <a:off x="3517900" y="3960813"/>
          <a:ext cx="9461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r:id="rId3" imgW="446405" imgH="395605" progId="Equation.DSMT4">
                  <p:embed/>
                </p:oleObj>
              </mc:Choice>
              <mc:Fallback>
                <p:oleObj r:id="rId3" imgW="446405" imgH="395605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3960813"/>
                        <a:ext cx="9461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81013" y="4797425"/>
            <a:ext cx="8248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(2)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两次取出的小球上的数字之和大于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10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的可能性只有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种，所以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P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(数字之和大于10)=</a:t>
            </a:r>
          </a:p>
        </p:txBody>
      </p:sp>
      <p:graphicFrame>
        <p:nvGraphicFramePr>
          <p:cNvPr id="31" name="Object 3"/>
          <p:cNvGraphicFramePr/>
          <p:nvPr/>
        </p:nvGraphicFramePr>
        <p:xfrm>
          <a:off x="5761038" y="5516563"/>
          <a:ext cx="5556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r:id="rId5" imgW="191135" imgH="395605" progId="Equation.DSMT4">
                  <p:embed/>
                </p:oleObj>
              </mc:Choice>
              <mc:Fallback>
                <p:oleObj r:id="rId5" imgW="191135" imgH="395605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5516563"/>
                        <a:ext cx="55562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1042988" y="836613"/>
            <a:ext cx="5675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解：根据题意，画出树状图如下</a:t>
            </a:r>
          </a:p>
        </p:txBody>
      </p:sp>
      <p:grpSp>
        <p:nvGrpSpPr>
          <p:cNvPr id="2" name="组合 47"/>
          <p:cNvGrpSpPr/>
          <p:nvPr/>
        </p:nvGrpSpPr>
        <p:grpSpPr bwMode="auto">
          <a:xfrm>
            <a:off x="582613" y="1625600"/>
            <a:ext cx="7899400" cy="1590675"/>
            <a:chOff x="941981" y="1625652"/>
            <a:chExt cx="7900648" cy="1590997"/>
          </a:xfrm>
        </p:grpSpPr>
        <p:sp>
          <p:nvSpPr>
            <p:cNvPr id="28679" name="TextBox 7"/>
            <p:cNvSpPr txBox="1">
              <a:spLocks noChangeArrowheads="1"/>
            </p:cNvSpPr>
            <p:nvPr/>
          </p:nvSpPr>
          <p:spPr bwMode="auto">
            <a:xfrm>
              <a:off x="973329" y="1628800"/>
              <a:ext cx="1961050" cy="51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第一个数字</a:t>
              </a:r>
            </a:p>
          </p:txBody>
        </p:sp>
        <p:sp>
          <p:nvSpPr>
            <p:cNvPr id="28680" name="TextBox 8"/>
            <p:cNvSpPr txBox="1">
              <a:spLocks noChangeArrowheads="1"/>
            </p:cNvSpPr>
            <p:nvPr/>
          </p:nvSpPr>
          <p:spPr bwMode="auto">
            <a:xfrm>
              <a:off x="941981" y="2636912"/>
              <a:ext cx="1961050" cy="51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第二个数字</a:t>
              </a:r>
            </a:p>
          </p:txBody>
        </p:sp>
        <p:grpSp>
          <p:nvGrpSpPr>
            <p:cNvPr id="28681" name="组合 24"/>
            <p:cNvGrpSpPr/>
            <p:nvPr/>
          </p:nvGrpSpPr>
          <p:grpSpPr bwMode="auto">
            <a:xfrm>
              <a:off x="3009310" y="1628800"/>
              <a:ext cx="1907309" cy="1571660"/>
              <a:chOff x="3009310" y="1628800"/>
              <a:chExt cx="1907309" cy="1571660"/>
            </a:xfrm>
          </p:grpSpPr>
          <p:sp>
            <p:nvSpPr>
              <p:cNvPr id="28682" name="TextBox 9"/>
              <p:cNvSpPr txBox="1">
                <a:spLocks noChangeArrowheads="1"/>
              </p:cNvSpPr>
              <p:nvPr/>
            </p:nvSpPr>
            <p:spPr bwMode="auto">
              <a:xfrm>
                <a:off x="3830016" y="1628800"/>
                <a:ext cx="360711" cy="518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6</a:t>
                </a:r>
              </a:p>
            </p:txBody>
          </p:sp>
          <p:cxnSp>
            <p:nvCxnSpPr>
              <p:cNvPr id="28683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3275856" y="2090465"/>
                <a:ext cx="601325" cy="54644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684" name="TextBox 16"/>
              <p:cNvSpPr txBox="1">
                <a:spLocks noChangeArrowheads="1"/>
              </p:cNvSpPr>
              <p:nvPr/>
            </p:nvSpPr>
            <p:spPr bwMode="auto">
              <a:xfrm>
                <a:off x="3009310" y="2644873"/>
                <a:ext cx="360711" cy="518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6</a:t>
                </a:r>
              </a:p>
            </p:txBody>
          </p:sp>
          <p:sp>
            <p:nvSpPr>
              <p:cNvPr id="28685" name="TextBox 17"/>
              <p:cNvSpPr txBox="1">
                <a:spLocks noChangeArrowheads="1"/>
              </p:cNvSpPr>
              <p:nvPr/>
            </p:nvSpPr>
            <p:spPr bwMode="auto">
              <a:xfrm>
                <a:off x="3704338" y="2666777"/>
                <a:ext cx="478831" cy="518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-2</a:t>
                </a:r>
              </a:p>
            </p:txBody>
          </p:sp>
          <p:sp>
            <p:nvSpPr>
              <p:cNvPr id="28686" name="TextBox 18"/>
              <p:cNvSpPr txBox="1">
                <a:spLocks noChangeArrowheads="1"/>
              </p:cNvSpPr>
              <p:nvPr/>
            </p:nvSpPr>
            <p:spPr bwMode="auto">
              <a:xfrm>
                <a:off x="4555908" y="2682451"/>
                <a:ext cx="360711" cy="518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7</a:t>
                </a:r>
              </a:p>
            </p:txBody>
          </p:sp>
          <p:cxnSp>
            <p:nvCxnSpPr>
              <p:cNvPr id="28687" name="直接连接符 20"/>
              <p:cNvCxnSpPr>
                <a:cxnSpLocks noChangeShapeType="1"/>
              </p:cNvCxnSpPr>
              <p:nvPr/>
            </p:nvCxnSpPr>
            <p:spPr bwMode="auto">
              <a:xfrm flipV="1">
                <a:off x="3995936" y="2132856"/>
                <a:ext cx="0" cy="4320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8" name="直接连接符 23"/>
              <p:cNvCxnSpPr>
                <a:cxnSpLocks noChangeShapeType="1"/>
              </p:cNvCxnSpPr>
              <p:nvPr/>
            </p:nvCxnSpPr>
            <p:spPr bwMode="auto">
              <a:xfrm>
                <a:off x="4211960" y="2132856"/>
                <a:ext cx="432048" cy="4320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8689" name="组合 25"/>
            <p:cNvGrpSpPr/>
            <p:nvPr/>
          </p:nvGrpSpPr>
          <p:grpSpPr bwMode="auto">
            <a:xfrm>
              <a:off x="4919096" y="1625652"/>
              <a:ext cx="1911549" cy="1573235"/>
              <a:chOff x="3009310" y="1628800"/>
              <a:chExt cx="1911549" cy="1573235"/>
            </a:xfrm>
          </p:grpSpPr>
          <p:sp>
            <p:nvSpPr>
              <p:cNvPr id="28690" name="TextBox 26"/>
              <p:cNvSpPr txBox="1">
                <a:spLocks noChangeArrowheads="1"/>
              </p:cNvSpPr>
              <p:nvPr/>
            </p:nvSpPr>
            <p:spPr bwMode="auto">
              <a:xfrm>
                <a:off x="3830016" y="1628800"/>
                <a:ext cx="478831" cy="518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-2</a:t>
                </a:r>
              </a:p>
            </p:txBody>
          </p:sp>
          <p:cxnSp>
            <p:nvCxnSpPr>
              <p:cNvPr id="28691" name="直接连接符 33"/>
              <p:cNvCxnSpPr>
                <a:cxnSpLocks noChangeShapeType="1"/>
              </p:cNvCxnSpPr>
              <p:nvPr/>
            </p:nvCxnSpPr>
            <p:spPr bwMode="auto">
              <a:xfrm flipH="1">
                <a:off x="3275856" y="2090465"/>
                <a:ext cx="601325" cy="54644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692" name="TextBox 34"/>
              <p:cNvSpPr txBox="1">
                <a:spLocks noChangeArrowheads="1"/>
              </p:cNvSpPr>
              <p:nvPr/>
            </p:nvSpPr>
            <p:spPr bwMode="auto">
              <a:xfrm>
                <a:off x="3009310" y="2644873"/>
                <a:ext cx="360711" cy="524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6</a:t>
                </a:r>
              </a:p>
            </p:txBody>
          </p:sp>
          <p:sp>
            <p:nvSpPr>
              <p:cNvPr id="28693" name="TextBox 35"/>
              <p:cNvSpPr txBox="1">
                <a:spLocks noChangeArrowheads="1"/>
              </p:cNvSpPr>
              <p:nvPr/>
            </p:nvSpPr>
            <p:spPr bwMode="auto">
              <a:xfrm>
                <a:off x="3704338" y="2684026"/>
                <a:ext cx="478831" cy="518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-2</a:t>
                </a:r>
              </a:p>
            </p:txBody>
          </p:sp>
          <p:sp>
            <p:nvSpPr>
              <p:cNvPr id="28694" name="TextBox 36"/>
              <p:cNvSpPr txBox="1">
                <a:spLocks noChangeArrowheads="1"/>
              </p:cNvSpPr>
              <p:nvPr/>
            </p:nvSpPr>
            <p:spPr bwMode="auto">
              <a:xfrm>
                <a:off x="4555908" y="2682451"/>
                <a:ext cx="364951" cy="518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7</a:t>
                </a:r>
              </a:p>
            </p:txBody>
          </p:sp>
          <p:cxnSp>
            <p:nvCxnSpPr>
              <p:cNvPr id="28695" name="直接连接符 37"/>
              <p:cNvCxnSpPr>
                <a:cxnSpLocks noChangeShapeType="1"/>
              </p:cNvCxnSpPr>
              <p:nvPr/>
            </p:nvCxnSpPr>
            <p:spPr bwMode="auto">
              <a:xfrm flipV="1">
                <a:off x="3995936" y="2132856"/>
                <a:ext cx="0" cy="4320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96" name="直接连接符 38"/>
              <p:cNvCxnSpPr>
                <a:cxnSpLocks noChangeShapeType="1"/>
              </p:cNvCxnSpPr>
              <p:nvPr/>
            </p:nvCxnSpPr>
            <p:spPr bwMode="auto">
              <a:xfrm>
                <a:off x="4211960" y="2132856"/>
                <a:ext cx="432048" cy="4320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8697" name="组合 39"/>
            <p:cNvGrpSpPr/>
            <p:nvPr/>
          </p:nvGrpSpPr>
          <p:grpSpPr bwMode="auto">
            <a:xfrm>
              <a:off x="6935320" y="1643414"/>
              <a:ext cx="1907309" cy="1573235"/>
              <a:chOff x="3009310" y="1628800"/>
              <a:chExt cx="1907309" cy="1573235"/>
            </a:xfrm>
          </p:grpSpPr>
          <p:sp>
            <p:nvSpPr>
              <p:cNvPr id="28698" name="TextBox 40"/>
              <p:cNvSpPr txBox="1">
                <a:spLocks noChangeArrowheads="1"/>
              </p:cNvSpPr>
              <p:nvPr/>
            </p:nvSpPr>
            <p:spPr bwMode="auto">
              <a:xfrm>
                <a:off x="3830016" y="1628800"/>
                <a:ext cx="360711" cy="518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7</a:t>
                </a:r>
              </a:p>
            </p:txBody>
          </p:sp>
          <p:cxnSp>
            <p:nvCxnSpPr>
              <p:cNvPr id="28699" name="直接连接符 41"/>
              <p:cNvCxnSpPr>
                <a:cxnSpLocks noChangeShapeType="1"/>
              </p:cNvCxnSpPr>
              <p:nvPr/>
            </p:nvCxnSpPr>
            <p:spPr bwMode="auto">
              <a:xfrm flipH="1">
                <a:off x="3275856" y="2090465"/>
                <a:ext cx="601325" cy="54644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0" name="TextBox 42"/>
              <p:cNvSpPr txBox="1">
                <a:spLocks noChangeArrowheads="1"/>
              </p:cNvSpPr>
              <p:nvPr/>
            </p:nvSpPr>
            <p:spPr bwMode="auto">
              <a:xfrm>
                <a:off x="3009310" y="2644873"/>
                <a:ext cx="360711" cy="524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6</a:t>
                </a:r>
              </a:p>
            </p:txBody>
          </p:sp>
          <p:sp>
            <p:nvSpPr>
              <p:cNvPr id="28701" name="TextBox 43"/>
              <p:cNvSpPr txBox="1">
                <a:spLocks noChangeArrowheads="1"/>
              </p:cNvSpPr>
              <p:nvPr/>
            </p:nvSpPr>
            <p:spPr bwMode="auto">
              <a:xfrm>
                <a:off x="3704338" y="2684026"/>
                <a:ext cx="478831" cy="518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-2</a:t>
                </a:r>
              </a:p>
            </p:txBody>
          </p:sp>
          <p:sp>
            <p:nvSpPr>
              <p:cNvPr id="28702" name="TextBox 44"/>
              <p:cNvSpPr txBox="1">
                <a:spLocks noChangeArrowheads="1"/>
              </p:cNvSpPr>
              <p:nvPr/>
            </p:nvSpPr>
            <p:spPr bwMode="auto">
              <a:xfrm>
                <a:off x="4555908" y="2682451"/>
                <a:ext cx="360711" cy="518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7</a:t>
                </a:r>
              </a:p>
            </p:txBody>
          </p:sp>
          <p:cxnSp>
            <p:nvCxnSpPr>
              <p:cNvPr id="28703" name="直接连接符 45"/>
              <p:cNvCxnSpPr>
                <a:cxnSpLocks noChangeShapeType="1"/>
              </p:cNvCxnSpPr>
              <p:nvPr/>
            </p:nvCxnSpPr>
            <p:spPr bwMode="auto">
              <a:xfrm flipV="1">
                <a:off x="3995936" y="2132856"/>
                <a:ext cx="0" cy="4320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04" name="直接连接符 46"/>
              <p:cNvCxnSpPr>
                <a:cxnSpLocks noChangeShapeType="1"/>
              </p:cNvCxnSpPr>
              <p:nvPr/>
            </p:nvCxnSpPr>
            <p:spPr bwMode="auto">
              <a:xfrm>
                <a:off x="4211960" y="2132856"/>
                <a:ext cx="432048" cy="4320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/>
      <p:bldP spid="30" grpId="0" bldLvl="0"/>
      <p:bldP spid="33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 txBox="1">
            <a:spLocks noChangeArrowheads="1"/>
          </p:cNvSpPr>
          <p:nvPr/>
        </p:nvSpPr>
        <p:spPr bwMode="auto">
          <a:xfrm>
            <a:off x="100013" y="388938"/>
            <a:ext cx="89455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zh-CN" sz="2800">
                <a:ea typeface="Adobe 黑体 Std R" pitchFamily="34" charset="-122"/>
              </a:rPr>
              <a:t>  </a:t>
            </a:r>
            <a:r>
              <a:rPr lang="en-US" altLang="zh-CN" sz="2800">
                <a:ea typeface="Adobe 黑体 Std R" pitchFamily="34" charset="-122"/>
              </a:rPr>
              <a:t>5.</a:t>
            </a:r>
            <a:r>
              <a:rPr lang="zh-CN" altLang="zh-CN" sz="2800">
                <a:latin typeface="黑体" panose="02010609060101010101" charset="-122"/>
                <a:ea typeface="黑体" panose="02010609060101010101" charset="-122"/>
              </a:rPr>
              <a:t>现有</a:t>
            </a:r>
            <a:r>
              <a:rPr lang="zh-CN" altLang="zh-CN" sz="2800" b="1" i="1">
                <a:latin typeface="Times New Roman" panose="02020603050405020304" pitchFamily="18" charset="0"/>
                <a:ea typeface="黑体" panose="02010609060101010101" charset="-122"/>
              </a:rPr>
              <a:t>A、B、C</a:t>
            </a:r>
            <a:r>
              <a:rPr lang="zh-CN" altLang="zh-CN" sz="2800">
                <a:latin typeface="黑体" panose="02010609060101010101" charset="-122"/>
                <a:ea typeface="黑体" panose="02010609060101010101" charset="-122"/>
              </a:rPr>
              <a:t>三盘包子，已知</a:t>
            </a:r>
            <a:r>
              <a:rPr lang="zh-CN" altLang="zh-CN" sz="2800" b="1" i="1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zh-CN" sz="2800">
                <a:latin typeface="黑体" panose="02010609060101010101" charset="-122"/>
                <a:ea typeface="黑体" panose="02010609060101010101" charset="-122"/>
              </a:rPr>
              <a:t>盘中有两个酸菜包和一个糖包，</a:t>
            </a:r>
            <a:r>
              <a:rPr lang="zh-CN" altLang="zh-CN" sz="2800" b="1" i="1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zh-CN" sz="2800">
                <a:latin typeface="黑体" panose="02010609060101010101" charset="-122"/>
                <a:ea typeface="黑体" panose="02010609060101010101" charset="-122"/>
              </a:rPr>
              <a:t>盘中有一个酸菜包和一个糖包和一个韭菜包，</a:t>
            </a:r>
            <a:r>
              <a:rPr lang="zh-CN" altLang="zh-CN" sz="2800" b="1" i="1"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zh-CN" sz="2800">
                <a:latin typeface="黑体" panose="02010609060101010101" charset="-122"/>
                <a:ea typeface="黑体" panose="02010609060101010101" charset="-122"/>
              </a:rPr>
              <a:t>盘中有一个酸菜包和一个糖包以及一个馒头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zh-CN" sz="2800">
                <a:latin typeface="黑体" panose="02010609060101010101" charset="-122"/>
                <a:ea typeface="黑体" panose="02010609060101010101" charset="-122"/>
              </a:rPr>
              <a:t>老师就爱吃酸菜包，如果老师从每个盘中各选一个包子（馒头除外），那请你帮老师算算选的包子全部是酸菜包的概率是多少？</a:t>
            </a:r>
          </a:p>
        </p:txBody>
      </p:sp>
      <p:grpSp>
        <p:nvGrpSpPr>
          <p:cNvPr id="29698" name="组合 71"/>
          <p:cNvGrpSpPr/>
          <p:nvPr/>
        </p:nvGrpSpPr>
        <p:grpSpPr bwMode="auto">
          <a:xfrm>
            <a:off x="4930775" y="4003675"/>
            <a:ext cx="3960813" cy="2376488"/>
            <a:chOff x="4535488" y="3905250"/>
            <a:chExt cx="4608512" cy="2952750"/>
          </a:xfrm>
        </p:grpSpPr>
        <p:pic>
          <p:nvPicPr>
            <p:cNvPr id="29699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35488" y="3905250"/>
              <a:ext cx="4608512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00" name="组合 70"/>
            <p:cNvGrpSpPr/>
            <p:nvPr/>
          </p:nvGrpSpPr>
          <p:grpSpPr bwMode="auto">
            <a:xfrm>
              <a:off x="5148941" y="5154044"/>
              <a:ext cx="3290584" cy="1485020"/>
              <a:chOff x="5148941" y="5154044"/>
              <a:chExt cx="3290584" cy="1485020"/>
            </a:xfrm>
          </p:grpSpPr>
          <p:sp>
            <p:nvSpPr>
              <p:cNvPr id="29701" name="Text Box 5"/>
              <p:cNvSpPr txBox="1">
                <a:spLocks noChangeArrowheads="1"/>
              </p:cNvSpPr>
              <p:nvPr/>
            </p:nvSpPr>
            <p:spPr bwMode="auto">
              <a:xfrm>
                <a:off x="7720389" y="5962561"/>
                <a:ext cx="719136" cy="676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A</a:t>
                </a:r>
              </a:p>
            </p:txBody>
          </p:sp>
          <p:sp>
            <p:nvSpPr>
              <p:cNvPr id="29702" name="Text Box 6"/>
              <p:cNvSpPr txBox="1">
                <a:spLocks noChangeArrowheads="1"/>
              </p:cNvSpPr>
              <p:nvPr/>
            </p:nvSpPr>
            <p:spPr bwMode="auto">
              <a:xfrm>
                <a:off x="6354321" y="5446677"/>
                <a:ext cx="647701" cy="691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B</a:t>
                </a:r>
              </a:p>
            </p:txBody>
          </p:sp>
          <p:sp>
            <p:nvSpPr>
              <p:cNvPr id="29703" name="Text Box 7"/>
              <p:cNvSpPr txBox="1">
                <a:spLocks noChangeArrowheads="1"/>
              </p:cNvSpPr>
              <p:nvPr/>
            </p:nvSpPr>
            <p:spPr bwMode="auto">
              <a:xfrm>
                <a:off x="5148941" y="5154044"/>
                <a:ext cx="647701" cy="691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C</a:t>
                </a:r>
              </a:p>
            </p:txBody>
          </p:sp>
        </p:grpSp>
      </p:grp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4425" y="4241800"/>
            <a:ext cx="29479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39750" y="622300"/>
            <a:ext cx="53451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解：根据题意，画出树状图如下</a:t>
            </a:r>
          </a:p>
        </p:txBody>
      </p:sp>
      <p:sp>
        <p:nvSpPr>
          <p:cNvPr id="110" name="矩形 109"/>
          <p:cNvSpPr/>
          <p:nvPr/>
        </p:nvSpPr>
        <p:spPr>
          <a:xfrm>
            <a:off x="180975" y="4497388"/>
            <a:ext cx="8856663" cy="2011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由树状图得，所有可能出现的结果有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18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个，它们出现的可能性相等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.</a:t>
            </a:r>
            <a:r>
              <a:rPr lang="zh-CN" altLang="zh-CN" sz="2800" kern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选的包子全部是酸菜包有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个，所以</a:t>
            </a:r>
            <a:r>
              <a:rPr lang="zh-CN" altLang="zh-CN" sz="2800" kern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选的包子全部是酸菜包的概率是</a:t>
            </a:r>
            <a:r>
              <a:rPr lang="zh-CN" altLang="en-US" sz="2800" kern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6146" name="Object 2"/>
          <p:cNvGraphicFramePr/>
          <p:nvPr/>
        </p:nvGraphicFramePr>
        <p:xfrm>
          <a:off x="4341813" y="5835650"/>
          <a:ext cx="29972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6" r:id="rId4" imgW="1726565" imgH="393700" progId="Equation.DSMT4">
                  <p:embed/>
                </p:oleObj>
              </mc:Choice>
              <mc:Fallback>
                <p:oleObj r:id="rId4" imgW="1726565" imgH="393700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5835650"/>
                        <a:ext cx="29972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45"/>
          <p:cNvGrpSpPr/>
          <p:nvPr/>
        </p:nvGrpSpPr>
        <p:grpSpPr bwMode="auto">
          <a:xfrm>
            <a:off x="539750" y="1196975"/>
            <a:ext cx="8353425" cy="3289300"/>
            <a:chOff x="539750" y="1196975"/>
            <a:chExt cx="8353425" cy="3289300"/>
          </a:xfrm>
        </p:grpSpPr>
        <p:sp>
          <p:nvSpPr>
            <p:cNvPr id="31749" name="矩形 10"/>
            <p:cNvSpPr>
              <a:spLocks noChangeArrowheads="1"/>
            </p:cNvSpPr>
            <p:nvPr/>
          </p:nvSpPr>
          <p:spPr bwMode="auto">
            <a:xfrm>
              <a:off x="539750" y="1196975"/>
              <a:ext cx="5826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b="1" i="1">
                  <a:latin typeface="Times New Roman" panose="02020603050405020304" pitchFamily="18" charset="0"/>
                  <a:ea typeface="黑体" panose="02010609060101010101" charset="-122"/>
                </a:rPr>
                <a:t>A</a:t>
              </a:r>
              <a:r>
                <a:rPr lang="zh-CN" altLang="zh-CN">
                  <a:latin typeface="黑体" panose="02010609060101010101" charset="-122"/>
                  <a:ea typeface="黑体" panose="02010609060101010101" charset="-122"/>
                </a:rPr>
                <a:t>盘</a:t>
              </a:r>
              <a:endParaRPr lang="zh-CN" altLang="en-US">
                <a:ea typeface="Adobe 黑体 Std R" pitchFamily="34" charset="-122"/>
              </a:endParaRPr>
            </a:p>
          </p:txBody>
        </p:sp>
        <p:sp>
          <p:nvSpPr>
            <p:cNvPr id="31750" name="矩形 15"/>
            <p:cNvSpPr>
              <a:spLocks noChangeArrowheads="1"/>
            </p:cNvSpPr>
            <p:nvPr/>
          </p:nvSpPr>
          <p:spPr bwMode="auto">
            <a:xfrm>
              <a:off x="539750" y="2060575"/>
              <a:ext cx="5826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Times New Roman" panose="02020603050405020304" pitchFamily="18" charset="0"/>
                  <a:ea typeface="黑体" panose="02010609060101010101" charset="-122"/>
                </a:rPr>
                <a:t>B</a:t>
              </a:r>
              <a:r>
                <a:rPr lang="zh-CN" altLang="zh-CN">
                  <a:latin typeface="黑体" panose="02010609060101010101" charset="-122"/>
                  <a:ea typeface="黑体" panose="02010609060101010101" charset="-122"/>
                </a:rPr>
                <a:t>盘</a:t>
              </a:r>
              <a:endParaRPr lang="zh-CN" altLang="en-US">
                <a:ea typeface="Adobe 黑体 Std R" pitchFamily="34" charset="-122"/>
              </a:endParaRPr>
            </a:p>
          </p:txBody>
        </p:sp>
        <p:sp>
          <p:nvSpPr>
            <p:cNvPr id="31751" name="矩形 20"/>
            <p:cNvSpPr>
              <a:spLocks noChangeArrowheads="1"/>
            </p:cNvSpPr>
            <p:nvPr/>
          </p:nvSpPr>
          <p:spPr bwMode="auto">
            <a:xfrm>
              <a:off x="539750" y="3046413"/>
              <a:ext cx="5826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latin typeface="Times New Roman" panose="02020603050405020304" pitchFamily="18" charset="0"/>
                  <a:ea typeface="黑体" panose="02010609060101010101" charset="-122"/>
                </a:rPr>
                <a:t>C</a:t>
              </a:r>
              <a:r>
                <a:rPr lang="zh-CN" altLang="zh-CN">
                  <a:latin typeface="黑体" panose="02010609060101010101" charset="-122"/>
                  <a:ea typeface="黑体" panose="02010609060101010101" charset="-122"/>
                </a:rPr>
                <a:t>盘</a:t>
              </a:r>
              <a:endParaRPr lang="zh-CN" altLang="en-US">
                <a:ea typeface="Adobe 黑体 Std R" pitchFamily="34" charset="-122"/>
              </a:endParaRPr>
            </a:p>
          </p:txBody>
        </p:sp>
        <p:grpSp>
          <p:nvGrpSpPr>
            <p:cNvPr id="31752" name="组合 53"/>
            <p:cNvGrpSpPr/>
            <p:nvPr/>
          </p:nvGrpSpPr>
          <p:grpSpPr bwMode="auto">
            <a:xfrm>
              <a:off x="1216025" y="1222375"/>
              <a:ext cx="2428875" cy="2216150"/>
              <a:chOff x="1216700" y="1221804"/>
              <a:chExt cx="2428574" cy="2216488"/>
            </a:xfrm>
          </p:grpSpPr>
          <p:sp>
            <p:nvSpPr>
              <p:cNvPr id="31753" name="矩形 12"/>
              <p:cNvSpPr>
                <a:spLocks noChangeArrowheads="1"/>
              </p:cNvSpPr>
              <p:nvPr/>
            </p:nvSpPr>
            <p:spPr bwMode="auto">
              <a:xfrm>
                <a:off x="2145273" y="1221804"/>
                <a:ext cx="415873" cy="36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54" name="矩形 16"/>
              <p:cNvSpPr>
                <a:spLocks noChangeArrowheads="1"/>
              </p:cNvSpPr>
              <p:nvPr/>
            </p:nvSpPr>
            <p:spPr bwMode="auto">
              <a:xfrm>
                <a:off x="1462733" y="2088711"/>
                <a:ext cx="415873" cy="36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55" name="矩形 17"/>
              <p:cNvSpPr>
                <a:spLocks noChangeArrowheads="1"/>
              </p:cNvSpPr>
              <p:nvPr/>
            </p:nvSpPr>
            <p:spPr bwMode="auto">
              <a:xfrm>
                <a:off x="2192892" y="2072834"/>
                <a:ext cx="415873" cy="36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56" name="矩形 19"/>
              <p:cNvSpPr>
                <a:spLocks noChangeArrowheads="1"/>
              </p:cNvSpPr>
              <p:nvPr/>
            </p:nvSpPr>
            <p:spPr bwMode="auto">
              <a:xfrm>
                <a:off x="3000829" y="2085536"/>
                <a:ext cx="414287" cy="36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韭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57" name="矩形 21"/>
              <p:cNvSpPr>
                <a:spLocks noChangeArrowheads="1"/>
              </p:cNvSpPr>
              <p:nvPr/>
            </p:nvSpPr>
            <p:spPr bwMode="auto">
              <a:xfrm>
                <a:off x="1216700" y="3044532"/>
                <a:ext cx="415873" cy="36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58" name="矩形 22"/>
              <p:cNvSpPr>
                <a:spLocks noChangeArrowheads="1"/>
              </p:cNvSpPr>
              <p:nvPr/>
            </p:nvSpPr>
            <p:spPr bwMode="auto">
              <a:xfrm>
                <a:off x="1642097" y="3044532"/>
                <a:ext cx="414287" cy="36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59" name="矩形 23"/>
              <p:cNvSpPr>
                <a:spLocks noChangeArrowheads="1"/>
              </p:cNvSpPr>
              <p:nvPr/>
            </p:nvSpPr>
            <p:spPr bwMode="auto">
              <a:xfrm>
                <a:off x="1930986" y="3065173"/>
                <a:ext cx="415873" cy="369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60" name="矩形 24"/>
              <p:cNvSpPr>
                <a:spLocks noChangeArrowheads="1"/>
              </p:cNvSpPr>
              <p:nvPr/>
            </p:nvSpPr>
            <p:spPr bwMode="auto">
              <a:xfrm>
                <a:off x="2356384" y="3065173"/>
                <a:ext cx="415873" cy="369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61" name="矩形 25"/>
              <p:cNvSpPr>
                <a:spLocks noChangeArrowheads="1"/>
              </p:cNvSpPr>
              <p:nvPr/>
            </p:nvSpPr>
            <p:spPr bwMode="auto">
              <a:xfrm>
                <a:off x="2805591" y="3068349"/>
                <a:ext cx="414286" cy="369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62" name="矩形 26"/>
              <p:cNvSpPr>
                <a:spLocks noChangeArrowheads="1"/>
              </p:cNvSpPr>
              <p:nvPr/>
            </p:nvSpPr>
            <p:spPr bwMode="auto">
              <a:xfrm>
                <a:off x="3229401" y="3068349"/>
                <a:ext cx="415873" cy="369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grpSp>
            <p:nvGrpSpPr>
              <p:cNvPr id="31763" name="组合 45"/>
              <p:cNvGrpSpPr/>
              <p:nvPr/>
            </p:nvGrpSpPr>
            <p:grpSpPr bwMode="auto">
              <a:xfrm>
                <a:off x="1788740" y="1666292"/>
                <a:ext cx="1311818" cy="432134"/>
                <a:chOff x="1788740" y="1666292"/>
                <a:chExt cx="1311818" cy="432134"/>
              </a:xfrm>
            </p:grpSpPr>
            <p:cxnSp>
              <p:nvCxnSpPr>
                <p:cNvPr id="31764" name="直接连接符 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88740" y="1666378"/>
                  <a:ext cx="504056" cy="4320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65" name="直接连接符 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67380" y="1666292"/>
                  <a:ext cx="11054" cy="3225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66" name="直接连接符 33"/>
                <p:cNvCxnSpPr>
                  <a:cxnSpLocks noChangeShapeType="1"/>
                </p:cNvCxnSpPr>
                <p:nvPr/>
              </p:nvCxnSpPr>
              <p:spPr bwMode="auto">
                <a:xfrm>
                  <a:off x="2524494" y="1688282"/>
                  <a:ext cx="576064" cy="3600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1767" name="组合 46"/>
              <p:cNvGrpSpPr/>
              <p:nvPr/>
            </p:nvGrpSpPr>
            <p:grpSpPr bwMode="auto">
              <a:xfrm>
                <a:off x="1424449" y="2448028"/>
                <a:ext cx="1973519" cy="610494"/>
                <a:chOff x="1424449" y="2448028"/>
                <a:chExt cx="1973519" cy="610494"/>
              </a:xfrm>
            </p:grpSpPr>
            <p:cxnSp>
              <p:nvCxnSpPr>
                <p:cNvPr id="31768" name="直接连接符 38"/>
                <p:cNvCxnSpPr>
                  <a:cxnSpLocks noChangeShapeType="1"/>
                  <a:stCxn id="31754" idx="2"/>
                  <a:endCxn id="31757" idx="0"/>
                </p:cNvCxnSpPr>
                <p:nvPr/>
              </p:nvCxnSpPr>
              <p:spPr bwMode="auto">
                <a:xfrm flipH="1">
                  <a:off x="1424449" y="2458466"/>
                  <a:ext cx="246430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69" name="直接连接符 40"/>
                <p:cNvCxnSpPr>
                  <a:cxnSpLocks noChangeShapeType="1"/>
                  <a:stCxn id="31754" idx="2"/>
                  <a:endCxn id="31758" idx="0"/>
                </p:cNvCxnSpPr>
                <p:nvPr/>
              </p:nvCxnSpPr>
              <p:spPr bwMode="auto">
                <a:xfrm>
                  <a:off x="1670879" y="2458466"/>
                  <a:ext cx="178446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70" name="直接连接符 41"/>
                <p:cNvCxnSpPr>
                  <a:cxnSpLocks noChangeShapeType="1"/>
                  <a:stCxn id="31754" idx="2"/>
                  <a:endCxn id="31758" idx="0"/>
                </p:cNvCxnSpPr>
                <p:nvPr/>
              </p:nvCxnSpPr>
              <p:spPr bwMode="auto">
                <a:xfrm flipH="1">
                  <a:off x="2146574" y="2448028"/>
                  <a:ext cx="246430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71" name="直接连接符 42"/>
                <p:cNvCxnSpPr>
                  <a:cxnSpLocks noChangeShapeType="1"/>
                  <a:stCxn id="31754" idx="2"/>
                  <a:endCxn id="31758" idx="0"/>
                </p:cNvCxnSpPr>
                <p:nvPr/>
              </p:nvCxnSpPr>
              <p:spPr bwMode="auto">
                <a:xfrm>
                  <a:off x="2393004" y="2448028"/>
                  <a:ext cx="178446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72" name="直接连接符 43"/>
                <p:cNvCxnSpPr>
                  <a:cxnSpLocks noChangeShapeType="1"/>
                  <a:stCxn id="31754" idx="2"/>
                  <a:endCxn id="31758" idx="0"/>
                </p:cNvCxnSpPr>
                <p:nvPr/>
              </p:nvCxnSpPr>
              <p:spPr bwMode="auto">
                <a:xfrm flipH="1">
                  <a:off x="2973092" y="2473080"/>
                  <a:ext cx="246430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73" name="直接连接符 44"/>
                <p:cNvCxnSpPr>
                  <a:cxnSpLocks noChangeShapeType="1"/>
                  <a:stCxn id="31754" idx="2"/>
                  <a:endCxn id="31758" idx="0"/>
                </p:cNvCxnSpPr>
                <p:nvPr/>
              </p:nvCxnSpPr>
              <p:spPr bwMode="auto">
                <a:xfrm>
                  <a:off x="3219522" y="2473080"/>
                  <a:ext cx="178446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31774" name="组合 54"/>
            <p:cNvGrpSpPr/>
            <p:nvPr/>
          </p:nvGrpSpPr>
          <p:grpSpPr bwMode="auto">
            <a:xfrm>
              <a:off x="3849688" y="1223963"/>
              <a:ext cx="2428875" cy="2216150"/>
              <a:chOff x="1216700" y="1221804"/>
              <a:chExt cx="2428574" cy="2216488"/>
            </a:xfrm>
          </p:grpSpPr>
          <p:sp>
            <p:nvSpPr>
              <p:cNvPr id="31775" name="矩形 55"/>
              <p:cNvSpPr>
                <a:spLocks noChangeArrowheads="1"/>
              </p:cNvSpPr>
              <p:nvPr/>
            </p:nvSpPr>
            <p:spPr bwMode="auto">
              <a:xfrm>
                <a:off x="2145272" y="1221804"/>
                <a:ext cx="415873" cy="369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76" name="矩形 56"/>
              <p:cNvSpPr>
                <a:spLocks noChangeArrowheads="1"/>
              </p:cNvSpPr>
              <p:nvPr/>
            </p:nvSpPr>
            <p:spPr bwMode="auto">
              <a:xfrm>
                <a:off x="1462732" y="2088711"/>
                <a:ext cx="415873" cy="369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77" name="矩形 57"/>
              <p:cNvSpPr>
                <a:spLocks noChangeArrowheads="1"/>
              </p:cNvSpPr>
              <p:nvPr/>
            </p:nvSpPr>
            <p:spPr bwMode="auto">
              <a:xfrm>
                <a:off x="2192891" y="2072834"/>
                <a:ext cx="415873" cy="369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78" name="矩形 58"/>
              <p:cNvSpPr>
                <a:spLocks noChangeArrowheads="1"/>
              </p:cNvSpPr>
              <p:nvPr/>
            </p:nvSpPr>
            <p:spPr bwMode="auto">
              <a:xfrm>
                <a:off x="3000829" y="2085536"/>
                <a:ext cx="414286" cy="369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韭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79" name="矩形 59"/>
              <p:cNvSpPr>
                <a:spLocks noChangeArrowheads="1"/>
              </p:cNvSpPr>
              <p:nvPr/>
            </p:nvSpPr>
            <p:spPr bwMode="auto">
              <a:xfrm>
                <a:off x="1216700" y="3044532"/>
                <a:ext cx="415873" cy="36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80" name="矩形 60"/>
              <p:cNvSpPr>
                <a:spLocks noChangeArrowheads="1"/>
              </p:cNvSpPr>
              <p:nvPr/>
            </p:nvSpPr>
            <p:spPr bwMode="auto">
              <a:xfrm>
                <a:off x="1642097" y="3044532"/>
                <a:ext cx="414286" cy="36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81" name="矩形 61"/>
              <p:cNvSpPr>
                <a:spLocks noChangeArrowheads="1"/>
              </p:cNvSpPr>
              <p:nvPr/>
            </p:nvSpPr>
            <p:spPr bwMode="auto">
              <a:xfrm>
                <a:off x="1930986" y="3065172"/>
                <a:ext cx="415873" cy="36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82" name="矩形 62"/>
              <p:cNvSpPr>
                <a:spLocks noChangeArrowheads="1"/>
              </p:cNvSpPr>
              <p:nvPr/>
            </p:nvSpPr>
            <p:spPr bwMode="auto">
              <a:xfrm>
                <a:off x="2356384" y="3065172"/>
                <a:ext cx="415873" cy="36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83" name="矩形 63"/>
              <p:cNvSpPr>
                <a:spLocks noChangeArrowheads="1"/>
              </p:cNvSpPr>
              <p:nvPr/>
            </p:nvSpPr>
            <p:spPr bwMode="auto">
              <a:xfrm>
                <a:off x="2805590" y="3068348"/>
                <a:ext cx="414287" cy="36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84" name="矩形 64"/>
              <p:cNvSpPr>
                <a:spLocks noChangeArrowheads="1"/>
              </p:cNvSpPr>
              <p:nvPr/>
            </p:nvSpPr>
            <p:spPr bwMode="auto">
              <a:xfrm>
                <a:off x="3229401" y="3068348"/>
                <a:ext cx="415873" cy="36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grpSp>
            <p:nvGrpSpPr>
              <p:cNvPr id="31785" name="组合 45"/>
              <p:cNvGrpSpPr/>
              <p:nvPr/>
            </p:nvGrpSpPr>
            <p:grpSpPr bwMode="auto">
              <a:xfrm>
                <a:off x="1788740" y="1666292"/>
                <a:ext cx="1311818" cy="432134"/>
                <a:chOff x="1788740" y="1666292"/>
                <a:chExt cx="1311818" cy="432134"/>
              </a:xfrm>
            </p:grpSpPr>
            <p:cxnSp>
              <p:nvCxnSpPr>
                <p:cNvPr id="31786" name="直接连接符 74"/>
                <p:cNvCxnSpPr>
                  <a:cxnSpLocks noChangeShapeType="1"/>
                  <a:stCxn id="31754" idx="2"/>
                  <a:endCxn id="31758" idx="0"/>
                </p:cNvCxnSpPr>
                <p:nvPr/>
              </p:nvCxnSpPr>
              <p:spPr bwMode="auto">
                <a:xfrm flipH="1">
                  <a:off x="1788740" y="1666378"/>
                  <a:ext cx="504056" cy="4320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87" name="直接连接符 75"/>
                <p:cNvCxnSpPr>
                  <a:cxnSpLocks noChangeShapeType="1"/>
                  <a:stCxn id="31754" idx="2"/>
                  <a:endCxn id="31758" idx="0"/>
                </p:cNvCxnSpPr>
                <p:nvPr/>
              </p:nvCxnSpPr>
              <p:spPr bwMode="auto">
                <a:xfrm flipH="1">
                  <a:off x="2364804" y="1666292"/>
                  <a:ext cx="13629" cy="3977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88" name="直接连接符 76"/>
                <p:cNvCxnSpPr>
                  <a:cxnSpLocks noChangeShapeType="1"/>
                  <a:stCxn id="31754" idx="2"/>
                  <a:endCxn id="31758" idx="0"/>
                </p:cNvCxnSpPr>
                <p:nvPr/>
              </p:nvCxnSpPr>
              <p:spPr bwMode="auto">
                <a:xfrm>
                  <a:off x="2524494" y="1688282"/>
                  <a:ext cx="576064" cy="3600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1789" name="组合 46"/>
              <p:cNvGrpSpPr/>
              <p:nvPr/>
            </p:nvGrpSpPr>
            <p:grpSpPr bwMode="auto">
              <a:xfrm>
                <a:off x="1424449" y="2448028"/>
                <a:ext cx="1973519" cy="610494"/>
                <a:chOff x="1424449" y="2448028"/>
                <a:chExt cx="1973519" cy="610494"/>
              </a:xfrm>
            </p:grpSpPr>
            <p:cxnSp>
              <p:nvCxnSpPr>
                <p:cNvPr id="31790" name="直接连接符 68"/>
                <p:cNvCxnSpPr>
                  <a:cxnSpLocks noChangeShapeType="1"/>
                  <a:stCxn id="31776" idx="2"/>
                  <a:endCxn id="31779" idx="0"/>
                </p:cNvCxnSpPr>
                <p:nvPr/>
              </p:nvCxnSpPr>
              <p:spPr bwMode="auto">
                <a:xfrm flipH="1">
                  <a:off x="1424449" y="2458466"/>
                  <a:ext cx="246430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91" name="直接连接符 69"/>
                <p:cNvCxnSpPr>
                  <a:cxnSpLocks noChangeShapeType="1"/>
                  <a:stCxn id="31776" idx="2"/>
                  <a:endCxn id="31780" idx="0"/>
                </p:cNvCxnSpPr>
                <p:nvPr/>
              </p:nvCxnSpPr>
              <p:spPr bwMode="auto">
                <a:xfrm>
                  <a:off x="1670879" y="2458466"/>
                  <a:ext cx="178446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92" name="直接连接符 70"/>
                <p:cNvCxnSpPr>
                  <a:cxnSpLocks noChangeShapeType="1"/>
                  <a:stCxn id="31776" idx="2"/>
                  <a:endCxn id="31780" idx="0"/>
                </p:cNvCxnSpPr>
                <p:nvPr/>
              </p:nvCxnSpPr>
              <p:spPr bwMode="auto">
                <a:xfrm flipH="1">
                  <a:off x="2146574" y="2448028"/>
                  <a:ext cx="246430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93" name="直接连接符 71"/>
                <p:cNvCxnSpPr>
                  <a:cxnSpLocks noChangeShapeType="1"/>
                  <a:stCxn id="31776" idx="2"/>
                  <a:endCxn id="31780" idx="0"/>
                </p:cNvCxnSpPr>
                <p:nvPr/>
              </p:nvCxnSpPr>
              <p:spPr bwMode="auto">
                <a:xfrm>
                  <a:off x="2393004" y="2448028"/>
                  <a:ext cx="178446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94" name="直接连接符 72"/>
                <p:cNvCxnSpPr>
                  <a:cxnSpLocks noChangeShapeType="1"/>
                  <a:stCxn id="31776" idx="2"/>
                  <a:endCxn id="31780" idx="0"/>
                </p:cNvCxnSpPr>
                <p:nvPr/>
              </p:nvCxnSpPr>
              <p:spPr bwMode="auto">
                <a:xfrm flipH="1">
                  <a:off x="2973092" y="2473080"/>
                  <a:ext cx="246430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95" name="直接连接符 73"/>
                <p:cNvCxnSpPr>
                  <a:cxnSpLocks noChangeShapeType="1"/>
                  <a:stCxn id="31776" idx="2"/>
                  <a:endCxn id="31780" idx="0"/>
                </p:cNvCxnSpPr>
                <p:nvPr/>
              </p:nvCxnSpPr>
              <p:spPr bwMode="auto">
                <a:xfrm>
                  <a:off x="3219522" y="2473080"/>
                  <a:ext cx="178446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31796" name="组合 77"/>
            <p:cNvGrpSpPr/>
            <p:nvPr/>
          </p:nvGrpSpPr>
          <p:grpSpPr bwMode="auto">
            <a:xfrm>
              <a:off x="6464300" y="1235075"/>
              <a:ext cx="2428875" cy="2216150"/>
              <a:chOff x="1216700" y="1221804"/>
              <a:chExt cx="2428574" cy="2216488"/>
            </a:xfrm>
          </p:grpSpPr>
          <p:sp>
            <p:nvSpPr>
              <p:cNvPr id="31797" name="矩形 78"/>
              <p:cNvSpPr>
                <a:spLocks noChangeArrowheads="1"/>
              </p:cNvSpPr>
              <p:nvPr/>
            </p:nvSpPr>
            <p:spPr bwMode="auto">
              <a:xfrm>
                <a:off x="2145273" y="1221804"/>
                <a:ext cx="415873" cy="36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98" name="矩形 79"/>
              <p:cNvSpPr>
                <a:spLocks noChangeArrowheads="1"/>
              </p:cNvSpPr>
              <p:nvPr/>
            </p:nvSpPr>
            <p:spPr bwMode="auto">
              <a:xfrm>
                <a:off x="1462733" y="2088711"/>
                <a:ext cx="415873" cy="36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799" name="矩形 80"/>
              <p:cNvSpPr>
                <a:spLocks noChangeArrowheads="1"/>
              </p:cNvSpPr>
              <p:nvPr/>
            </p:nvSpPr>
            <p:spPr bwMode="auto">
              <a:xfrm>
                <a:off x="2192892" y="2072834"/>
                <a:ext cx="415873" cy="36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00" name="矩形 81"/>
              <p:cNvSpPr>
                <a:spLocks noChangeArrowheads="1"/>
              </p:cNvSpPr>
              <p:nvPr/>
            </p:nvSpPr>
            <p:spPr bwMode="auto">
              <a:xfrm>
                <a:off x="3000829" y="2085536"/>
                <a:ext cx="414287" cy="36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韭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01" name="矩形 82"/>
              <p:cNvSpPr>
                <a:spLocks noChangeArrowheads="1"/>
              </p:cNvSpPr>
              <p:nvPr/>
            </p:nvSpPr>
            <p:spPr bwMode="auto">
              <a:xfrm>
                <a:off x="1216700" y="3044532"/>
                <a:ext cx="415873" cy="36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02" name="矩形 83"/>
              <p:cNvSpPr>
                <a:spLocks noChangeArrowheads="1"/>
              </p:cNvSpPr>
              <p:nvPr/>
            </p:nvSpPr>
            <p:spPr bwMode="auto">
              <a:xfrm>
                <a:off x="1642097" y="3044532"/>
                <a:ext cx="414287" cy="36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03" name="矩形 84"/>
              <p:cNvSpPr>
                <a:spLocks noChangeArrowheads="1"/>
              </p:cNvSpPr>
              <p:nvPr/>
            </p:nvSpPr>
            <p:spPr bwMode="auto">
              <a:xfrm>
                <a:off x="1930986" y="3065173"/>
                <a:ext cx="415873" cy="369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04" name="矩形 85"/>
              <p:cNvSpPr>
                <a:spLocks noChangeArrowheads="1"/>
              </p:cNvSpPr>
              <p:nvPr/>
            </p:nvSpPr>
            <p:spPr bwMode="auto">
              <a:xfrm>
                <a:off x="2356384" y="3065173"/>
                <a:ext cx="415873" cy="369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05" name="矩形 86"/>
              <p:cNvSpPr>
                <a:spLocks noChangeArrowheads="1"/>
              </p:cNvSpPr>
              <p:nvPr/>
            </p:nvSpPr>
            <p:spPr bwMode="auto">
              <a:xfrm>
                <a:off x="2805591" y="3068349"/>
                <a:ext cx="414286" cy="369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06" name="矩形 87"/>
              <p:cNvSpPr>
                <a:spLocks noChangeArrowheads="1"/>
              </p:cNvSpPr>
              <p:nvPr/>
            </p:nvSpPr>
            <p:spPr bwMode="auto">
              <a:xfrm>
                <a:off x="3229401" y="3068349"/>
                <a:ext cx="415873" cy="369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grpSp>
            <p:nvGrpSpPr>
              <p:cNvPr id="31807" name="组合 45"/>
              <p:cNvGrpSpPr/>
              <p:nvPr/>
            </p:nvGrpSpPr>
            <p:grpSpPr bwMode="auto">
              <a:xfrm>
                <a:off x="1788740" y="1666292"/>
                <a:ext cx="1311818" cy="432134"/>
                <a:chOff x="1788740" y="1666292"/>
                <a:chExt cx="1311818" cy="432134"/>
              </a:xfrm>
            </p:grpSpPr>
            <p:cxnSp>
              <p:nvCxnSpPr>
                <p:cNvPr id="31808" name="直接连接符 96"/>
                <p:cNvCxnSpPr>
                  <a:cxnSpLocks noChangeShapeType="1"/>
                  <a:stCxn id="31776" idx="2"/>
                  <a:endCxn id="31780" idx="0"/>
                </p:cNvCxnSpPr>
                <p:nvPr/>
              </p:nvCxnSpPr>
              <p:spPr bwMode="auto">
                <a:xfrm flipH="1">
                  <a:off x="1788740" y="1666378"/>
                  <a:ext cx="504056" cy="4320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809" name="直接连接符 97"/>
                <p:cNvCxnSpPr>
                  <a:cxnSpLocks noChangeShapeType="1"/>
                  <a:stCxn id="31776" idx="2"/>
                  <a:endCxn id="31780" idx="0"/>
                </p:cNvCxnSpPr>
                <p:nvPr/>
              </p:nvCxnSpPr>
              <p:spPr bwMode="auto">
                <a:xfrm flipH="1">
                  <a:off x="2364804" y="1666292"/>
                  <a:ext cx="13629" cy="3977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810" name="直接连接符 98"/>
                <p:cNvCxnSpPr>
                  <a:cxnSpLocks noChangeShapeType="1"/>
                  <a:stCxn id="31776" idx="2"/>
                  <a:endCxn id="31780" idx="0"/>
                </p:cNvCxnSpPr>
                <p:nvPr/>
              </p:nvCxnSpPr>
              <p:spPr bwMode="auto">
                <a:xfrm>
                  <a:off x="2524494" y="1688282"/>
                  <a:ext cx="576064" cy="3600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1811" name="组合 46"/>
              <p:cNvGrpSpPr/>
              <p:nvPr/>
            </p:nvGrpSpPr>
            <p:grpSpPr bwMode="auto">
              <a:xfrm>
                <a:off x="1424449" y="2448028"/>
                <a:ext cx="1973519" cy="610494"/>
                <a:chOff x="1424449" y="2448028"/>
                <a:chExt cx="1973519" cy="610494"/>
              </a:xfrm>
            </p:grpSpPr>
            <p:cxnSp>
              <p:nvCxnSpPr>
                <p:cNvPr id="31812" name="直接连接符 90"/>
                <p:cNvCxnSpPr>
                  <a:cxnSpLocks noChangeShapeType="1"/>
                  <a:stCxn id="31798" idx="2"/>
                  <a:endCxn id="31801" idx="0"/>
                </p:cNvCxnSpPr>
                <p:nvPr/>
              </p:nvCxnSpPr>
              <p:spPr bwMode="auto">
                <a:xfrm flipH="1">
                  <a:off x="1424449" y="2458466"/>
                  <a:ext cx="246430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813" name="直接连接符 91"/>
                <p:cNvCxnSpPr>
                  <a:cxnSpLocks noChangeShapeType="1"/>
                  <a:stCxn id="31798" idx="2"/>
                  <a:endCxn id="31802" idx="0"/>
                </p:cNvCxnSpPr>
                <p:nvPr/>
              </p:nvCxnSpPr>
              <p:spPr bwMode="auto">
                <a:xfrm>
                  <a:off x="1670879" y="2458466"/>
                  <a:ext cx="178446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814" name="直接连接符 92"/>
                <p:cNvCxnSpPr>
                  <a:cxnSpLocks noChangeShapeType="1"/>
                  <a:stCxn id="31798" idx="2"/>
                  <a:endCxn id="31802" idx="0"/>
                </p:cNvCxnSpPr>
                <p:nvPr/>
              </p:nvCxnSpPr>
              <p:spPr bwMode="auto">
                <a:xfrm flipH="1">
                  <a:off x="2146574" y="2448028"/>
                  <a:ext cx="246430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815" name="直接连接符 93"/>
                <p:cNvCxnSpPr>
                  <a:cxnSpLocks noChangeShapeType="1"/>
                  <a:stCxn id="31798" idx="2"/>
                  <a:endCxn id="31802" idx="0"/>
                </p:cNvCxnSpPr>
                <p:nvPr/>
              </p:nvCxnSpPr>
              <p:spPr bwMode="auto">
                <a:xfrm>
                  <a:off x="2393004" y="2448028"/>
                  <a:ext cx="178446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816" name="直接连接符 94"/>
                <p:cNvCxnSpPr>
                  <a:cxnSpLocks noChangeShapeType="1"/>
                  <a:stCxn id="31798" idx="2"/>
                  <a:endCxn id="31802" idx="0"/>
                </p:cNvCxnSpPr>
                <p:nvPr/>
              </p:nvCxnSpPr>
              <p:spPr bwMode="auto">
                <a:xfrm flipH="1">
                  <a:off x="2973092" y="2473080"/>
                  <a:ext cx="246430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817" name="直接连接符 95"/>
                <p:cNvCxnSpPr>
                  <a:cxnSpLocks noChangeShapeType="1"/>
                  <a:stCxn id="31798" idx="2"/>
                  <a:endCxn id="31802" idx="0"/>
                </p:cNvCxnSpPr>
                <p:nvPr/>
              </p:nvCxnSpPr>
              <p:spPr bwMode="auto">
                <a:xfrm>
                  <a:off x="3219522" y="2473080"/>
                  <a:ext cx="178446" cy="58544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31818" name="组合 115"/>
            <p:cNvGrpSpPr/>
            <p:nvPr/>
          </p:nvGrpSpPr>
          <p:grpSpPr bwMode="auto">
            <a:xfrm>
              <a:off x="1203325" y="3419475"/>
              <a:ext cx="428625" cy="1027113"/>
              <a:chOff x="1203232" y="3419708"/>
              <a:chExt cx="428024" cy="1026696"/>
            </a:xfrm>
          </p:grpSpPr>
          <p:sp>
            <p:nvSpPr>
              <p:cNvPr id="31819" name="矩形 112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342" cy="36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20" name="矩形 113"/>
              <p:cNvSpPr>
                <a:spLocks noChangeArrowheads="1"/>
              </p:cNvSpPr>
              <p:nvPr/>
            </p:nvSpPr>
            <p:spPr bwMode="auto">
              <a:xfrm>
                <a:off x="1215914" y="3708516"/>
                <a:ext cx="415342" cy="36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21" name="矩形 114"/>
              <p:cNvSpPr>
                <a:spLocks noChangeArrowheads="1"/>
              </p:cNvSpPr>
              <p:nvPr/>
            </p:nvSpPr>
            <p:spPr bwMode="auto">
              <a:xfrm>
                <a:off x="1212744" y="4076666"/>
                <a:ext cx="415342" cy="36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</p:grpSp>
        <p:grpSp>
          <p:nvGrpSpPr>
            <p:cNvPr id="31822" name="组合 116"/>
            <p:cNvGrpSpPr/>
            <p:nvPr/>
          </p:nvGrpSpPr>
          <p:grpSpPr bwMode="auto">
            <a:xfrm>
              <a:off x="1624013" y="3413125"/>
              <a:ext cx="427037" cy="1027113"/>
              <a:chOff x="1203232" y="3419708"/>
              <a:chExt cx="428024" cy="1026696"/>
            </a:xfrm>
          </p:grpSpPr>
          <p:sp>
            <p:nvSpPr>
              <p:cNvPr id="31823" name="矩形 117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295" cy="36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24" name="矩形 118"/>
              <p:cNvSpPr>
                <a:spLocks noChangeArrowheads="1"/>
              </p:cNvSpPr>
              <p:nvPr/>
            </p:nvSpPr>
            <p:spPr bwMode="auto">
              <a:xfrm>
                <a:off x="1215961" y="3708516"/>
                <a:ext cx="415295" cy="36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25" name="矩形 119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</a:p>
            </p:txBody>
          </p:sp>
        </p:grpSp>
        <p:grpSp>
          <p:nvGrpSpPr>
            <p:cNvPr id="31826" name="组合 120"/>
            <p:cNvGrpSpPr/>
            <p:nvPr/>
          </p:nvGrpSpPr>
          <p:grpSpPr bwMode="auto">
            <a:xfrm>
              <a:off x="1984375" y="3416300"/>
              <a:ext cx="427038" cy="1027113"/>
              <a:chOff x="1203232" y="3419708"/>
              <a:chExt cx="428024" cy="1026696"/>
            </a:xfrm>
          </p:grpSpPr>
          <p:sp>
            <p:nvSpPr>
              <p:cNvPr id="31827" name="矩形 121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295" cy="36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28" name="矩形 122"/>
              <p:cNvSpPr>
                <a:spLocks noChangeArrowheads="1"/>
              </p:cNvSpPr>
              <p:nvPr/>
            </p:nvSpPr>
            <p:spPr bwMode="auto">
              <a:xfrm>
                <a:off x="1215961" y="3708516"/>
                <a:ext cx="415295" cy="36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29" name="矩形 123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</a:p>
            </p:txBody>
          </p:sp>
        </p:grpSp>
        <p:grpSp>
          <p:nvGrpSpPr>
            <p:cNvPr id="31830" name="组合 124"/>
            <p:cNvGrpSpPr/>
            <p:nvPr/>
          </p:nvGrpSpPr>
          <p:grpSpPr bwMode="auto">
            <a:xfrm>
              <a:off x="2390775" y="3403600"/>
              <a:ext cx="428625" cy="1025525"/>
              <a:chOff x="1203232" y="3419708"/>
              <a:chExt cx="428024" cy="1026696"/>
            </a:xfrm>
          </p:grpSpPr>
          <p:sp>
            <p:nvSpPr>
              <p:cNvPr id="31831" name="矩形 125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342" cy="368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32" name="矩形 126"/>
              <p:cNvSpPr>
                <a:spLocks noChangeArrowheads="1"/>
              </p:cNvSpPr>
              <p:nvPr/>
            </p:nvSpPr>
            <p:spPr bwMode="auto">
              <a:xfrm>
                <a:off x="1215914" y="3707374"/>
                <a:ext cx="415342" cy="370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33" name="矩形 127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</a:p>
            </p:txBody>
          </p:sp>
        </p:grpSp>
        <p:grpSp>
          <p:nvGrpSpPr>
            <p:cNvPr id="31834" name="组合 128"/>
            <p:cNvGrpSpPr/>
            <p:nvPr/>
          </p:nvGrpSpPr>
          <p:grpSpPr bwMode="auto">
            <a:xfrm>
              <a:off x="2776538" y="3403600"/>
              <a:ext cx="427037" cy="1027113"/>
              <a:chOff x="1203232" y="3419708"/>
              <a:chExt cx="428024" cy="1026696"/>
            </a:xfrm>
          </p:grpSpPr>
          <p:sp>
            <p:nvSpPr>
              <p:cNvPr id="31835" name="矩形 129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295" cy="36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36" name="矩形 130"/>
              <p:cNvSpPr>
                <a:spLocks noChangeArrowheads="1"/>
              </p:cNvSpPr>
              <p:nvPr/>
            </p:nvSpPr>
            <p:spPr bwMode="auto">
              <a:xfrm>
                <a:off x="1215961" y="3708516"/>
                <a:ext cx="415295" cy="36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韭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37" name="矩形 131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</a:p>
            </p:txBody>
          </p:sp>
        </p:grpSp>
        <p:grpSp>
          <p:nvGrpSpPr>
            <p:cNvPr id="31838" name="组合 134"/>
            <p:cNvGrpSpPr/>
            <p:nvPr/>
          </p:nvGrpSpPr>
          <p:grpSpPr bwMode="auto">
            <a:xfrm>
              <a:off x="3208338" y="3400425"/>
              <a:ext cx="427037" cy="1027113"/>
              <a:chOff x="1203232" y="3419708"/>
              <a:chExt cx="428024" cy="1026696"/>
            </a:xfrm>
          </p:grpSpPr>
          <p:sp>
            <p:nvSpPr>
              <p:cNvPr id="31839" name="矩形 135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295" cy="36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40" name="矩形 136"/>
              <p:cNvSpPr>
                <a:spLocks noChangeArrowheads="1"/>
              </p:cNvSpPr>
              <p:nvPr/>
            </p:nvSpPr>
            <p:spPr bwMode="auto">
              <a:xfrm>
                <a:off x="1215961" y="3708516"/>
                <a:ext cx="415295" cy="36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韭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41" name="矩形 137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</a:p>
            </p:txBody>
          </p:sp>
        </p:grpSp>
        <p:grpSp>
          <p:nvGrpSpPr>
            <p:cNvPr id="31842" name="组合 150"/>
            <p:cNvGrpSpPr/>
            <p:nvPr/>
          </p:nvGrpSpPr>
          <p:grpSpPr bwMode="auto">
            <a:xfrm>
              <a:off x="3867150" y="3446463"/>
              <a:ext cx="428625" cy="1027112"/>
              <a:chOff x="1203232" y="3419708"/>
              <a:chExt cx="428024" cy="1026696"/>
            </a:xfrm>
          </p:grpSpPr>
          <p:sp>
            <p:nvSpPr>
              <p:cNvPr id="31843" name="矩形 151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342" cy="36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44" name="矩形 152"/>
              <p:cNvSpPr>
                <a:spLocks noChangeArrowheads="1"/>
              </p:cNvSpPr>
              <p:nvPr/>
            </p:nvSpPr>
            <p:spPr bwMode="auto">
              <a:xfrm>
                <a:off x="1215914" y="3708516"/>
                <a:ext cx="415342" cy="368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45" name="矩形 153"/>
              <p:cNvSpPr>
                <a:spLocks noChangeArrowheads="1"/>
              </p:cNvSpPr>
              <p:nvPr/>
            </p:nvSpPr>
            <p:spPr bwMode="auto">
              <a:xfrm>
                <a:off x="1212744" y="4076667"/>
                <a:ext cx="415342" cy="36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</p:grpSp>
        <p:grpSp>
          <p:nvGrpSpPr>
            <p:cNvPr id="31846" name="组合 154"/>
            <p:cNvGrpSpPr/>
            <p:nvPr/>
          </p:nvGrpSpPr>
          <p:grpSpPr bwMode="auto">
            <a:xfrm>
              <a:off x="4287838" y="3440113"/>
              <a:ext cx="428625" cy="1027112"/>
              <a:chOff x="1203232" y="3419708"/>
              <a:chExt cx="428024" cy="1026696"/>
            </a:xfrm>
          </p:grpSpPr>
          <p:sp>
            <p:nvSpPr>
              <p:cNvPr id="31847" name="矩形 155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342" cy="36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48" name="矩形 156"/>
              <p:cNvSpPr>
                <a:spLocks noChangeArrowheads="1"/>
              </p:cNvSpPr>
              <p:nvPr/>
            </p:nvSpPr>
            <p:spPr bwMode="auto">
              <a:xfrm>
                <a:off x="1215914" y="3708516"/>
                <a:ext cx="415342" cy="368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49" name="矩形 157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</a:p>
            </p:txBody>
          </p:sp>
        </p:grpSp>
        <p:grpSp>
          <p:nvGrpSpPr>
            <p:cNvPr id="31850" name="组合 158"/>
            <p:cNvGrpSpPr/>
            <p:nvPr/>
          </p:nvGrpSpPr>
          <p:grpSpPr bwMode="auto">
            <a:xfrm>
              <a:off x="4648200" y="3443288"/>
              <a:ext cx="428625" cy="1027112"/>
              <a:chOff x="1203232" y="3419708"/>
              <a:chExt cx="428024" cy="1026696"/>
            </a:xfrm>
          </p:grpSpPr>
          <p:sp>
            <p:nvSpPr>
              <p:cNvPr id="31851" name="矩形 159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342" cy="36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52" name="矩形 160"/>
              <p:cNvSpPr>
                <a:spLocks noChangeArrowheads="1"/>
              </p:cNvSpPr>
              <p:nvPr/>
            </p:nvSpPr>
            <p:spPr bwMode="auto">
              <a:xfrm>
                <a:off x="1215914" y="3708516"/>
                <a:ext cx="415342" cy="368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53" name="矩形 161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</a:p>
            </p:txBody>
          </p:sp>
        </p:grpSp>
        <p:grpSp>
          <p:nvGrpSpPr>
            <p:cNvPr id="31854" name="组合 162"/>
            <p:cNvGrpSpPr/>
            <p:nvPr/>
          </p:nvGrpSpPr>
          <p:grpSpPr bwMode="auto">
            <a:xfrm>
              <a:off x="5054600" y="3430588"/>
              <a:ext cx="428625" cy="1025525"/>
              <a:chOff x="1203232" y="3419708"/>
              <a:chExt cx="428024" cy="1026696"/>
            </a:xfrm>
          </p:grpSpPr>
          <p:sp>
            <p:nvSpPr>
              <p:cNvPr id="31855" name="矩形 163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342" cy="368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56" name="矩形 164"/>
              <p:cNvSpPr>
                <a:spLocks noChangeArrowheads="1"/>
              </p:cNvSpPr>
              <p:nvPr/>
            </p:nvSpPr>
            <p:spPr bwMode="auto">
              <a:xfrm>
                <a:off x="1215914" y="3707373"/>
                <a:ext cx="415342" cy="370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57" name="矩形 165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</a:p>
            </p:txBody>
          </p:sp>
        </p:grpSp>
        <p:grpSp>
          <p:nvGrpSpPr>
            <p:cNvPr id="31858" name="组合 166"/>
            <p:cNvGrpSpPr/>
            <p:nvPr/>
          </p:nvGrpSpPr>
          <p:grpSpPr bwMode="auto">
            <a:xfrm>
              <a:off x="5440363" y="3430588"/>
              <a:ext cx="427037" cy="1027112"/>
              <a:chOff x="1203232" y="3419708"/>
              <a:chExt cx="428024" cy="1026696"/>
            </a:xfrm>
          </p:grpSpPr>
          <p:sp>
            <p:nvSpPr>
              <p:cNvPr id="31859" name="矩形 167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295" cy="36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60" name="矩形 168"/>
              <p:cNvSpPr>
                <a:spLocks noChangeArrowheads="1"/>
              </p:cNvSpPr>
              <p:nvPr/>
            </p:nvSpPr>
            <p:spPr bwMode="auto">
              <a:xfrm>
                <a:off x="1215961" y="3708516"/>
                <a:ext cx="415295" cy="368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韭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61" name="矩形 169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</a:p>
            </p:txBody>
          </p:sp>
        </p:grpSp>
        <p:grpSp>
          <p:nvGrpSpPr>
            <p:cNvPr id="31862" name="组合 170"/>
            <p:cNvGrpSpPr/>
            <p:nvPr/>
          </p:nvGrpSpPr>
          <p:grpSpPr bwMode="auto">
            <a:xfrm>
              <a:off x="5872163" y="3427413"/>
              <a:ext cx="428625" cy="1027112"/>
              <a:chOff x="1203232" y="3419708"/>
              <a:chExt cx="428024" cy="1026696"/>
            </a:xfrm>
          </p:grpSpPr>
          <p:sp>
            <p:nvSpPr>
              <p:cNvPr id="31863" name="矩形 171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342" cy="36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64" name="矩形 172"/>
              <p:cNvSpPr>
                <a:spLocks noChangeArrowheads="1"/>
              </p:cNvSpPr>
              <p:nvPr/>
            </p:nvSpPr>
            <p:spPr bwMode="auto">
              <a:xfrm>
                <a:off x="1215914" y="3708516"/>
                <a:ext cx="415342" cy="368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韭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65" name="矩形 173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</a:p>
            </p:txBody>
          </p:sp>
        </p:grpSp>
        <p:grpSp>
          <p:nvGrpSpPr>
            <p:cNvPr id="31866" name="组合 174"/>
            <p:cNvGrpSpPr/>
            <p:nvPr/>
          </p:nvGrpSpPr>
          <p:grpSpPr bwMode="auto">
            <a:xfrm>
              <a:off x="6437313" y="3459163"/>
              <a:ext cx="428625" cy="1027112"/>
              <a:chOff x="1203232" y="3419708"/>
              <a:chExt cx="428024" cy="1026696"/>
            </a:xfrm>
          </p:grpSpPr>
          <p:sp>
            <p:nvSpPr>
              <p:cNvPr id="31867" name="矩形 175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ea typeface="Adobe 黑体 Std R" pitchFamily="34" charset="-122"/>
                  </a:rPr>
                  <a:t>糖</a:t>
                </a:r>
              </a:p>
            </p:txBody>
          </p:sp>
          <p:sp>
            <p:nvSpPr>
              <p:cNvPr id="31868" name="矩形 176"/>
              <p:cNvSpPr>
                <a:spLocks noChangeArrowheads="1"/>
              </p:cNvSpPr>
              <p:nvPr/>
            </p:nvSpPr>
            <p:spPr bwMode="auto">
              <a:xfrm>
                <a:off x="1215914" y="3708516"/>
                <a:ext cx="415342" cy="368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69" name="矩形 177"/>
              <p:cNvSpPr>
                <a:spLocks noChangeArrowheads="1"/>
              </p:cNvSpPr>
              <p:nvPr/>
            </p:nvSpPr>
            <p:spPr bwMode="auto">
              <a:xfrm>
                <a:off x="1212744" y="4076667"/>
                <a:ext cx="415342" cy="36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</p:grpSp>
        <p:grpSp>
          <p:nvGrpSpPr>
            <p:cNvPr id="31870" name="组合 178"/>
            <p:cNvGrpSpPr/>
            <p:nvPr/>
          </p:nvGrpSpPr>
          <p:grpSpPr bwMode="auto">
            <a:xfrm>
              <a:off x="6858000" y="3452813"/>
              <a:ext cx="428625" cy="1027112"/>
              <a:chOff x="1203232" y="3419708"/>
              <a:chExt cx="428024" cy="1026696"/>
            </a:xfrm>
          </p:grpSpPr>
          <p:sp>
            <p:nvSpPr>
              <p:cNvPr id="31871" name="矩形 179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</a:p>
            </p:txBody>
          </p:sp>
          <p:sp>
            <p:nvSpPr>
              <p:cNvPr id="31872" name="矩形 180"/>
              <p:cNvSpPr>
                <a:spLocks noChangeArrowheads="1"/>
              </p:cNvSpPr>
              <p:nvPr/>
            </p:nvSpPr>
            <p:spPr bwMode="auto">
              <a:xfrm>
                <a:off x="1215914" y="3708516"/>
                <a:ext cx="415342" cy="368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73" name="矩形 181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</a:p>
            </p:txBody>
          </p:sp>
        </p:grpSp>
        <p:grpSp>
          <p:nvGrpSpPr>
            <p:cNvPr id="31874" name="组合 182"/>
            <p:cNvGrpSpPr/>
            <p:nvPr/>
          </p:nvGrpSpPr>
          <p:grpSpPr bwMode="auto">
            <a:xfrm>
              <a:off x="7218363" y="3455988"/>
              <a:ext cx="428625" cy="1027112"/>
              <a:chOff x="1203232" y="3419708"/>
              <a:chExt cx="428024" cy="1026696"/>
            </a:xfrm>
          </p:grpSpPr>
          <p:sp>
            <p:nvSpPr>
              <p:cNvPr id="31875" name="矩形 183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342" cy="36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76" name="矩形 184"/>
              <p:cNvSpPr>
                <a:spLocks noChangeArrowheads="1"/>
              </p:cNvSpPr>
              <p:nvPr/>
            </p:nvSpPr>
            <p:spPr bwMode="auto">
              <a:xfrm>
                <a:off x="1215914" y="3708516"/>
                <a:ext cx="415342" cy="368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77" name="矩形 185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</a:p>
            </p:txBody>
          </p:sp>
        </p:grpSp>
        <p:grpSp>
          <p:nvGrpSpPr>
            <p:cNvPr id="31878" name="组合 186"/>
            <p:cNvGrpSpPr/>
            <p:nvPr/>
          </p:nvGrpSpPr>
          <p:grpSpPr bwMode="auto">
            <a:xfrm>
              <a:off x="7624763" y="3443288"/>
              <a:ext cx="428625" cy="1025525"/>
              <a:chOff x="1203232" y="3419708"/>
              <a:chExt cx="428024" cy="1026696"/>
            </a:xfrm>
          </p:grpSpPr>
          <p:sp>
            <p:nvSpPr>
              <p:cNvPr id="31879" name="矩形 187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342" cy="368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80" name="矩形 188"/>
              <p:cNvSpPr>
                <a:spLocks noChangeArrowheads="1"/>
              </p:cNvSpPr>
              <p:nvPr/>
            </p:nvSpPr>
            <p:spPr bwMode="auto">
              <a:xfrm>
                <a:off x="1215914" y="3707373"/>
                <a:ext cx="415342" cy="370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81" name="矩形 189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</a:p>
            </p:txBody>
          </p:sp>
        </p:grpSp>
        <p:grpSp>
          <p:nvGrpSpPr>
            <p:cNvPr id="31882" name="组合 190"/>
            <p:cNvGrpSpPr/>
            <p:nvPr/>
          </p:nvGrpSpPr>
          <p:grpSpPr bwMode="auto">
            <a:xfrm>
              <a:off x="8010525" y="3443288"/>
              <a:ext cx="428625" cy="1027112"/>
              <a:chOff x="1203232" y="3419708"/>
              <a:chExt cx="428024" cy="1026696"/>
            </a:xfrm>
          </p:grpSpPr>
          <p:sp>
            <p:nvSpPr>
              <p:cNvPr id="31883" name="矩形 191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342" cy="36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84" name="矩形 192"/>
              <p:cNvSpPr>
                <a:spLocks noChangeArrowheads="1"/>
              </p:cNvSpPr>
              <p:nvPr/>
            </p:nvSpPr>
            <p:spPr bwMode="auto">
              <a:xfrm>
                <a:off x="1215914" y="3708516"/>
                <a:ext cx="415342" cy="368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韭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85" name="矩形 193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酸</a:t>
                </a:r>
              </a:p>
            </p:txBody>
          </p:sp>
        </p:grpSp>
        <p:grpSp>
          <p:nvGrpSpPr>
            <p:cNvPr id="31886" name="组合 194"/>
            <p:cNvGrpSpPr/>
            <p:nvPr/>
          </p:nvGrpSpPr>
          <p:grpSpPr bwMode="auto">
            <a:xfrm>
              <a:off x="8442325" y="3440113"/>
              <a:ext cx="428625" cy="1027112"/>
              <a:chOff x="1203232" y="3419708"/>
              <a:chExt cx="428024" cy="1026696"/>
            </a:xfrm>
          </p:grpSpPr>
          <p:sp>
            <p:nvSpPr>
              <p:cNvPr id="31887" name="矩形 195"/>
              <p:cNvSpPr>
                <a:spLocks noChangeArrowheads="1"/>
              </p:cNvSpPr>
              <p:nvPr/>
            </p:nvSpPr>
            <p:spPr bwMode="auto">
              <a:xfrm>
                <a:off x="1203232" y="3419708"/>
                <a:ext cx="415342" cy="36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88" name="矩形 196"/>
              <p:cNvSpPr>
                <a:spLocks noChangeArrowheads="1"/>
              </p:cNvSpPr>
              <p:nvPr/>
            </p:nvSpPr>
            <p:spPr bwMode="auto">
              <a:xfrm>
                <a:off x="1215914" y="3708516"/>
                <a:ext cx="415342" cy="368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>
                    <a:latin typeface="黑体" panose="02010609060101010101" charset="-122"/>
                    <a:ea typeface="黑体" panose="02010609060101010101" charset="-122"/>
                  </a:rPr>
                  <a:t>韭</a:t>
                </a:r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31889" name="矩形 197"/>
              <p:cNvSpPr>
                <a:spLocks noChangeArrowheads="1"/>
              </p:cNvSpPr>
              <p:nvPr/>
            </p:nvSpPr>
            <p:spPr bwMode="auto">
              <a:xfrm>
                <a:off x="1212676" y="4077072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黑体" panose="02010609060101010101" charset="-122"/>
                    <a:ea typeface="黑体" panose="02010609060101010101" charset="-122"/>
                  </a:rPr>
                  <a:t>糖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25"/>
          <p:cNvSpPr>
            <a:spLocks noChangeArrowheads="1"/>
          </p:cNvSpPr>
          <p:nvPr/>
        </p:nvSpPr>
        <p:spPr bwMode="auto">
          <a:xfrm>
            <a:off x="350838" y="542925"/>
            <a:ext cx="8431212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62255" eaLnBrk="0" hangingPunct="0">
              <a:lnSpc>
                <a:spcPct val="150000"/>
              </a:lnSpc>
            </a:pPr>
            <a:r>
              <a:rPr lang="en-US" altLang="en-US" sz="2800"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6.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甲、乙、丙三个盒中分别装有大小、形状、质地相同的小球若干，甲盒中装有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个小球，分别写有字母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A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和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B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；乙盒中装有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个小球，分别写有字母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、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D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和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E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；丙盒中装有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个小球，分别写有字母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H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和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I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；现要从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个盒中各随机取出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1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个小球．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33794" name="图片 13" descr="714157922"/>
          <p:cNvPicPr>
            <a:picLocks noChangeArrowheads="1"/>
          </p:cNvPicPr>
          <p:nvPr/>
        </p:nvPicPr>
        <p:blipFill>
          <a:blip r:embed="rId2" cstate="email">
            <a:clrChange>
              <a:clrFrom>
                <a:srgbClr val="C2CCCE"/>
              </a:clrFrom>
              <a:clrTo>
                <a:srgbClr val="C2CC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225" y="4448175"/>
            <a:ext cx="1857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Oval 12"/>
          <p:cNvSpPr>
            <a:spLocks noChangeArrowheads="1"/>
          </p:cNvSpPr>
          <p:nvPr/>
        </p:nvSpPr>
        <p:spPr bwMode="auto">
          <a:xfrm>
            <a:off x="1101725" y="5019675"/>
            <a:ext cx="307975" cy="32385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FF"/>
            </a:solidFill>
            <a:round/>
          </a:ln>
        </p:spPr>
        <p:txBody>
          <a:bodyPr anchor="ctr"/>
          <a:lstStyle/>
          <a:p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Adobe 黑体 Std R" pitchFamily="34" charset="-122"/>
              <a:sym typeface="宋体" panose="02010600030101010101" pitchFamily="2" charset="-122"/>
            </a:endParaRPr>
          </a:p>
        </p:txBody>
      </p:sp>
      <p:pic>
        <p:nvPicPr>
          <p:cNvPr id="33796" name="图片 23" descr="714157922"/>
          <p:cNvPicPr>
            <a:picLocks noChangeArrowheads="1"/>
          </p:cNvPicPr>
          <p:nvPr/>
        </p:nvPicPr>
        <p:blipFill>
          <a:blip r:embed="rId3" cstate="email">
            <a:clrChange>
              <a:clrFrom>
                <a:srgbClr val="C2CCCE"/>
              </a:clrFrom>
              <a:clrTo>
                <a:srgbClr val="C2CC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3475" y="4591050"/>
            <a:ext cx="17859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24" descr="714157922"/>
          <p:cNvPicPr>
            <a:picLocks noChangeArrowheads="1"/>
          </p:cNvPicPr>
          <p:nvPr/>
        </p:nvPicPr>
        <p:blipFill>
          <a:blip r:embed="rId4" cstate="email">
            <a:clrChange>
              <a:clrFrom>
                <a:srgbClr val="C2CCCE"/>
              </a:clrFrom>
              <a:clrTo>
                <a:srgbClr val="C2CC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6725" y="4448175"/>
            <a:ext cx="164306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8" name="Group 10"/>
          <p:cNvGrpSpPr/>
          <p:nvPr/>
        </p:nvGrpSpPr>
        <p:grpSpPr bwMode="auto">
          <a:xfrm>
            <a:off x="7388225" y="4948238"/>
            <a:ext cx="615950" cy="415925"/>
            <a:chOff x="0" y="0"/>
            <a:chExt cx="970" cy="655"/>
          </a:xfrm>
        </p:grpSpPr>
        <p:sp>
          <p:nvSpPr>
            <p:cNvPr id="33799" name="Oval 11"/>
            <p:cNvSpPr>
              <a:spLocks noChangeArrowheads="1"/>
            </p:cNvSpPr>
            <p:nvPr/>
          </p:nvSpPr>
          <p:spPr bwMode="auto">
            <a:xfrm>
              <a:off x="543" y="0"/>
              <a:ext cx="427" cy="44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round/>
            </a:ln>
          </p:spPr>
          <p:txBody>
            <a:bodyPr anchor="ctr"/>
            <a:lstStyle/>
            <a:p>
              <a:endPara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3800" name="Oval 12"/>
            <p:cNvSpPr>
              <a:spLocks noChangeArrowheads="1"/>
            </p:cNvSpPr>
            <p:nvPr/>
          </p:nvSpPr>
          <p:spPr bwMode="auto">
            <a:xfrm>
              <a:off x="0" y="146"/>
              <a:ext cx="486" cy="50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round/>
            </a:ln>
          </p:spPr>
          <p:txBody>
            <a:bodyPr anchor="ctr"/>
            <a:lstStyle/>
            <a:p>
              <a:endPara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3801" name="Text Box 13"/>
          <p:cNvSpPr>
            <a:spLocks noChangeArrowheads="1"/>
          </p:cNvSpPr>
          <p:nvPr/>
        </p:nvSpPr>
        <p:spPr bwMode="auto">
          <a:xfrm>
            <a:off x="7705725" y="4906963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400" b="1" i="1">
                <a:solidFill>
                  <a:srgbClr val="003366"/>
                </a:solidFill>
                <a:latin typeface="Times New Roman" panose="02020603050405020304" pitchFamily="18" charset="0"/>
                <a:ea typeface="Adobe 黑体 Std R" pitchFamily="34" charset="-122"/>
                <a:sym typeface="宋体" panose="02010600030101010101" pitchFamily="2" charset="-122"/>
              </a:rPr>
              <a:t>I</a:t>
            </a:r>
            <a:endParaRPr lang="zh-CN" altLang="en-US" sz="2400" b="1" i="1">
              <a:latin typeface="Times New Roman" panose="02020603050405020304" pitchFamily="18" charset="0"/>
              <a:ea typeface="Adobe 黑体 Std R" pitchFamily="34" charset="-122"/>
              <a:sym typeface="宋体" panose="02010600030101010101" pitchFamily="2" charset="-122"/>
            </a:endParaRPr>
          </a:p>
        </p:txBody>
      </p:sp>
      <p:sp>
        <p:nvSpPr>
          <p:cNvPr id="33802" name="Text Box 14"/>
          <p:cNvSpPr>
            <a:spLocks noChangeArrowheads="1"/>
          </p:cNvSpPr>
          <p:nvPr/>
        </p:nvSpPr>
        <p:spPr bwMode="auto">
          <a:xfrm>
            <a:off x="7350125" y="4968875"/>
            <a:ext cx="2301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400" b="1" i="1">
                <a:solidFill>
                  <a:srgbClr val="003366"/>
                </a:solidFill>
                <a:latin typeface="Times New Roman" panose="02020603050405020304" pitchFamily="18" charset="0"/>
                <a:ea typeface="Adobe 黑体 Std R" pitchFamily="34" charset="-122"/>
                <a:sym typeface="宋体" panose="02010600030101010101" pitchFamily="2" charset="-122"/>
              </a:rPr>
              <a:t>H</a:t>
            </a:r>
            <a:endParaRPr lang="zh-CN" altLang="en-US" sz="2400" b="1" i="1">
              <a:latin typeface="Times New Roman" panose="02020603050405020304" pitchFamily="18" charset="0"/>
              <a:ea typeface="Adobe 黑体 Std R" pitchFamily="34" charset="-122"/>
              <a:sym typeface="宋体" panose="02010600030101010101" pitchFamily="2" charset="-122"/>
            </a:endParaRPr>
          </a:p>
        </p:txBody>
      </p:sp>
      <p:sp>
        <p:nvSpPr>
          <p:cNvPr id="33803" name="Oval 12"/>
          <p:cNvSpPr>
            <a:spLocks noChangeArrowheads="1"/>
          </p:cNvSpPr>
          <p:nvPr/>
        </p:nvSpPr>
        <p:spPr bwMode="auto">
          <a:xfrm>
            <a:off x="4745038" y="4876800"/>
            <a:ext cx="307975" cy="32385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FF"/>
            </a:solidFill>
            <a:round/>
          </a:ln>
        </p:spPr>
        <p:txBody>
          <a:bodyPr anchor="ctr"/>
          <a:lstStyle/>
          <a:p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Adobe 黑体 Std R" pitchFamily="34" charset="-122"/>
              <a:sym typeface="宋体" panose="02010600030101010101" pitchFamily="2" charset="-122"/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459288" y="5019675"/>
            <a:ext cx="307975" cy="32385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FF"/>
            </a:solidFill>
            <a:round/>
          </a:ln>
        </p:spPr>
        <p:txBody>
          <a:bodyPr anchor="ctr"/>
          <a:lstStyle/>
          <a:p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Adobe 黑体 Std R" pitchFamily="34" charset="-122"/>
              <a:sym typeface="宋体" panose="02010600030101010101" pitchFamily="2" charset="-122"/>
            </a:endParaRPr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4173538" y="5091113"/>
            <a:ext cx="307975" cy="32385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FF"/>
            </a:solidFill>
            <a:round/>
          </a:ln>
        </p:spPr>
        <p:txBody>
          <a:bodyPr anchor="ctr"/>
          <a:lstStyle/>
          <a:p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Adobe 黑体 Std R" pitchFamily="34" charset="-122"/>
              <a:sym typeface="宋体" panose="02010600030101010101" pitchFamily="2" charset="-122"/>
            </a:endParaRPr>
          </a:p>
        </p:txBody>
      </p:sp>
      <p:sp>
        <p:nvSpPr>
          <p:cNvPr id="33806" name="Oval 12"/>
          <p:cNvSpPr>
            <a:spLocks noChangeArrowheads="1"/>
          </p:cNvSpPr>
          <p:nvPr/>
        </p:nvSpPr>
        <p:spPr bwMode="auto">
          <a:xfrm>
            <a:off x="1458913" y="4948238"/>
            <a:ext cx="307975" cy="32385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FF"/>
            </a:solidFill>
            <a:round/>
          </a:ln>
        </p:spPr>
        <p:txBody>
          <a:bodyPr anchor="ctr"/>
          <a:lstStyle/>
          <a:p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Adobe 黑体 Std R" pitchFamily="34" charset="-122"/>
              <a:sym typeface="宋体" panose="02010600030101010101" pitchFamily="2" charset="-122"/>
            </a:endParaRPr>
          </a:p>
        </p:txBody>
      </p:sp>
      <p:grpSp>
        <p:nvGrpSpPr>
          <p:cNvPr id="33807" name="Group 15"/>
          <p:cNvGrpSpPr/>
          <p:nvPr/>
        </p:nvGrpSpPr>
        <p:grpSpPr bwMode="auto">
          <a:xfrm>
            <a:off x="4173538" y="4826000"/>
            <a:ext cx="996950" cy="614363"/>
            <a:chOff x="0" y="-80"/>
            <a:chExt cx="1571" cy="968"/>
          </a:xfrm>
        </p:grpSpPr>
        <p:sp>
          <p:nvSpPr>
            <p:cNvPr id="33808" name="Text Box 16"/>
            <p:cNvSpPr>
              <a:spLocks noChangeArrowheads="1"/>
            </p:cNvSpPr>
            <p:nvPr/>
          </p:nvSpPr>
          <p:spPr bwMode="auto">
            <a:xfrm>
              <a:off x="360" y="119"/>
              <a:ext cx="656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 i="1">
                  <a:solidFill>
                    <a:srgbClr val="003366"/>
                  </a:solidFill>
                  <a:latin typeface="Times New Roman" panose="02020603050405020304" pitchFamily="18" charset="0"/>
                  <a:ea typeface="Adobe 黑体 Std R" pitchFamily="34" charset="-122"/>
                  <a:sym typeface="宋体" panose="02010600030101010101" pitchFamily="2" charset="-122"/>
                </a:rPr>
                <a:t>D</a:t>
              </a:r>
              <a:endParaRPr lang="zh-CN" altLang="en-US" sz="2400" b="1" i="1">
                <a:latin typeface="Times New Roman" panose="02020603050405020304" pitchFamily="18" charset="0"/>
                <a:ea typeface="Adobe 黑体 Std R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3809" name="Text Box 17"/>
            <p:cNvSpPr>
              <a:spLocks noChangeArrowheads="1"/>
            </p:cNvSpPr>
            <p:nvPr/>
          </p:nvSpPr>
          <p:spPr bwMode="auto">
            <a:xfrm>
              <a:off x="0" y="119"/>
              <a:ext cx="360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 i="1">
                  <a:solidFill>
                    <a:srgbClr val="003366"/>
                  </a:solidFill>
                  <a:latin typeface="Times New Roman" panose="02020603050405020304" pitchFamily="18" charset="0"/>
                  <a:ea typeface="Adobe 黑体 Std R" pitchFamily="34" charset="-122"/>
                  <a:sym typeface="宋体" panose="02010600030101010101" pitchFamily="2" charset="-122"/>
                </a:rPr>
                <a:t>E</a:t>
              </a:r>
              <a:endParaRPr lang="zh-CN" altLang="en-US" sz="2400" b="1" i="1">
                <a:latin typeface="Times New Roman" panose="02020603050405020304" pitchFamily="18" charset="0"/>
                <a:ea typeface="Adobe 黑体 Std R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3810" name="Text Box 18"/>
            <p:cNvSpPr>
              <a:spLocks noChangeArrowheads="1"/>
            </p:cNvSpPr>
            <p:nvPr/>
          </p:nvSpPr>
          <p:spPr bwMode="auto">
            <a:xfrm>
              <a:off x="851" y="-8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 i="1">
                  <a:solidFill>
                    <a:srgbClr val="000080"/>
                  </a:solidFill>
                  <a:latin typeface="Times New Roman" panose="02020603050405020304" pitchFamily="18" charset="0"/>
                  <a:ea typeface="Adobe 黑体 Std R" pitchFamily="34" charset="-122"/>
                  <a:sym typeface="宋体" panose="02010600030101010101" pitchFamily="2" charset="-122"/>
                </a:rPr>
                <a:t>C</a:t>
              </a:r>
              <a:endParaRPr lang="zh-CN" altLang="en-US" sz="2400" b="1" i="1">
                <a:latin typeface="Times New Roman" panose="02020603050405020304" pitchFamily="18" charset="0"/>
                <a:ea typeface="Adobe 黑体 Std R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3811" name="Text Box 4"/>
          <p:cNvSpPr>
            <a:spLocks noChangeArrowheads="1"/>
          </p:cNvSpPr>
          <p:nvPr/>
        </p:nvSpPr>
        <p:spPr bwMode="auto">
          <a:xfrm>
            <a:off x="1101725" y="4948238"/>
            <a:ext cx="393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400" b="1" i="1">
                <a:solidFill>
                  <a:srgbClr val="003366"/>
                </a:solidFill>
                <a:latin typeface="Times New Roman" panose="02020603050405020304" pitchFamily="18" charset="0"/>
                <a:ea typeface="Adobe 黑体 Std R" pitchFamily="34" charset="-122"/>
                <a:sym typeface="宋体" panose="02010600030101010101" pitchFamily="2" charset="-122"/>
              </a:rPr>
              <a:t>A</a:t>
            </a:r>
            <a:endParaRPr lang="zh-CN" altLang="en-US" sz="2400" b="1" i="1">
              <a:latin typeface="Times New Roman" panose="02020603050405020304" pitchFamily="18" charset="0"/>
              <a:ea typeface="Adobe 黑体 Std R" pitchFamily="34" charset="-122"/>
              <a:sym typeface="宋体" panose="02010600030101010101" pitchFamily="2" charset="-122"/>
            </a:endParaRPr>
          </a:p>
        </p:txBody>
      </p:sp>
      <p:sp>
        <p:nvSpPr>
          <p:cNvPr id="33812" name="Text Box 5"/>
          <p:cNvSpPr>
            <a:spLocks noChangeArrowheads="1"/>
          </p:cNvSpPr>
          <p:nvPr/>
        </p:nvSpPr>
        <p:spPr bwMode="auto">
          <a:xfrm>
            <a:off x="1458913" y="4948238"/>
            <a:ext cx="415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400" b="1" i="1">
                <a:solidFill>
                  <a:srgbClr val="003366"/>
                </a:solidFill>
                <a:latin typeface="Times New Roman" panose="02020603050405020304" pitchFamily="18" charset="0"/>
                <a:ea typeface="Adobe 黑体 Std R" pitchFamily="34" charset="-122"/>
                <a:sym typeface="宋体" panose="02010600030101010101" pitchFamily="2" charset="-122"/>
              </a:rPr>
              <a:t>B</a:t>
            </a:r>
            <a:endParaRPr lang="zh-CN" altLang="en-US" sz="2400" b="1" i="1">
              <a:latin typeface="Times New Roman" panose="02020603050405020304" pitchFamily="18" charset="0"/>
              <a:ea typeface="Adobe 黑体 Std R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4"/>
          <p:cNvSpPr>
            <a:spLocks noChangeArrowheads="1"/>
          </p:cNvSpPr>
          <p:nvPr/>
        </p:nvSpPr>
        <p:spPr bwMode="auto">
          <a:xfrm>
            <a:off x="285750" y="642938"/>
            <a:ext cx="7632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62255"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）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取出的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个小球中恰好有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个，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个，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个写有元音字母的概率各是多少？</a:t>
            </a:r>
            <a:endParaRPr lang="zh-CN" altLang="en-US"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grpSp>
        <p:nvGrpSpPr>
          <p:cNvPr id="2" name="Group 64"/>
          <p:cNvGrpSpPr/>
          <p:nvPr/>
        </p:nvGrpSpPr>
        <p:grpSpPr bwMode="auto">
          <a:xfrm>
            <a:off x="1114425" y="2849563"/>
            <a:ext cx="1441450" cy="576262"/>
            <a:chOff x="0" y="0"/>
            <a:chExt cx="908" cy="363"/>
          </a:xfrm>
        </p:grpSpPr>
        <p:sp>
          <p:nvSpPr>
            <p:cNvPr id="34819" name="Line 27"/>
            <p:cNvSpPr>
              <a:spLocks noChangeShapeType="1"/>
            </p:cNvSpPr>
            <p:nvPr/>
          </p:nvSpPr>
          <p:spPr bwMode="auto">
            <a:xfrm flipH="1">
              <a:off x="0" y="0"/>
              <a:ext cx="455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0" name="Line 28"/>
            <p:cNvSpPr>
              <a:spLocks noChangeShapeType="1"/>
            </p:cNvSpPr>
            <p:nvPr/>
          </p:nvSpPr>
          <p:spPr bwMode="auto">
            <a:xfrm flipH="1">
              <a:off x="454" y="0"/>
              <a:ext cx="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1" name="Line 29"/>
            <p:cNvSpPr>
              <a:spLocks noChangeShapeType="1"/>
            </p:cNvSpPr>
            <p:nvPr/>
          </p:nvSpPr>
          <p:spPr bwMode="auto">
            <a:xfrm>
              <a:off x="454" y="0"/>
              <a:ext cx="454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47"/>
          <p:cNvGrpSpPr/>
          <p:nvPr/>
        </p:nvGrpSpPr>
        <p:grpSpPr bwMode="auto">
          <a:xfrm>
            <a:off x="898525" y="3714750"/>
            <a:ext cx="431800" cy="576263"/>
            <a:chOff x="0" y="0"/>
            <a:chExt cx="272" cy="363"/>
          </a:xfrm>
        </p:grpSpPr>
        <p:sp>
          <p:nvSpPr>
            <p:cNvPr id="34823" name="Line 31"/>
            <p:cNvSpPr>
              <a:spLocks noChangeShapeType="1"/>
            </p:cNvSpPr>
            <p:nvPr/>
          </p:nvSpPr>
          <p:spPr bwMode="auto">
            <a:xfrm flipH="1">
              <a:off x="0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4" name="Line 32"/>
            <p:cNvSpPr>
              <a:spLocks noChangeShapeType="1"/>
            </p:cNvSpPr>
            <p:nvPr/>
          </p:nvSpPr>
          <p:spPr bwMode="auto">
            <a:xfrm>
              <a:off x="136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" name="Text Box 36"/>
          <p:cNvSpPr>
            <a:spLocks noChangeArrowheads="1"/>
          </p:cNvSpPr>
          <p:nvPr/>
        </p:nvSpPr>
        <p:spPr bwMode="auto">
          <a:xfrm>
            <a:off x="357188" y="2501900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甲</a:t>
            </a:r>
            <a:endParaRPr lang="zh-CN" altLang="en-US" sz="2400" b="1">
              <a:latin typeface="Times New Roman" panose="02020603050405020304" pitchFamily="18" charset="0"/>
              <a:ea typeface="Adobe 黑体 Std R" pitchFamily="34" charset="-122"/>
            </a:endParaRPr>
          </a:p>
        </p:txBody>
      </p:sp>
      <p:sp>
        <p:nvSpPr>
          <p:cNvPr id="36" name="Text Box 37"/>
          <p:cNvSpPr>
            <a:spLocks noChangeArrowheads="1"/>
          </p:cNvSpPr>
          <p:nvPr/>
        </p:nvSpPr>
        <p:spPr bwMode="auto">
          <a:xfrm>
            <a:off x="322263" y="33543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乙</a:t>
            </a:r>
            <a:endParaRPr lang="zh-CN" altLang="en-US" sz="2400" b="1">
              <a:latin typeface="Times New Roman" panose="02020603050405020304" pitchFamily="18" charset="0"/>
              <a:ea typeface="Adobe 黑体 Std R" pitchFamily="34" charset="-122"/>
            </a:endParaRPr>
          </a:p>
        </p:txBody>
      </p:sp>
      <p:sp>
        <p:nvSpPr>
          <p:cNvPr id="37" name="Text Box 39"/>
          <p:cNvSpPr>
            <a:spLocks noChangeArrowheads="1"/>
          </p:cNvSpPr>
          <p:nvPr/>
        </p:nvSpPr>
        <p:spPr bwMode="auto">
          <a:xfrm>
            <a:off x="322263" y="42179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丙</a:t>
            </a:r>
          </a:p>
        </p:txBody>
      </p:sp>
      <p:sp>
        <p:nvSpPr>
          <p:cNvPr id="38" name="Text Box 40"/>
          <p:cNvSpPr>
            <a:spLocks noChangeArrowheads="1"/>
          </p:cNvSpPr>
          <p:nvPr/>
        </p:nvSpPr>
        <p:spPr bwMode="auto">
          <a:xfrm>
            <a:off x="1692275" y="24907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9" name="Text Box 42"/>
          <p:cNvSpPr>
            <a:spLocks noChangeArrowheads="1"/>
          </p:cNvSpPr>
          <p:nvPr/>
        </p:nvSpPr>
        <p:spPr bwMode="auto">
          <a:xfrm>
            <a:off x="898525" y="33543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0" name="Text Box 43"/>
          <p:cNvSpPr>
            <a:spLocks noChangeArrowheads="1"/>
          </p:cNvSpPr>
          <p:nvPr/>
        </p:nvSpPr>
        <p:spPr bwMode="auto">
          <a:xfrm>
            <a:off x="1692275" y="33543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D</a:t>
            </a:r>
            <a:endParaRPr lang="zh-CN" altLang="en-US" sz="2400" b="1" i="1">
              <a:latin typeface="Times New Roman" panose="02020603050405020304" pitchFamily="18" charset="0"/>
              <a:ea typeface="Adobe 黑体 Std R" pitchFamily="34" charset="-122"/>
            </a:endParaRPr>
          </a:p>
        </p:txBody>
      </p:sp>
      <p:sp>
        <p:nvSpPr>
          <p:cNvPr id="41" name="Text Box 44"/>
          <p:cNvSpPr>
            <a:spLocks noChangeArrowheads="1"/>
          </p:cNvSpPr>
          <p:nvPr/>
        </p:nvSpPr>
        <p:spPr bwMode="auto">
          <a:xfrm>
            <a:off x="2411413" y="33543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E</a:t>
            </a:r>
            <a:endParaRPr lang="zh-CN" altLang="en-US" sz="2400" b="1" i="1">
              <a:latin typeface="Times New Roman" panose="02020603050405020304" pitchFamily="18" charset="0"/>
              <a:ea typeface="Adobe 黑体 Std R" pitchFamily="34" charset="-122"/>
            </a:endParaRPr>
          </a:p>
        </p:txBody>
      </p:sp>
      <p:sp>
        <p:nvSpPr>
          <p:cNvPr id="42" name="Text Box 45"/>
          <p:cNvSpPr>
            <a:spLocks noChangeArrowheads="1"/>
          </p:cNvSpPr>
          <p:nvPr/>
        </p:nvSpPr>
        <p:spPr bwMode="auto">
          <a:xfrm>
            <a:off x="682625" y="42179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43" name="Text Box 46"/>
          <p:cNvSpPr>
            <a:spLocks noChangeArrowheads="1"/>
          </p:cNvSpPr>
          <p:nvPr/>
        </p:nvSpPr>
        <p:spPr bwMode="auto">
          <a:xfrm>
            <a:off x="1187450" y="42179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I</a:t>
            </a:r>
          </a:p>
        </p:txBody>
      </p:sp>
      <p:grpSp>
        <p:nvGrpSpPr>
          <p:cNvPr id="4" name="Group 54"/>
          <p:cNvGrpSpPr/>
          <p:nvPr/>
        </p:nvGrpSpPr>
        <p:grpSpPr bwMode="auto">
          <a:xfrm>
            <a:off x="1619250" y="3714750"/>
            <a:ext cx="431800" cy="576263"/>
            <a:chOff x="0" y="0"/>
            <a:chExt cx="272" cy="363"/>
          </a:xfrm>
        </p:grpSpPr>
        <p:sp>
          <p:nvSpPr>
            <p:cNvPr id="34835" name="Line 55"/>
            <p:cNvSpPr>
              <a:spLocks noChangeShapeType="1"/>
            </p:cNvSpPr>
            <p:nvPr/>
          </p:nvSpPr>
          <p:spPr bwMode="auto">
            <a:xfrm flipH="1">
              <a:off x="0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Line 56"/>
            <p:cNvSpPr>
              <a:spLocks noChangeShapeType="1"/>
            </p:cNvSpPr>
            <p:nvPr/>
          </p:nvSpPr>
          <p:spPr bwMode="auto">
            <a:xfrm>
              <a:off x="136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" name="Text Box 57"/>
          <p:cNvSpPr>
            <a:spLocks noChangeArrowheads="1"/>
          </p:cNvSpPr>
          <p:nvPr/>
        </p:nvSpPr>
        <p:spPr bwMode="auto">
          <a:xfrm>
            <a:off x="1403350" y="42179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48" name="Text Box 58"/>
          <p:cNvSpPr>
            <a:spLocks noChangeArrowheads="1"/>
          </p:cNvSpPr>
          <p:nvPr/>
        </p:nvSpPr>
        <p:spPr bwMode="auto">
          <a:xfrm>
            <a:off x="1908175" y="42179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I</a:t>
            </a:r>
          </a:p>
        </p:txBody>
      </p:sp>
      <p:grpSp>
        <p:nvGrpSpPr>
          <p:cNvPr id="5" name="Group 59"/>
          <p:cNvGrpSpPr/>
          <p:nvPr/>
        </p:nvGrpSpPr>
        <p:grpSpPr bwMode="auto">
          <a:xfrm>
            <a:off x="2338388" y="3714750"/>
            <a:ext cx="431800" cy="576263"/>
            <a:chOff x="0" y="0"/>
            <a:chExt cx="272" cy="363"/>
          </a:xfrm>
        </p:grpSpPr>
        <p:sp>
          <p:nvSpPr>
            <p:cNvPr id="34840" name="Line 60"/>
            <p:cNvSpPr>
              <a:spLocks noChangeShapeType="1"/>
            </p:cNvSpPr>
            <p:nvPr/>
          </p:nvSpPr>
          <p:spPr bwMode="auto">
            <a:xfrm flipH="1">
              <a:off x="0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1" name="Line 61"/>
            <p:cNvSpPr>
              <a:spLocks noChangeShapeType="1"/>
            </p:cNvSpPr>
            <p:nvPr/>
          </p:nvSpPr>
          <p:spPr bwMode="auto">
            <a:xfrm>
              <a:off x="136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" name="Text Box 62"/>
          <p:cNvSpPr>
            <a:spLocks noChangeArrowheads="1"/>
          </p:cNvSpPr>
          <p:nvPr/>
        </p:nvSpPr>
        <p:spPr bwMode="auto">
          <a:xfrm>
            <a:off x="2122488" y="42179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53" name="Text Box 63"/>
          <p:cNvSpPr>
            <a:spLocks noChangeArrowheads="1"/>
          </p:cNvSpPr>
          <p:nvPr/>
        </p:nvSpPr>
        <p:spPr bwMode="auto">
          <a:xfrm>
            <a:off x="2627313" y="42179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I</a:t>
            </a:r>
          </a:p>
        </p:txBody>
      </p:sp>
      <p:grpSp>
        <p:nvGrpSpPr>
          <p:cNvPr id="6" name="Group 65"/>
          <p:cNvGrpSpPr/>
          <p:nvPr/>
        </p:nvGrpSpPr>
        <p:grpSpPr bwMode="auto">
          <a:xfrm>
            <a:off x="3419475" y="2849563"/>
            <a:ext cx="1441450" cy="576262"/>
            <a:chOff x="0" y="0"/>
            <a:chExt cx="908" cy="363"/>
          </a:xfrm>
        </p:grpSpPr>
        <p:sp>
          <p:nvSpPr>
            <p:cNvPr id="34845" name="Line 66"/>
            <p:cNvSpPr>
              <a:spLocks noChangeShapeType="1"/>
            </p:cNvSpPr>
            <p:nvPr/>
          </p:nvSpPr>
          <p:spPr bwMode="auto">
            <a:xfrm flipH="1">
              <a:off x="0" y="0"/>
              <a:ext cx="455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Line 67"/>
            <p:cNvSpPr>
              <a:spLocks noChangeShapeType="1"/>
            </p:cNvSpPr>
            <p:nvPr/>
          </p:nvSpPr>
          <p:spPr bwMode="auto">
            <a:xfrm flipH="1">
              <a:off x="454" y="0"/>
              <a:ext cx="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7" name="Line 68"/>
            <p:cNvSpPr>
              <a:spLocks noChangeShapeType="1"/>
            </p:cNvSpPr>
            <p:nvPr/>
          </p:nvSpPr>
          <p:spPr bwMode="auto">
            <a:xfrm>
              <a:off x="454" y="0"/>
              <a:ext cx="454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69"/>
          <p:cNvGrpSpPr/>
          <p:nvPr/>
        </p:nvGrpSpPr>
        <p:grpSpPr bwMode="auto">
          <a:xfrm>
            <a:off x="3203575" y="3714750"/>
            <a:ext cx="431800" cy="576263"/>
            <a:chOff x="0" y="0"/>
            <a:chExt cx="272" cy="363"/>
          </a:xfrm>
        </p:grpSpPr>
        <p:sp>
          <p:nvSpPr>
            <p:cNvPr id="34849" name="Line 70"/>
            <p:cNvSpPr>
              <a:spLocks noChangeShapeType="1"/>
            </p:cNvSpPr>
            <p:nvPr/>
          </p:nvSpPr>
          <p:spPr bwMode="auto">
            <a:xfrm flipH="1">
              <a:off x="0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0" name="Line 71"/>
            <p:cNvSpPr>
              <a:spLocks noChangeShapeType="1"/>
            </p:cNvSpPr>
            <p:nvPr/>
          </p:nvSpPr>
          <p:spPr bwMode="auto">
            <a:xfrm>
              <a:off x="136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" name="Text Box 72"/>
          <p:cNvSpPr>
            <a:spLocks noChangeArrowheads="1"/>
          </p:cNvSpPr>
          <p:nvPr/>
        </p:nvSpPr>
        <p:spPr bwMode="auto">
          <a:xfrm>
            <a:off x="3997325" y="24907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62" name="Text Box 73"/>
          <p:cNvSpPr>
            <a:spLocks noChangeArrowheads="1"/>
          </p:cNvSpPr>
          <p:nvPr/>
        </p:nvSpPr>
        <p:spPr bwMode="auto">
          <a:xfrm>
            <a:off x="3203575" y="33543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63" name="Text Box 74"/>
          <p:cNvSpPr>
            <a:spLocks noChangeArrowheads="1"/>
          </p:cNvSpPr>
          <p:nvPr/>
        </p:nvSpPr>
        <p:spPr bwMode="auto">
          <a:xfrm>
            <a:off x="3997325" y="33543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D</a:t>
            </a:r>
            <a:endParaRPr lang="en-US" altLang="zh-CN" sz="2400" b="1" i="1">
              <a:latin typeface="Times New Roman" panose="02020603050405020304" pitchFamily="18" charset="0"/>
              <a:ea typeface="Adobe 黑体 Std R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Box 75"/>
          <p:cNvSpPr>
            <a:spLocks noChangeArrowheads="1"/>
          </p:cNvSpPr>
          <p:nvPr/>
        </p:nvSpPr>
        <p:spPr bwMode="auto">
          <a:xfrm>
            <a:off x="4716463" y="33543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E</a:t>
            </a:r>
            <a:endParaRPr lang="en-US" altLang="zh-CN" sz="2400" b="1" i="1">
              <a:latin typeface="Times New Roman" panose="02020603050405020304" pitchFamily="18" charset="0"/>
              <a:ea typeface="Adobe 黑体 Std R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Box 76"/>
          <p:cNvSpPr>
            <a:spLocks noChangeArrowheads="1"/>
          </p:cNvSpPr>
          <p:nvPr/>
        </p:nvSpPr>
        <p:spPr bwMode="auto">
          <a:xfrm>
            <a:off x="2987675" y="42179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66" name="Text Box 77"/>
          <p:cNvSpPr>
            <a:spLocks noChangeArrowheads="1"/>
          </p:cNvSpPr>
          <p:nvPr/>
        </p:nvSpPr>
        <p:spPr bwMode="auto">
          <a:xfrm>
            <a:off x="3492500" y="42179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I</a:t>
            </a:r>
          </a:p>
        </p:txBody>
      </p:sp>
      <p:grpSp>
        <p:nvGrpSpPr>
          <p:cNvPr id="8" name="Group 78"/>
          <p:cNvGrpSpPr/>
          <p:nvPr/>
        </p:nvGrpSpPr>
        <p:grpSpPr bwMode="auto">
          <a:xfrm>
            <a:off x="3924300" y="3714750"/>
            <a:ext cx="431800" cy="576263"/>
            <a:chOff x="0" y="0"/>
            <a:chExt cx="272" cy="363"/>
          </a:xfrm>
        </p:grpSpPr>
        <p:sp>
          <p:nvSpPr>
            <p:cNvPr id="34858" name="Line 79"/>
            <p:cNvSpPr>
              <a:spLocks noChangeShapeType="1"/>
            </p:cNvSpPr>
            <p:nvPr/>
          </p:nvSpPr>
          <p:spPr bwMode="auto">
            <a:xfrm flipH="1">
              <a:off x="0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9" name="Line 80"/>
            <p:cNvSpPr>
              <a:spLocks noChangeShapeType="1"/>
            </p:cNvSpPr>
            <p:nvPr/>
          </p:nvSpPr>
          <p:spPr bwMode="auto">
            <a:xfrm>
              <a:off x="136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0" name="Text Box 81"/>
          <p:cNvSpPr>
            <a:spLocks noChangeArrowheads="1"/>
          </p:cNvSpPr>
          <p:nvPr/>
        </p:nvSpPr>
        <p:spPr bwMode="auto">
          <a:xfrm>
            <a:off x="3708400" y="42179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71" name="Text Box 82"/>
          <p:cNvSpPr>
            <a:spLocks noChangeArrowheads="1"/>
          </p:cNvSpPr>
          <p:nvPr/>
        </p:nvSpPr>
        <p:spPr bwMode="auto">
          <a:xfrm>
            <a:off x="4213225" y="42179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I</a:t>
            </a:r>
          </a:p>
        </p:txBody>
      </p:sp>
      <p:grpSp>
        <p:nvGrpSpPr>
          <p:cNvPr id="9" name="Group 83"/>
          <p:cNvGrpSpPr/>
          <p:nvPr/>
        </p:nvGrpSpPr>
        <p:grpSpPr bwMode="auto">
          <a:xfrm>
            <a:off x="4643438" y="3714750"/>
            <a:ext cx="431800" cy="576263"/>
            <a:chOff x="0" y="0"/>
            <a:chExt cx="272" cy="363"/>
          </a:xfrm>
        </p:grpSpPr>
        <p:sp>
          <p:nvSpPr>
            <p:cNvPr id="34863" name="Line 84"/>
            <p:cNvSpPr>
              <a:spLocks noChangeShapeType="1"/>
            </p:cNvSpPr>
            <p:nvPr/>
          </p:nvSpPr>
          <p:spPr bwMode="auto">
            <a:xfrm flipH="1">
              <a:off x="0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4" name="Line 85"/>
            <p:cNvSpPr>
              <a:spLocks noChangeShapeType="1"/>
            </p:cNvSpPr>
            <p:nvPr/>
          </p:nvSpPr>
          <p:spPr bwMode="auto">
            <a:xfrm>
              <a:off x="136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5" name="Text Box 86"/>
          <p:cNvSpPr>
            <a:spLocks noChangeArrowheads="1"/>
          </p:cNvSpPr>
          <p:nvPr/>
        </p:nvSpPr>
        <p:spPr bwMode="auto">
          <a:xfrm>
            <a:off x="4427538" y="42179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76" name="Text Box 87"/>
          <p:cNvSpPr>
            <a:spLocks noChangeArrowheads="1"/>
          </p:cNvSpPr>
          <p:nvPr/>
        </p:nvSpPr>
        <p:spPr bwMode="auto">
          <a:xfrm>
            <a:off x="4859338" y="42179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I</a:t>
            </a:r>
          </a:p>
        </p:txBody>
      </p:sp>
      <p:grpSp>
        <p:nvGrpSpPr>
          <p:cNvPr id="10" name="Group 124"/>
          <p:cNvGrpSpPr/>
          <p:nvPr/>
        </p:nvGrpSpPr>
        <p:grpSpPr bwMode="auto">
          <a:xfrm>
            <a:off x="684213" y="4649788"/>
            <a:ext cx="4608512" cy="1038225"/>
            <a:chOff x="0" y="0"/>
            <a:chExt cx="2903" cy="654"/>
          </a:xfrm>
        </p:grpSpPr>
        <p:sp>
          <p:nvSpPr>
            <p:cNvPr id="34868" name="Text Box 88"/>
            <p:cNvSpPr>
              <a:spLocks noChangeArrowheads="1"/>
            </p:cNvSpPr>
            <p:nvPr/>
          </p:nvSpPr>
          <p:spPr bwMode="auto">
            <a:xfrm>
              <a:off x="1451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4869" name="Text Box 89"/>
            <p:cNvSpPr>
              <a:spLocks noChangeArrowheads="1"/>
            </p:cNvSpPr>
            <p:nvPr/>
          </p:nvSpPr>
          <p:spPr bwMode="auto">
            <a:xfrm>
              <a:off x="1451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34870" name="Text Box 90"/>
            <p:cNvSpPr>
              <a:spLocks noChangeArrowheads="1"/>
            </p:cNvSpPr>
            <p:nvPr/>
          </p:nvSpPr>
          <p:spPr bwMode="auto">
            <a:xfrm>
              <a:off x="1451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34871" name="Text Box 91"/>
            <p:cNvSpPr>
              <a:spLocks noChangeArrowheads="1"/>
            </p:cNvSpPr>
            <p:nvPr/>
          </p:nvSpPr>
          <p:spPr bwMode="auto">
            <a:xfrm>
              <a:off x="0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4872" name="Text Box 92"/>
            <p:cNvSpPr>
              <a:spLocks noChangeArrowheads="1"/>
            </p:cNvSpPr>
            <p:nvPr/>
          </p:nvSpPr>
          <p:spPr bwMode="auto">
            <a:xfrm>
              <a:off x="0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34873" name="Text Box 93"/>
            <p:cNvSpPr>
              <a:spLocks noChangeArrowheads="1"/>
            </p:cNvSpPr>
            <p:nvPr/>
          </p:nvSpPr>
          <p:spPr bwMode="auto">
            <a:xfrm>
              <a:off x="0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34874" name="Text Box 94"/>
            <p:cNvSpPr>
              <a:spLocks noChangeArrowheads="1"/>
            </p:cNvSpPr>
            <p:nvPr/>
          </p:nvSpPr>
          <p:spPr bwMode="auto">
            <a:xfrm>
              <a:off x="272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4875" name="Text Box 95"/>
            <p:cNvSpPr>
              <a:spLocks noChangeArrowheads="1"/>
            </p:cNvSpPr>
            <p:nvPr/>
          </p:nvSpPr>
          <p:spPr bwMode="auto">
            <a:xfrm>
              <a:off x="272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34876" name="Text Box 96"/>
            <p:cNvSpPr>
              <a:spLocks noChangeArrowheads="1"/>
            </p:cNvSpPr>
            <p:nvPr/>
          </p:nvSpPr>
          <p:spPr bwMode="auto">
            <a:xfrm>
              <a:off x="272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I</a:t>
              </a:r>
            </a:p>
          </p:txBody>
        </p:sp>
        <p:sp>
          <p:nvSpPr>
            <p:cNvPr id="34877" name="Text Box 97"/>
            <p:cNvSpPr>
              <a:spLocks noChangeArrowheads="1"/>
            </p:cNvSpPr>
            <p:nvPr/>
          </p:nvSpPr>
          <p:spPr bwMode="auto">
            <a:xfrm>
              <a:off x="453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4878" name="Text Box 98"/>
            <p:cNvSpPr>
              <a:spLocks noChangeArrowheads="1"/>
            </p:cNvSpPr>
            <p:nvPr/>
          </p:nvSpPr>
          <p:spPr bwMode="auto">
            <a:xfrm>
              <a:off x="453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34879" name="Text Box 99"/>
            <p:cNvSpPr>
              <a:spLocks noChangeArrowheads="1"/>
            </p:cNvSpPr>
            <p:nvPr/>
          </p:nvSpPr>
          <p:spPr bwMode="auto">
            <a:xfrm>
              <a:off x="453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34880" name="Text Box 100"/>
            <p:cNvSpPr>
              <a:spLocks noChangeArrowheads="1"/>
            </p:cNvSpPr>
            <p:nvPr/>
          </p:nvSpPr>
          <p:spPr bwMode="auto">
            <a:xfrm>
              <a:off x="726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4881" name="Text Box 101"/>
            <p:cNvSpPr>
              <a:spLocks noChangeArrowheads="1"/>
            </p:cNvSpPr>
            <p:nvPr/>
          </p:nvSpPr>
          <p:spPr bwMode="auto">
            <a:xfrm>
              <a:off x="726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34882" name="Text Box 102"/>
            <p:cNvSpPr>
              <a:spLocks noChangeArrowheads="1"/>
            </p:cNvSpPr>
            <p:nvPr/>
          </p:nvSpPr>
          <p:spPr bwMode="auto">
            <a:xfrm>
              <a:off x="726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I</a:t>
              </a:r>
            </a:p>
          </p:txBody>
        </p:sp>
        <p:sp>
          <p:nvSpPr>
            <p:cNvPr id="34883" name="Text Box 103"/>
            <p:cNvSpPr>
              <a:spLocks noChangeArrowheads="1"/>
            </p:cNvSpPr>
            <p:nvPr/>
          </p:nvSpPr>
          <p:spPr bwMode="auto">
            <a:xfrm>
              <a:off x="907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4884" name="Text Box 104"/>
            <p:cNvSpPr>
              <a:spLocks noChangeArrowheads="1"/>
            </p:cNvSpPr>
            <p:nvPr/>
          </p:nvSpPr>
          <p:spPr bwMode="auto">
            <a:xfrm>
              <a:off x="907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34885" name="Text Box 105"/>
            <p:cNvSpPr>
              <a:spLocks noChangeArrowheads="1"/>
            </p:cNvSpPr>
            <p:nvPr/>
          </p:nvSpPr>
          <p:spPr bwMode="auto">
            <a:xfrm>
              <a:off x="907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34886" name="Text Box 106"/>
            <p:cNvSpPr>
              <a:spLocks noChangeArrowheads="1"/>
            </p:cNvSpPr>
            <p:nvPr/>
          </p:nvSpPr>
          <p:spPr bwMode="auto">
            <a:xfrm>
              <a:off x="1179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4887" name="Text Box 107"/>
            <p:cNvSpPr>
              <a:spLocks noChangeArrowheads="1"/>
            </p:cNvSpPr>
            <p:nvPr/>
          </p:nvSpPr>
          <p:spPr bwMode="auto">
            <a:xfrm>
              <a:off x="1179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34888" name="Text Box 108"/>
            <p:cNvSpPr>
              <a:spLocks noChangeArrowheads="1"/>
            </p:cNvSpPr>
            <p:nvPr/>
          </p:nvSpPr>
          <p:spPr bwMode="auto">
            <a:xfrm>
              <a:off x="1179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I</a:t>
              </a:r>
            </a:p>
          </p:txBody>
        </p:sp>
        <p:sp>
          <p:nvSpPr>
            <p:cNvPr id="34889" name="Text Box 109"/>
            <p:cNvSpPr>
              <a:spLocks noChangeArrowheads="1"/>
            </p:cNvSpPr>
            <p:nvPr/>
          </p:nvSpPr>
          <p:spPr bwMode="auto">
            <a:xfrm>
              <a:off x="1678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4890" name="Text Box 110"/>
            <p:cNvSpPr>
              <a:spLocks noChangeArrowheads="1"/>
            </p:cNvSpPr>
            <p:nvPr/>
          </p:nvSpPr>
          <p:spPr bwMode="auto">
            <a:xfrm>
              <a:off x="1678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34891" name="Text Box 111"/>
            <p:cNvSpPr>
              <a:spLocks noChangeArrowheads="1"/>
            </p:cNvSpPr>
            <p:nvPr/>
          </p:nvSpPr>
          <p:spPr bwMode="auto">
            <a:xfrm>
              <a:off x="1678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I</a:t>
              </a:r>
            </a:p>
          </p:txBody>
        </p:sp>
        <p:sp>
          <p:nvSpPr>
            <p:cNvPr id="34892" name="Text Box 112"/>
            <p:cNvSpPr>
              <a:spLocks noChangeArrowheads="1"/>
            </p:cNvSpPr>
            <p:nvPr/>
          </p:nvSpPr>
          <p:spPr bwMode="auto">
            <a:xfrm>
              <a:off x="1905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4893" name="Text Box 113"/>
            <p:cNvSpPr>
              <a:spLocks noChangeArrowheads="1"/>
            </p:cNvSpPr>
            <p:nvPr/>
          </p:nvSpPr>
          <p:spPr bwMode="auto">
            <a:xfrm>
              <a:off x="1905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34894" name="Text Box 114"/>
            <p:cNvSpPr>
              <a:spLocks noChangeArrowheads="1"/>
            </p:cNvSpPr>
            <p:nvPr/>
          </p:nvSpPr>
          <p:spPr bwMode="auto">
            <a:xfrm>
              <a:off x="1905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34895" name="Text Box 115"/>
            <p:cNvSpPr>
              <a:spLocks noChangeArrowheads="1"/>
            </p:cNvSpPr>
            <p:nvPr/>
          </p:nvSpPr>
          <p:spPr bwMode="auto">
            <a:xfrm>
              <a:off x="2177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4896" name="Text Box 116"/>
            <p:cNvSpPr>
              <a:spLocks noChangeArrowheads="1"/>
            </p:cNvSpPr>
            <p:nvPr/>
          </p:nvSpPr>
          <p:spPr bwMode="auto">
            <a:xfrm>
              <a:off x="2177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34897" name="Text Box 117"/>
            <p:cNvSpPr>
              <a:spLocks noChangeArrowheads="1"/>
            </p:cNvSpPr>
            <p:nvPr/>
          </p:nvSpPr>
          <p:spPr bwMode="auto">
            <a:xfrm>
              <a:off x="2177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I</a:t>
              </a:r>
            </a:p>
          </p:txBody>
        </p:sp>
        <p:sp>
          <p:nvSpPr>
            <p:cNvPr id="34898" name="Text Box 118"/>
            <p:cNvSpPr>
              <a:spLocks noChangeArrowheads="1"/>
            </p:cNvSpPr>
            <p:nvPr/>
          </p:nvSpPr>
          <p:spPr bwMode="auto">
            <a:xfrm>
              <a:off x="2404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4899" name="Text Box 119"/>
            <p:cNvSpPr>
              <a:spLocks noChangeArrowheads="1"/>
            </p:cNvSpPr>
            <p:nvPr/>
          </p:nvSpPr>
          <p:spPr bwMode="auto">
            <a:xfrm>
              <a:off x="2404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34900" name="Text Box 120"/>
            <p:cNvSpPr>
              <a:spLocks noChangeArrowheads="1"/>
            </p:cNvSpPr>
            <p:nvPr/>
          </p:nvSpPr>
          <p:spPr bwMode="auto">
            <a:xfrm>
              <a:off x="2404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34901" name="Text Box 121"/>
            <p:cNvSpPr>
              <a:spLocks noChangeArrowheads="1"/>
            </p:cNvSpPr>
            <p:nvPr/>
          </p:nvSpPr>
          <p:spPr bwMode="auto">
            <a:xfrm>
              <a:off x="2631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4902" name="Text Box 122"/>
            <p:cNvSpPr>
              <a:spLocks noChangeArrowheads="1"/>
            </p:cNvSpPr>
            <p:nvPr/>
          </p:nvSpPr>
          <p:spPr bwMode="auto">
            <a:xfrm>
              <a:off x="2631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34903" name="Text Box 123"/>
            <p:cNvSpPr>
              <a:spLocks noChangeArrowheads="1"/>
            </p:cNvSpPr>
            <p:nvPr/>
          </p:nvSpPr>
          <p:spPr bwMode="auto">
            <a:xfrm>
              <a:off x="2631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121" name="Rectangle 125"/>
          <p:cNvSpPr>
            <a:spLocks noChangeArrowheads="1"/>
          </p:cNvSpPr>
          <p:nvPr/>
        </p:nvSpPr>
        <p:spPr bwMode="auto">
          <a:xfrm>
            <a:off x="5424488" y="2747963"/>
            <a:ext cx="345598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解：由树状图得，所有可能出现的结果有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12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个，它们出现的可能性相等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5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/>
      <p:bldP spid="36" grpId="0" bldLvl="0"/>
      <p:bldP spid="37" grpId="0" bldLvl="0"/>
      <p:bldP spid="38" grpId="0" bldLvl="0"/>
      <p:bldP spid="39" grpId="0" bldLvl="0"/>
      <p:bldP spid="40" grpId="0" bldLvl="0"/>
      <p:bldP spid="41" grpId="0" bldLvl="0"/>
      <p:bldP spid="42" grpId="0" bldLvl="0"/>
      <p:bldP spid="43" grpId="0" bldLvl="0"/>
      <p:bldP spid="47" grpId="0" bldLvl="0"/>
      <p:bldP spid="48" grpId="0" bldLvl="0"/>
      <p:bldP spid="52" grpId="0" bldLvl="0"/>
      <p:bldP spid="53" grpId="0" bldLvl="0"/>
      <p:bldP spid="61" grpId="0" bldLvl="0"/>
      <p:bldP spid="62" grpId="0" bldLvl="0"/>
      <p:bldP spid="63" grpId="0" bldLvl="0"/>
      <p:bldP spid="64" grpId="0" bldLvl="0"/>
      <p:bldP spid="65" grpId="0" bldLvl="0"/>
      <p:bldP spid="66" grpId="0" bldLvl="0"/>
      <p:bldP spid="70" grpId="0" bldLvl="0"/>
      <p:bldP spid="71" grpId="0" bldLvl="0"/>
      <p:bldP spid="75" grpId="0" bldLvl="0"/>
      <p:bldP spid="76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 bwMode="auto">
          <a:xfrm>
            <a:off x="512763" y="819150"/>
            <a:ext cx="8207375" cy="1584325"/>
            <a:chOff x="807" y="1402"/>
            <a:chExt cx="12925" cy="2496"/>
          </a:xfrm>
        </p:grpSpPr>
        <p:sp>
          <p:nvSpPr>
            <p:cNvPr id="36866" name="矩形 127"/>
            <p:cNvSpPr>
              <a:spLocks noChangeArrowheads="1"/>
            </p:cNvSpPr>
            <p:nvPr/>
          </p:nvSpPr>
          <p:spPr bwMode="auto">
            <a:xfrm>
              <a:off x="807" y="1402"/>
              <a:ext cx="12925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Arial" panose="020B0604020202020204" pitchFamily="34" charset="0"/>
                </a:rPr>
                <a:t>）</a:t>
              </a:r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满足只有一个元音字母的结果有</a:t>
              </a:r>
              <a:r>
                <a:rPr lang="en-US" altLang="zh-CN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5</a:t>
              </a:r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个，则</a:t>
              </a: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sym typeface="Arial" panose="020B0604020202020204" pitchFamily="34" charset="0"/>
                </a:rPr>
                <a:t> 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sym typeface="Arial" panose="020B0604020202020204" pitchFamily="34" charset="0"/>
                </a:rPr>
                <a:t>P</a:t>
              </a:r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（一个元音）</a:t>
              </a:r>
              <a:r>
                <a:rPr lang="en-US" altLang="zh-CN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=</a:t>
              </a:r>
              <a:endPara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6867" name="对象 1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250" y="2976"/>
            <a:ext cx="565" cy="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0" r:id="rId3" imgW="242570" imgH="395605" progId="Equation.KSEE3">
                    <p:embed/>
                  </p:oleObj>
                </mc:Choice>
                <mc:Fallback>
                  <p:oleObj r:id="rId3" imgW="242570" imgH="395605" progId="Equation.KSEE3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0" y="2976"/>
                          <a:ext cx="565" cy="9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组合 20"/>
          <p:cNvGrpSpPr/>
          <p:nvPr/>
        </p:nvGrpSpPr>
        <p:grpSpPr bwMode="auto">
          <a:xfrm>
            <a:off x="703263" y="4203700"/>
            <a:ext cx="7480300" cy="1585913"/>
            <a:chOff x="8447" y="6988"/>
            <a:chExt cx="5557" cy="2496"/>
          </a:xfrm>
        </p:grpSpPr>
        <p:sp>
          <p:nvSpPr>
            <p:cNvPr id="36869" name="矩形 129"/>
            <p:cNvSpPr>
              <a:spLocks noChangeArrowheads="1"/>
            </p:cNvSpPr>
            <p:nvPr/>
          </p:nvSpPr>
          <p:spPr bwMode="auto">
            <a:xfrm>
              <a:off x="8447" y="6988"/>
              <a:ext cx="5557" cy="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满足三个全部为元音字母的结果有</a:t>
              </a:r>
              <a:r>
                <a:rPr lang="en-US" altLang="zh-CN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个，则 </a:t>
              </a: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Arial" panose="020B0604020202020204" pitchFamily="34" charset="0"/>
                </a:rPr>
                <a:t>P</a:t>
              </a:r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（三个元音）</a:t>
              </a:r>
              <a:r>
                <a:rPr lang="en-US" altLang="zh-CN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=</a:t>
              </a:r>
              <a:endPara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6870" name="对象 1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478" y="8562"/>
            <a:ext cx="565" cy="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1" r:id="rId5" imgW="242570" imgH="395605" progId="Equation.KSEE3">
                    <p:embed/>
                  </p:oleObj>
                </mc:Choice>
                <mc:Fallback>
                  <p:oleObj r:id="rId5" imgW="242570" imgH="395605" progId="Equation.KSEE3">
                    <p:embed/>
                    <p:pic>
                      <p:nvPicPr>
                        <p:cNvPr id="0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78" y="8562"/>
                          <a:ext cx="565" cy="9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组合 21"/>
          <p:cNvGrpSpPr/>
          <p:nvPr/>
        </p:nvGrpSpPr>
        <p:grpSpPr bwMode="auto">
          <a:xfrm>
            <a:off x="703263" y="2555875"/>
            <a:ext cx="6769100" cy="1371600"/>
            <a:chOff x="1153" y="4016"/>
            <a:chExt cx="7200" cy="2160"/>
          </a:xfrm>
        </p:grpSpPr>
        <p:sp>
          <p:nvSpPr>
            <p:cNvPr id="36872" name="矩形 128"/>
            <p:cNvSpPr>
              <a:spLocks noChangeArrowheads="1"/>
            </p:cNvSpPr>
            <p:nvPr/>
          </p:nvSpPr>
          <p:spPr bwMode="auto">
            <a:xfrm>
              <a:off x="1153" y="4016"/>
              <a:ext cx="720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满足只有两个元音字母的结果有</a:t>
              </a:r>
              <a:r>
                <a:rPr lang="en-US" altLang="zh-CN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4</a:t>
              </a:r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个，则 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Arial" panose="020B0604020202020204" pitchFamily="34" charset="0"/>
                </a:rPr>
                <a:t>P</a:t>
              </a:r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（两个元音）</a:t>
              </a:r>
              <a:r>
                <a:rPr lang="en-US" altLang="zh-CN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=   =</a:t>
              </a:r>
              <a:endPara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6873" name="对象 1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749" y="5254"/>
            <a:ext cx="415" cy="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2" r:id="rId7" imgW="178435" imgH="395605" progId="Equation.KSEE3">
                    <p:embed/>
                  </p:oleObj>
                </mc:Choice>
                <mc:Fallback>
                  <p:oleObj r:id="rId7" imgW="178435" imgH="395605" progId="Equation.KSEE3">
                    <p:embed/>
                    <p:pic>
                      <p:nvPicPr>
                        <p:cNvPr id="0" name="对象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9" y="5254"/>
                          <a:ext cx="415" cy="9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4" name="对象 1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952" y="5190"/>
            <a:ext cx="474" cy="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3" r:id="rId9" imgW="203200" imgH="393700" progId="Equation.KSEE3">
                    <p:embed/>
                  </p:oleObj>
                </mc:Choice>
                <mc:Fallback>
                  <p:oleObj r:id="rId9" imgW="203200" imgH="393700" progId="Equation.KSEE3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" y="5190"/>
                          <a:ext cx="474" cy="9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35"/>
          <p:cNvSpPr>
            <a:spLocks noChangeArrowheads="1"/>
          </p:cNvSpPr>
          <p:nvPr/>
        </p:nvSpPr>
        <p:spPr bwMode="auto">
          <a:xfrm>
            <a:off x="177800" y="412750"/>
            <a:ext cx="89312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62255"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）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取出的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Tahoma" panose="020B0604030504040204" pitchFamily="34" charset="0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Tahoma" panose="020B0604030504040204" pitchFamily="34" charset="0"/>
              </a:rPr>
              <a:t>个小球上全是辅音字母的概率是多少？</a:t>
            </a:r>
            <a:endParaRPr lang="zh-CN" altLang="en-US"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grpSp>
        <p:nvGrpSpPr>
          <p:cNvPr id="2" name="Group 64"/>
          <p:cNvGrpSpPr/>
          <p:nvPr/>
        </p:nvGrpSpPr>
        <p:grpSpPr bwMode="auto">
          <a:xfrm>
            <a:off x="2122488" y="1843088"/>
            <a:ext cx="1441450" cy="576262"/>
            <a:chOff x="0" y="0"/>
            <a:chExt cx="908" cy="363"/>
          </a:xfrm>
        </p:grpSpPr>
        <p:sp>
          <p:nvSpPr>
            <p:cNvPr id="37891" name="Line 27"/>
            <p:cNvSpPr>
              <a:spLocks noChangeShapeType="1"/>
            </p:cNvSpPr>
            <p:nvPr/>
          </p:nvSpPr>
          <p:spPr bwMode="auto">
            <a:xfrm flipH="1">
              <a:off x="0" y="0"/>
              <a:ext cx="455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2" name="Line 28"/>
            <p:cNvSpPr>
              <a:spLocks noChangeShapeType="1"/>
            </p:cNvSpPr>
            <p:nvPr/>
          </p:nvSpPr>
          <p:spPr bwMode="auto">
            <a:xfrm flipH="1">
              <a:off x="454" y="0"/>
              <a:ext cx="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3" name="Line 29"/>
            <p:cNvSpPr>
              <a:spLocks noChangeShapeType="1"/>
            </p:cNvSpPr>
            <p:nvPr/>
          </p:nvSpPr>
          <p:spPr bwMode="auto">
            <a:xfrm>
              <a:off x="454" y="0"/>
              <a:ext cx="454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47"/>
          <p:cNvGrpSpPr/>
          <p:nvPr/>
        </p:nvGrpSpPr>
        <p:grpSpPr bwMode="auto">
          <a:xfrm>
            <a:off x="1906588" y="2708275"/>
            <a:ext cx="431800" cy="576263"/>
            <a:chOff x="0" y="0"/>
            <a:chExt cx="272" cy="363"/>
          </a:xfrm>
        </p:grpSpPr>
        <p:sp>
          <p:nvSpPr>
            <p:cNvPr id="37895" name="Line 31"/>
            <p:cNvSpPr>
              <a:spLocks noChangeShapeType="1"/>
            </p:cNvSpPr>
            <p:nvPr/>
          </p:nvSpPr>
          <p:spPr bwMode="auto">
            <a:xfrm flipH="1">
              <a:off x="0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6" name="Line 32"/>
            <p:cNvSpPr>
              <a:spLocks noChangeShapeType="1"/>
            </p:cNvSpPr>
            <p:nvPr/>
          </p:nvSpPr>
          <p:spPr bwMode="auto">
            <a:xfrm>
              <a:off x="136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5" name="Text Box 36"/>
          <p:cNvSpPr>
            <a:spLocks noChangeArrowheads="1"/>
          </p:cNvSpPr>
          <p:nvPr/>
        </p:nvSpPr>
        <p:spPr bwMode="auto">
          <a:xfrm>
            <a:off x="1330325" y="14843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甲</a:t>
            </a:r>
            <a:endParaRPr lang="zh-CN" altLang="en-US" sz="2400" b="1">
              <a:latin typeface="Times New Roman" panose="02020603050405020304" pitchFamily="18" charset="0"/>
              <a:ea typeface="Adobe 黑体 Std R" pitchFamily="34" charset="-122"/>
            </a:endParaRPr>
          </a:p>
        </p:txBody>
      </p:sp>
      <p:sp>
        <p:nvSpPr>
          <p:cNvPr id="76" name="Text Box 37"/>
          <p:cNvSpPr>
            <a:spLocks noChangeArrowheads="1"/>
          </p:cNvSpPr>
          <p:nvPr/>
        </p:nvSpPr>
        <p:spPr bwMode="auto">
          <a:xfrm>
            <a:off x="1330325" y="23479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乙</a:t>
            </a:r>
            <a:endParaRPr lang="zh-CN" altLang="en-US" sz="2400" b="1">
              <a:latin typeface="Times New Roman" panose="02020603050405020304" pitchFamily="18" charset="0"/>
              <a:ea typeface="Adobe 黑体 Std R" pitchFamily="34" charset="-122"/>
            </a:endParaRPr>
          </a:p>
        </p:txBody>
      </p:sp>
      <p:sp>
        <p:nvSpPr>
          <p:cNvPr id="77" name="Text Box 39"/>
          <p:cNvSpPr>
            <a:spLocks noChangeArrowheads="1"/>
          </p:cNvSpPr>
          <p:nvPr/>
        </p:nvSpPr>
        <p:spPr bwMode="auto">
          <a:xfrm>
            <a:off x="1330325" y="32115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丙</a:t>
            </a:r>
            <a:endParaRPr lang="zh-CN" altLang="en-US" sz="2400" b="1">
              <a:latin typeface="Times New Roman" panose="02020603050405020304" pitchFamily="18" charset="0"/>
              <a:ea typeface="Adobe 黑体 Std R" pitchFamily="34" charset="-122"/>
            </a:endParaRPr>
          </a:p>
        </p:txBody>
      </p:sp>
      <p:sp>
        <p:nvSpPr>
          <p:cNvPr id="78" name="Text Box 40"/>
          <p:cNvSpPr>
            <a:spLocks noChangeArrowheads="1"/>
          </p:cNvSpPr>
          <p:nvPr/>
        </p:nvSpPr>
        <p:spPr bwMode="auto">
          <a:xfrm>
            <a:off x="2700338" y="14843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79" name="Text Box 42"/>
          <p:cNvSpPr>
            <a:spLocks noChangeArrowheads="1"/>
          </p:cNvSpPr>
          <p:nvPr/>
        </p:nvSpPr>
        <p:spPr bwMode="auto">
          <a:xfrm>
            <a:off x="1906588" y="23479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80" name="Text Box 43"/>
          <p:cNvSpPr>
            <a:spLocks noChangeArrowheads="1"/>
          </p:cNvSpPr>
          <p:nvPr/>
        </p:nvSpPr>
        <p:spPr bwMode="auto">
          <a:xfrm>
            <a:off x="2700338" y="23479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81" name="Text Box 44"/>
          <p:cNvSpPr>
            <a:spLocks noChangeArrowheads="1"/>
          </p:cNvSpPr>
          <p:nvPr/>
        </p:nvSpPr>
        <p:spPr bwMode="auto">
          <a:xfrm>
            <a:off x="3419475" y="23479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82" name="Text Box 45"/>
          <p:cNvSpPr>
            <a:spLocks noChangeArrowheads="1"/>
          </p:cNvSpPr>
          <p:nvPr/>
        </p:nvSpPr>
        <p:spPr bwMode="auto">
          <a:xfrm>
            <a:off x="1690688" y="32115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83" name="Text Box 46"/>
          <p:cNvSpPr>
            <a:spLocks noChangeArrowheads="1"/>
          </p:cNvSpPr>
          <p:nvPr/>
        </p:nvSpPr>
        <p:spPr bwMode="auto">
          <a:xfrm>
            <a:off x="2195513" y="32115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I</a:t>
            </a:r>
          </a:p>
        </p:txBody>
      </p:sp>
      <p:grpSp>
        <p:nvGrpSpPr>
          <p:cNvPr id="4" name="Group 54"/>
          <p:cNvGrpSpPr/>
          <p:nvPr/>
        </p:nvGrpSpPr>
        <p:grpSpPr bwMode="auto">
          <a:xfrm>
            <a:off x="2627313" y="2708275"/>
            <a:ext cx="431800" cy="576263"/>
            <a:chOff x="0" y="0"/>
            <a:chExt cx="272" cy="363"/>
          </a:xfrm>
        </p:grpSpPr>
        <p:sp>
          <p:nvSpPr>
            <p:cNvPr id="37907" name="Line 55"/>
            <p:cNvSpPr>
              <a:spLocks noChangeShapeType="1"/>
            </p:cNvSpPr>
            <p:nvPr/>
          </p:nvSpPr>
          <p:spPr bwMode="auto">
            <a:xfrm flipH="1">
              <a:off x="0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8" name="Line 56"/>
            <p:cNvSpPr>
              <a:spLocks noChangeShapeType="1"/>
            </p:cNvSpPr>
            <p:nvPr/>
          </p:nvSpPr>
          <p:spPr bwMode="auto">
            <a:xfrm>
              <a:off x="136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7" name="Text Box 57"/>
          <p:cNvSpPr>
            <a:spLocks noChangeArrowheads="1"/>
          </p:cNvSpPr>
          <p:nvPr/>
        </p:nvSpPr>
        <p:spPr bwMode="auto">
          <a:xfrm>
            <a:off x="2411413" y="32115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88" name="Text Box 58"/>
          <p:cNvSpPr>
            <a:spLocks noChangeArrowheads="1"/>
          </p:cNvSpPr>
          <p:nvPr/>
        </p:nvSpPr>
        <p:spPr bwMode="auto">
          <a:xfrm>
            <a:off x="2916238" y="32115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I</a:t>
            </a:r>
          </a:p>
        </p:txBody>
      </p:sp>
      <p:grpSp>
        <p:nvGrpSpPr>
          <p:cNvPr id="5" name="Group 59"/>
          <p:cNvGrpSpPr/>
          <p:nvPr/>
        </p:nvGrpSpPr>
        <p:grpSpPr bwMode="auto">
          <a:xfrm>
            <a:off x="3346450" y="2708275"/>
            <a:ext cx="431800" cy="576263"/>
            <a:chOff x="0" y="0"/>
            <a:chExt cx="272" cy="363"/>
          </a:xfrm>
        </p:grpSpPr>
        <p:sp>
          <p:nvSpPr>
            <p:cNvPr id="37912" name="Line 60"/>
            <p:cNvSpPr>
              <a:spLocks noChangeShapeType="1"/>
            </p:cNvSpPr>
            <p:nvPr/>
          </p:nvSpPr>
          <p:spPr bwMode="auto">
            <a:xfrm flipH="1">
              <a:off x="0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3" name="Line 61"/>
            <p:cNvSpPr>
              <a:spLocks noChangeShapeType="1"/>
            </p:cNvSpPr>
            <p:nvPr/>
          </p:nvSpPr>
          <p:spPr bwMode="auto">
            <a:xfrm>
              <a:off x="136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" name="Text Box 62"/>
          <p:cNvSpPr>
            <a:spLocks noChangeArrowheads="1"/>
          </p:cNvSpPr>
          <p:nvPr/>
        </p:nvSpPr>
        <p:spPr bwMode="auto">
          <a:xfrm>
            <a:off x="3130550" y="32115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93" name="Text Box 63"/>
          <p:cNvSpPr>
            <a:spLocks noChangeArrowheads="1"/>
          </p:cNvSpPr>
          <p:nvPr/>
        </p:nvSpPr>
        <p:spPr bwMode="auto">
          <a:xfrm>
            <a:off x="3635375" y="32115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I</a:t>
            </a:r>
          </a:p>
        </p:txBody>
      </p:sp>
      <p:grpSp>
        <p:nvGrpSpPr>
          <p:cNvPr id="6" name="Group 65"/>
          <p:cNvGrpSpPr/>
          <p:nvPr/>
        </p:nvGrpSpPr>
        <p:grpSpPr bwMode="auto">
          <a:xfrm>
            <a:off x="4427538" y="1843088"/>
            <a:ext cx="1441450" cy="576262"/>
            <a:chOff x="0" y="0"/>
            <a:chExt cx="908" cy="363"/>
          </a:xfrm>
        </p:grpSpPr>
        <p:sp>
          <p:nvSpPr>
            <p:cNvPr id="37917" name="Line 66"/>
            <p:cNvSpPr>
              <a:spLocks noChangeShapeType="1"/>
            </p:cNvSpPr>
            <p:nvPr/>
          </p:nvSpPr>
          <p:spPr bwMode="auto">
            <a:xfrm flipH="1">
              <a:off x="0" y="0"/>
              <a:ext cx="455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8" name="Line 67"/>
            <p:cNvSpPr>
              <a:spLocks noChangeShapeType="1"/>
            </p:cNvSpPr>
            <p:nvPr/>
          </p:nvSpPr>
          <p:spPr bwMode="auto">
            <a:xfrm flipH="1">
              <a:off x="454" y="0"/>
              <a:ext cx="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9" name="Line 68"/>
            <p:cNvSpPr>
              <a:spLocks noChangeShapeType="1"/>
            </p:cNvSpPr>
            <p:nvPr/>
          </p:nvSpPr>
          <p:spPr bwMode="auto">
            <a:xfrm>
              <a:off x="454" y="0"/>
              <a:ext cx="454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69"/>
          <p:cNvGrpSpPr/>
          <p:nvPr/>
        </p:nvGrpSpPr>
        <p:grpSpPr bwMode="auto">
          <a:xfrm>
            <a:off x="4211638" y="2708275"/>
            <a:ext cx="431800" cy="576263"/>
            <a:chOff x="0" y="0"/>
            <a:chExt cx="272" cy="363"/>
          </a:xfrm>
        </p:grpSpPr>
        <p:sp>
          <p:nvSpPr>
            <p:cNvPr id="37921" name="Line 70"/>
            <p:cNvSpPr>
              <a:spLocks noChangeShapeType="1"/>
            </p:cNvSpPr>
            <p:nvPr/>
          </p:nvSpPr>
          <p:spPr bwMode="auto">
            <a:xfrm flipH="1">
              <a:off x="0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2" name="Line 71"/>
            <p:cNvSpPr>
              <a:spLocks noChangeShapeType="1"/>
            </p:cNvSpPr>
            <p:nvPr/>
          </p:nvSpPr>
          <p:spPr bwMode="auto">
            <a:xfrm>
              <a:off x="136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1" name="Text Box 72"/>
          <p:cNvSpPr>
            <a:spLocks noChangeArrowheads="1"/>
          </p:cNvSpPr>
          <p:nvPr/>
        </p:nvSpPr>
        <p:spPr bwMode="auto">
          <a:xfrm>
            <a:off x="5005388" y="14843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02" name="Text Box 73"/>
          <p:cNvSpPr>
            <a:spLocks noChangeArrowheads="1"/>
          </p:cNvSpPr>
          <p:nvPr/>
        </p:nvSpPr>
        <p:spPr bwMode="auto">
          <a:xfrm>
            <a:off x="4211638" y="23479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03" name="Text Box 74"/>
          <p:cNvSpPr>
            <a:spLocks noChangeArrowheads="1"/>
          </p:cNvSpPr>
          <p:nvPr/>
        </p:nvSpPr>
        <p:spPr bwMode="auto">
          <a:xfrm>
            <a:off x="5005388" y="23479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04" name="Text Box 75"/>
          <p:cNvSpPr>
            <a:spLocks noChangeArrowheads="1"/>
          </p:cNvSpPr>
          <p:nvPr/>
        </p:nvSpPr>
        <p:spPr bwMode="auto">
          <a:xfrm>
            <a:off x="5724525" y="23479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105" name="Text Box 76"/>
          <p:cNvSpPr>
            <a:spLocks noChangeArrowheads="1"/>
          </p:cNvSpPr>
          <p:nvPr/>
        </p:nvSpPr>
        <p:spPr bwMode="auto">
          <a:xfrm>
            <a:off x="3995738" y="32115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106" name="Text Box 77"/>
          <p:cNvSpPr>
            <a:spLocks noChangeArrowheads="1"/>
          </p:cNvSpPr>
          <p:nvPr/>
        </p:nvSpPr>
        <p:spPr bwMode="auto">
          <a:xfrm>
            <a:off x="4500563" y="32115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I</a:t>
            </a:r>
          </a:p>
        </p:txBody>
      </p:sp>
      <p:grpSp>
        <p:nvGrpSpPr>
          <p:cNvPr id="8" name="Group 78"/>
          <p:cNvGrpSpPr/>
          <p:nvPr/>
        </p:nvGrpSpPr>
        <p:grpSpPr bwMode="auto">
          <a:xfrm>
            <a:off x="4932363" y="2708275"/>
            <a:ext cx="431800" cy="576263"/>
            <a:chOff x="0" y="0"/>
            <a:chExt cx="272" cy="363"/>
          </a:xfrm>
        </p:grpSpPr>
        <p:sp>
          <p:nvSpPr>
            <p:cNvPr id="37930" name="Line 79"/>
            <p:cNvSpPr>
              <a:spLocks noChangeShapeType="1"/>
            </p:cNvSpPr>
            <p:nvPr/>
          </p:nvSpPr>
          <p:spPr bwMode="auto">
            <a:xfrm flipH="1">
              <a:off x="0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1" name="Line 80"/>
            <p:cNvSpPr>
              <a:spLocks noChangeShapeType="1"/>
            </p:cNvSpPr>
            <p:nvPr/>
          </p:nvSpPr>
          <p:spPr bwMode="auto">
            <a:xfrm>
              <a:off x="136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0" name="Text Box 81"/>
          <p:cNvSpPr>
            <a:spLocks noChangeArrowheads="1"/>
          </p:cNvSpPr>
          <p:nvPr/>
        </p:nvSpPr>
        <p:spPr bwMode="auto">
          <a:xfrm>
            <a:off x="4716463" y="32115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111" name="Text Box 82"/>
          <p:cNvSpPr>
            <a:spLocks noChangeArrowheads="1"/>
          </p:cNvSpPr>
          <p:nvPr/>
        </p:nvSpPr>
        <p:spPr bwMode="auto">
          <a:xfrm>
            <a:off x="5221288" y="32115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I</a:t>
            </a:r>
          </a:p>
        </p:txBody>
      </p:sp>
      <p:grpSp>
        <p:nvGrpSpPr>
          <p:cNvPr id="9" name="Group 83"/>
          <p:cNvGrpSpPr/>
          <p:nvPr/>
        </p:nvGrpSpPr>
        <p:grpSpPr bwMode="auto">
          <a:xfrm>
            <a:off x="5651500" y="2708275"/>
            <a:ext cx="431800" cy="576263"/>
            <a:chOff x="0" y="0"/>
            <a:chExt cx="272" cy="363"/>
          </a:xfrm>
        </p:grpSpPr>
        <p:sp>
          <p:nvSpPr>
            <p:cNvPr id="37935" name="Line 84"/>
            <p:cNvSpPr>
              <a:spLocks noChangeShapeType="1"/>
            </p:cNvSpPr>
            <p:nvPr/>
          </p:nvSpPr>
          <p:spPr bwMode="auto">
            <a:xfrm flipH="1">
              <a:off x="0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6" name="Line 85"/>
            <p:cNvSpPr>
              <a:spLocks noChangeShapeType="1"/>
            </p:cNvSpPr>
            <p:nvPr/>
          </p:nvSpPr>
          <p:spPr bwMode="auto">
            <a:xfrm>
              <a:off x="136" y="0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5" name="Text Box 86"/>
          <p:cNvSpPr>
            <a:spLocks noChangeArrowheads="1"/>
          </p:cNvSpPr>
          <p:nvPr/>
        </p:nvSpPr>
        <p:spPr bwMode="auto">
          <a:xfrm>
            <a:off x="5435600" y="32115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116" name="Text Box 87"/>
          <p:cNvSpPr>
            <a:spLocks noChangeArrowheads="1"/>
          </p:cNvSpPr>
          <p:nvPr/>
        </p:nvSpPr>
        <p:spPr bwMode="auto">
          <a:xfrm>
            <a:off x="5940425" y="32115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Adobe 黑体 Std R" pitchFamily="34" charset="-122"/>
                <a:sym typeface="Arial" panose="020B0604020202020204" pitchFamily="34" charset="0"/>
              </a:rPr>
              <a:t>I</a:t>
            </a:r>
          </a:p>
        </p:txBody>
      </p:sp>
      <p:grpSp>
        <p:nvGrpSpPr>
          <p:cNvPr id="10" name="Group 124"/>
          <p:cNvGrpSpPr/>
          <p:nvPr/>
        </p:nvGrpSpPr>
        <p:grpSpPr bwMode="auto">
          <a:xfrm>
            <a:off x="1763713" y="3776663"/>
            <a:ext cx="4608512" cy="1038225"/>
            <a:chOff x="0" y="0"/>
            <a:chExt cx="2903" cy="654"/>
          </a:xfrm>
        </p:grpSpPr>
        <p:sp>
          <p:nvSpPr>
            <p:cNvPr id="37940" name="Text Box 88"/>
            <p:cNvSpPr>
              <a:spLocks noChangeArrowheads="1"/>
            </p:cNvSpPr>
            <p:nvPr/>
          </p:nvSpPr>
          <p:spPr bwMode="auto">
            <a:xfrm>
              <a:off x="1451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7941" name="Text Box 89"/>
            <p:cNvSpPr>
              <a:spLocks noChangeArrowheads="1"/>
            </p:cNvSpPr>
            <p:nvPr/>
          </p:nvSpPr>
          <p:spPr bwMode="auto">
            <a:xfrm>
              <a:off x="1451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37942" name="Text Box 90"/>
            <p:cNvSpPr>
              <a:spLocks noChangeArrowheads="1"/>
            </p:cNvSpPr>
            <p:nvPr/>
          </p:nvSpPr>
          <p:spPr bwMode="auto">
            <a:xfrm>
              <a:off x="1451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37943" name="Text Box 91"/>
            <p:cNvSpPr>
              <a:spLocks noChangeArrowheads="1"/>
            </p:cNvSpPr>
            <p:nvPr/>
          </p:nvSpPr>
          <p:spPr bwMode="auto">
            <a:xfrm>
              <a:off x="0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7944" name="Text Box 92"/>
            <p:cNvSpPr>
              <a:spLocks noChangeArrowheads="1"/>
            </p:cNvSpPr>
            <p:nvPr/>
          </p:nvSpPr>
          <p:spPr bwMode="auto">
            <a:xfrm>
              <a:off x="0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37945" name="Text Box 93"/>
            <p:cNvSpPr>
              <a:spLocks noChangeArrowheads="1"/>
            </p:cNvSpPr>
            <p:nvPr/>
          </p:nvSpPr>
          <p:spPr bwMode="auto">
            <a:xfrm>
              <a:off x="0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37946" name="Text Box 94"/>
            <p:cNvSpPr>
              <a:spLocks noChangeArrowheads="1"/>
            </p:cNvSpPr>
            <p:nvPr/>
          </p:nvSpPr>
          <p:spPr bwMode="auto">
            <a:xfrm>
              <a:off x="272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7947" name="Text Box 95"/>
            <p:cNvSpPr>
              <a:spLocks noChangeArrowheads="1"/>
            </p:cNvSpPr>
            <p:nvPr/>
          </p:nvSpPr>
          <p:spPr bwMode="auto">
            <a:xfrm>
              <a:off x="272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37948" name="Text Box 96"/>
            <p:cNvSpPr>
              <a:spLocks noChangeArrowheads="1"/>
            </p:cNvSpPr>
            <p:nvPr/>
          </p:nvSpPr>
          <p:spPr bwMode="auto">
            <a:xfrm>
              <a:off x="272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I</a:t>
              </a:r>
            </a:p>
          </p:txBody>
        </p:sp>
        <p:sp>
          <p:nvSpPr>
            <p:cNvPr id="37949" name="Text Box 97"/>
            <p:cNvSpPr>
              <a:spLocks noChangeArrowheads="1"/>
            </p:cNvSpPr>
            <p:nvPr/>
          </p:nvSpPr>
          <p:spPr bwMode="auto">
            <a:xfrm>
              <a:off x="453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7950" name="Text Box 98"/>
            <p:cNvSpPr>
              <a:spLocks noChangeArrowheads="1"/>
            </p:cNvSpPr>
            <p:nvPr/>
          </p:nvSpPr>
          <p:spPr bwMode="auto">
            <a:xfrm>
              <a:off x="453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37951" name="Text Box 99"/>
            <p:cNvSpPr>
              <a:spLocks noChangeArrowheads="1"/>
            </p:cNvSpPr>
            <p:nvPr/>
          </p:nvSpPr>
          <p:spPr bwMode="auto">
            <a:xfrm>
              <a:off x="453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37952" name="Text Box 100"/>
            <p:cNvSpPr>
              <a:spLocks noChangeArrowheads="1"/>
            </p:cNvSpPr>
            <p:nvPr/>
          </p:nvSpPr>
          <p:spPr bwMode="auto">
            <a:xfrm>
              <a:off x="726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7953" name="Text Box 101"/>
            <p:cNvSpPr>
              <a:spLocks noChangeArrowheads="1"/>
            </p:cNvSpPr>
            <p:nvPr/>
          </p:nvSpPr>
          <p:spPr bwMode="auto">
            <a:xfrm>
              <a:off x="726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37954" name="Text Box 102"/>
            <p:cNvSpPr>
              <a:spLocks noChangeArrowheads="1"/>
            </p:cNvSpPr>
            <p:nvPr/>
          </p:nvSpPr>
          <p:spPr bwMode="auto">
            <a:xfrm>
              <a:off x="726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I</a:t>
              </a:r>
            </a:p>
          </p:txBody>
        </p:sp>
        <p:sp>
          <p:nvSpPr>
            <p:cNvPr id="37955" name="Text Box 103"/>
            <p:cNvSpPr>
              <a:spLocks noChangeArrowheads="1"/>
            </p:cNvSpPr>
            <p:nvPr/>
          </p:nvSpPr>
          <p:spPr bwMode="auto">
            <a:xfrm>
              <a:off x="907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7956" name="Text Box 104"/>
            <p:cNvSpPr>
              <a:spLocks noChangeArrowheads="1"/>
            </p:cNvSpPr>
            <p:nvPr/>
          </p:nvSpPr>
          <p:spPr bwMode="auto">
            <a:xfrm>
              <a:off x="907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37957" name="Text Box 105"/>
            <p:cNvSpPr>
              <a:spLocks noChangeArrowheads="1"/>
            </p:cNvSpPr>
            <p:nvPr/>
          </p:nvSpPr>
          <p:spPr bwMode="auto">
            <a:xfrm>
              <a:off x="907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37958" name="Text Box 106"/>
            <p:cNvSpPr>
              <a:spLocks noChangeArrowheads="1"/>
            </p:cNvSpPr>
            <p:nvPr/>
          </p:nvSpPr>
          <p:spPr bwMode="auto">
            <a:xfrm>
              <a:off x="1179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7959" name="Text Box 107"/>
            <p:cNvSpPr>
              <a:spLocks noChangeArrowheads="1"/>
            </p:cNvSpPr>
            <p:nvPr/>
          </p:nvSpPr>
          <p:spPr bwMode="auto">
            <a:xfrm>
              <a:off x="1179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37960" name="Text Box 108"/>
            <p:cNvSpPr>
              <a:spLocks noChangeArrowheads="1"/>
            </p:cNvSpPr>
            <p:nvPr/>
          </p:nvSpPr>
          <p:spPr bwMode="auto">
            <a:xfrm>
              <a:off x="1179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I</a:t>
              </a:r>
            </a:p>
          </p:txBody>
        </p:sp>
        <p:sp>
          <p:nvSpPr>
            <p:cNvPr id="37961" name="Text Box 109"/>
            <p:cNvSpPr>
              <a:spLocks noChangeArrowheads="1"/>
            </p:cNvSpPr>
            <p:nvPr/>
          </p:nvSpPr>
          <p:spPr bwMode="auto">
            <a:xfrm>
              <a:off x="1678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7962" name="Text Box 110"/>
            <p:cNvSpPr>
              <a:spLocks noChangeArrowheads="1"/>
            </p:cNvSpPr>
            <p:nvPr/>
          </p:nvSpPr>
          <p:spPr bwMode="auto">
            <a:xfrm>
              <a:off x="1678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37963" name="Text Box 111"/>
            <p:cNvSpPr>
              <a:spLocks noChangeArrowheads="1"/>
            </p:cNvSpPr>
            <p:nvPr/>
          </p:nvSpPr>
          <p:spPr bwMode="auto">
            <a:xfrm>
              <a:off x="1678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I</a:t>
              </a:r>
            </a:p>
          </p:txBody>
        </p:sp>
        <p:sp>
          <p:nvSpPr>
            <p:cNvPr id="37964" name="Text Box 112"/>
            <p:cNvSpPr>
              <a:spLocks noChangeArrowheads="1"/>
            </p:cNvSpPr>
            <p:nvPr/>
          </p:nvSpPr>
          <p:spPr bwMode="auto">
            <a:xfrm>
              <a:off x="1905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7965" name="Text Box 113"/>
            <p:cNvSpPr>
              <a:spLocks noChangeArrowheads="1"/>
            </p:cNvSpPr>
            <p:nvPr/>
          </p:nvSpPr>
          <p:spPr bwMode="auto">
            <a:xfrm>
              <a:off x="1905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37966" name="Text Box 114"/>
            <p:cNvSpPr>
              <a:spLocks noChangeArrowheads="1"/>
            </p:cNvSpPr>
            <p:nvPr/>
          </p:nvSpPr>
          <p:spPr bwMode="auto">
            <a:xfrm>
              <a:off x="1905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37967" name="Text Box 115"/>
            <p:cNvSpPr>
              <a:spLocks noChangeArrowheads="1"/>
            </p:cNvSpPr>
            <p:nvPr/>
          </p:nvSpPr>
          <p:spPr bwMode="auto">
            <a:xfrm>
              <a:off x="2177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7968" name="Text Box 116"/>
            <p:cNvSpPr>
              <a:spLocks noChangeArrowheads="1"/>
            </p:cNvSpPr>
            <p:nvPr/>
          </p:nvSpPr>
          <p:spPr bwMode="auto">
            <a:xfrm>
              <a:off x="2177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37969" name="Text Box 117"/>
            <p:cNvSpPr>
              <a:spLocks noChangeArrowheads="1"/>
            </p:cNvSpPr>
            <p:nvPr/>
          </p:nvSpPr>
          <p:spPr bwMode="auto">
            <a:xfrm>
              <a:off x="2177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I</a:t>
              </a:r>
            </a:p>
          </p:txBody>
        </p:sp>
        <p:sp>
          <p:nvSpPr>
            <p:cNvPr id="37970" name="Text Box 118"/>
            <p:cNvSpPr>
              <a:spLocks noChangeArrowheads="1"/>
            </p:cNvSpPr>
            <p:nvPr/>
          </p:nvSpPr>
          <p:spPr bwMode="auto">
            <a:xfrm>
              <a:off x="2404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7971" name="Text Box 119"/>
            <p:cNvSpPr>
              <a:spLocks noChangeArrowheads="1"/>
            </p:cNvSpPr>
            <p:nvPr/>
          </p:nvSpPr>
          <p:spPr bwMode="auto">
            <a:xfrm>
              <a:off x="2404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37972" name="Text Box 120"/>
            <p:cNvSpPr>
              <a:spLocks noChangeArrowheads="1"/>
            </p:cNvSpPr>
            <p:nvPr/>
          </p:nvSpPr>
          <p:spPr bwMode="auto">
            <a:xfrm>
              <a:off x="2404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37973" name="Text Box 121"/>
            <p:cNvSpPr>
              <a:spLocks noChangeArrowheads="1"/>
            </p:cNvSpPr>
            <p:nvPr/>
          </p:nvSpPr>
          <p:spPr bwMode="auto">
            <a:xfrm>
              <a:off x="2631" y="0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7974" name="Text Box 122"/>
            <p:cNvSpPr>
              <a:spLocks noChangeArrowheads="1"/>
            </p:cNvSpPr>
            <p:nvPr/>
          </p:nvSpPr>
          <p:spPr bwMode="auto">
            <a:xfrm>
              <a:off x="2631" y="181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chemeClr val="hlink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37975" name="Text Box 123"/>
            <p:cNvSpPr>
              <a:spLocks noChangeArrowheads="1"/>
            </p:cNvSpPr>
            <p:nvPr/>
          </p:nvSpPr>
          <p:spPr bwMode="auto">
            <a:xfrm>
              <a:off x="2631" y="363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Adobe 黑体 Std R" pitchFamily="34" charset="-122"/>
                  <a:sym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1042988" y="4797425"/>
            <a:ext cx="7489825" cy="1585913"/>
            <a:chOff x="1642" y="7895"/>
            <a:chExt cx="11795" cy="2497"/>
          </a:xfrm>
        </p:grpSpPr>
        <p:sp>
          <p:nvSpPr>
            <p:cNvPr id="37977" name="矩形 52"/>
            <p:cNvSpPr>
              <a:spLocks noChangeArrowheads="1"/>
            </p:cNvSpPr>
            <p:nvPr/>
          </p:nvSpPr>
          <p:spPr bwMode="auto">
            <a:xfrm>
              <a:off x="1642" y="7895"/>
              <a:ext cx="11795" cy="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解：满足全是辅音字母的结果有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Arial" panose="020B0604020202020204" pitchFamily="34" charset="0"/>
                </a:rPr>
                <a:t>2</a:t>
              </a:r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个，则 </a:t>
              </a: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Arial" panose="020B0604020202020204" pitchFamily="34" charset="0"/>
                </a:rPr>
                <a:t>P</a:t>
              </a:r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（三个辅音）</a:t>
              </a:r>
              <a:r>
                <a:rPr lang="en-US" altLang="zh-CN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=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Arial" panose="020B0604020202020204" pitchFamily="34" charset="0"/>
                </a:rPr>
                <a:t>        =      .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graphicFrame>
          <p:nvGraphicFramePr>
            <p:cNvPr id="37978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064" y="9292"/>
            <a:ext cx="567" cy="1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89" r:id="rId4" imgW="203835" imgH="395605" progId="Equation.KSEE3">
                    <p:embed/>
                  </p:oleObj>
                </mc:Choice>
                <mc:Fallback>
                  <p:oleObj r:id="rId4" imgW="203835" imgH="395605" progId="Equation.KSEE3">
                    <p:embed/>
                    <p:pic>
                      <p:nvPicPr>
                        <p:cNvPr id="0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4" y="9292"/>
                          <a:ext cx="567" cy="10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79" name="对象 1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415" y="9075"/>
            <a:ext cx="467" cy="1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90" r:id="rId6" imgW="140335" imgH="395605" progId="Equation.KSEE3">
                    <p:embed/>
                  </p:oleObj>
                </mc:Choice>
                <mc:Fallback>
                  <p:oleObj r:id="rId6" imgW="140335" imgH="395605" progId="Equation.KSEE3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5" y="9075"/>
                          <a:ext cx="467" cy="1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/>
      <p:bldP spid="76" grpId="0" bldLvl="0"/>
      <p:bldP spid="77" grpId="0" bldLvl="0"/>
      <p:bldP spid="78" grpId="0" bldLvl="0"/>
      <p:bldP spid="79" grpId="0" bldLvl="0"/>
      <p:bldP spid="80" grpId="0" bldLvl="0"/>
      <p:bldP spid="81" grpId="0" bldLvl="0"/>
      <p:bldP spid="82" grpId="0" bldLvl="0"/>
      <p:bldP spid="83" grpId="0" bldLvl="0"/>
      <p:bldP spid="87" grpId="0" bldLvl="0"/>
      <p:bldP spid="88" grpId="0" bldLvl="0"/>
      <p:bldP spid="92" grpId="0" bldLvl="0"/>
      <p:bldP spid="93" grpId="0" bldLvl="0"/>
      <p:bldP spid="101" grpId="0" bldLvl="0"/>
      <p:bldP spid="102" grpId="0" bldLvl="0"/>
      <p:bldP spid="103" grpId="0" bldLvl="0"/>
      <p:bldP spid="104" grpId="0" bldLvl="0"/>
      <p:bldP spid="105" grpId="0" bldLvl="0"/>
      <p:bldP spid="106" grpId="0" bldLvl="0"/>
      <p:bldP spid="110" grpId="0" bldLvl="0"/>
      <p:bldP spid="111" grpId="0" bldLvl="0"/>
      <p:bldP spid="115" grpId="0" bldLvl="0"/>
      <p:bldP spid="116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80"/>
          <p:cNvSpPr>
            <a:spLocks noChangeArrowheads="1"/>
          </p:cNvSpPr>
          <p:nvPr/>
        </p:nvSpPr>
        <p:spPr bwMode="auto">
          <a:xfrm>
            <a:off x="57150" y="44450"/>
            <a:ext cx="12176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228B8B"/>
                </a:solidFill>
                <a:ea typeface="方正姚体" panose="02010601030101010101" pitchFamily="2" charset="-122"/>
              </a:rPr>
              <a:t>课堂小结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6688" y="3268663"/>
            <a:ext cx="1108075" cy="461962"/>
          </a:xfrm>
          <a:prstGeom prst="rect">
            <a:avLst/>
          </a:prstGeom>
          <a:noFill/>
          <a:ln w="25400">
            <a:solidFill>
              <a:srgbClr val="59595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树状图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739900" y="1454150"/>
            <a:ext cx="800100" cy="461963"/>
          </a:xfrm>
          <a:prstGeom prst="rect">
            <a:avLst/>
          </a:prstGeom>
          <a:noFill/>
          <a:ln w="25400">
            <a:solidFill>
              <a:srgbClr val="59595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步骤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828800" y="3198813"/>
            <a:ext cx="800100" cy="460375"/>
          </a:xfrm>
          <a:prstGeom prst="rect">
            <a:avLst/>
          </a:prstGeom>
          <a:noFill/>
          <a:ln w="25400">
            <a:solidFill>
              <a:srgbClr val="59595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用法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105150" y="2944813"/>
            <a:ext cx="4867275" cy="968375"/>
          </a:xfrm>
          <a:prstGeom prst="rect">
            <a:avLst/>
          </a:prstGeom>
          <a:noFill/>
          <a:ln w="2540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是一种解决试验有多步（或涉及多个因素）的好方法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.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828800" y="4892675"/>
            <a:ext cx="800100" cy="461963"/>
          </a:xfrm>
          <a:prstGeom prst="rect">
            <a:avLst/>
          </a:prstGeom>
          <a:noFill/>
          <a:ln w="25400">
            <a:solidFill>
              <a:srgbClr val="59595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注意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108325" y="4040188"/>
            <a:ext cx="4972050" cy="1041400"/>
          </a:xfrm>
          <a:prstGeom prst="rect">
            <a:avLst/>
          </a:prstGeom>
          <a:noFill/>
          <a:ln w="2540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弄清试验涉及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试验因素个数</a:t>
            </a:r>
            <a:r>
              <a:rPr lang="zh-CN" altLang="en-US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或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试验步骤分几步</a:t>
            </a:r>
            <a:r>
              <a:rPr lang="zh-CN" altLang="en-US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  <a:endParaRPr lang="en-US" altLang="zh-CN" sz="24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左大括号 11"/>
          <p:cNvSpPr/>
          <p:nvPr/>
        </p:nvSpPr>
        <p:spPr bwMode="auto">
          <a:xfrm>
            <a:off x="1412875" y="1743075"/>
            <a:ext cx="188913" cy="3340100"/>
          </a:xfrm>
          <a:prstGeom prst="leftBrace">
            <a:avLst>
              <a:gd name="adj1" fmla="val 7776"/>
              <a:gd name="adj2" fmla="val 50000"/>
            </a:avLst>
          </a:prstGeom>
          <a:solidFill>
            <a:schemeClr val="accent1"/>
          </a:solidFill>
          <a:ln w="25400">
            <a:solidFill>
              <a:srgbClr val="595959"/>
            </a:solidFill>
            <a:round/>
          </a:ln>
        </p:spPr>
        <p:txBody>
          <a:bodyPr/>
          <a:lstStyle/>
          <a:p>
            <a:endParaRPr lang="zh-CN" altLang="en-US">
              <a:ea typeface="Adobe 黑体 Std R" pitchFamily="34" charset="-122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108325" y="2203450"/>
            <a:ext cx="4056063" cy="530225"/>
          </a:xfrm>
          <a:prstGeom prst="rect">
            <a:avLst/>
          </a:prstGeom>
          <a:noFill/>
          <a:ln w="2540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宋体" panose="02010600030101010101" pitchFamily="2" charset="-122"/>
              <a:buNone/>
            </a:pPr>
            <a:r>
              <a:rPr lang="zh-CN" altLang="en-US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③利用概率公式进行计算</a:t>
            </a:r>
            <a:r>
              <a:rPr lang="en-US" altLang="zh-CN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138488" y="635000"/>
            <a:ext cx="5059362" cy="457200"/>
          </a:xfrm>
          <a:prstGeom prst="rect">
            <a:avLst/>
          </a:prstGeom>
          <a:noFill/>
          <a:ln w="2540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①关键要弄清楚每一步有几种结果；</a:t>
            </a:r>
            <a:endParaRPr lang="en-US" altLang="zh-CN" sz="24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114675" y="1279525"/>
            <a:ext cx="4791075" cy="822325"/>
          </a:xfrm>
          <a:prstGeom prst="rect">
            <a:avLst/>
          </a:prstGeom>
          <a:noFill/>
          <a:ln w="2540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②在树状图下面对应写着所有可能</a:t>
            </a:r>
          </a:p>
          <a:p>
            <a:r>
              <a:rPr lang="zh-CN" altLang="en-US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  的结果；</a:t>
            </a:r>
            <a:endParaRPr lang="en-US" altLang="zh-CN" sz="24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108325" y="5354638"/>
            <a:ext cx="5081588" cy="1041400"/>
          </a:xfrm>
          <a:prstGeom prst="rect">
            <a:avLst/>
          </a:prstGeom>
          <a:noFill/>
          <a:ln w="2540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宋体" panose="02010600030101010101" pitchFamily="2" charset="-122"/>
              <a:buNone/>
            </a:pPr>
            <a:r>
              <a:rPr lang="zh-CN" altLang="en-US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②在摸球试验一定要弄清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放回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还</a:t>
            </a:r>
          </a:p>
          <a:p>
            <a:pPr>
              <a:lnSpc>
                <a:spcPct val="130000"/>
              </a:lnSpc>
              <a:buFont typeface="宋体" panose="02010600030101010101" pitchFamily="2" charset="-122"/>
              <a:buNone/>
            </a:pPr>
            <a:r>
              <a:rPr lang="zh-CN" altLang="en-US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  是“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不放回</a:t>
            </a:r>
            <a:r>
              <a:rPr lang="zh-CN" altLang="en-US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en-US" altLang="zh-CN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</a:p>
        </p:txBody>
      </p:sp>
      <p:sp>
        <p:nvSpPr>
          <p:cNvPr id="13" name="左大括号 11"/>
          <p:cNvSpPr/>
          <p:nvPr/>
        </p:nvSpPr>
        <p:spPr bwMode="auto">
          <a:xfrm>
            <a:off x="2749550" y="727075"/>
            <a:ext cx="179388" cy="2006600"/>
          </a:xfrm>
          <a:prstGeom prst="leftBrace">
            <a:avLst>
              <a:gd name="adj1" fmla="val 7871"/>
              <a:gd name="adj2" fmla="val 50000"/>
            </a:avLst>
          </a:prstGeom>
          <a:solidFill>
            <a:schemeClr val="accent1"/>
          </a:solidFill>
          <a:ln w="25400">
            <a:solidFill>
              <a:srgbClr val="595959"/>
            </a:solidFill>
            <a:round/>
          </a:ln>
        </p:spPr>
        <p:txBody>
          <a:bodyPr/>
          <a:lstStyle/>
          <a:p>
            <a:endParaRPr lang="zh-CN" altLang="en-US">
              <a:ea typeface="Adobe 黑体 Std R" pitchFamily="34" charset="-122"/>
            </a:endParaRPr>
          </a:p>
        </p:txBody>
      </p:sp>
      <p:sp>
        <p:nvSpPr>
          <p:cNvPr id="14" name="左大括号 11"/>
          <p:cNvSpPr/>
          <p:nvPr/>
        </p:nvSpPr>
        <p:spPr bwMode="auto">
          <a:xfrm>
            <a:off x="2689225" y="4229100"/>
            <a:ext cx="355600" cy="1790700"/>
          </a:xfrm>
          <a:prstGeom prst="leftBrace">
            <a:avLst>
              <a:gd name="adj1" fmla="val 8090"/>
              <a:gd name="adj2" fmla="val 50000"/>
            </a:avLst>
          </a:prstGeom>
          <a:solidFill>
            <a:schemeClr val="accent1"/>
          </a:solidFill>
          <a:ln w="25400">
            <a:solidFill>
              <a:srgbClr val="595959"/>
            </a:solidFill>
            <a:round/>
          </a:ln>
        </p:spPr>
        <p:txBody>
          <a:bodyPr/>
          <a:lstStyle/>
          <a:p>
            <a:endParaRPr lang="zh-CN" altLang="en-US"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80"/>
          <p:cNvSpPr>
            <a:spLocks noChangeArrowheads="1"/>
          </p:cNvSpPr>
          <p:nvPr/>
        </p:nvSpPr>
        <p:spPr bwMode="auto">
          <a:xfrm>
            <a:off x="0" y="58738"/>
            <a:ext cx="12176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ea typeface="方正姚体" panose="02010601030101010101" pitchFamily="2" charset="-122"/>
              </a:rPr>
              <a:t>导入新课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6" name="圆角矩形 31"/>
          <p:cNvSpPr>
            <a:spLocks noChangeArrowheads="1"/>
          </p:cNvSpPr>
          <p:nvPr/>
        </p:nvSpPr>
        <p:spPr bwMode="auto">
          <a:xfrm>
            <a:off x="290513" y="585788"/>
            <a:ext cx="1657350" cy="51117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问题引入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290513" y="1096963"/>
            <a:ext cx="873125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现有</a:t>
            </a:r>
            <a:r>
              <a:rPr lang="zh-CN" altLang="zh-CN" sz="2800" b="1" i="1" dirty="0">
                <a:latin typeface="Times New Roman" panose="02020603050405020304" pitchFamily="18" charset="0"/>
                <a:ea typeface="黑体" panose="02010609060101010101" charset="-122"/>
              </a:rPr>
              <a:t>A、B、C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三盘包子，已知</a:t>
            </a:r>
            <a:r>
              <a:rPr lang="zh-CN" altLang="zh-CN" sz="2800" b="1" i="1" dirty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盘中有两个酸菜包和一个糖包，</a:t>
            </a:r>
            <a:r>
              <a:rPr lang="zh-CN" altLang="zh-CN" sz="2800" b="1" i="1" dirty="0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盘中有一个酸菜包和一个糖包和一个韭菜包，</a:t>
            </a:r>
            <a:r>
              <a:rPr lang="zh-CN" altLang="zh-CN" sz="2800" b="1" i="1" dirty="0"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盘中有一个酸菜包和一个糖包以及一个馒头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老师就爱吃酸菜包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如果老师从每个盘中各选一个包子（馒头除外），那么老师选的包子全部是酸菜包的概率是多少？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>
              <a:lnSpc>
                <a:spcPct val="120000"/>
              </a:lnSpc>
            </a:pPr>
            <a:endParaRPr lang="zh-CN" altLang="zh-CN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148" name="组合 71"/>
          <p:cNvGrpSpPr/>
          <p:nvPr/>
        </p:nvGrpSpPr>
        <p:grpSpPr bwMode="auto">
          <a:xfrm>
            <a:off x="4554538" y="4076700"/>
            <a:ext cx="3960812" cy="2376488"/>
            <a:chOff x="4535488" y="3905250"/>
            <a:chExt cx="4608512" cy="2952750"/>
          </a:xfrm>
        </p:grpSpPr>
        <p:pic>
          <p:nvPicPr>
            <p:cNvPr id="6149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35488" y="3905250"/>
              <a:ext cx="4608512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0" name="组合 70"/>
            <p:cNvGrpSpPr/>
            <p:nvPr/>
          </p:nvGrpSpPr>
          <p:grpSpPr bwMode="auto">
            <a:xfrm>
              <a:off x="5148941" y="5154044"/>
              <a:ext cx="3290584" cy="1382129"/>
              <a:chOff x="5148941" y="5154044"/>
              <a:chExt cx="3290584" cy="1382129"/>
            </a:xfrm>
          </p:grpSpPr>
          <p:sp>
            <p:nvSpPr>
              <p:cNvPr id="6151" name="Text Box 5"/>
              <p:cNvSpPr txBox="1">
                <a:spLocks noChangeArrowheads="1"/>
              </p:cNvSpPr>
              <p:nvPr/>
            </p:nvSpPr>
            <p:spPr bwMode="auto">
              <a:xfrm>
                <a:off x="7720389" y="5962561"/>
                <a:ext cx="719136" cy="573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A</a:t>
                </a:r>
              </a:p>
            </p:txBody>
          </p:sp>
          <p:sp>
            <p:nvSpPr>
              <p:cNvPr id="6152" name="Text Box 6"/>
              <p:cNvSpPr txBox="1">
                <a:spLocks noChangeArrowheads="1"/>
              </p:cNvSpPr>
              <p:nvPr/>
            </p:nvSpPr>
            <p:spPr bwMode="auto">
              <a:xfrm>
                <a:off x="6354321" y="5426402"/>
                <a:ext cx="647701" cy="573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B</a:t>
                </a:r>
              </a:p>
            </p:txBody>
          </p:sp>
          <p:sp>
            <p:nvSpPr>
              <p:cNvPr id="6153" name="Text Box 7"/>
              <p:cNvSpPr txBox="1">
                <a:spLocks noChangeArrowheads="1"/>
              </p:cNvSpPr>
              <p:nvPr/>
            </p:nvSpPr>
            <p:spPr bwMode="auto">
              <a:xfrm>
                <a:off x="5148941" y="5154044"/>
                <a:ext cx="647701" cy="573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Adobe 黑体 Std R" pitchFamily="34" charset="-122"/>
                  </a:rPr>
                  <a:t>C</a:t>
                </a:r>
              </a:p>
            </p:txBody>
          </p:sp>
        </p:grpSp>
      </p:grp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4219575"/>
            <a:ext cx="2836862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80"/>
          <p:cNvSpPr>
            <a:spLocks noChangeArrowheads="1"/>
          </p:cNvSpPr>
          <p:nvPr/>
        </p:nvSpPr>
        <p:spPr bwMode="auto">
          <a:xfrm>
            <a:off x="71438" y="71438"/>
            <a:ext cx="121761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ea typeface="方正姚体" panose="02010601030101010101" pitchFamily="2" charset="-122"/>
              </a:rPr>
              <a:t>讲授新课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170" name="组合 6147"/>
          <p:cNvGrpSpPr/>
          <p:nvPr/>
        </p:nvGrpSpPr>
        <p:grpSpPr bwMode="auto">
          <a:xfrm>
            <a:off x="325438" y="246063"/>
            <a:ext cx="4295775" cy="822325"/>
            <a:chOff x="0" y="0"/>
            <a:chExt cx="6765" cy="1294"/>
          </a:xfrm>
        </p:grpSpPr>
        <p:sp>
          <p:nvSpPr>
            <p:cNvPr id="7171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2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3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/>
              <a:endParaRPr lang="zh-CN" altLang="en-US" sz="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174" name="文本框 6151"/>
            <p:cNvSpPr txBox="1">
              <a:spLocks noChangeArrowheads="1"/>
            </p:cNvSpPr>
            <p:nvPr/>
          </p:nvSpPr>
          <p:spPr bwMode="auto">
            <a:xfrm>
              <a:off x="877" y="431"/>
              <a:ext cx="5888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利用画树状图法求概率</a:t>
              </a:r>
            </a:p>
          </p:txBody>
        </p:sp>
        <p:sp>
          <p:nvSpPr>
            <p:cNvPr id="7175" name="文本框 6152"/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7176" name="圆角矩形 31"/>
          <p:cNvSpPr>
            <a:spLocks noChangeArrowheads="1"/>
          </p:cNvSpPr>
          <p:nvPr/>
        </p:nvSpPr>
        <p:spPr bwMode="auto">
          <a:xfrm>
            <a:off x="325438" y="1419225"/>
            <a:ext cx="1595437" cy="46990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互动探究</a:t>
            </a:r>
          </a:p>
        </p:txBody>
      </p:sp>
      <p:sp>
        <p:nvSpPr>
          <p:cNvPr id="3074" name="文本框 3073"/>
          <p:cNvSpPr txBox="1">
            <a:spLocks noChangeArrowheads="1"/>
          </p:cNvSpPr>
          <p:nvPr/>
        </p:nvSpPr>
        <p:spPr bwMode="auto">
          <a:xfrm>
            <a:off x="325438" y="2106613"/>
            <a:ext cx="84169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269999"/>
                </a:solidFill>
                <a:latin typeface="黑体" panose="02010609060101010101" charset="-122"/>
                <a:ea typeface="黑体" panose="02010609060101010101" charset="-122"/>
              </a:rPr>
              <a:t>问题</a:t>
            </a:r>
            <a:r>
              <a:rPr lang="en-US" altLang="zh-CN" sz="2400" dirty="0">
                <a:solidFill>
                  <a:srgbClr val="269999"/>
                </a:solidFill>
                <a:latin typeface="黑体" panose="02010609060101010101" charset="-122"/>
                <a:ea typeface="黑体" panose="02010609060101010101" charset="-122"/>
              </a:rPr>
              <a:t>1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抛掷一枚均匀的硬币，出现正面向上的概率是多少？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711325" y="2819400"/>
            <a:ext cx="2355850" cy="790575"/>
            <a:chOff x="2695" y="4440"/>
            <a:chExt cx="3709" cy="1244"/>
          </a:xfrm>
        </p:grpSpPr>
        <p:graphicFrame>
          <p:nvGraphicFramePr>
            <p:cNvPr id="7179" name="Object 58"/>
            <p:cNvGraphicFramePr/>
            <p:nvPr/>
          </p:nvGraphicFramePr>
          <p:xfrm>
            <a:off x="5637" y="4440"/>
            <a:ext cx="767" cy="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5" r:id="rId3" imgW="152400" imgH="393700" progId="Equation.DSMT4">
                    <p:embed/>
                  </p:oleObj>
                </mc:Choice>
                <mc:Fallback>
                  <p:oleObj r:id="rId3" imgW="152400" imgH="393700" progId="Equation.DSMT4">
                    <p:embed/>
                    <p:pic>
                      <p:nvPicPr>
                        <p:cNvPr id="0" name="Object 5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7" y="4440"/>
                          <a:ext cx="767" cy="1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文本框 1"/>
            <p:cNvSpPr txBox="1">
              <a:spLocks noChangeArrowheads="1"/>
            </p:cNvSpPr>
            <p:nvPr/>
          </p:nvSpPr>
          <p:spPr bwMode="auto">
            <a:xfrm>
              <a:off x="2695" y="4737"/>
              <a:ext cx="309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P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(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正面向上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)=</a:t>
              </a: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25438" y="3609975"/>
            <a:ext cx="892016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269999"/>
                </a:solidFill>
                <a:latin typeface="黑体" panose="02010609060101010101" charset="-122"/>
                <a:ea typeface="黑体" panose="02010609060101010101" charset="-122"/>
              </a:rPr>
              <a:t>问题</a:t>
            </a:r>
            <a:r>
              <a:rPr lang="en-US" altLang="zh-CN" sz="2400" dirty="0">
                <a:solidFill>
                  <a:srgbClr val="269999"/>
                </a:solidFill>
                <a:latin typeface="黑体" panose="02010609060101010101" charset="-122"/>
                <a:ea typeface="黑体" panose="02010609060101010101" charset="-122"/>
              </a:rPr>
              <a:t>2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同时抛掷两枚均匀的硬币，出现正面向上的概率是多少？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89050" y="4518025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可能出现的结果有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85825" y="5153025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正，正）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11425" y="5153025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正，反）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067175" y="5153025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反，正）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765800" y="5153025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反，反）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989013" y="5610225"/>
            <a:ext cx="2355850" cy="790575"/>
            <a:chOff x="2695" y="4440"/>
            <a:chExt cx="3709" cy="1244"/>
          </a:xfrm>
        </p:grpSpPr>
        <p:graphicFrame>
          <p:nvGraphicFramePr>
            <p:cNvPr id="7188" name="Object 58"/>
            <p:cNvGraphicFramePr/>
            <p:nvPr/>
          </p:nvGraphicFramePr>
          <p:xfrm>
            <a:off x="5637" y="4440"/>
            <a:ext cx="767" cy="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6" r:id="rId5" imgW="152400" imgH="393700" progId="Equation.DSMT4">
                    <p:embed/>
                  </p:oleObj>
                </mc:Choice>
                <mc:Fallback>
                  <p:oleObj r:id="rId5" imgW="152400" imgH="393700" progId="Equation.DSMT4">
                    <p:embed/>
                    <p:pic>
                      <p:nvPicPr>
                        <p:cNvPr id="0" name="Object 5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7" y="4440"/>
                          <a:ext cx="767" cy="1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9" name="文本框 12"/>
            <p:cNvSpPr txBox="1">
              <a:spLocks noChangeArrowheads="1"/>
            </p:cNvSpPr>
            <p:nvPr/>
          </p:nvSpPr>
          <p:spPr bwMode="auto">
            <a:xfrm>
              <a:off x="2695" y="4737"/>
              <a:ext cx="309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P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(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正面向上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)=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5638800" y="923925"/>
            <a:ext cx="2951163" cy="1231900"/>
            <a:chOff x="8402" y="1683"/>
            <a:chExt cx="4649" cy="1941"/>
          </a:xfrm>
        </p:grpSpPr>
        <p:sp>
          <p:nvSpPr>
            <p:cNvPr id="7191" name="云形 13"/>
            <p:cNvSpPr>
              <a:spLocks noChangeArrowheads="1"/>
            </p:cNvSpPr>
            <p:nvPr/>
          </p:nvSpPr>
          <p:spPr bwMode="auto">
            <a:xfrm>
              <a:off x="8402" y="1683"/>
              <a:ext cx="4649" cy="1941"/>
            </a:xfrm>
            <a:custGeom>
              <a:avLst/>
              <a:gdLst>
                <a:gd name="T0" fmla="*/ 3900 w 43200"/>
                <a:gd name="T1" fmla="*/ 14370 h 43200"/>
                <a:gd name="T2" fmla="*/ 3838 w 43200"/>
                <a:gd name="T3" fmla="*/ 13131 h 43200"/>
                <a:gd name="T4" fmla="*/ 10591 w 43200"/>
                <a:gd name="T5" fmla="*/ 3941 h 43200"/>
                <a:gd name="T6" fmla="*/ 14006 w 43200"/>
                <a:gd name="T7" fmla="*/ 5201 h 43200"/>
                <a:gd name="T8" fmla="*/ 18716 w 43200"/>
                <a:gd name="T9" fmla="*/ 1343 h 43200"/>
                <a:gd name="T10" fmla="*/ 22457 w 43200"/>
                <a:gd name="T11" fmla="*/ 3431 h 43200"/>
                <a:gd name="T12" fmla="*/ 26363 w 43200"/>
                <a:gd name="T13" fmla="*/ 140 h 43200"/>
                <a:gd name="T14" fmla="*/ 29834 w 43200"/>
                <a:gd name="T15" fmla="*/ 2480 h 43200"/>
                <a:gd name="T16" fmla="*/ 33539 w 43200"/>
                <a:gd name="T17" fmla="*/ 149 h 43200"/>
                <a:gd name="T18" fmla="*/ 38319 w 43200"/>
                <a:gd name="T19" fmla="*/ 5572 h 43200"/>
                <a:gd name="T20" fmla="*/ 42251 w 43200"/>
                <a:gd name="T21" fmla="*/ 12590 h 43200"/>
                <a:gd name="T22" fmla="*/ 41820 w 43200"/>
                <a:gd name="T23" fmla="*/ 15458 h 43200"/>
                <a:gd name="T24" fmla="*/ 43222 w 43200"/>
                <a:gd name="T25" fmla="*/ 21074 h 43200"/>
                <a:gd name="T26" fmla="*/ 37409 w 43200"/>
                <a:gd name="T27" fmla="*/ 30202 h 43200"/>
                <a:gd name="T28" fmla="*/ 31624 w 43200"/>
                <a:gd name="T29" fmla="*/ 38006 h 43200"/>
                <a:gd name="T30" fmla="*/ 28560 w 43200"/>
                <a:gd name="T31" fmla="*/ 36813 h 43200"/>
                <a:gd name="T32" fmla="*/ 22098 w 43200"/>
                <a:gd name="T33" fmla="*/ 43358 h 43200"/>
                <a:gd name="T34" fmla="*/ 16484 w 43200"/>
                <a:gd name="T35" fmla="*/ 39265 h 43200"/>
                <a:gd name="T36" fmla="*/ 12507 w 43200"/>
                <a:gd name="T37" fmla="*/ 40772 h 43200"/>
                <a:gd name="T38" fmla="*/ 5808 w 43200"/>
                <a:gd name="T39" fmla="*/ 35473 h 43200"/>
                <a:gd name="T40" fmla="*/ 5300 w 43200"/>
                <a:gd name="T41" fmla="*/ 35513 h 43200"/>
                <a:gd name="T42" fmla="*/ 940 w 43200"/>
                <a:gd name="T43" fmla="*/ 29595 h 43200"/>
                <a:gd name="T44" fmla="*/ 2117 w 43200"/>
                <a:gd name="T45" fmla="*/ 25551 h 43200"/>
                <a:gd name="T46" fmla="*/ -32 w 43200"/>
                <a:gd name="T47" fmla="*/ 20421 h 43200"/>
                <a:gd name="T48" fmla="*/ 3866 w 43200"/>
                <a:gd name="T49" fmla="*/ 14507 h 43200"/>
                <a:gd name="T50" fmla="*/ 4693 w 43200"/>
                <a:gd name="T51" fmla="*/ 26177 h 43200"/>
                <a:gd name="T52" fmla="*/ 4356 w 43200"/>
                <a:gd name="T53" fmla="*/ 26195 h 43200"/>
                <a:gd name="T54" fmla="*/ 2160 w 43200"/>
                <a:gd name="T55" fmla="*/ 25381 h 43200"/>
                <a:gd name="T56" fmla="*/ 6928 w 43200"/>
                <a:gd name="T57" fmla="*/ 34899 h 43200"/>
                <a:gd name="T58" fmla="*/ 5821 w 43200"/>
                <a:gd name="T59" fmla="*/ 35281 h 43200"/>
                <a:gd name="T60" fmla="*/ 16478 w 43200"/>
                <a:gd name="T61" fmla="*/ 39090 h 43200"/>
                <a:gd name="T62" fmla="*/ 15809 w 43200"/>
                <a:gd name="T63" fmla="*/ 37354 h 43200"/>
                <a:gd name="T64" fmla="*/ 28827 w 43200"/>
                <a:gd name="T65" fmla="*/ 34751 h 43200"/>
                <a:gd name="T66" fmla="*/ 28562 w 43200"/>
                <a:gd name="T67" fmla="*/ 36663 h 43200"/>
                <a:gd name="T68" fmla="*/ 34129 w 43200"/>
                <a:gd name="T69" fmla="*/ 22954 h 43200"/>
                <a:gd name="T70" fmla="*/ 37381 w 43200"/>
                <a:gd name="T71" fmla="*/ 30027 h 43200"/>
                <a:gd name="T72" fmla="*/ 37381 w 43200"/>
                <a:gd name="T73" fmla="*/ 30090 h 43200"/>
                <a:gd name="T74" fmla="*/ 41798 w 43200"/>
                <a:gd name="T75" fmla="*/ 15354 h 43200"/>
                <a:gd name="T76" fmla="*/ 40351 w 43200"/>
                <a:gd name="T77" fmla="*/ 18030 h 43200"/>
                <a:gd name="T78" fmla="*/ 38324 w 43200"/>
                <a:gd name="T79" fmla="*/ 5426 h 43200"/>
                <a:gd name="T80" fmla="*/ 38401 w 43200"/>
                <a:gd name="T81" fmla="*/ 6595 h 43200"/>
                <a:gd name="T82" fmla="*/ 38401 w 43200"/>
                <a:gd name="T83" fmla="*/ 6690 h 43200"/>
                <a:gd name="T84" fmla="*/ 29078 w 43200"/>
                <a:gd name="T85" fmla="*/ 3952 h 43200"/>
                <a:gd name="T86" fmla="*/ 29820 w 43200"/>
                <a:gd name="T87" fmla="*/ 2341 h 43200"/>
                <a:gd name="T88" fmla="*/ 22141 w 43200"/>
                <a:gd name="T89" fmla="*/ 4720 h 43200"/>
                <a:gd name="T90" fmla="*/ 22499 w 43200"/>
                <a:gd name="T91" fmla="*/ 3329 h 43200"/>
                <a:gd name="T92" fmla="*/ 14000 w 43200"/>
                <a:gd name="T93" fmla="*/ 5192 h 43200"/>
                <a:gd name="T94" fmla="*/ 15300 w 43200"/>
                <a:gd name="T95" fmla="*/ 6540 h 43200"/>
                <a:gd name="T96" fmla="*/ 4127 w 43200"/>
                <a:gd name="T97" fmla="*/ 15789 h 43200"/>
                <a:gd name="T98" fmla="*/ 3900 w 43200"/>
                <a:gd name="T99" fmla="*/ 14375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859" y="13965"/>
                    <a:pt x="3838" y="13551"/>
                    <a:pt x="3838" y="13131"/>
                  </a:cubicBezTo>
                  <a:cubicBezTo>
                    <a:pt x="3838" y="8056"/>
                    <a:pt x="6861" y="3941"/>
                    <a:pt x="10591" y="3941"/>
                  </a:cubicBezTo>
                  <a:cubicBezTo>
                    <a:pt x="11837" y="3941"/>
                    <a:pt x="13004" y="4400"/>
                    <a:pt x="14006" y="5201"/>
                  </a:cubicBezTo>
                  <a:cubicBezTo>
                    <a:pt x="14902" y="2905"/>
                    <a:pt x="16675" y="1343"/>
                    <a:pt x="18716" y="1343"/>
                  </a:cubicBezTo>
                  <a:cubicBezTo>
                    <a:pt x="20174" y="1343"/>
                    <a:pt x="21494" y="2140"/>
                    <a:pt x="22457" y="3431"/>
                  </a:cubicBezTo>
                  <a:cubicBezTo>
                    <a:pt x="23173" y="1479"/>
                    <a:pt x="24653" y="140"/>
                    <a:pt x="26363" y="140"/>
                  </a:cubicBezTo>
                  <a:cubicBezTo>
                    <a:pt x="27778" y="140"/>
                    <a:pt x="29037" y="1058"/>
                    <a:pt x="29834" y="2480"/>
                  </a:cubicBezTo>
                  <a:cubicBezTo>
                    <a:pt x="30725" y="1054"/>
                    <a:pt x="32054" y="149"/>
                    <a:pt x="33539" y="149"/>
                  </a:cubicBezTo>
                  <a:cubicBezTo>
                    <a:pt x="35927" y="149"/>
                    <a:pt x="37913" y="2490"/>
                    <a:pt x="38319" y="5572"/>
                  </a:cubicBezTo>
                  <a:cubicBezTo>
                    <a:pt x="40586" y="6412"/>
                    <a:pt x="42251" y="9236"/>
                    <a:pt x="42251" y="12590"/>
                  </a:cubicBezTo>
                  <a:cubicBezTo>
                    <a:pt x="42251" y="13609"/>
                    <a:pt x="42097" y="14578"/>
                    <a:pt x="41820" y="15458"/>
                  </a:cubicBezTo>
                  <a:cubicBezTo>
                    <a:pt x="42699" y="17013"/>
                    <a:pt x="43222" y="18960"/>
                    <a:pt x="43222" y="21074"/>
                  </a:cubicBezTo>
                  <a:cubicBezTo>
                    <a:pt x="43222" y="25723"/>
                    <a:pt x="40694" y="29568"/>
                    <a:pt x="37409" y="30202"/>
                  </a:cubicBezTo>
                  <a:cubicBezTo>
                    <a:pt x="37384" y="34518"/>
                    <a:pt x="34803" y="38006"/>
                    <a:pt x="31624" y="38006"/>
                  </a:cubicBezTo>
                  <a:cubicBezTo>
                    <a:pt x="30499" y="38006"/>
                    <a:pt x="29448" y="37569"/>
                    <a:pt x="28560" y="36813"/>
                  </a:cubicBezTo>
                  <a:cubicBezTo>
                    <a:pt x="27721" y="40603"/>
                    <a:pt x="25145" y="43358"/>
                    <a:pt x="22098" y="43358"/>
                  </a:cubicBezTo>
                  <a:cubicBezTo>
                    <a:pt x="19758" y="43358"/>
                    <a:pt x="17696" y="41733"/>
                    <a:pt x="16484" y="39265"/>
                  </a:cubicBezTo>
                  <a:cubicBezTo>
                    <a:pt x="15323" y="40222"/>
                    <a:pt x="13962" y="40772"/>
                    <a:pt x="12507" y="40772"/>
                  </a:cubicBezTo>
                  <a:cubicBezTo>
                    <a:pt x="9641" y="40772"/>
                    <a:pt x="7140" y="38639"/>
                    <a:pt x="5808" y="35473"/>
                  </a:cubicBezTo>
                  <a:cubicBezTo>
                    <a:pt x="5642" y="35499"/>
                    <a:pt x="5472" y="35513"/>
                    <a:pt x="5300" y="35513"/>
                  </a:cubicBezTo>
                  <a:cubicBezTo>
                    <a:pt x="2892" y="35513"/>
                    <a:pt x="940" y="32863"/>
                    <a:pt x="940" y="29595"/>
                  </a:cubicBezTo>
                  <a:cubicBezTo>
                    <a:pt x="940" y="28031"/>
                    <a:pt x="1387" y="26609"/>
                    <a:pt x="2117" y="25551"/>
                  </a:cubicBezTo>
                  <a:cubicBezTo>
                    <a:pt x="831" y="24519"/>
                    <a:pt x="-32" y="22608"/>
                    <a:pt x="-32" y="20421"/>
                  </a:cubicBezTo>
                  <a:cubicBezTo>
                    <a:pt x="-32" y="17344"/>
                    <a:pt x="1677" y="14813"/>
                    <a:pt x="3866" y="14507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4582" y="26189"/>
                    <a:pt x="4470" y="26195"/>
                    <a:pt x="4356" y="26195"/>
                  </a:cubicBezTo>
                  <a:cubicBezTo>
                    <a:pt x="3555" y="26195"/>
                    <a:pt x="2804" y="25898"/>
                    <a:pt x="2160" y="25381"/>
                  </a:cubicBezTo>
                  <a:moveTo>
                    <a:pt x="6928" y="34899"/>
                  </a:moveTo>
                  <a:cubicBezTo>
                    <a:pt x="6579" y="35090"/>
                    <a:pt x="6207" y="35220"/>
                    <a:pt x="5821" y="35281"/>
                  </a:cubicBezTo>
                  <a:moveTo>
                    <a:pt x="16478" y="39090"/>
                  </a:moveTo>
                  <a:cubicBezTo>
                    <a:pt x="16211" y="38549"/>
                    <a:pt x="15986" y="37967"/>
                    <a:pt x="15809" y="37354"/>
                  </a:cubicBezTo>
                  <a:moveTo>
                    <a:pt x="28827" y="34751"/>
                  </a:moveTo>
                  <a:cubicBezTo>
                    <a:pt x="28787" y="35413"/>
                    <a:pt x="28697" y="36052"/>
                    <a:pt x="28562" y="36663"/>
                  </a:cubicBezTo>
                  <a:moveTo>
                    <a:pt x="34129" y="22954"/>
                  </a:moveTo>
                  <a:cubicBezTo>
                    <a:pt x="36055" y="24231"/>
                    <a:pt x="37381" y="26919"/>
                    <a:pt x="37381" y="30027"/>
                  </a:cubicBezTo>
                  <a:cubicBezTo>
                    <a:pt x="37381" y="30048"/>
                    <a:pt x="37381" y="30069"/>
                    <a:pt x="37381" y="30090"/>
                  </a:cubicBezTo>
                  <a:moveTo>
                    <a:pt x="41798" y="15354"/>
                  </a:moveTo>
                  <a:cubicBezTo>
                    <a:pt x="41472" y="16395"/>
                    <a:pt x="40973" y="17308"/>
                    <a:pt x="40351" y="18030"/>
                  </a:cubicBezTo>
                  <a:moveTo>
                    <a:pt x="38324" y="5426"/>
                  </a:moveTo>
                  <a:cubicBezTo>
                    <a:pt x="38375" y="5804"/>
                    <a:pt x="38401" y="6196"/>
                    <a:pt x="38401" y="6595"/>
                  </a:cubicBezTo>
                  <a:cubicBezTo>
                    <a:pt x="38401" y="6627"/>
                    <a:pt x="38401" y="6658"/>
                    <a:pt x="38401" y="6690"/>
                  </a:cubicBezTo>
                  <a:moveTo>
                    <a:pt x="29078" y="3952"/>
                  </a:moveTo>
                  <a:cubicBezTo>
                    <a:pt x="29268" y="3364"/>
                    <a:pt x="29519" y="2823"/>
                    <a:pt x="29820" y="2341"/>
                  </a:cubicBezTo>
                  <a:moveTo>
                    <a:pt x="22141" y="4720"/>
                  </a:moveTo>
                  <a:cubicBezTo>
                    <a:pt x="22218" y="4229"/>
                    <a:pt x="22340" y="3764"/>
                    <a:pt x="22499" y="3329"/>
                  </a:cubicBezTo>
                  <a:moveTo>
                    <a:pt x="14000" y="5192"/>
                  </a:moveTo>
                  <a:cubicBezTo>
                    <a:pt x="14474" y="5569"/>
                    <a:pt x="14910" y="6023"/>
                    <a:pt x="15300" y="6540"/>
                  </a:cubicBezTo>
                  <a:moveTo>
                    <a:pt x="4127" y="15789"/>
                  </a:moveTo>
                  <a:cubicBezTo>
                    <a:pt x="4024" y="15332"/>
                    <a:pt x="3948" y="14858"/>
                    <a:pt x="3900" y="14375"/>
                  </a:cubicBezTo>
                </a:path>
              </a:pathLst>
            </a:custGeom>
            <a:solidFill>
              <a:srgbClr val="D6F5F5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文本框 14"/>
            <p:cNvSpPr txBox="1">
              <a:spLocks noChangeArrowheads="1"/>
            </p:cNvSpPr>
            <p:nvPr/>
          </p:nvSpPr>
          <p:spPr bwMode="auto">
            <a:xfrm>
              <a:off x="8852" y="1911"/>
              <a:ext cx="4134" cy="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>
                  <a:latin typeface="Times New Roman" panose="02020603050405020304" pitchFamily="18" charset="0"/>
                  <a:ea typeface="黑体" panose="02010609060101010101" charset="-122"/>
                </a:rPr>
                <a:t>还有别的方法求问题</a:t>
              </a:r>
              <a:r>
                <a:rPr lang="en-US" altLang="zh-CN" sz="2400">
                  <a:latin typeface="Times New Roman" panose="02020603050405020304" pitchFamily="18" charset="0"/>
                  <a:ea typeface="黑体" panose="02010609060101010101" charset="-122"/>
                </a:rPr>
                <a:t>2</a:t>
              </a:r>
              <a:r>
                <a:rPr lang="zh-CN" altLang="en-US" sz="2400">
                  <a:latin typeface="Times New Roman" panose="02020603050405020304" pitchFamily="18" charset="0"/>
                  <a:ea typeface="黑体" panose="02010609060101010101" charset="-122"/>
                </a:rPr>
                <a:t>的概率吗？</a:t>
              </a:r>
            </a:p>
          </p:txBody>
        </p: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85825" y="5153025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正，正）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511425" y="5153025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正，反）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067175" y="5153025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反，正）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  <p:bldP spid="5" grpId="0"/>
      <p:bldP spid="6" grpId="0"/>
      <p:bldP spid="7" grpId="0"/>
      <p:bldP spid="8" grpId="0"/>
      <p:bldP spid="9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39725" y="342900"/>
            <a:ext cx="81692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269999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同时抛掷两枚均匀的硬币，出现正面向上的概率是多少？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339725" y="3421063"/>
            <a:ext cx="579438" cy="8509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</a:rPr>
              <a:t>开始</a:t>
            </a:r>
          </a:p>
        </p:txBody>
      </p:sp>
      <p:sp>
        <p:nvSpPr>
          <p:cNvPr id="16391" name="Line 12"/>
          <p:cNvSpPr>
            <a:spLocks noChangeShapeType="1"/>
          </p:cNvSpPr>
          <p:nvPr/>
        </p:nvSpPr>
        <p:spPr bwMode="auto">
          <a:xfrm flipV="1">
            <a:off x="1049338" y="2667000"/>
            <a:ext cx="1103312" cy="12461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Line 13"/>
          <p:cNvSpPr>
            <a:spLocks noChangeShapeType="1"/>
          </p:cNvSpPr>
          <p:nvPr/>
        </p:nvSpPr>
        <p:spPr bwMode="auto">
          <a:xfrm>
            <a:off x="1049338" y="3913188"/>
            <a:ext cx="1198562" cy="10064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393" name="Picture 10" descr="D-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94D8EF"/>
              </a:clrFrom>
              <a:clrTo>
                <a:srgbClr val="94D8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7900" y="4440238"/>
            <a:ext cx="136683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d-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94D8EF"/>
              </a:clrFrom>
              <a:clrTo>
                <a:srgbClr val="94D8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0275" y="1992313"/>
            <a:ext cx="12969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12"/>
          <p:cNvSpPr>
            <a:spLocks noChangeShapeType="1"/>
          </p:cNvSpPr>
          <p:nvPr/>
        </p:nvSpPr>
        <p:spPr bwMode="auto">
          <a:xfrm flipV="1">
            <a:off x="3614738" y="1992313"/>
            <a:ext cx="1103312" cy="406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Line 13"/>
          <p:cNvSpPr>
            <a:spLocks noChangeShapeType="1"/>
          </p:cNvSpPr>
          <p:nvPr/>
        </p:nvSpPr>
        <p:spPr bwMode="auto">
          <a:xfrm>
            <a:off x="3579813" y="2867025"/>
            <a:ext cx="1174750" cy="4079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Picture 10" descr="D-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94D8EF"/>
              </a:clrFrom>
              <a:clrTo>
                <a:srgbClr val="94D8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5825" y="2667000"/>
            <a:ext cx="1366838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d-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94D8EF"/>
              </a:clrFrom>
              <a:clrTo>
                <a:srgbClr val="94D8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5675" y="1384300"/>
            <a:ext cx="12969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3687763" y="4587875"/>
            <a:ext cx="1103312" cy="406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3687763" y="5438775"/>
            <a:ext cx="1069975" cy="4794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" name="Picture 10" descr="D-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94D8EF"/>
              </a:clrFrom>
              <a:clrTo>
                <a:srgbClr val="94D8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5200" y="5122863"/>
            <a:ext cx="136683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d-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94D8EF"/>
              </a:clrFrom>
              <a:clrTo>
                <a:srgbClr val="94D8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125" y="3956050"/>
            <a:ext cx="12969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910138" y="1000125"/>
            <a:ext cx="109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第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枚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52650" y="1395413"/>
            <a:ext cx="109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第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枚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601913" y="2409825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正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686050" y="4919663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反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097463" y="1747838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正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133975" y="3111500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反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168900" y="4373563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正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213350" y="5565775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正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946900" y="1055688"/>
            <a:ext cx="109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结果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954838" y="5438775"/>
            <a:ext cx="155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反，反）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819900" y="1535113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正，正）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819900" y="2867025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正，反）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6819900" y="4271963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反，正）</a:t>
            </a: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260475" y="5676900"/>
            <a:ext cx="2355850" cy="790575"/>
            <a:chOff x="2695" y="4440"/>
            <a:chExt cx="3709" cy="1244"/>
          </a:xfrm>
        </p:grpSpPr>
        <p:graphicFrame>
          <p:nvGraphicFramePr>
            <p:cNvPr id="8221" name="Object 58"/>
            <p:cNvGraphicFramePr/>
            <p:nvPr/>
          </p:nvGraphicFramePr>
          <p:xfrm>
            <a:off x="5637" y="4440"/>
            <a:ext cx="767" cy="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2" r:id="rId5" imgW="152400" imgH="393700" progId="Equation.DSMT4">
                    <p:embed/>
                  </p:oleObj>
                </mc:Choice>
                <mc:Fallback>
                  <p:oleObj r:id="rId5" imgW="152400" imgH="393700" progId="Equation.DSMT4">
                    <p:embed/>
                    <p:pic>
                      <p:nvPicPr>
                        <p:cNvPr id="0" name="Object 5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7" y="4440"/>
                          <a:ext cx="767" cy="1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2" name="文本框 29"/>
            <p:cNvSpPr txBox="1">
              <a:spLocks noChangeArrowheads="1"/>
            </p:cNvSpPr>
            <p:nvPr/>
          </p:nvSpPr>
          <p:spPr bwMode="auto">
            <a:xfrm>
              <a:off x="2695" y="4737"/>
              <a:ext cx="309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P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(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正面向上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)=</a:t>
              </a: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6408738" y="2409825"/>
            <a:ext cx="2376487" cy="1079500"/>
            <a:chOff x="10093" y="3795"/>
            <a:chExt cx="3742" cy="1701"/>
          </a:xfrm>
        </p:grpSpPr>
        <p:sp>
          <p:nvSpPr>
            <p:cNvPr id="8224" name="云形 30"/>
            <p:cNvSpPr>
              <a:spLocks noChangeArrowheads="1"/>
            </p:cNvSpPr>
            <p:nvPr/>
          </p:nvSpPr>
          <p:spPr bwMode="auto">
            <a:xfrm>
              <a:off x="10093" y="3795"/>
              <a:ext cx="3742" cy="1701"/>
            </a:xfrm>
            <a:custGeom>
              <a:avLst/>
              <a:gdLst>
                <a:gd name="T0" fmla="*/ 3900 w 43200"/>
                <a:gd name="T1" fmla="*/ 14370 h 43200"/>
                <a:gd name="T2" fmla="*/ 3838 w 43200"/>
                <a:gd name="T3" fmla="*/ 13131 h 43200"/>
                <a:gd name="T4" fmla="*/ 10591 w 43200"/>
                <a:gd name="T5" fmla="*/ 3941 h 43200"/>
                <a:gd name="T6" fmla="*/ 14006 w 43200"/>
                <a:gd name="T7" fmla="*/ 5201 h 43200"/>
                <a:gd name="T8" fmla="*/ 18716 w 43200"/>
                <a:gd name="T9" fmla="*/ 1343 h 43200"/>
                <a:gd name="T10" fmla="*/ 22457 w 43200"/>
                <a:gd name="T11" fmla="*/ 3431 h 43200"/>
                <a:gd name="T12" fmla="*/ 26363 w 43200"/>
                <a:gd name="T13" fmla="*/ 140 h 43200"/>
                <a:gd name="T14" fmla="*/ 29834 w 43200"/>
                <a:gd name="T15" fmla="*/ 2480 h 43200"/>
                <a:gd name="T16" fmla="*/ 33539 w 43200"/>
                <a:gd name="T17" fmla="*/ 149 h 43200"/>
                <a:gd name="T18" fmla="*/ 38319 w 43200"/>
                <a:gd name="T19" fmla="*/ 5572 h 43200"/>
                <a:gd name="T20" fmla="*/ 42251 w 43200"/>
                <a:gd name="T21" fmla="*/ 12590 h 43200"/>
                <a:gd name="T22" fmla="*/ 41820 w 43200"/>
                <a:gd name="T23" fmla="*/ 15458 h 43200"/>
                <a:gd name="T24" fmla="*/ 43222 w 43200"/>
                <a:gd name="T25" fmla="*/ 21074 h 43200"/>
                <a:gd name="T26" fmla="*/ 37409 w 43200"/>
                <a:gd name="T27" fmla="*/ 30202 h 43200"/>
                <a:gd name="T28" fmla="*/ 31624 w 43200"/>
                <a:gd name="T29" fmla="*/ 38006 h 43200"/>
                <a:gd name="T30" fmla="*/ 28560 w 43200"/>
                <a:gd name="T31" fmla="*/ 36813 h 43200"/>
                <a:gd name="T32" fmla="*/ 22098 w 43200"/>
                <a:gd name="T33" fmla="*/ 43358 h 43200"/>
                <a:gd name="T34" fmla="*/ 16484 w 43200"/>
                <a:gd name="T35" fmla="*/ 39265 h 43200"/>
                <a:gd name="T36" fmla="*/ 12507 w 43200"/>
                <a:gd name="T37" fmla="*/ 40772 h 43200"/>
                <a:gd name="T38" fmla="*/ 5808 w 43200"/>
                <a:gd name="T39" fmla="*/ 35473 h 43200"/>
                <a:gd name="T40" fmla="*/ 5300 w 43200"/>
                <a:gd name="T41" fmla="*/ 35513 h 43200"/>
                <a:gd name="T42" fmla="*/ 940 w 43200"/>
                <a:gd name="T43" fmla="*/ 29595 h 43200"/>
                <a:gd name="T44" fmla="*/ 2117 w 43200"/>
                <a:gd name="T45" fmla="*/ 25551 h 43200"/>
                <a:gd name="T46" fmla="*/ -32 w 43200"/>
                <a:gd name="T47" fmla="*/ 20421 h 43200"/>
                <a:gd name="T48" fmla="*/ 3866 w 43200"/>
                <a:gd name="T49" fmla="*/ 14507 h 43200"/>
                <a:gd name="T50" fmla="*/ 4693 w 43200"/>
                <a:gd name="T51" fmla="*/ 26177 h 43200"/>
                <a:gd name="T52" fmla="*/ 4356 w 43200"/>
                <a:gd name="T53" fmla="*/ 26195 h 43200"/>
                <a:gd name="T54" fmla="*/ 2160 w 43200"/>
                <a:gd name="T55" fmla="*/ 25381 h 43200"/>
                <a:gd name="T56" fmla="*/ 6928 w 43200"/>
                <a:gd name="T57" fmla="*/ 34899 h 43200"/>
                <a:gd name="T58" fmla="*/ 5821 w 43200"/>
                <a:gd name="T59" fmla="*/ 35281 h 43200"/>
                <a:gd name="T60" fmla="*/ 16478 w 43200"/>
                <a:gd name="T61" fmla="*/ 39090 h 43200"/>
                <a:gd name="T62" fmla="*/ 15809 w 43200"/>
                <a:gd name="T63" fmla="*/ 37354 h 43200"/>
                <a:gd name="T64" fmla="*/ 28827 w 43200"/>
                <a:gd name="T65" fmla="*/ 34751 h 43200"/>
                <a:gd name="T66" fmla="*/ 28562 w 43200"/>
                <a:gd name="T67" fmla="*/ 36663 h 43200"/>
                <a:gd name="T68" fmla="*/ 34129 w 43200"/>
                <a:gd name="T69" fmla="*/ 22954 h 43200"/>
                <a:gd name="T70" fmla="*/ 37381 w 43200"/>
                <a:gd name="T71" fmla="*/ 30027 h 43200"/>
                <a:gd name="T72" fmla="*/ 37381 w 43200"/>
                <a:gd name="T73" fmla="*/ 30090 h 43200"/>
                <a:gd name="T74" fmla="*/ 41798 w 43200"/>
                <a:gd name="T75" fmla="*/ 15354 h 43200"/>
                <a:gd name="T76" fmla="*/ 40351 w 43200"/>
                <a:gd name="T77" fmla="*/ 18030 h 43200"/>
                <a:gd name="T78" fmla="*/ 38324 w 43200"/>
                <a:gd name="T79" fmla="*/ 5426 h 43200"/>
                <a:gd name="T80" fmla="*/ 38401 w 43200"/>
                <a:gd name="T81" fmla="*/ 6595 h 43200"/>
                <a:gd name="T82" fmla="*/ 38401 w 43200"/>
                <a:gd name="T83" fmla="*/ 6690 h 43200"/>
                <a:gd name="T84" fmla="*/ 29078 w 43200"/>
                <a:gd name="T85" fmla="*/ 3952 h 43200"/>
                <a:gd name="T86" fmla="*/ 29820 w 43200"/>
                <a:gd name="T87" fmla="*/ 2341 h 43200"/>
                <a:gd name="T88" fmla="*/ 22141 w 43200"/>
                <a:gd name="T89" fmla="*/ 4720 h 43200"/>
                <a:gd name="T90" fmla="*/ 22499 w 43200"/>
                <a:gd name="T91" fmla="*/ 3329 h 43200"/>
                <a:gd name="T92" fmla="*/ 14000 w 43200"/>
                <a:gd name="T93" fmla="*/ 5192 h 43200"/>
                <a:gd name="T94" fmla="*/ 15300 w 43200"/>
                <a:gd name="T95" fmla="*/ 6540 h 43200"/>
                <a:gd name="T96" fmla="*/ 4127 w 43200"/>
                <a:gd name="T97" fmla="*/ 15789 h 43200"/>
                <a:gd name="T98" fmla="*/ 3900 w 43200"/>
                <a:gd name="T99" fmla="*/ 14375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859" y="13965"/>
                    <a:pt x="3838" y="13551"/>
                    <a:pt x="3838" y="13131"/>
                  </a:cubicBezTo>
                  <a:cubicBezTo>
                    <a:pt x="3838" y="8056"/>
                    <a:pt x="6861" y="3941"/>
                    <a:pt x="10591" y="3941"/>
                  </a:cubicBezTo>
                  <a:cubicBezTo>
                    <a:pt x="11837" y="3941"/>
                    <a:pt x="13004" y="4400"/>
                    <a:pt x="14006" y="5201"/>
                  </a:cubicBezTo>
                  <a:cubicBezTo>
                    <a:pt x="14902" y="2905"/>
                    <a:pt x="16675" y="1343"/>
                    <a:pt x="18716" y="1343"/>
                  </a:cubicBezTo>
                  <a:cubicBezTo>
                    <a:pt x="20174" y="1343"/>
                    <a:pt x="21494" y="2140"/>
                    <a:pt x="22457" y="3431"/>
                  </a:cubicBezTo>
                  <a:cubicBezTo>
                    <a:pt x="23173" y="1479"/>
                    <a:pt x="24653" y="140"/>
                    <a:pt x="26363" y="140"/>
                  </a:cubicBezTo>
                  <a:cubicBezTo>
                    <a:pt x="27778" y="140"/>
                    <a:pt x="29037" y="1058"/>
                    <a:pt x="29834" y="2480"/>
                  </a:cubicBezTo>
                  <a:cubicBezTo>
                    <a:pt x="30725" y="1054"/>
                    <a:pt x="32054" y="149"/>
                    <a:pt x="33539" y="149"/>
                  </a:cubicBezTo>
                  <a:cubicBezTo>
                    <a:pt x="35927" y="149"/>
                    <a:pt x="37913" y="2490"/>
                    <a:pt x="38319" y="5572"/>
                  </a:cubicBezTo>
                  <a:cubicBezTo>
                    <a:pt x="40586" y="6412"/>
                    <a:pt x="42251" y="9236"/>
                    <a:pt x="42251" y="12590"/>
                  </a:cubicBezTo>
                  <a:cubicBezTo>
                    <a:pt x="42251" y="13609"/>
                    <a:pt x="42097" y="14578"/>
                    <a:pt x="41820" y="15458"/>
                  </a:cubicBezTo>
                  <a:cubicBezTo>
                    <a:pt x="42699" y="17013"/>
                    <a:pt x="43222" y="18960"/>
                    <a:pt x="43222" y="21074"/>
                  </a:cubicBezTo>
                  <a:cubicBezTo>
                    <a:pt x="43222" y="25723"/>
                    <a:pt x="40694" y="29568"/>
                    <a:pt x="37409" y="30202"/>
                  </a:cubicBezTo>
                  <a:cubicBezTo>
                    <a:pt x="37384" y="34518"/>
                    <a:pt x="34803" y="38006"/>
                    <a:pt x="31624" y="38006"/>
                  </a:cubicBezTo>
                  <a:cubicBezTo>
                    <a:pt x="30499" y="38006"/>
                    <a:pt x="29448" y="37569"/>
                    <a:pt x="28560" y="36813"/>
                  </a:cubicBezTo>
                  <a:cubicBezTo>
                    <a:pt x="27721" y="40603"/>
                    <a:pt x="25145" y="43358"/>
                    <a:pt x="22098" y="43358"/>
                  </a:cubicBezTo>
                  <a:cubicBezTo>
                    <a:pt x="19758" y="43358"/>
                    <a:pt x="17696" y="41733"/>
                    <a:pt x="16484" y="39265"/>
                  </a:cubicBezTo>
                  <a:cubicBezTo>
                    <a:pt x="15323" y="40222"/>
                    <a:pt x="13962" y="40772"/>
                    <a:pt x="12507" y="40772"/>
                  </a:cubicBezTo>
                  <a:cubicBezTo>
                    <a:pt x="9641" y="40772"/>
                    <a:pt x="7140" y="38639"/>
                    <a:pt x="5808" y="35473"/>
                  </a:cubicBezTo>
                  <a:cubicBezTo>
                    <a:pt x="5642" y="35499"/>
                    <a:pt x="5472" y="35513"/>
                    <a:pt x="5300" y="35513"/>
                  </a:cubicBezTo>
                  <a:cubicBezTo>
                    <a:pt x="2892" y="35513"/>
                    <a:pt x="940" y="32863"/>
                    <a:pt x="940" y="29595"/>
                  </a:cubicBezTo>
                  <a:cubicBezTo>
                    <a:pt x="940" y="28031"/>
                    <a:pt x="1387" y="26609"/>
                    <a:pt x="2117" y="25551"/>
                  </a:cubicBezTo>
                  <a:cubicBezTo>
                    <a:pt x="831" y="24519"/>
                    <a:pt x="-32" y="22608"/>
                    <a:pt x="-32" y="20421"/>
                  </a:cubicBezTo>
                  <a:cubicBezTo>
                    <a:pt x="-32" y="17344"/>
                    <a:pt x="1677" y="14813"/>
                    <a:pt x="3866" y="14507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4582" y="26189"/>
                    <a:pt x="4470" y="26195"/>
                    <a:pt x="4356" y="26195"/>
                  </a:cubicBezTo>
                  <a:cubicBezTo>
                    <a:pt x="3555" y="26195"/>
                    <a:pt x="2804" y="25898"/>
                    <a:pt x="2160" y="25381"/>
                  </a:cubicBezTo>
                  <a:moveTo>
                    <a:pt x="6928" y="34899"/>
                  </a:moveTo>
                  <a:cubicBezTo>
                    <a:pt x="6579" y="35090"/>
                    <a:pt x="6207" y="35220"/>
                    <a:pt x="5821" y="35281"/>
                  </a:cubicBezTo>
                  <a:moveTo>
                    <a:pt x="16478" y="39090"/>
                  </a:moveTo>
                  <a:cubicBezTo>
                    <a:pt x="16211" y="38549"/>
                    <a:pt x="15986" y="37967"/>
                    <a:pt x="15809" y="37354"/>
                  </a:cubicBezTo>
                  <a:moveTo>
                    <a:pt x="28827" y="34751"/>
                  </a:moveTo>
                  <a:cubicBezTo>
                    <a:pt x="28787" y="35413"/>
                    <a:pt x="28697" y="36052"/>
                    <a:pt x="28562" y="36663"/>
                  </a:cubicBezTo>
                  <a:moveTo>
                    <a:pt x="34129" y="22954"/>
                  </a:moveTo>
                  <a:cubicBezTo>
                    <a:pt x="36055" y="24231"/>
                    <a:pt x="37381" y="26919"/>
                    <a:pt x="37381" y="30027"/>
                  </a:cubicBezTo>
                  <a:cubicBezTo>
                    <a:pt x="37381" y="30048"/>
                    <a:pt x="37381" y="30069"/>
                    <a:pt x="37381" y="30090"/>
                  </a:cubicBezTo>
                  <a:moveTo>
                    <a:pt x="41798" y="15354"/>
                  </a:moveTo>
                  <a:cubicBezTo>
                    <a:pt x="41472" y="16395"/>
                    <a:pt x="40973" y="17308"/>
                    <a:pt x="40351" y="18030"/>
                  </a:cubicBezTo>
                  <a:moveTo>
                    <a:pt x="38324" y="5426"/>
                  </a:moveTo>
                  <a:cubicBezTo>
                    <a:pt x="38375" y="5804"/>
                    <a:pt x="38401" y="6196"/>
                    <a:pt x="38401" y="6595"/>
                  </a:cubicBezTo>
                  <a:cubicBezTo>
                    <a:pt x="38401" y="6627"/>
                    <a:pt x="38401" y="6658"/>
                    <a:pt x="38401" y="6690"/>
                  </a:cubicBezTo>
                  <a:moveTo>
                    <a:pt x="29078" y="3952"/>
                  </a:moveTo>
                  <a:cubicBezTo>
                    <a:pt x="29268" y="3364"/>
                    <a:pt x="29519" y="2823"/>
                    <a:pt x="29820" y="2341"/>
                  </a:cubicBezTo>
                  <a:moveTo>
                    <a:pt x="22141" y="4720"/>
                  </a:moveTo>
                  <a:cubicBezTo>
                    <a:pt x="22218" y="4229"/>
                    <a:pt x="22340" y="3764"/>
                    <a:pt x="22499" y="3329"/>
                  </a:cubicBezTo>
                  <a:moveTo>
                    <a:pt x="14000" y="5192"/>
                  </a:moveTo>
                  <a:cubicBezTo>
                    <a:pt x="14474" y="5569"/>
                    <a:pt x="14910" y="6023"/>
                    <a:pt x="15300" y="6540"/>
                  </a:cubicBezTo>
                  <a:moveTo>
                    <a:pt x="4127" y="15789"/>
                  </a:moveTo>
                  <a:cubicBezTo>
                    <a:pt x="4024" y="15332"/>
                    <a:pt x="3948" y="14858"/>
                    <a:pt x="3900" y="14375"/>
                  </a:cubicBezTo>
                </a:path>
              </a:pathLst>
            </a:custGeom>
            <a:solidFill>
              <a:srgbClr val="D6F5F5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" name="文本框 31"/>
            <p:cNvSpPr txBox="1">
              <a:spLocks noChangeArrowheads="1"/>
            </p:cNvSpPr>
            <p:nvPr/>
          </p:nvSpPr>
          <p:spPr bwMode="auto">
            <a:xfrm>
              <a:off x="10579" y="3998"/>
              <a:ext cx="2823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列树状图求概率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390" grpId="0" bldLvl="0" animBg="1"/>
      <p:bldP spid="16391" grpId="0" animBg="1"/>
      <p:bldP spid="16392" grpId="0" animBg="1"/>
      <p:bldP spid="2" grpId="0" animBg="1"/>
      <p:bldP spid="3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54000" y="801688"/>
            <a:ext cx="2667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树状图的画法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275388" y="1484313"/>
            <a:ext cx="16779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一个试验</a:t>
            </a:r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 flipH="1">
            <a:off x="6081713" y="2006600"/>
            <a:ext cx="1081087" cy="5048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7162800" y="2006600"/>
            <a:ext cx="1150938" cy="4333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400425" y="2438400"/>
            <a:ext cx="1962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第一个因素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3160713" y="3517900"/>
            <a:ext cx="2149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第二个因素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136525" y="1484313"/>
            <a:ext cx="3263900" cy="329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rPr>
              <a:t>如一个试验中涉及</a:t>
            </a:r>
            <a:r>
              <a:rPr lang="en-US" altLang="zh-CN" sz="2800" b="1" dirty="0">
                <a:solidFill>
                  <a:schemeClr val="accent4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rPr>
              <a:t>个因数</a:t>
            </a:r>
            <a:r>
              <a:rPr lang="en-US" altLang="zh-CN" sz="2800" dirty="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dirty="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rPr>
              <a:t>第一个因数中有</a:t>
            </a:r>
            <a:r>
              <a:rPr lang="en-US" altLang="zh-CN" sz="2800" b="1" dirty="0">
                <a:solidFill>
                  <a:schemeClr val="accent4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800" dirty="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rPr>
              <a:t>种可能情况</a:t>
            </a:r>
            <a:r>
              <a:rPr lang="en-US" altLang="zh-CN" sz="2800" dirty="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rPr>
              <a:t>;</a:t>
            </a:r>
            <a:r>
              <a:rPr lang="zh-CN" altLang="en-US" sz="2800" dirty="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rPr>
              <a:t>第二个因数中有</a:t>
            </a:r>
            <a:r>
              <a:rPr lang="en-US" altLang="zh-CN" sz="2800" b="1" dirty="0">
                <a:solidFill>
                  <a:schemeClr val="accent4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2800" dirty="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rPr>
              <a:t>种可能的情况</a:t>
            </a:r>
            <a:r>
              <a:rPr lang="en-US" altLang="zh-CN" sz="2800" dirty="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894388" y="2424113"/>
            <a:ext cx="420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8016875" y="2438400"/>
            <a:ext cx="420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6081713" y="2870200"/>
            <a:ext cx="0" cy="7207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H="1">
            <a:off x="5360988" y="2870200"/>
            <a:ext cx="720725" cy="7207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6081713" y="2870200"/>
            <a:ext cx="720725" cy="7207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8240713" y="2870200"/>
            <a:ext cx="0" cy="7207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 flipH="1">
            <a:off x="7519988" y="2870200"/>
            <a:ext cx="720725" cy="7207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>
            <a:off x="8240713" y="2870200"/>
            <a:ext cx="720725" cy="7207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5145088" y="3517900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865813" y="3503613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6635750" y="3503613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7304088" y="3533775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8024813" y="3519488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8794750" y="3519488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71438" y="4962525"/>
            <a:ext cx="2849562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rPr>
              <a:t>则其树形图如图</a:t>
            </a:r>
            <a:r>
              <a:rPr lang="en-US" altLang="zh-CN" sz="2800" dirty="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5241925" y="4652963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=2×3=6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-6350" y="5694363"/>
            <a:ext cx="925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树状图法：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按事件发生的次序，列出事件可能出现的结果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38" grpId="0"/>
      <p:bldP spid="39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Box 3"/>
          <p:cNvSpPr txBox="1"/>
          <p:nvPr/>
        </p:nvSpPr>
        <p:spPr>
          <a:xfrm>
            <a:off x="520700" y="1676400"/>
            <a:ext cx="8307388" cy="13716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noProof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问题</a:t>
            </a:r>
            <a:r>
              <a:rPr lang="en-US" altLang="zh-CN" sz="2800" b="1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</a:rPr>
              <a:t> 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charset="-122"/>
                <a:cs typeface="+mn-ea"/>
              </a:rPr>
              <a:t>尝试用树状图法列出小明和小华所玩游戏中所有可能出现的结果，并求出事件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charset="-122"/>
                <a:cs typeface="+mn-ea"/>
              </a:rPr>
              <a:t>A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charset="-122"/>
                <a:cs typeface="+mn-ea"/>
              </a:rPr>
              <a:t>，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charset="-122"/>
                <a:cs typeface="+mn-ea"/>
              </a:rPr>
              <a:t>B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charset="-122"/>
                <a:cs typeface="+mn-ea"/>
              </a:rPr>
              <a:t>，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charset="-122"/>
                <a:cs typeface="+mn-ea"/>
              </a:rPr>
              <a:t>C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charset="-122"/>
                <a:cs typeface="+mn-ea"/>
              </a:rPr>
              <a:t>的概率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charset="-122"/>
                <a:cs typeface="+mn-ea"/>
              </a:rPr>
              <a:t>.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90550" y="3306763"/>
            <a:ext cx="81676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A：“小明胜”  B：“小华胜”   C  “平局”</a:t>
            </a:r>
          </a:p>
        </p:txBody>
      </p:sp>
      <p:sp>
        <p:nvSpPr>
          <p:cNvPr id="10243" name="圆角矩形 31"/>
          <p:cNvSpPr>
            <a:spLocks noChangeArrowheads="1"/>
          </p:cNvSpPr>
          <p:nvPr/>
        </p:nvSpPr>
        <p:spPr bwMode="auto">
          <a:xfrm>
            <a:off x="590550" y="935038"/>
            <a:ext cx="1544638" cy="481012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1443038"/>
            <a:ext cx="16891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885825" y="809625"/>
            <a:ext cx="636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解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076450" y="866775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小明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438525" y="881063"/>
            <a:ext cx="1025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小华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5346700" y="866775"/>
            <a:ext cx="28813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结果</a:t>
            </a:r>
          </a:p>
        </p:txBody>
      </p:sp>
      <p:sp>
        <p:nvSpPr>
          <p:cNvPr id="16391" name="直接连接符 16390"/>
          <p:cNvSpPr>
            <a:spLocks noChangeShapeType="1"/>
          </p:cNvSpPr>
          <p:nvPr/>
        </p:nvSpPr>
        <p:spPr bwMode="auto">
          <a:xfrm flipH="1">
            <a:off x="1522413" y="1939925"/>
            <a:ext cx="6492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直接连接符 16391"/>
          <p:cNvSpPr>
            <a:spLocks noChangeShapeType="1"/>
          </p:cNvSpPr>
          <p:nvPr/>
        </p:nvSpPr>
        <p:spPr bwMode="auto">
          <a:xfrm flipH="1">
            <a:off x="1522413" y="323691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Text Box 6"/>
          <p:cNvSpPr txBox="1">
            <a:spLocks noChangeArrowheads="1"/>
          </p:cNvSpPr>
          <p:nvPr/>
        </p:nvSpPr>
        <p:spPr bwMode="auto">
          <a:xfrm>
            <a:off x="628650" y="2978150"/>
            <a:ext cx="895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开始</a:t>
            </a:r>
          </a:p>
        </p:txBody>
      </p:sp>
      <p:pic>
        <p:nvPicPr>
          <p:cNvPr id="1639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327150"/>
            <a:ext cx="2112962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46075" y="5080000"/>
            <a:ext cx="84518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一次游戏共有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9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个可能结果，而且它们出现的可能性相等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</a:p>
        </p:txBody>
      </p:sp>
      <p:sp>
        <p:nvSpPr>
          <p:cNvPr id="16393" name="直接连接符 16392"/>
          <p:cNvSpPr>
            <a:spLocks noChangeShapeType="1"/>
          </p:cNvSpPr>
          <p:nvPr/>
        </p:nvSpPr>
        <p:spPr bwMode="auto">
          <a:xfrm flipH="1" flipV="1">
            <a:off x="1524000" y="3381375"/>
            <a:ext cx="9366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 animBg="1"/>
      <p:bldP spid="16392" grpId="0" animBg="1"/>
      <p:bldP spid="16394" grpId="0"/>
      <p:bldP spid="2" grpId="0"/>
      <p:bldP spid="163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22300" y="4740275"/>
            <a:ext cx="1784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因此P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=</a:t>
            </a:r>
          </a:p>
        </p:txBody>
      </p:sp>
      <p:sp>
        <p:nvSpPr>
          <p:cNvPr id="16396" name="Text Box 6"/>
          <p:cNvSpPr txBox="1">
            <a:spLocks noChangeArrowheads="1"/>
          </p:cNvSpPr>
          <p:nvPr/>
        </p:nvSpPr>
        <p:spPr bwMode="auto">
          <a:xfrm>
            <a:off x="622300" y="3263900"/>
            <a:ext cx="8464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事件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发生的所有可能结果：</a:t>
            </a:r>
          </a:p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（石头，石头）（剪刀，剪刀）（布，布）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</a:p>
        </p:txBody>
      </p:sp>
      <p:sp>
        <p:nvSpPr>
          <p:cNvPr id="16397" name="Text Box 6"/>
          <p:cNvSpPr txBox="1">
            <a:spLocks noChangeArrowheads="1"/>
          </p:cNvSpPr>
          <p:nvPr/>
        </p:nvSpPr>
        <p:spPr bwMode="auto">
          <a:xfrm>
            <a:off x="638175" y="790575"/>
            <a:ext cx="850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事件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发生的所有可能结果：</a:t>
            </a:r>
          </a:p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（石头，剪刀）（剪刀，布）（布，石头）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</a:p>
        </p:txBody>
      </p:sp>
      <p:sp>
        <p:nvSpPr>
          <p:cNvPr id="16398" name="Text Box 6"/>
          <p:cNvSpPr txBox="1">
            <a:spLocks noChangeArrowheads="1"/>
          </p:cNvSpPr>
          <p:nvPr/>
        </p:nvSpPr>
        <p:spPr bwMode="auto">
          <a:xfrm>
            <a:off x="622300" y="1963738"/>
            <a:ext cx="83724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事件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发生的所有可能结果：</a:t>
            </a:r>
          </a:p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（剪刀，石头）（布，剪刀）（石头，布）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  <a:endParaRPr lang="zh-CN" altLang="en-US" sz="2800" baseline="-25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aphicFrame>
        <p:nvGraphicFramePr>
          <p:cNvPr id="16400" name="对象 16399"/>
          <p:cNvGraphicFramePr>
            <a:graphicFrameLocks noChangeAspect="1"/>
          </p:cNvGraphicFramePr>
          <p:nvPr/>
        </p:nvGraphicFramePr>
        <p:xfrm>
          <a:off x="2336800" y="4619625"/>
          <a:ext cx="12382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r:id="rId4" imgW="381000" imgH="393700" progId="Equation.DSMT4">
                  <p:embed/>
                </p:oleObj>
              </mc:Choice>
              <mc:Fallback>
                <p:oleObj r:id="rId4" imgW="381000" imgH="393700" progId="Equation.DSMT4">
                  <p:embed/>
                  <p:pic>
                    <p:nvPicPr>
                      <p:cNvPr id="0" name="对象 16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619625"/>
                        <a:ext cx="12382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对象 16400"/>
          <p:cNvGraphicFramePr>
            <a:graphicFrameLocks noChangeAspect="1"/>
          </p:cNvGraphicFramePr>
          <p:nvPr/>
        </p:nvGraphicFramePr>
        <p:xfrm>
          <a:off x="5340350" y="4619625"/>
          <a:ext cx="10731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r:id="rId6" imgW="381000" imgH="393700" progId="Equation.DSMT4">
                  <p:embed/>
                </p:oleObj>
              </mc:Choice>
              <mc:Fallback>
                <p:oleObj r:id="rId6" imgW="381000" imgH="393700" progId="Equation.DSMT4">
                  <p:embed/>
                  <p:pic>
                    <p:nvPicPr>
                      <p:cNvPr id="0" name="对象 16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4619625"/>
                        <a:ext cx="10731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对象 16401"/>
          <p:cNvGraphicFramePr>
            <a:graphicFrameLocks noChangeAspect="1"/>
          </p:cNvGraphicFramePr>
          <p:nvPr/>
        </p:nvGraphicFramePr>
        <p:xfrm>
          <a:off x="2530475" y="5595938"/>
          <a:ext cx="92868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r:id="rId8" imgW="381000" imgH="393700" progId="Equation.DSMT4">
                  <p:embed/>
                </p:oleObj>
              </mc:Choice>
              <mc:Fallback>
                <p:oleObj r:id="rId8" imgW="381000" imgH="393700" progId="Equation.DSMT4">
                  <p:embed/>
                  <p:pic>
                    <p:nvPicPr>
                      <p:cNvPr id="0" name="对象 16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5595938"/>
                        <a:ext cx="92868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035425" y="4741863"/>
            <a:ext cx="1258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P(B)=</a:t>
            </a:r>
            <a:r>
              <a:rPr lang="zh-CN" altLang="en-US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 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87475" y="5676900"/>
            <a:ext cx="1143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P(C)=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396" grpId="0"/>
      <p:bldP spid="16397" grpId="0"/>
      <p:bldP spid="16398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2513</Words>
  <Application>Microsoft Office PowerPoint</Application>
  <PresentationFormat>全屏显示(4:3)</PresentationFormat>
  <Paragraphs>478</Paragraphs>
  <Slides>29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Adobe 黑体 Std R</vt:lpstr>
      <vt:lpstr>MS PGothic</vt:lpstr>
      <vt:lpstr>方正姚体</vt:lpstr>
      <vt:lpstr>黑体</vt:lpstr>
      <vt:lpstr>宋体</vt:lpstr>
      <vt:lpstr>微软雅黑</vt:lpstr>
      <vt:lpstr>Arial</vt:lpstr>
      <vt:lpstr>Calibri</vt:lpstr>
      <vt:lpstr>Comic Sans MS</vt:lpstr>
      <vt:lpstr>Tahoma</vt:lpstr>
      <vt:lpstr>Times New Roman</vt:lpstr>
      <vt:lpstr>Wingdings</vt:lpstr>
      <vt:lpstr>WWW.2PPT.COM
</vt:lpstr>
      <vt:lpstr>Equation.DSMT4</vt:lpstr>
      <vt:lpstr>Equation.KSEE3</vt:lpstr>
      <vt:lpstr>Equations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2015-07-09T08:14:00Z</dcterms:created>
  <dcterms:modified xsi:type="dcterms:W3CDTF">2023-01-16T14:08:19Z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5CE68891E87342E587E8BFA1471C2665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