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14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81AFF8B-2EA6-4F75-B998-BB0D08BC9BE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0B8589D-1E88-43EC-BBA0-F56238D43C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FA8CD-0F22-45E4-8CD5-FE8BB2CE7979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6DB362-0370-4257-AD2E-4B146AF22AFF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039B7E-EC14-4CC0-85AD-ADDBD4D780D5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8EB1E-91E0-4EAE-A283-33DEE7A22802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DFE34E-148F-4DDC-9D75-6418DD7E6C79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222F6-0A26-4519-9387-26A77D434A77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F264B1-59D3-4E23-9348-4881842AF274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DA89E-2FFB-41BA-8615-69836D04FF7D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AE9F75-830D-496E-9182-4E07AB061ECB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810B36-8F18-43B7-8FB1-E2E0F6B70EC5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AE1FF3-D5E2-4656-BBC3-DCE6DFE30496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C6B283-8D52-4FB1-B539-86DD5AD01EAF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06AD6-B595-4C26-848F-83C778C7CDB9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4D46B7-13C2-4392-9DDC-361A7D230DF3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14C69-CE85-48D1-9B0B-A4F2DCCE78EA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3F266-FE35-4CF9-A2BD-2113643C12DB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01D629-3338-4C4C-B3C0-C8BF0DEA46C2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7AD1B-9101-4ADB-8B0A-CC84C6FD0722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4571E5-597A-47B6-BB7B-6296446A04F0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C17B3-3EA2-4AD0-BDD8-2C210FEC19FA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0C55F0-42CE-456F-8453-B016B1B6B6BF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7562F-AFEB-47C4-87CB-B1CFC80F8D37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F8C1E-6B1B-42B0-9860-B62DE4FBEB9E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BD7A1-1162-4C31-B648-CEA4E50E606F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6702D1-7692-42FB-9980-C670C92DCB3F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1B6D3-ED75-42F7-A1F8-E1E5B8556CA5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3FDC98-61F8-4642-9F4C-FA2DC440B3F4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4F096-2501-4352-ABD7-759140285558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22F9-271C-46BB-B6F2-E17892CF5549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24C95-8072-4A72-8C8F-B528EEC41FDA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00A59-F917-45B8-B0CE-7286781DA60A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9635-C517-4E87-AC6E-CABAA8CD5025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6F93E-79BA-4C53-B70B-859903F8BC46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F9BA-6FAA-48AC-B7FA-2F33F9DEF3BB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6DA36-215C-4114-A60B-56D9225F1D69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C8078-EEE3-4B86-B71D-CD2ACFFADFAA}" type="slidenum">
              <a:rPr lang="zh-TW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按一下以編輯母片</a:t>
            </a:r>
          </a:p>
          <a:p>
            <a:pPr lvl="1"/>
            <a:r>
              <a:rPr lang="zh-CN" altLang="en-US" smtClean="0"/>
              <a:t>第二層</a:t>
            </a:r>
          </a:p>
          <a:p>
            <a:pPr lvl="2"/>
            <a:r>
              <a:rPr lang="zh-CN" altLang="en-US" smtClean="0"/>
              <a:t>第三層</a:t>
            </a:r>
          </a:p>
          <a:p>
            <a:pPr lvl="3"/>
            <a:r>
              <a:rPr lang="zh-CN" altLang="en-US" smtClean="0"/>
              <a:t>第四層</a:t>
            </a:r>
          </a:p>
          <a:p>
            <a:pPr lvl="4"/>
            <a:r>
              <a:rPr lang="zh-CN" altLang="en-US" smtClean="0"/>
              <a:t>第五層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AE6B10B8-9CE9-43D7-8A17-668F52B34575}" type="slidenum">
              <a:rPr lang="zh-TW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368393" y="980728"/>
            <a:ext cx="4357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冀教版小学数学五年级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85748" y="2204864"/>
            <a:ext cx="85010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8800" b="1" dirty="0">
                <a:latin typeface="汉仪中宋简" pitchFamily="49" charset="-122"/>
                <a:ea typeface="汉仪中宋简" pitchFamily="49" charset="-122"/>
              </a:rPr>
              <a:t>知识与技能</a:t>
            </a:r>
          </a:p>
        </p:txBody>
      </p:sp>
      <p:sp>
        <p:nvSpPr>
          <p:cNvPr id="5" name="矩形 4"/>
          <p:cNvSpPr/>
          <p:nvPr/>
        </p:nvSpPr>
        <p:spPr>
          <a:xfrm>
            <a:off x="2770148" y="494116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1033463"/>
            <a:ext cx="8572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1500" y="4214813"/>
            <a:ext cx="77152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1438" y="1071563"/>
            <a:ext cx="892968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1438" y="1027113"/>
            <a:ext cx="89296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43125" y="4987925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1500÷3×5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2500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（根）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14375" y="5630863"/>
            <a:ext cx="792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答：铺满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1.5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千米长的铁路需要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2500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根轨枕。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071688" y="4286250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1.5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千米＝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1500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1438" y="1044575"/>
            <a:ext cx="892968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71688" y="4572000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1750÷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60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65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（分）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00250" y="5214938"/>
            <a:ext cx="514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答：两人在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时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44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分相遇。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9375" y="1000125"/>
            <a:ext cx="89296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2071688" y="2071688"/>
            <a:ext cx="1643062" cy="1500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00563" y="2071688"/>
            <a:ext cx="1643062" cy="1500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43750" y="2071688"/>
            <a:ext cx="1643063" cy="1500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grpSp>
        <p:nvGrpSpPr>
          <p:cNvPr id="27651" name="组合 6"/>
          <p:cNvGrpSpPr/>
          <p:nvPr/>
        </p:nvGrpSpPr>
        <p:grpSpPr bwMode="auto">
          <a:xfrm>
            <a:off x="295275" y="1109663"/>
            <a:ext cx="8591550" cy="3319462"/>
            <a:chOff x="295304" y="1109654"/>
            <a:chExt cx="8591521" cy="3319478"/>
          </a:xfrm>
        </p:grpSpPr>
        <p:pic>
          <p:nvPicPr>
            <p:cNvPr id="27656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95304" y="1109654"/>
              <a:ext cx="84201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3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14348" y="4005173"/>
              <a:ext cx="8172477" cy="42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57375" y="2428875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286625" y="2428875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12.6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857375" y="4630738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1.2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286625" y="4630738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9375" y="1044575"/>
            <a:ext cx="89296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00438" y="4143375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216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714750" y="4786313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72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00250" y="54165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答：一双旅游鞋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72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1438" y="1071563"/>
            <a:ext cx="90011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2143125"/>
            <a:ext cx="657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解：设每套儿童衣服用布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米。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2786063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8x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2.4×10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36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00375" y="3429000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8x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24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36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24288" y="4084638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8x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36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24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35400" y="4727575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8x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12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49713" y="5286375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1.5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8688" y="5845175"/>
            <a:ext cx="657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答：每套儿童衣服用布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1.5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90488" y="1068388"/>
            <a:ext cx="89296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2559050"/>
            <a:ext cx="657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解：设慢车每小时行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千米。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3130550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×4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576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702050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576÷4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27488" y="4306888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144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41800" y="4864100"/>
            <a:ext cx="190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48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75" y="5429250"/>
            <a:ext cx="7072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快车每小时行：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48×2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96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（千米）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" y="6072188"/>
            <a:ext cx="1021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答：慢车每小时行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48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千米，快车每小时行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96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1500" y="1071563"/>
            <a:ext cx="646271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4938" y="1333500"/>
            <a:ext cx="190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儿童公园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2050" y="4000500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邮局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00375" y="1785938"/>
            <a:ext cx="154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书报亭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86125" y="3929063"/>
            <a:ext cx="154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文具店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1438" y="928688"/>
            <a:ext cx="9072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说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一说小数点位置移动时小数的大小怎样变化，并举例。</a:t>
            </a:r>
          </a:p>
        </p:txBody>
      </p:sp>
      <p:sp>
        <p:nvSpPr>
          <p:cNvPr id="6" name="矩形 5"/>
          <p:cNvSpPr/>
          <p:nvPr/>
        </p:nvSpPr>
        <p:spPr>
          <a:xfrm>
            <a:off x="428625" y="3624263"/>
            <a:ext cx="2160588" cy="100806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小数点位置向右移动的规律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2660650" y="2832100"/>
            <a:ext cx="360363" cy="2808288"/>
          </a:xfrm>
          <a:prstGeom prst="leftBrace">
            <a:avLst>
              <a:gd name="adj1" fmla="val 592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2450" y="2543175"/>
            <a:ext cx="2160588" cy="7207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一个数扩大到原来的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</a:t>
            </a:r>
          </a:p>
        </p:txBody>
      </p:sp>
      <p:sp>
        <p:nvSpPr>
          <p:cNvPr id="9" name="矩形 8"/>
          <p:cNvSpPr/>
          <p:nvPr/>
        </p:nvSpPr>
        <p:spPr>
          <a:xfrm>
            <a:off x="3092450" y="3840163"/>
            <a:ext cx="2160588" cy="71913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一个数扩大到原来的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</a:t>
            </a:r>
          </a:p>
        </p:txBody>
      </p:sp>
      <p:sp>
        <p:nvSpPr>
          <p:cNvPr id="10" name="矩形 9"/>
          <p:cNvSpPr/>
          <p:nvPr/>
        </p:nvSpPr>
        <p:spPr>
          <a:xfrm>
            <a:off x="3092450" y="5280025"/>
            <a:ext cx="2089150" cy="7921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一个数扩大到原来的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1000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</a:t>
            </a:r>
          </a:p>
        </p:txBody>
      </p:sp>
      <p:sp>
        <p:nvSpPr>
          <p:cNvPr id="11" name="右箭头 10"/>
          <p:cNvSpPr/>
          <p:nvPr/>
        </p:nvSpPr>
        <p:spPr>
          <a:xfrm>
            <a:off x="5397500" y="2687638"/>
            <a:ext cx="719138" cy="360362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61100" y="2471738"/>
            <a:ext cx="2160588" cy="7207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小数点向右移动一位</a:t>
            </a:r>
          </a:p>
        </p:txBody>
      </p:sp>
      <p:sp>
        <p:nvSpPr>
          <p:cNvPr id="13" name="右箭头 12"/>
          <p:cNvSpPr/>
          <p:nvPr/>
        </p:nvSpPr>
        <p:spPr>
          <a:xfrm>
            <a:off x="5397500" y="3984625"/>
            <a:ext cx="719138" cy="358775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1100" y="3768725"/>
            <a:ext cx="2160588" cy="71913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小数点向右移动两位</a:t>
            </a:r>
          </a:p>
        </p:txBody>
      </p:sp>
      <p:sp>
        <p:nvSpPr>
          <p:cNvPr id="15" name="右箭头 14"/>
          <p:cNvSpPr/>
          <p:nvPr/>
        </p:nvSpPr>
        <p:spPr>
          <a:xfrm>
            <a:off x="5397500" y="5495925"/>
            <a:ext cx="719138" cy="360363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61100" y="5280025"/>
            <a:ext cx="2160588" cy="7207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小数点向右移动三位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4938" y="1047750"/>
            <a:ext cx="88582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42875" y="1031875"/>
            <a:ext cx="88582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3714750"/>
            <a:ext cx="321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6×7÷2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4333875"/>
            <a:ext cx="321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42÷2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" y="4976813"/>
            <a:ext cx="3970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cm²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87725" y="3714750"/>
            <a:ext cx="321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14×12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30538" y="4333875"/>
            <a:ext cx="397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168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cm²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0750" y="3714750"/>
            <a:ext cx="321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×9÷2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16600" y="4333875"/>
            <a:ext cx="321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20×9÷2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16600" y="4976813"/>
            <a:ext cx="3970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cm²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42875" y="1071563"/>
            <a:ext cx="8858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0" y="3786188"/>
            <a:ext cx="592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3000×60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180000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（平方米）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00313" y="4429125"/>
            <a:ext cx="592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180000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平方米＝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公顷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14563" y="5059363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答：这条跑道占地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公顷。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grpSp>
        <p:nvGrpSpPr>
          <p:cNvPr id="35843" name="组合 8"/>
          <p:cNvGrpSpPr/>
          <p:nvPr/>
        </p:nvGrpSpPr>
        <p:grpSpPr bwMode="auto">
          <a:xfrm>
            <a:off x="142875" y="1071563"/>
            <a:ext cx="8929688" cy="4413250"/>
            <a:chOff x="142876" y="1071547"/>
            <a:chExt cx="8929718" cy="4413936"/>
          </a:xfrm>
        </p:grpSpPr>
        <p:pic>
          <p:nvPicPr>
            <p:cNvPr id="35846" name="Picture 3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42876" y="1071547"/>
              <a:ext cx="8929718" cy="98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4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928794" y="2143116"/>
              <a:ext cx="5081592" cy="284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5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857224" y="5072074"/>
              <a:ext cx="4643470" cy="41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28688" y="5500688"/>
            <a:ext cx="778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470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700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450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450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700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2770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（米）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6130925"/>
            <a:ext cx="6500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答：这个动物图的周长是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2770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grpSp>
        <p:nvGrpSpPr>
          <p:cNvPr id="36867" name="组合 9"/>
          <p:cNvGrpSpPr/>
          <p:nvPr/>
        </p:nvGrpSpPr>
        <p:grpSpPr bwMode="auto">
          <a:xfrm>
            <a:off x="142875" y="1071563"/>
            <a:ext cx="8929688" cy="4418012"/>
            <a:chOff x="142876" y="1071547"/>
            <a:chExt cx="8929718" cy="4418811"/>
          </a:xfrm>
        </p:grpSpPr>
        <p:grpSp>
          <p:nvGrpSpPr>
            <p:cNvPr id="36869" name="组合 4"/>
            <p:cNvGrpSpPr/>
            <p:nvPr/>
          </p:nvGrpSpPr>
          <p:grpSpPr bwMode="auto">
            <a:xfrm>
              <a:off x="142876" y="1071547"/>
              <a:ext cx="8929718" cy="3919920"/>
              <a:chOff x="142876" y="1071547"/>
              <a:chExt cx="8929718" cy="3919920"/>
            </a:xfrm>
          </p:grpSpPr>
          <p:pic>
            <p:nvPicPr>
              <p:cNvPr id="3687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142876" y="1071547"/>
                <a:ext cx="8929718" cy="980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2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1928794" y="2143116"/>
                <a:ext cx="5081592" cy="2848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870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000101" y="5143512"/>
              <a:ext cx="4071965" cy="34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928813" y="5715000"/>
            <a:ext cx="292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44.06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公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顷 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1438" y="1143000"/>
            <a:ext cx="892968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42875" y="1285875"/>
            <a:ext cx="8786813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5" name="矩形 4"/>
          <p:cNvSpPr/>
          <p:nvPr/>
        </p:nvSpPr>
        <p:spPr>
          <a:xfrm>
            <a:off x="323850" y="3009900"/>
            <a:ext cx="2160588" cy="10080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小数点位置向左移动的规律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2555875" y="2217738"/>
            <a:ext cx="301625" cy="2782887"/>
          </a:xfrm>
          <a:prstGeom prst="leftBrace">
            <a:avLst>
              <a:gd name="adj1" fmla="val 592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292725" y="2073275"/>
            <a:ext cx="719138" cy="360363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56325" y="1857375"/>
            <a:ext cx="2160588" cy="7207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小数点向左移动一位</a:t>
            </a:r>
          </a:p>
        </p:txBody>
      </p:sp>
      <p:sp>
        <p:nvSpPr>
          <p:cNvPr id="9" name="右箭头 8"/>
          <p:cNvSpPr/>
          <p:nvPr/>
        </p:nvSpPr>
        <p:spPr>
          <a:xfrm>
            <a:off x="5292725" y="3370263"/>
            <a:ext cx="719138" cy="358775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56325" y="3154363"/>
            <a:ext cx="2160588" cy="71913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小数点向左移动两位</a:t>
            </a:r>
          </a:p>
        </p:txBody>
      </p:sp>
      <p:sp>
        <p:nvSpPr>
          <p:cNvPr id="11" name="右箭头 10"/>
          <p:cNvSpPr/>
          <p:nvPr/>
        </p:nvSpPr>
        <p:spPr>
          <a:xfrm>
            <a:off x="5292725" y="4881563"/>
            <a:ext cx="719138" cy="360362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325" y="4737100"/>
            <a:ext cx="2160588" cy="7207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小数点向左移动三位</a:t>
            </a: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2987675" y="1928813"/>
            <a:ext cx="2160588" cy="1116012"/>
            <a:chOff x="2987675" y="2708275"/>
            <a:chExt cx="2160588" cy="1116681"/>
          </a:xfrm>
        </p:grpSpPr>
        <p:sp>
          <p:nvSpPr>
            <p:cNvPr id="14" name="矩形 13"/>
            <p:cNvSpPr/>
            <p:nvPr/>
          </p:nvSpPr>
          <p:spPr>
            <a:xfrm>
              <a:off x="2987675" y="2708275"/>
              <a:ext cx="2160588" cy="100866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一个数缩小到原来的</a:t>
              </a:r>
            </a:p>
          </p:txBody>
        </p:sp>
        <p:sp>
          <p:nvSpPr>
            <p:cNvPr id="15383" name="TextBox 18"/>
            <p:cNvSpPr txBox="1">
              <a:spLocks noChangeArrowheads="1"/>
            </p:cNvSpPr>
            <p:nvPr/>
          </p:nvSpPr>
          <p:spPr bwMode="auto">
            <a:xfrm>
              <a:off x="4139952" y="3068960"/>
              <a:ext cx="575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094163" y="3429432"/>
              <a:ext cx="4333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385" name="TextBox 21"/>
            <p:cNvSpPr txBox="1">
              <a:spLocks noChangeArrowheads="1"/>
            </p:cNvSpPr>
            <p:nvPr/>
          </p:nvSpPr>
          <p:spPr bwMode="auto">
            <a:xfrm>
              <a:off x="4056606" y="3363289"/>
              <a:ext cx="575543" cy="46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10</a:t>
              </a:r>
              <a:endPara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" name="组合 30"/>
          <p:cNvGrpSpPr/>
          <p:nvPr/>
        </p:nvGrpSpPr>
        <p:grpSpPr bwMode="auto">
          <a:xfrm>
            <a:off x="2987675" y="3225800"/>
            <a:ext cx="2160588" cy="1042988"/>
            <a:chOff x="2987675" y="4005263"/>
            <a:chExt cx="2160588" cy="1042317"/>
          </a:xfrm>
        </p:grpSpPr>
        <p:sp>
          <p:nvSpPr>
            <p:cNvPr id="19" name="矩形 18"/>
            <p:cNvSpPr/>
            <p:nvPr/>
          </p:nvSpPr>
          <p:spPr>
            <a:xfrm>
              <a:off x="2987675" y="4005263"/>
              <a:ext cx="2160588" cy="93602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一个数缩小到原来的</a:t>
              </a:r>
            </a:p>
          </p:txBody>
        </p:sp>
        <p:sp>
          <p:nvSpPr>
            <p:cNvPr id="15379" name="TextBox 22"/>
            <p:cNvSpPr txBox="1">
              <a:spLocks noChangeArrowheads="1"/>
            </p:cNvSpPr>
            <p:nvPr/>
          </p:nvSpPr>
          <p:spPr bwMode="auto">
            <a:xfrm>
              <a:off x="4106085" y="4293096"/>
              <a:ext cx="575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067175" y="4652546"/>
              <a:ext cx="4333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381" name="TextBox 24"/>
            <p:cNvSpPr txBox="1">
              <a:spLocks noChangeArrowheads="1"/>
            </p:cNvSpPr>
            <p:nvPr/>
          </p:nvSpPr>
          <p:spPr bwMode="auto">
            <a:xfrm>
              <a:off x="3929058" y="4585915"/>
              <a:ext cx="7915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100</a:t>
              </a:r>
              <a:endPara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3" name="组合 28"/>
          <p:cNvGrpSpPr/>
          <p:nvPr/>
        </p:nvGrpSpPr>
        <p:grpSpPr bwMode="auto">
          <a:xfrm>
            <a:off x="2987675" y="4594225"/>
            <a:ext cx="2089150" cy="1104900"/>
            <a:chOff x="2987675" y="5373216"/>
            <a:chExt cx="2089150" cy="1104837"/>
          </a:xfrm>
        </p:grpSpPr>
        <p:sp>
          <p:nvSpPr>
            <p:cNvPr id="24" name="矩形 23"/>
            <p:cNvSpPr/>
            <p:nvPr/>
          </p:nvSpPr>
          <p:spPr>
            <a:xfrm>
              <a:off x="2987675" y="5373216"/>
              <a:ext cx="2089150" cy="100800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一个数缩小到原来的</a:t>
              </a:r>
            </a:p>
          </p:txBody>
        </p:sp>
        <p:sp>
          <p:nvSpPr>
            <p:cNvPr id="15375" name="TextBox 25"/>
            <p:cNvSpPr txBox="1">
              <a:spLocks noChangeArrowheads="1"/>
            </p:cNvSpPr>
            <p:nvPr/>
          </p:nvSpPr>
          <p:spPr bwMode="auto">
            <a:xfrm>
              <a:off x="4139952" y="5733256"/>
              <a:ext cx="575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100513" y="6092313"/>
              <a:ext cx="4333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377" name="TextBox 27"/>
            <p:cNvSpPr txBox="1">
              <a:spLocks noChangeArrowheads="1"/>
            </p:cNvSpPr>
            <p:nvPr/>
          </p:nvSpPr>
          <p:spPr bwMode="auto">
            <a:xfrm>
              <a:off x="3924449" y="6016388"/>
              <a:ext cx="935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1000</a:t>
              </a:r>
              <a:endPara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23838" y="1095375"/>
            <a:ext cx="68484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00375" y="1130300"/>
            <a:ext cx="64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214938" y="11303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0.5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379788" y="1795463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3.075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187700" y="2452688"/>
            <a:ext cx="598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046663" y="2451100"/>
            <a:ext cx="1000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500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11488" y="3106738"/>
            <a:ext cx="598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500563" y="3106738"/>
            <a:ext cx="669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5" y="980728"/>
            <a:ext cx="8710367" cy="5734975"/>
          </a:xfrm>
          <a:prstGeom prst="rect">
            <a:avLst/>
          </a:prstGeom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58000" y="2786063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28.7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0" y="34163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36.72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858000" y="39878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94.9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858000" y="45593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12.88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858000" y="51308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15.66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858000" y="57023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8.64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28625" y="1071563"/>
            <a:ext cx="6848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438" y="2071688"/>
            <a:ext cx="950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28.7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36.72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94.9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12.88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15.66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8.64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197.5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（元）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1438" y="3119438"/>
            <a:ext cx="928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答：应付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197.5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元，所以付款时妈妈准备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200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元钱，够用。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grpSp>
        <p:nvGrpSpPr>
          <p:cNvPr id="19459" name="组合 6"/>
          <p:cNvGrpSpPr/>
          <p:nvPr/>
        </p:nvGrpSpPr>
        <p:grpSpPr bwMode="auto">
          <a:xfrm>
            <a:off x="214313" y="1000125"/>
            <a:ext cx="8601075" cy="1757363"/>
            <a:chOff x="214282" y="1000108"/>
            <a:chExt cx="8601126" cy="1756765"/>
          </a:xfrm>
        </p:grpSpPr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14282" y="1000108"/>
              <a:ext cx="6429420" cy="16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3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786578" y="1000108"/>
              <a:ext cx="2028830" cy="1756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2938" y="2714625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13.5÷1.5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（条）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57250" y="3487738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答：一盘够剪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条。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42938" y="4214813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80÷9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8.8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（盘）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4987925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答：要剪够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80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条，需要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盘这样的彩带。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1438" y="1063625"/>
            <a:ext cx="8858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0" y="2714625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25.8÷4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（次）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57375" y="3487738"/>
            <a:ext cx="5072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答：至少要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次才能运完。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14313" y="1103313"/>
            <a:ext cx="82867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43125" y="4773613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2.5÷0.15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≈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（杯）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57375" y="5416550"/>
            <a:ext cx="6786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答：瓶中的饮料最多可倒满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杯。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71688" y="4071938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150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毫升＝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0.15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黄橙的世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黄橙的世界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黄橙的世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黄橙的世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黄橙的世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黄橙的世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黄橙的世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黄橙的世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黄橙的世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主题6</Template>
  <TotalTime>0</TotalTime>
  <Words>572</Words>
  <Application>Microsoft Office PowerPoint</Application>
  <PresentationFormat>全屏显示(4:3)</PresentationFormat>
  <Paragraphs>143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汉仪中宋简</vt:lpstr>
      <vt:lpstr>华文楷体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2014-12-23T02:19:00Z</dcterms:created>
  <dcterms:modified xsi:type="dcterms:W3CDTF">2023-01-16T14:08:42Z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52C3730B494F474DB3FEDF7B350D3BD6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